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6" r:id="rId5"/>
    <p:sldId id="267" r:id="rId6"/>
    <p:sldId id="270" r:id="rId7"/>
    <p:sldId id="271" r:id="rId8"/>
    <p:sldId id="273" r:id="rId9"/>
    <p:sldId id="272" r:id="rId10"/>
    <p:sldId id="274" r:id="rId11"/>
    <p:sldId id="260" r:id="rId12"/>
    <p:sldId id="264" r:id="rId13"/>
    <p:sldId id="265" r:id="rId14"/>
    <p:sldId id="276" r:id="rId15"/>
  </p:sldIdLst>
  <p:sldSz cx="9144000" cy="5143500" type="screen16x9"/>
  <p:notesSz cx="6858000" cy="9144000"/>
  <p:embeddedFontLst>
    <p:embeddedFont>
      <p:font typeface="Consolas" panose="020B0609020204030204" pitchFamily="49"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Customer Personality Analysis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Detailed analysis of a company’s ideal customers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BC97-814D-FD11-904B-FAD27459BA5F}"/>
              </a:ext>
            </a:extLst>
          </p:cNvPr>
          <p:cNvSpPr>
            <a:spLocks noGrp="1"/>
          </p:cNvSpPr>
          <p:nvPr>
            <p:ph type="title"/>
          </p:nvPr>
        </p:nvSpPr>
        <p:spPr/>
        <p:txBody>
          <a:bodyPr/>
          <a:lstStyle/>
          <a:p>
            <a:r>
              <a:rPr lang="en-US" dirty="0"/>
              <a:t>K-means Clustering for Customer Segmentation</a:t>
            </a:r>
          </a:p>
        </p:txBody>
      </p:sp>
      <p:pic>
        <p:nvPicPr>
          <p:cNvPr id="6" name="Picture 5">
            <a:extLst>
              <a:ext uri="{FF2B5EF4-FFF2-40B4-BE49-F238E27FC236}">
                <a16:creationId xmlns:a16="http://schemas.microsoft.com/office/drawing/2014/main" id="{14FA0BAD-5CBC-D874-612C-1178D7716C7B}"/>
              </a:ext>
            </a:extLst>
          </p:cNvPr>
          <p:cNvPicPr>
            <a:picLocks noChangeAspect="1"/>
          </p:cNvPicPr>
          <p:nvPr/>
        </p:nvPicPr>
        <p:blipFill>
          <a:blip r:embed="rId2"/>
          <a:stretch>
            <a:fillRect/>
          </a:stretch>
        </p:blipFill>
        <p:spPr>
          <a:xfrm>
            <a:off x="311700" y="1183688"/>
            <a:ext cx="7135221" cy="3858163"/>
          </a:xfrm>
          <a:prstGeom prst="rect">
            <a:avLst/>
          </a:prstGeom>
        </p:spPr>
      </p:pic>
    </p:spTree>
    <p:extLst>
      <p:ext uri="{BB962C8B-B14F-4D97-AF65-F5344CB8AC3E}">
        <p14:creationId xmlns:p14="http://schemas.microsoft.com/office/powerpoint/2010/main" val="329630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Results and Insights</a:t>
            </a:r>
          </a:p>
        </p:txBody>
      </p:sp>
      <p:pic>
        <p:nvPicPr>
          <p:cNvPr id="3" name="Picture 2">
            <a:extLst>
              <a:ext uri="{FF2B5EF4-FFF2-40B4-BE49-F238E27FC236}">
                <a16:creationId xmlns:a16="http://schemas.microsoft.com/office/drawing/2014/main" id="{495C5DDE-31F9-BBCC-91E1-695A76F4DB6E}"/>
              </a:ext>
            </a:extLst>
          </p:cNvPr>
          <p:cNvPicPr>
            <a:picLocks noChangeAspect="1"/>
          </p:cNvPicPr>
          <p:nvPr/>
        </p:nvPicPr>
        <p:blipFill>
          <a:blip r:embed="rId3"/>
          <a:stretch>
            <a:fillRect/>
          </a:stretch>
        </p:blipFill>
        <p:spPr>
          <a:xfrm>
            <a:off x="5573311" y="0"/>
            <a:ext cx="3570689" cy="28755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B0ED-7DD2-15F5-19C6-B40530402026}"/>
              </a:ext>
            </a:extLst>
          </p:cNvPr>
          <p:cNvSpPr>
            <a:spLocks noGrp="1"/>
          </p:cNvSpPr>
          <p:nvPr>
            <p:ph type="title"/>
          </p:nvPr>
        </p:nvSpPr>
        <p:spPr/>
        <p:txBody>
          <a:bodyPr/>
          <a:lstStyle/>
          <a:p>
            <a:r>
              <a:rPr lang="en-IN" dirty="0"/>
              <a:t>Total Spending by Income</a:t>
            </a:r>
          </a:p>
        </p:txBody>
      </p:sp>
      <p:sp>
        <p:nvSpPr>
          <p:cNvPr id="3" name="Text Placeholder 2">
            <a:extLst>
              <a:ext uri="{FF2B5EF4-FFF2-40B4-BE49-F238E27FC236}">
                <a16:creationId xmlns:a16="http://schemas.microsoft.com/office/drawing/2014/main" id="{F11AF4F0-DAB4-9E0F-681B-CA8DFFAD813E}"/>
              </a:ext>
            </a:extLst>
          </p:cNvPr>
          <p:cNvSpPr>
            <a:spLocks noGrp="1"/>
          </p:cNvSpPr>
          <p:nvPr>
            <p:ph type="body" idx="1"/>
          </p:nvPr>
        </p:nvSpPr>
        <p:spPr/>
        <p:txBody>
          <a:bodyPr/>
          <a:lstStyle/>
          <a:p>
            <a:r>
              <a:rPr lang="en-US" dirty="0"/>
              <a:t>Cluster 0 most likely represents people with a low income and low total spending.</a:t>
            </a:r>
          </a:p>
          <a:p>
            <a:r>
              <a:rPr lang="en-US" dirty="0"/>
              <a:t>Cluster 1 most likely represents people with a medium income and low total spending.</a:t>
            </a:r>
          </a:p>
          <a:p>
            <a:r>
              <a:rPr lang="en-US" dirty="0"/>
              <a:t>Cluster 2 most likely represents people with a high income and high total spending</a:t>
            </a:r>
            <a:endParaRPr lang="en-IN" dirty="0"/>
          </a:p>
        </p:txBody>
      </p:sp>
      <p:pic>
        <p:nvPicPr>
          <p:cNvPr id="7" name="Picture 6">
            <a:extLst>
              <a:ext uri="{FF2B5EF4-FFF2-40B4-BE49-F238E27FC236}">
                <a16:creationId xmlns:a16="http://schemas.microsoft.com/office/drawing/2014/main" id="{B0BA5C6F-5DA8-9679-8D0F-3F9595171B31}"/>
              </a:ext>
            </a:extLst>
          </p:cNvPr>
          <p:cNvPicPr>
            <a:picLocks noChangeAspect="1"/>
          </p:cNvPicPr>
          <p:nvPr/>
        </p:nvPicPr>
        <p:blipFill>
          <a:blip r:embed="rId2"/>
          <a:stretch>
            <a:fillRect/>
          </a:stretch>
        </p:blipFill>
        <p:spPr>
          <a:xfrm>
            <a:off x="3015289" y="655650"/>
            <a:ext cx="6018025" cy="3832200"/>
          </a:xfrm>
          <a:prstGeom prst="rect">
            <a:avLst/>
          </a:prstGeom>
        </p:spPr>
      </p:pic>
    </p:spTree>
    <p:extLst>
      <p:ext uri="{BB962C8B-B14F-4D97-AF65-F5344CB8AC3E}">
        <p14:creationId xmlns:p14="http://schemas.microsoft.com/office/powerpoint/2010/main" val="166915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9206-776C-6BE1-430A-3A6F5B4A900D}"/>
              </a:ext>
            </a:extLst>
          </p:cNvPr>
          <p:cNvSpPr>
            <a:spLocks noGrp="1"/>
          </p:cNvSpPr>
          <p:nvPr>
            <p:ph type="title"/>
          </p:nvPr>
        </p:nvSpPr>
        <p:spPr>
          <a:xfrm>
            <a:off x="311700" y="410000"/>
            <a:ext cx="8520600" cy="607800"/>
          </a:xfrm>
        </p:spPr>
        <p:txBody>
          <a:bodyPr/>
          <a:lstStyle/>
          <a:p>
            <a:r>
              <a:rPr lang="en-US" dirty="0"/>
              <a:t>Some more graphs</a:t>
            </a:r>
            <a:endParaRPr lang="en-IN" dirty="0"/>
          </a:p>
        </p:txBody>
      </p:sp>
      <p:pic>
        <p:nvPicPr>
          <p:cNvPr id="4" name="Picture 3">
            <a:extLst>
              <a:ext uri="{FF2B5EF4-FFF2-40B4-BE49-F238E27FC236}">
                <a16:creationId xmlns:a16="http://schemas.microsoft.com/office/drawing/2014/main" id="{5F8D3A80-48AD-DAD6-0882-79C43C7AFC20}"/>
              </a:ext>
            </a:extLst>
          </p:cNvPr>
          <p:cNvPicPr>
            <a:picLocks noChangeAspect="1"/>
          </p:cNvPicPr>
          <p:nvPr/>
        </p:nvPicPr>
        <p:blipFill>
          <a:blip r:embed="rId2"/>
          <a:stretch>
            <a:fillRect/>
          </a:stretch>
        </p:blipFill>
        <p:spPr>
          <a:xfrm>
            <a:off x="139821" y="1320036"/>
            <a:ext cx="4260299" cy="3493455"/>
          </a:xfrm>
          <a:prstGeom prst="rect">
            <a:avLst/>
          </a:prstGeom>
        </p:spPr>
      </p:pic>
      <p:pic>
        <p:nvPicPr>
          <p:cNvPr id="6" name="Picture 5">
            <a:extLst>
              <a:ext uri="{FF2B5EF4-FFF2-40B4-BE49-F238E27FC236}">
                <a16:creationId xmlns:a16="http://schemas.microsoft.com/office/drawing/2014/main" id="{C0FE5769-0E30-641C-43D4-0D0190D24CE2}"/>
              </a:ext>
            </a:extLst>
          </p:cNvPr>
          <p:cNvPicPr>
            <a:picLocks noChangeAspect="1"/>
          </p:cNvPicPr>
          <p:nvPr/>
        </p:nvPicPr>
        <p:blipFill>
          <a:blip r:embed="rId3"/>
          <a:stretch>
            <a:fillRect/>
          </a:stretch>
        </p:blipFill>
        <p:spPr>
          <a:xfrm>
            <a:off x="4432179" y="1376225"/>
            <a:ext cx="4572000" cy="3381076"/>
          </a:xfrm>
          <a:prstGeom prst="rect">
            <a:avLst/>
          </a:prstGeom>
        </p:spPr>
      </p:pic>
    </p:spTree>
    <p:extLst>
      <p:ext uri="{BB962C8B-B14F-4D97-AF65-F5344CB8AC3E}">
        <p14:creationId xmlns:p14="http://schemas.microsoft.com/office/powerpoint/2010/main" val="306921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3027-1876-ABE8-F4FE-D48A96A1BE85}"/>
              </a:ext>
            </a:extLst>
          </p:cNvPr>
          <p:cNvSpPr>
            <a:spLocks noGrp="1"/>
          </p:cNvSpPr>
          <p:nvPr>
            <p:ph type="title"/>
          </p:nvPr>
        </p:nvSpPr>
        <p:spPr>
          <a:xfrm>
            <a:off x="407953" y="404346"/>
            <a:ext cx="8557292" cy="755700"/>
          </a:xfrm>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59D065E0-B89B-ACA6-0C3D-4E1F76CA7E00}"/>
              </a:ext>
            </a:extLst>
          </p:cNvPr>
          <p:cNvSpPr>
            <a:spLocks noGrp="1"/>
          </p:cNvSpPr>
          <p:nvPr>
            <p:ph type="body" idx="1"/>
          </p:nvPr>
        </p:nvSpPr>
        <p:spPr>
          <a:xfrm>
            <a:off x="311700" y="1258159"/>
            <a:ext cx="8557292" cy="3310845"/>
          </a:xfrm>
        </p:spPr>
        <p:txBody>
          <a:bodyPr/>
          <a:lstStyle/>
          <a:p>
            <a:pPr marL="152400" indent="0">
              <a:buNone/>
            </a:pPr>
            <a:r>
              <a:rPr lang="en-US" sz="1800" b="0" i="0" u="none" strike="noStrike" dirty="0">
                <a:solidFill>
                  <a:srgbClr val="000000"/>
                </a:solidFill>
                <a:effectLst/>
                <a:latin typeface="Times New Roman" panose="02020603050405020304" pitchFamily="18" charset="0"/>
              </a:rPr>
              <a:t>The customer personality analysis project effectively used unsupervised machine learning to identify three distinct consumer clusters from a dataset of 29 attributes. These findings provide valuable insights for marketing strategies, product development, and enhancing consumer engagement. Adapting solutions to individual client segments can boost customer satisfaction, loyalty, and overall market competitiveness, crucial for sustained success in today's dynamic business environment.</a:t>
            </a:r>
            <a:endParaRPr lang="en-IN" dirty="0"/>
          </a:p>
        </p:txBody>
      </p:sp>
    </p:spTree>
    <p:extLst>
      <p:ext uri="{BB962C8B-B14F-4D97-AF65-F5344CB8AC3E}">
        <p14:creationId xmlns:p14="http://schemas.microsoft.com/office/powerpoint/2010/main" val="177888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1364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Customer Personality Analysis using PCA and K-means Clustering</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Objective</a:t>
            </a:r>
            <a:endParaRPr>
              <a:solidFill>
                <a:schemeClr val="lt1"/>
              </a:solidFill>
            </a:endParaRPr>
          </a:p>
        </p:txBody>
      </p:sp>
      <p:sp>
        <p:nvSpPr>
          <p:cNvPr id="96" name="Google Shape;96;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To analyze customer data and segment customers based on their personality traits using PCA (Principal Component Analysis) and K-means clustering.</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Importance:</a:t>
            </a:r>
            <a:endParaRPr>
              <a:solidFill>
                <a:schemeClr val="lt1"/>
              </a:solidFill>
            </a:endParaRPr>
          </a:p>
        </p:txBody>
      </p:sp>
      <p:sp>
        <p:nvSpPr>
          <p:cNvPr id="101" name="Google Shape;101;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Understanding customer personalities helps businesses tailor their marketing strategies, improve customer satisfaction, and increase overall sales. </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Expected Outcome</a:t>
            </a:r>
            <a:endParaRPr>
              <a:solidFill>
                <a:schemeClr val="lt1"/>
              </a:solidFill>
            </a:endParaRPr>
          </a:p>
        </p:txBody>
      </p:sp>
      <p:sp>
        <p:nvSpPr>
          <p:cNvPr id="106" name="Google Shape;106;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Gain insights into distinct customer segments and their characteristics, enabling targeted marketing and personalized customer experiences.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 Methodology</a:t>
            </a:r>
            <a:endParaRPr lang="en-IN" dirty="0"/>
          </a:p>
        </p:txBody>
      </p:sp>
      <p:sp>
        <p:nvSpPr>
          <p:cNvPr id="112" name="Google Shape;112;p15"/>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3" name="Google Shape;113;p15"/>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dirty="0">
                <a:solidFill>
                  <a:schemeClr val="lt1"/>
                </a:solidFill>
              </a:rPr>
              <a:t>Data Collection and Preprocessing:</a:t>
            </a:r>
            <a:endParaRPr dirty="0">
              <a:solidFill>
                <a:schemeClr val="lt1"/>
              </a:solidFill>
            </a:endParaRPr>
          </a:p>
        </p:txBody>
      </p:sp>
      <p:sp>
        <p:nvSpPr>
          <p:cNvPr id="114" name="Google Shape;114;p15"/>
          <p:cNvSpPr txBox="1">
            <a:spLocks noGrp="1"/>
          </p:cNvSpPr>
          <p:nvPr>
            <p:ph type="body" idx="4294967295"/>
          </p:nvPr>
        </p:nvSpPr>
        <p:spPr>
          <a:xfrm>
            <a:off x="432350" y="1958764"/>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dataset from Kaggle, initially with 29 columns capturing demographics and purchasing behavior, was refined to 13 columns after preprocessing, including handling missing values and encoding categorical variables.</a:t>
            </a:r>
            <a:endParaRPr sz="1600" dirty="0"/>
          </a:p>
        </p:txBody>
      </p:sp>
      <p:sp>
        <p:nvSpPr>
          <p:cNvPr id="115" name="Google Shape;115;p15"/>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6" name="Google Shape;116;p15"/>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b="1" i="0" dirty="0">
                <a:solidFill>
                  <a:srgbClr val="ECECEC"/>
                </a:solidFill>
                <a:effectLst/>
                <a:latin typeface="Söhne"/>
              </a:rPr>
              <a:t>Principal Component Analysis (PCA):</a:t>
            </a:r>
            <a:endParaRPr dirty="0">
              <a:solidFill>
                <a:schemeClr val="lt1"/>
              </a:solidFill>
            </a:endParaRPr>
          </a:p>
        </p:txBody>
      </p:sp>
      <p:sp>
        <p:nvSpPr>
          <p:cNvPr id="117" name="Google Shape;117;p15"/>
          <p:cNvSpPr txBox="1">
            <a:spLocks noGrp="1"/>
          </p:cNvSpPr>
          <p:nvPr>
            <p:ph type="body" idx="4294967295"/>
          </p:nvPr>
        </p:nvSpPr>
        <p:spPr>
          <a:xfrm>
            <a:off x="3333677" y="1941319"/>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PCA was used to reduce the dataset to 2 and 3 principal components, with the 2-component reduction showing clearer distinctions between customer segments, enabling more effective customer segmentation and analysis.</a:t>
            </a:r>
            <a:endParaRPr sz="1600" dirty="0"/>
          </a:p>
        </p:txBody>
      </p:sp>
      <p:sp>
        <p:nvSpPr>
          <p:cNvPr id="118" name="Google Shape;118;p15"/>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body" idx="4294967295"/>
          </p:nvPr>
        </p:nvSpPr>
        <p:spPr>
          <a:xfrm>
            <a:off x="6254233" y="1451576"/>
            <a:ext cx="2126621"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400" b="1" i="0" dirty="0">
                <a:solidFill>
                  <a:srgbClr val="ECECEC"/>
                </a:solidFill>
                <a:effectLst/>
                <a:latin typeface="Söhne"/>
              </a:rPr>
              <a:t>K-means Clustering for Customer Segmentation</a:t>
            </a:r>
            <a:endParaRPr sz="1400" dirty="0">
              <a:solidFill>
                <a:schemeClr val="lt1"/>
              </a:solidFill>
            </a:endParaRPr>
          </a:p>
        </p:txBody>
      </p:sp>
      <p:sp>
        <p:nvSpPr>
          <p:cNvPr id="120" name="Google Shape;120;p15"/>
          <p:cNvSpPr txBox="1">
            <a:spLocks noGrp="1"/>
          </p:cNvSpPr>
          <p:nvPr>
            <p:ph type="body" idx="4294967295"/>
          </p:nvPr>
        </p:nvSpPr>
        <p:spPr>
          <a:xfrm>
            <a:off x="6254233" y="1958764"/>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"Utilizing the elbow method, it was determined that 3 clusters should be created using K-means clustering, allowing for effective segmentation of customers based on their personality traits derived from PCA components.</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609F-084F-0708-6261-A1A422628076}"/>
              </a:ext>
            </a:extLst>
          </p:cNvPr>
          <p:cNvSpPr>
            <a:spLocks noGrp="1"/>
          </p:cNvSpPr>
          <p:nvPr>
            <p:ph type="ctrTitle"/>
          </p:nvPr>
        </p:nvSpPr>
        <p:spPr/>
        <p:txBody>
          <a:bodyPr/>
          <a:lstStyle/>
          <a:p>
            <a:r>
              <a:rPr lang="en-US" dirty="0"/>
              <a:t>Code </a:t>
            </a:r>
            <a:r>
              <a:rPr lang="en-IN" dirty="0">
                <a:solidFill>
                  <a:srgbClr val="ECECEC"/>
                </a:solidFill>
                <a:latin typeface="Söhne"/>
              </a:rPr>
              <a:t>Snippets</a:t>
            </a:r>
            <a:endParaRPr lang="en-IN" dirty="0"/>
          </a:p>
        </p:txBody>
      </p:sp>
    </p:spTree>
    <p:extLst>
      <p:ext uri="{BB962C8B-B14F-4D97-AF65-F5344CB8AC3E}">
        <p14:creationId xmlns:p14="http://schemas.microsoft.com/office/powerpoint/2010/main" val="177179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873B-63BA-9BBF-7D99-7AE69EA2D050}"/>
              </a:ext>
            </a:extLst>
          </p:cNvPr>
          <p:cNvSpPr>
            <a:spLocks noGrp="1"/>
          </p:cNvSpPr>
          <p:nvPr>
            <p:ph type="title"/>
          </p:nvPr>
        </p:nvSpPr>
        <p:spPr>
          <a:xfrm>
            <a:off x="311700" y="555600"/>
            <a:ext cx="8276040" cy="755700"/>
          </a:xfrm>
        </p:spPr>
        <p:txBody>
          <a:bodyPr/>
          <a:lstStyle/>
          <a:p>
            <a:r>
              <a:rPr lang="en-US" dirty="0"/>
              <a:t>Libraries used</a:t>
            </a:r>
            <a:endParaRPr lang="en-IN" dirty="0"/>
          </a:p>
        </p:txBody>
      </p:sp>
      <p:sp>
        <p:nvSpPr>
          <p:cNvPr id="3" name="Text Placeholder 2">
            <a:extLst>
              <a:ext uri="{FF2B5EF4-FFF2-40B4-BE49-F238E27FC236}">
                <a16:creationId xmlns:a16="http://schemas.microsoft.com/office/drawing/2014/main" id="{CB9A5EEA-8F11-FCE5-6786-83D9CF1670D7}"/>
              </a:ext>
            </a:extLst>
          </p:cNvPr>
          <p:cNvSpPr>
            <a:spLocks noGrp="1"/>
          </p:cNvSpPr>
          <p:nvPr>
            <p:ph type="body" idx="1"/>
          </p:nvPr>
        </p:nvSpPr>
        <p:spPr>
          <a:xfrm>
            <a:off x="311700" y="1465804"/>
            <a:ext cx="8276040" cy="3103200"/>
          </a:xfrm>
        </p:spPr>
        <p:txBody>
          <a:bodyPr/>
          <a:lstStyle/>
          <a:p>
            <a:r>
              <a:rPr lang="en-IN" sz="1600" b="0" dirty="0">
                <a:solidFill>
                  <a:srgbClr val="4EC9B0"/>
                </a:solidFill>
                <a:effectLst/>
                <a:latin typeface="Consolas" panose="020B0609020204030204" pitchFamily="49" charset="0"/>
              </a:rPr>
              <a:t>NumPy-</a:t>
            </a:r>
            <a:r>
              <a:rPr lang="en-US" sz="1600" b="0" dirty="0">
                <a:solidFill>
                  <a:srgbClr val="4EC9B0"/>
                </a:solidFill>
                <a:effectLst/>
                <a:latin typeface="Consolas" panose="020B0609020204030204" pitchFamily="49" charset="0"/>
              </a:rPr>
              <a:t>used for data manipulation, mathematical operations, and handling numerical data structures, such as arrays or matrices</a:t>
            </a:r>
            <a:endParaRPr lang="en-IN" sz="1600" b="0" dirty="0">
              <a:solidFill>
                <a:srgbClr val="D4D4D4"/>
              </a:solidFill>
              <a:effectLst/>
              <a:latin typeface="Consolas" panose="020B0609020204030204" pitchFamily="49" charset="0"/>
            </a:endParaRPr>
          </a:p>
          <a:p>
            <a:r>
              <a:rPr lang="en-IN" sz="1600" b="0" dirty="0">
                <a:solidFill>
                  <a:srgbClr val="4EC9B0"/>
                </a:solidFill>
                <a:effectLst/>
                <a:latin typeface="Consolas" panose="020B0609020204030204" pitchFamily="49" charset="0"/>
              </a:rPr>
              <a:t>Pandas-</a:t>
            </a:r>
            <a:r>
              <a:rPr lang="en-US" sz="1600" b="0" dirty="0">
                <a:solidFill>
                  <a:srgbClr val="4EC9B0"/>
                </a:solidFill>
                <a:effectLst/>
                <a:latin typeface="Consolas" panose="020B0609020204030204" pitchFamily="49" charset="0"/>
              </a:rPr>
              <a:t>used for reading and preprocessing data, handling data frames, performing data cleaning, filtering, grouping, and merging operations, and preparing data for analysis or modelling.</a:t>
            </a:r>
            <a:endParaRPr lang="en-IN" sz="1600" b="0" dirty="0">
              <a:solidFill>
                <a:srgbClr val="D4D4D4"/>
              </a:solidFill>
              <a:effectLst/>
              <a:latin typeface="Consolas" panose="020B0609020204030204" pitchFamily="49" charset="0"/>
            </a:endParaRPr>
          </a:p>
          <a:p>
            <a:r>
              <a:rPr lang="en-IN" sz="1600" b="0" dirty="0">
                <a:solidFill>
                  <a:srgbClr val="4EC9B0"/>
                </a:solidFill>
                <a:effectLst/>
                <a:latin typeface="Consolas" panose="020B0609020204030204" pitchFamily="49" charset="0"/>
              </a:rPr>
              <a:t>Seaborn, matplotlib</a:t>
            </a:r>
            <a:r>
              <a:rPr lang="en-IN" sz="1600" b="0" dirty="0">
                <a:solidFill>
                  <a:srgbClr val="D4D4D4"/>
                </a:solidFill>
                <a:effectLst/>
                <a:latin typeface="Consolas" panose="020B0609020204030204" pitchFamily="49" charset="0"/>
              </a:rPr>
              <a:t>-</a:t>
            </a:r>
            <a:r>
              <a:rPr lang="en-US" sz="1600" dirty="0">
                <a:solidFill>
                  <a:srgbClr val="4EC9B0"/>
                </a:solidFill>
                <a:latin typeface="Consolas" panose="020B0609020204030204" pitchFamily="49" charset="0"/>
              </a:rPr>
              <a:t>used to create various types of charts, plots, and visualizations to explore data, identify patterns, trends, and relationships</a:t>
            </a:r>
            <a:endParaRPr lang="en-IN" sz="1600" dirty="0">
              <a:solidFill>
                <a:srgbClr val="4EC9B0"/>
              </a:solidFill>
              <a:latin typeface="Consolas" panose="020B0609020204030204" pitchFamily="49" charset="0"/>
            </a:endParaRPr>
          </a:p>
          <a:p>
            <a:r>
              <a:rPr lang="en-IN" sz="1600" b="0" dirty="0">
                <a:solidFill>
                  <a:srgbClr val="4EC9B0"/>
                </a:solidFill>
                <a:effectLst/>
                <a:latin typeface="Consolas" panose="020B0609020204030204" pitchFamily="49" charset="0"/>
              </a:rPr>
              <a:t>Sklearn-Used for implementing machine learning algorithms, such as clustering algorithms (e.g., K-means clustering) and dimensionality reduction techniques (e.g., PCA).</a:t>
            </a:r>
            <a:endParaRPr lang="en-IN" sz="1600"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94939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353189-0D55-ECF3-6B04-EDFAAA004261}"/>
              </a:ext>
            </a:extLst>
          </p:cNvPr>
          <p:cNvSpPr>
            <a:spLocks noGrp="1"/>
          </p:cNvSpPr>
          <p:nvPr>
            <p:ph type="body" idx="1"/>
          </p:nvPr>
        </p:nvSpPr>
        <p:spPr>
          <a:xfrm>
            <a:off x="1577340" y="236220"/>
            <a:ext cx="5994060" cy="662940"/>
          </a:xfrm>
        </p:spPr>
        <p:txBody>
          <a:bodyPr/>
          <a:lstStyle/>
          <a:p>
            <a:r>
              <a:rPr lang="en-US" dirty="0"/>
              <a:t>Data Before Preprocessing </a:t>
            </a:r>
            <a:endParaRPr lang="en-IN" dirty="0"/>
          </a:p>
        </p:txBody>
      </p:sp>
      <p:pic>
        <p:nvPicPr>
          <p:cNvPr id="4" name="Picture 3">
            <a:extLst>
              <a:ext uri="{FF2B5EF4-FFF2-40B4-BE49-F238E27FC236}">
                <a16:creationId xmlns:a16="http://schemas.microsoft.com/office/drawing/2014/main" id="{F96D474E-5804-47DC-37BF-A37C5AAB412D}"/>
              </a:ext>
            </a:extLst>
          </p:cNvPr>
          <p:cNvPicPr>
            <a:picLocks noChangeAspect="1"/>
          </p:cNvPicPr>
          <p:nvPr/>
        </p:nvPicPr>
        <p:blipFill>
          <a:blip r:embed="rId2"/>
          <a:stretch>
            <a:fillRect/>
          </a:stretch>
        </p:blipFill>
        <p:spPr>
          <a:xfrm>
            <a:off x="0" y="1112520"/>
            <a:ext cx="9163297" cy="4030980"/>
          </a:xfrm>
          <a:prstGeom prst="rect">
            <a:avLst/>
          </a:prstGeom>
        </p:spPr>
      </p:pic>
    </p:spTree>
    <p:extLst>
      <p:ext uri="{BB962C8B-B14F-4D97-AF65-F5344CB8AC3E}">
        <p14:creationId xmlns:p14="http://schemas.microsoft.com/office/powerpoint/2010/main" val="366641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353189-0D55-ECF3-6B04-EDFAAA004261}"/>
              </a:ext>
            </a:extLst>
          </p:cNvPr>
          <p:cNvSpPr>
            <a:spLocks noGrp="1"/>
          </p:cNvSpPr>
          <p:nvPr>
            <p:ph type="body" idx="1"/>
          </p:nvPr>
        </p:nvSpPr>
        <p:spPr>
          <a:xfrm>
            <a:off x="1572600" y="236220"/>
            <a:ext cx="6032160" cy="784860"/>
          </a:xfrm>
        </p:spPr>
        <p:txBody>
          <a:bodyPr/>
          <a:lstStyle/>
          <a:p>
            <a:r>
              <a:rPr lang="en-US" dirty="0"/>
              <a:t>Data After Preprocessing </a:t>
            </a:r>
            <a:endParaRPr lang="en-IN" dirty="0"/>
          </a:p>
        </p:txBody>
      </p:sp>
      <p:pic>
        <p:nvPicPr>
          <p:cNvPr id="5" name="Picture 4">
            <a:extLst>
              <a:ext uri="{FF2B5EF4-FFF2-40B4-BE49-F238E27FC236}">
                <a16:creationId xmlns:a16="http://schemas.microsoft.com/office/drawing/2014/main" id="{B25FDBF3-2D3C-F5AB-1841-6AE84D553EE0}"/>
              </a:ext>
            </a:extLst>
          </p:cNvPr>
          <p:cNvPicPr>
            <a:picLocks noChangeAspect="1"/>
          </p:cNvPicPr>
          <p:nvPr/>
        </p:nvPicPr>
        <p:blipFill>
          <a:blip r:embed="rId2"/>
          <a:stretch>
            <a:fillRect/>
          </a:stretch>
        </p:blipFill>
        <p:spPr>
          <a:xfrm>
            <a:off x="0" y="1319014"/>
            <a:ext cx="9144000" cy="3824486"/>
          </a:xfrm>
          <a:prstGeom prst="rect">
            <a:avLst/>
          </a:prstGeom>
        </p:spPr>
      </p:pic>
    </p:spTree>
    <p:extLst>
      <p:ext uri="{BB962C8B-B14F-4D97-AF65-F5344CB8AC3E}">
        <p14:creationId xmlns:p14="http://schemas.microsoft.com/office/powerpoint/2010/main" val="85640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EC97-4EA0-08C9-916C-CBC0C78AF1D4}"/>
              </a:ext>
            </a:extLst>
          </p:cNvPr>
          <p:cNvSpPr>
            <a:spLocks noGrp="1"/>
          </p:cNvSpPr>
          <p:nvPr>
            <p:ph type="title"/>
          </p:nvPr>
        </p:nvSpPr>
        <p:spPr/>
        <p:txBody>
          <a:bodyPr/>
          <a:lstStyle/>
          <a:p>
            <a:r>
              <a:rPr lang="en-IN" dirty="0"/>
              <a:t>Principal Component Analysis (PCA):</a:t>
            </a:r>
            <a:br>
              <a:rPr lang="en-IN" dirty="0"/>
            </a:br>
            <a:endParaRPr lang="en-IN" dirty="0"/>
          </a:p>
        </p:txBody>
      </p:sp>
      <p:pic>
        <p:nvPicPr>
          <p:cNvPr id="6" name="Picture 5">
            <a:extLst>
              <a:ext uri="{FF2B5EF4-FFF2-40B4-BE49-F238E27FC236}">
                <a16:creationId xmlns:a16="http://schemas.microsoft.com/office/drawing/2014/main" id="{F71AFD91-D82D-1E7B-1685-4F368989B90F}"/>
              </a:ext>
            </a:extLst>
          </p:cNvPr>
          <p:cNvPicPr>
            <a:picLocks noChangeAspect="1"/>
          </p:cNvPicPr>
          <p:nvPr/>
        </p:nvPicPr>
        <p:blipFill>
          <a:blip r:embed="rId2"/>
          <a:stretch>
            <a:fillRect/>
          </a:stretch>
        </p:blipFill>
        <p:spPr>
          <a:xfrm>
            <a:off x="311700" y="1665825"/>
            <a:ext cx="4534533" cy="1400370"/>
          </a:xfrm>
          <a:prstGeom prst="rect">
            <a:avLst/>
          </a:prstGeom>
        </p:spPr>
      </p:pic>
    </p:spTree>
    <p:extLst>
      <p:ext uri="{BB962C8B-B14F-4D97-AF65-F5344CB8AC3E}">
        <p14:creationId xmlns:p14="http://schemas.microsoft.com/office/powerpoint/2010/main" val="103450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9E9A-D4E6-6D95-BC80-D7ABDB431A5B}"/>
              </a:ext>
            </a:extLst>
          </p:cNvPr>
          <p:cNvSpPr>
            <a:spLocks noGrp="1"/>
          </p:cNvSpPr>
          <p:nvPr>
            <p:ph type="title"/>
          </p:nvPr>
        </p:nvSpPr>
        <p:spPr/>
        <p:txBody>
          <a:bodyPr/>
          <a:lstStyle/>
          <a:p>
            <a:r>
              <a:rPr lang="en-US" dirty="0"/>
              <a:t>Selecting Number of Clusters To Make</a:t>
            </a:r>
            <a:endParaRPr lang="en-IN" dirty="0"/>
          </a:p>
        </p:txBody>
      </p:sp>
      <p:pic>
        <p:nvPicPr>
          <p:cNvPr id="4" name="Picture 3">
            <a:extLst>
              <a:ext uri="{FF2B5EF4-FFF2-40B4-BE49-F238E27FC236}">
                <a16:creationId xmlns:a16="http://schemas.microsoft.com/office/drawing/2014/main" id="{22363D8F-EDF4-66BB-AC49-EB133D84434A}"/>
              </a:ext>
            </a:extLst>
          </p:cNvPr>
          <p:cNvPicPr>
            <a:picLocks noChangeAspect="1"/>
          </p:cNvPicPr>
          <p:nvPr/>
        </p:nvPicPr>
        <p:blipFill>
          <a:blip r:embed="rId2"/>
          <a:stretch>
            <a:fillRect/>
          </a:stretch>
        </p:blipFill>
        <p:spPr>
          <a:xfrm>
            <a:off x="98356" y="1760220"/>
            <a:ext cx="4571999" cy="3253457"/>
          </a:xfrm>
          <a:prstGeom prst="rect">
            <a:avLst/>
          </a:prstGeom>
        </p:spPr>
      </p:pic>
      <p:pic>
        <p:nvPicPr>
          <p:cNvPr id="6" name="Picture 5">
            <a:extLst>
              <a:ext uri="{FF2B5EF4-FFF2-40B4-BE49-F238E27FC236}">
                <a16:creationId xmlns:a16="http://schemas.microsoft.com/office/drawing/2014/main" id="{2E0A2EF2-186C-ED3E-6510-9213DF4FF47A}"/>
              </a:ext>
            </a:extLst>
          </p:cNvPr>
          <p:cNvPicPr>
            <a:picLocks noChangeAspect="1"/>
          </p:cNvPicPr>
          <p:nvPr/>
        </p:nvPicPr>
        <p:blipFill>
          <a:blip r:embed="rId3"/>
          <a:stretch>
            <a:fillRect/>
          </a:stretch>
        </p:blipFill>
        <p:spPr>
          <a:xfrm>
            <a:off x="4739657" y="1760220"/>
            <a:ext cx="4092643" cy="3284220"/>
          </a:xfrm>
          <a:prstGeom prst="rect">
            <a:avLst/>
          </a:prstGeom>
        </p:spPr>
      </p:pic>
    </p:spTree>
    <p:extLst>
      <p:ext uri="{BB962C8B-B14F-4D97-AF65-F5344CB8AC3E}">
        <p14:creationId xmlns:p14="http://schemas.microsoft.com/office/powerpoint/2010/main" val="4278043864"/>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460</Words>
  <Application>Microsoft Office PowerPoint</Application>
  <PresentationFormat>On-screen Show (16:9)</PresentationFormat>
  <Paragraphs>35</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Söhne</vt:lpstr>
      <vt:lpstr>Consolas</vt:lpstr>
      <vt:lpstr>Arial</vt:lpstr>
      <vt:lpstr>Roboto</vt:lpstr>
      <vt:lpstr>Geometric</vt:lpstr>
      <vt:lpstr>Customer Personality Analysis</vt:lpstr>
      <vt:lpstr>Customer Personality Analysis using PCA and K-means Clustering</vt:lpstr>
      <vt:lpstr> Methodology</vt:lpstr>
      <vt:lpstr>Code Snippets</vt:lpstr>
      <vt:lpstr>Libraries used</vt:lpstr>
      <vt:lpstr>PowerPoint Presentation</vt:lpstr>
      <vt:lpstr>PowerPoint Presentation</vt:lpstr>
      <vt:lpstr>Principal Component Analysis (PCA): </vt:lpstr>
      <vt:lpstr>Selecting Number of Clusters To Make</vt:lpstr>
      <vt:lpstr>K-means Clustering for Customer Segmentation</vt:lpstr>
      <vt:lpstr>Results and Insights</vt:lpstr>
      <vt:lpstr>Total Spending by Income</vt:lpstr>
      <vt:lpstr>Some more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Personality Analysis</dc:title>
  <dc:creator>Ananya Thakur</dc:creator>
  <cp:lastModifiedBy>Ananya Thakur</cp:lastModifiedBy>
  <cp:revision>3</cp:revision>
  <dcterms:modified xsi:type="dcterms:W3CDTF">2024-03-30T21:04:57Z</dcterms:modified>
</cp:coreProperties>
</file>