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8288000" cy="10287000"/>
  <p:notesSz cx="6858000" cy="9144000"/>
  <p:embeddedFontLst>
    <p:embeddedFont>
      <p:font typeface="Baskerville Old Face" panose="02020602080505020303" charset="0"/>
      <p:regular r:id="rId20"/>
    </p:embeddedFont>
    <p:embeddedFont>
      <p:font typeface="Bookman Old Style" panose="02050604050505020204" charset="0"/>
      <p:regular r:id="rId21"/>
      <p:bold r:id="rId22"/>
      <p:italic r:id="rId23"/>
    </p:embeddedFont>
    <p:embeddedFont>
      <p:font typeface="Open Sans Bold" panose="020B0806030504020204"/>
      <p:bold r:id="rId24"/>
    </p:embeddedFont>
    <p:embeddedFont>
      <p:font typeface="Calibri" panose="020F050202020403020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1.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1.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1.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1.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31071" y="0"/>
            <a:ext cx="4239083" cy="10287000"/>
            <a:chOff x="0" y="0"/>
            <a:chExt cx="5652111" cy="13716000"/>
          </a:xfrm>
        </p:grpSpPr>
        <p:grpSp>
          <p:nvGrpSpPr>
            <p:cNvPr id="3" name="Group 3"/>
            <p:cNvGrpSpPr/>
            <p:nvPr/>
          </p:nvGrpSpPr>
          <p:grpSpPr>
            <a:xfrm rot="0">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rot="0">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sp>
        <p:nvSpPr>
          <p:cNvPr id="12" name="TextBox 12"/>
          <p:cNvSpPr txBox="1"/>
          <p:nvPr/>
        </p:nvSpPr>
        <p:spPr>
          <a:xfrm>
            <a:off x="228388" y="647934"/>
            <a:ext cx="16868843" cy="1169035"/>
          </a:xfrm>
          <a:prstGeom prst="rect">
            <a:avLst/>
          </a:prstGeom>
        </p:spPr>
        <p:txBody>
          <a:bodyPr lIns="0" tIns="0" rIns="0" bIns="0" rtlCol="0" anchor="t">
            <a:spAutoFit/>
          </a:bodyPr>
          <a:lstStyle/>
          <a:p>
            <a:pPr algn="ctr">
              <a:lnSpc>
                <a:spcPts val="9120"/>
              </a:lnSpc>
            </a:pPr>
            <a:r>
              <a:rPr lang="en-US" sz="6000" b="1">
                <a:solidFill>
                  <a:srgbClr val="000000"/>
                </a:solidFill>
                <a:latin typeface="Baskerville Old Face" panose="02020602080505020303" charset="0"/>
                <a:cs typeface="Baskerville Old Face" panose="02020602080505020303" charset="0"/>
              </a:rPr>
              <a:t>BANGALORE HOUSE PRICE PREDICTION</a:t>
            </a:r>
            <a:endParaRPr lang="en-US" sz="6000" b="1">
              <a:solidFill>
                <a:srgbClr val="000000"/>
              </a:solidFill>
              <a:latin typeface="Baskerville Old Face" panose="02020602080505020303" charset="0"/>
              <a:cs typeface="Baskerville Old Face" panose="02020602080505020303" charset="0"/>
            </a:endParaRP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4" name="TextBox 14"/>
          <p:cNvSpPr txBox="1"/>
          <p:nvPr/>
        </p:nvSpPr>
        <p:spPr>
          <a:xfrm>
            <a:off x="3679150" y="3467564"/>
            <a:ext cx="12625348" cy="3928110"/>
          </a:xfrm>
          <a:prstGeom prst="rect">
            <a:avLst/>
          </a:prstGeom>
        </p:spPr>
        <p:txBody>
          <a:bodyPr lIns="0" tIns="0" rIns="0" bIns="0" rtlCol="0" anchor="t">
            <a:spAutoFit/>
          </a:bodyPr>
          <a:lstStyle/>
          <a:p>
            <a:pPr algn="ctr">
              <a:lnSpc>
                <a:spcPts val="8030"/>
              </a:lnSpc>
            </a:pPr>
            <a:r>
              <a:rPr lang="en-US" sz="5735">
                <a:solidFill>
                  <a:srgbClr val="000000"/>
                </a:solidFill>
                <a:latin typeface="Baskerville Old Face" panose="02020602080505020303" charset="0"/>
                <a:cs typeface="Baskerville Old Face" panose="02020602080505020303" charset="0"/>
              </a:rPr>
              <a:t>Presented By : </a:t>
            </a:r>
            <a:endParaRPr lang="en-US" sz="5735">
              <a:solidFill>
                <a:srgbClr val="000000"/>
              </a:solidFill>
              <a:latin typeface="Baskerville Old Face" panose="02020602080505020303" charset="0"/>
              <a:cs typeface="Baskerville Old Face" panose="02020602080505020303" charset="0"/>
            </a:endParaRPr>
          </a:p>
          <a:p>
            <a:pPr algn="ctr">
              <a:lnSpc>
                <a:spcPts val="5650"/>
              </a:lnSpc>
            </a:pPr>
            <a:r>
              <a:rPr lang="en-US" sz="4035">
                <a:solidFill>
                  <a:srgbClr val="000000"/>
                </a:solidFill>
                <a:latin typeface="Baskerville Old Face" panose="02020602080505020303" charset="0"/>
                <a:cs typeface="Baskerville Old Face" panose="02020602080505020303" charset="0"/>
              </a:rPr>
              <a:t>Afaque Akhtar(21051484)</a:t>
            </a:r>
            <a:endParaRPr lang="en-US" sz="4035">
              <a:solidFill>
                <a:srgbClr val="000000"/>
              </a:solidFill>
              <a:latin typeface="Baskerville Old Face" panose="02020602080505020303" charset="0"/>
              <a:cs typeface="Baskerville Old Face" panose="02020602080505020303" charset="0"/>
            </a:endParaRPr>
          </a:p>
          <a:p>
            <a:pPr algn="ctr">
              <a:lnSpc>
                <a:spcPts val="5650"/>
              </a:lnSpc>
            </a:pPr>
            <a:r>
              <a:rPr lang="en-US" sz="4035">
                <a:solidFill>
                  <a:srgbClr val="000000"/>
                </a:solidFill>
                <a:latin typeface="Baskerville Old Face" panose="02020602080505020303" charset="0"/>
                <a:cs typeface="Baskerville Old Face" panose="02020602080505020303" charset="0"/>
              </a:rPr>
              <a:t>Hema Malik(21052156)</a:t>
            </a:r>
            <a:endParaRPr lang="en-US" sz="4035">
              <a:solidFill>
                <a:srgbClr val="000000"/>
              </a:solidFill>
              <a:latin typeface="Baskerville Old Face" panose="02020602080505020303" charset="0"/>
              <a:cs typeface="Baskerville Old Face" panose="02020602080505020303" charset="0"/>
            </a:endParaRPr>
          </a:p>
          <a:p>
            <a:pPr algn="ctr">
              <a:lnSpc>
                <a:spcPts val="5650"/>
              </a:lnSpc>
            </a:pPr>
            <a:r>
              <a:rPr lang="en-US" sz="4035">
                <a:solidFill>
                  <a:srgbClr val="000000"/>
                </a:solidFill>
                <a:latin typeface="Baskerville Old Face" panose="02020602080505020303" charset="0"/>
                <a:cs typeface="Baskerville Old Face" panose="02020602080505020303" charset="0"/>
              </a:rPr>
              <a:t>Nihar Ranjan Sahoo(21052165)</a:t>
            </a:r>
            <a:endParaRPr lang="en-US" sz="4035">
              <a:solidFill>
                <a:srgbClr val="000000"/>
              </a:solidFill>
              <a:latin typeface="Baskerville Old Face" panose="02020602080505020303" charset="0"/>
              <a:cs typeface="Baskerville Old Face" panose="02020602080505020303" charset="0"/>
            </a:endParaRPr>
          </a:p>
          <a:p>
            <a:pPr algn="ctr">
              <a:lnSpc>
                <a:spcPts val="5650"/>
              </a:lnSpc>
            </a:pPr>
            <a:r>
              <a:rPr lang="en-US" sz="4035">
                <a:solidFill>
                  <a:srgbClr val="000000"/>
                </a:solidFill>
                <a:latin typeface="Baskerville Old Face" panose="02020602080505020303" charset="0"/>
                <a:cs typeface="Baskerville Old Face" panose="02020602080505020303" charset="0"/>
              </a:rPr>
              <a:t>Sujal Singh(21052927)</a:t>
            </a:r>
            <a:endParaRPr lang="en-US" sz="4035">
              <a:solidFill>
                <a:srgbClr val="000000"/>
              </a:solidFill>
              <a:latin typeface="Baskerville Old Face" panose="02020602080505020303" charset="0"/>
              <a:cs typeface="Baskerville Old Face" panose="02020602080505020303" charset="0"/>
            </a:endParaRPr>
          </a:p>
        </p:txBody>
      </p:sp>
      <p:sp>
        <p:nvSpPr>
          <p:cNvPr id="15" name="TextBox 15"/>
          <p:cNvSpPr txBox="1"/>
          <p:nvPr/>
        </p:nvSpPr>
        <p:spPr>
          <a:xfrm>
            <a:off x="10134600" y="8953500"/>
            <a:ext cx="7585075" cy="740410"/>
          </a:xfrm>
          <a:prstGeom prst="rect">
            <a:avLst/>
          </a:prstGeom>
        </p:spPr>
        <p:txBody>
          <a:bodyPr wrap="square" lIns="0" tIns="0" rIns="0" bIns="0" rtlCol="0" anchor="t">
            <a:spAutoFit/>
          </a:bodyPr>
          <a:lstStyle/>
          <a:p>
            <a:pPr algn="ctr">
              <a:lnSpc>
                <a:spcPts val="5775"/>
              </a:lnSpc>
            </a:pPr>
            <a:r>
              <a:rPr lang="en-US" sz="4125">
                <a:solidFill>
                  <a:srgbClr val="000000"/>
                </a:solidFill>
                <a:latin typeface="Bookman Old Style" panose="02050604050505020204" charset="0"/>
                <a:cs typeface="Bookman Old Style" panose="02050604050505020204" charset="0"/>
              </a:rPr>
              <a:t>Guided by:-Dr. Manas Nayak</a:t>
            </a:r>
            <a:endParaRPr lang="en-US" sz="4125">
              <a:solidFill>
                <a:srgbClr val="000000"/>
              </a:solidFill>
              <a:latin typeface="Bookman Old Style" panose="02050604050505020204" charset="0"/>
              <a:cs typeface="Bookman Old Style" panose="02050604050505020204" charset="0"/>
            </a:endParaRP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496507" y="-2498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4" name="Group 4"/>
          <p:cNvGrpSpPr/>
          <p:nvPr/>
        </p:nvGrpSpPr>
        <p:grpSpPr>
          <a:xfrm rot="0">
            <a:off x="15859155" y="0"/>
            <a:ext cx="1562612" cy="1673225"/>
            <a:chOff x="0" y="0"/>
            <a:chExt cx="2083482" cy="2230967"/>
          </a:xfrm>
        </p:grpSpPr>
        <p:grpSp>
          <p:nvGrpSpPr>
            <p:cNvPr id="5" name="Group 5"/>
            <p:cNvGrpSpPr/>
            <p:nvPr/>
          </p:nvGrpSpPr>
          <p:grpSpPr>
            <a:xfrm rot="0">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9</a:t>
              </a:r>
              <a:endParaRPr lang="en-US" sz="5575">
                <a:solidFill>
                  <a:srgbClr val="000000"/>
                </a:solidFill>
                <a:latin typeface="Open Sans Bold" panose="020B0806030504020204"/>
              </a:endParaRPr>
            </a:p>
          </p:txBody>
        </p:sp>
      </p:grpSp>
      <p:sp>
        <p:nvSpPr>
          <p:cNvPr id="9" name="Freeform 9"/>
          <p:cNvSpPr/>
          <p:nvPr/>
        </p:nvSpPr>
        <p:spPr>
          <a:xfrm>
            <a:off x="392175" y="1673225"/>
            <a:ext cx="11944735" cy="7858175"/>
          </a:xfrm>
          <a:custGeom>
            <a:avLst/>
            <a:gdLst/>
            <a:ahLst/>
            <a:cxnLst/>
            <a:rect l="l" t="t" r="r" b="b"/>
            <a:pathLst>
              <a:path w="11944735" h="7858175">
                <a:moveTo>
                  <a:pt x="0" y="0"/>
                </a:moveTo>
                <a:lnTo>
                  <a:pt x="11944735" y="0"/>
                </a:lnTo>
                <a:lnTo>
                  <a:pt x="11944735" y="7858175"/>
                </a:lnTo>
                <a:lnTo>
                  <a:pt x="0" y="7858175"/>
                </a:lnTo>
                <a:lnTo>
                  <a:pt x="0" y="0"/>
                </a:lnTo>
                <a:close/>
              </a:path>
            </a:pathLst>
          </a:custGeom>
          <a:blipFill>
            <a:blip r:embed="rId3"/>
            <a:stretch>
              <a:fillRect t="-294" r="-1797" b="-763"/>
            </a:stretch>
          </a:blipFill>
        </p:spPr>
      </p:sp>
      <p:sp>
        <p:nvSpPr>
          <p:cNvPr id="10" name="TextBox 10"/>
          <p:cNvSpPr txBox="1"/>
          <p:nvPr/>
        </p:nvSpPr>
        <p:spPr>
          <a:xfrm>
            <a:off x="-5204182" y="1042679"/>
            <a:ext cx="16230600" cy="592455"/>
          </a:xfrm>
          <a:prstGeom prst="rect">
            <a:avLst/>
          </a:prstGeom>
        </p:spPr>
        <p:txBody>
          <a:bodyPr lIns="0" tIns="0" rIns="0" bIns="0" rtlCol="0" anchor="t">
            <a:spAutoFit/>
          </a:bodyPr>
          <a:lstStyle/>
          <a:p>
            <a:pPr algn="ctr">
              <a:lnSpc>
                <a:spcPts val="4620"/>
              </a:lnSpc>
            </a:pPr>
            <a:r>
              <a:rPr lang="en-US" sz="3300" b="1">
                <a:solidFill>
                  <a:srgbClr val="000000"/>
                </a:solidFill>
                <a:latin typeface="Times New Roman" panose="02020603050405020304" charset="0"/>
                <a:cs typeface="Times New Roman" panose="02020603050405020304" charset="0"/>
              </a:rPr>
              <a:t>MODEL DEPLOYMENT</a:t>
            </a:r>
            <a:endParaRPr lang="en-US" sz="3300" b="1">
              <a:solidFill>
                <a:srgbClr val="00000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416162" y="-130620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957188" y="94107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2513322" y="1724358"/>
            <a:ext cx="13261357" cy="7686342"/>
          </a:xfrm>
          <a:custGeom>
            <a:avLst/>
            <a:gdLst/>
            <a:ahLst/>
            <a:cxnLst/>
            <a:rect l="l" t="t" r="r" b="b"/>
            <a:pathLst>
              <a:path w="13261357" h="7686342">
                <a:moveTo>
                  <a:pt x="0" y="0"/>
                </a:moveTo>
                <a:lnTo>
                  <a:pt x="13261356" y="0"/>
                </a:lnTo>
                <a:lnTo>
                  <a:pt x="13261356" y="7686342"/>
                </a:lnTo>
                <a:lnTo>
                  <a:pt x="0" y="7686342"/>
                </a:lnTo>
                <a:lnTo>
                  <a:pt x="0" y="0"/>
                </a:lnTo>
                <a:close/>
              </a:path>
            </a:pathLst>
          </a:custGeom>
          <a:blipFill>
            <a:blip r:embed="rId3"/>
            <a:stretch>
              <a:fillRect l="-3802" r="-3802"/>
            </a:stretch>
          </a:blipFill>
        </p:spPr>
      </p:sp>
      <p:sp>
        <p:nvSpPr>
          <p:cNvPr id="5" name="TextBox 5"/>
          <p:cNvSpPr txBox="1"/>
          <p:nvPr/>
        </p:nvSpPr>
        <p:spPr>
          <a:xfrm>
            <a:off x="-4976897" y="617858"/>
            <a:ext cx="16230600" cy="1059180"/>
          </a:xfrm>
          <a:prstGeom prst="rect">
            <a:avLst/>
          </a:prstGeom>
        </p:spPr>
        <p:txBody>
          <a:bodyPr lIns="0" tIns="0" rIns="0" bIns="0" rtlCol="0" anchor="t">
            <a:spAutoFit/>
          </a:bodyPr>
          <a:lstStyle/>
          <a:p>
            <a:pPr algn="ctr">
              <a:lnSpc>
                <a:spcPts val="8260"/>
              </a:lnSpc>
            </a:pPr>
            <a:r>
              <a:rPr lang="en-US" sz="5900" b="1">
                <a:solidFill>
                  <a:srgbClr val="000000"/>
                </a:solidFill>
                <a:latin typeface="Baskerville Old Face" panose="02020602080505020303" charset="0"/>
                <a:cs typeface="Baskerville Old Face" panose="02020602080505020303" charset="0"/>
              </a:rPr>
              <a:t>FINAL PAGE</a:t>
            </a:r>
            <a:endParaRPr lang="en-US" sz="5900" b="1">
              <a:solidFill>
                <a:srgbClr val="000000"/>
              </a:solidFill>
              <a:latin typeface="Baskerville Old Face" panose="02020602080505020303" charset="0"/>
              <a:cs typeface="Baskerville Old Face" panose="02020602080505020303" charset="0"/>
            </a:endParaRPr>
          </a:p>
        </p:txBody>
      </p:sp>
      <p:grpSp>
        <p:nvGrpSpPr>
          <p:cNvPr id="6" name="Group 6"/>
          <p:cNvGrpSpPr/>
          <p:nvPr/>
        </p:nvGrpSpPr>
        <p:grpSpPr>
          <a:xfrm rot="0">
            <a:off x="15859155" y="0"/>
            <a:ext cx="1562612" cy="1673225"/>
            <a:chOff x="0" y="0"/>
            <a:chExt cx="2083482" cy="2230967"/>
          </a:xfrm>
        </p:grpSpPr>
        <p:grpSp>
          <p:nvGrpSpPr>
            <p:cNvPr id="7" name="Group 7"/>
            <p:cNvGrpSpPr/>
            <p:nvPr/>
          </p:nvGrpSpPr>
          <p:grpSpPr>
            <a:xfrm rot="0">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10</a:t>
              </a:r>
              <a:endParaRPr lang="en-US" sz="5575">
                <a:solidFill>
                  <a:srgbClr val="000000"/>
                </a:solidFill>
                <a:latin typeface="Open Sans Bold" panose="020B0806030504020204"/>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3764167"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2041032" y="261623"/>
            <a:ext cx="13464081" cy="1094740"/>
          </a:xfrm>
          <a:prstGeom prst="rect">
            <a:avLst/>
          </a:prstGeom>
        </p:spPr>
        <p:txBody>
          <a:bodyPr lIns="0" tIns="0" rIns="0" bIns="0" rtlCol="0" anchor="t">
            <a:spAutoFit/>
          </a:bodyPr>
          <a:lstStyle/>
          <a:p>
            <a:pPr algn="ctr">
              <a:lnSpc>
                <a:spcPts val="8540"/>
              </a:lnSpc>
            </a:pPr>
            <a:r>
              <a:rPr lang="en-US" sz="6100">
                <a:solidFill>
                  <a:srgbClr val="000000"/>
                </a:solidFill>
                <a:latin typeface="Baskerville Old Face" panose="02020602080505020303" charset="0"/>
                <a:cs typeface="Baskerville Old Face" panose="02020602080505020303" charset="0"/>
              </a:rPr>
              <a:t>FUTURE SCOPE</a:t>
            </a:r>
            <a:endParaRPr lang="en-US" sz="6100">
              <a:solidFill>
                <a:srgbClr val="000000"/>
              </a:solidFill>
              <a:latin typeface="Baskerville Old Face" panose="02020602080505020303" charset="0"/>
              <a:cs typeface="Baskerville Old Face" panose="02020602080505020303" charset="0"/>
            </a:endParaRPr>
          </a:p>
        </p:txBody>
      </p:sp>
      <p:grpSp>
        <p:nvGrpSpPr>
          <p:cNvPr id="4" name="Group 4"/>
          <p:cNvGrpSpPr/>
          <p:nvPr/>
        </p:nvGrpSpPr>
        <p:grpSpPr>
          <a:xfrm rot="0">
            <a:off x="15859155" y="0"/>
            <a:ext cx="1562612" cy="1673225"/>
            <a:chOff x="0" y="0"/>
            <a:chExt cx="2083482" cy="2230967"/>
          </a:xfrm>
        </p:grpSpPr>
        <p:grpSp>
          <p:nvGrpSpPr>
            <p:cNvPr id="5" name="Group 5"/>
            <p:cNvGrpSpPr/>
            <p:nvPr/>
          </p:nvGrpSpPr>
          <p:grpSpPr>
            <a:xfrm rot="0">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11</a:t>
              </a:r>
              <a:endParaRPr lang="en-US" sz="5575">
                <a:solidFill>
                  <a:srgbClr val="000000"/>
                </a:solidFill>
                <a:latin typeface="Open Sans Bold" panose="020B0806030504020204"/>
              </a:endParaRPr>
            </a:p>
          </p:txBody>
        </p:sp>
      </p:grpSp>
      <p:sp>
        <p:nvSpPr>
          <p:cNvPr id="9" name="Freeform 9"/>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 name="TextBox 10"/>
          <p:cNvSpPr txBox="1"/>
          <p:nvPr/>
        </p:nvSpPr>
        <p:spPr>
          <a:xfrm>
            <a:off x="395674" y="1625600"/>
            <a:ext cx="17496652" cy="8211185"/>
          </a:xfrm>
          <a:prstGeom prst="rect">
            <a:avLst/>
          </a:prstGeom>
        </p:spPr>
        <p:txBody>
          <a:bodyPr lIns="0" tIns="0" rIns="0" bIns="0" rtlCol="0" anchor="t">
            <a:spAutoFit/>
          </a:bodyPr>
          <a:lstStyle/>
          <a:p>
            <a:pPr>
              <a:lnSpc>
                <a:spcPts val="3355"/>
              </a:lnSpc>
            </a:pPr>
            <a:r>
              <a:rPr lang="en-US" sz="2395">
                <a:solidFill>
                  <a:srgbClr val="000000"/>
                </a:solidFill>
                <a:latin typeface="Alatsi Bold"/>
              </a:rPr>
              <a:t>T</a:t>
            </a:r>
            <a:r>
              <a:rPr lang="en-US" sz="2395">
                <a:solidFill>
                  <a:srgbClr val="000000"/>
                </a:solidFill>
                <a:latin typeface="Times New Roman" panose="02020603050405020304" charset="0"/>
                <a:cs typeface="Times New Roman" panose="02020603050405020304" charset="0"/>
              </a:rPr>
              <a:t>he future scope of house price prediction projects is promising, driven by advancements in technology, data analytics, and machine learning techniques. Here are some key aspects that illustrate the potential future scope of such projects:</a:t>
            </a:r>
            <a:endParaRPr lang="en-US" sz="2395">
              <a:solidFill>
                <a:srgbClr val="000000"/>
              </a:solidFill>
              <a:latin typeface="Times New Roman" panose="02020603050405020304" charset="0"/>
              <a:cs typeface="Times New Roman" panose="02020603050405020304" charset="0"/>
            </a:endParaRPr>
          </a:p>
          <a:p>
            <a:pPr marL="517525" lvl="1" indent="-259080">
              <a:lnSpc>
                <a:spcPts val="3355"/>
              </a:lnSpc>
              <a:buAutoNum type="arabicPeriod"/>
            </a:pPr>
            <a:r>
              <a:rPr lang="en-US" sz="2395">
                <a:solidFill>
                  <a:srgbClr val="000000"/>
                </a:solidFill>
                <a:latin typeface="Times New Roman" panose="02020603050405020304" charset="0"/>
                <a:cs typeface="Times New Roman" panose="02020603050405020304" charset="0"/>
              </a:rPr>
              <a:t>Improved Accuracy and Precision:</a:t>
            </a:r>
            <a:endParaRPr lang="en-US" sz="2395">
              <a:solidFill>
                <a:srgbClr val="000000"/>
              </a:solidFill>
              <a:latin typeface="Times New Roman" panose="02020603050405020304" charset="0"/>
              <a:cs typeface="Times New Roman" panose="02020603050405020304" charset="0"/>
            </a:endParaRPr>
          </a:p>
          <a:p>
            <a:pPr marL="1035050" lvl="2" indent="-344805">
              <a:lnSpc>
                <a:spcPts val="3355"/>
              </a:lnSpc>
              <a:buFont typeface="Arial" panose="020B0604020202020204"/>
              <a:buChar char="⚬"/>
            </a:pPr>
            <a:r>
              <a:rPr lang="en-US" sz="2395">
                <a:solidFill>
                  <a:srgbClr val="000000"/>
                </a:solidFill>
                <a:latin typeface="Times New Roman" panose="02020603050405020304" charset="0"/>
                <a:cs typeface="Times New Roman" panose="02020603050405020304" charset="0"/>
              </a:rPr>
              <a:t>Future advancements in machine learning algorithms, including deep learning and ensemble methods, will likely enhance the accuracy and precision of house price prediction models.</a:t>
            </a:r>
            <a:endParaRPr lang="en-US" sz="2395">
              <a:solidFill>
                <a:srgbClr val="000000"/>
              </a:solidFill>
              <a:latin typeface="Times New Roman" panose="02020603050405020304" charset="0"/>
              <a:cs typeface="Times New Roman" panose="02020603050405020304" charset="0"/>
            </a:endParaRPr>
          </a:p>
          <a:p>
            <a:pPr marL="1035050" lvl="2" indent="-344805">
              <a:lnSpc>
                <a:spcPts val="3355"/>
              </a:lnSpc>
              <a:buFont typeface="Arial" panose="020B0604020202020204"/>
              <a:buChar char="⚬"/>
            </a:pPr>
            <a:r>
              <a:rPr lang="en-US" sz="2395">
                <a:solidFill>
                  <a:srgbClr val="000000"/>
                </a:solidFill>
                <a:latin typeface="Times New Roman" panose="02020603050405020304" charset="0"/>
                <a:cs typeface="Times New Roman" panose="02020603050405020304" charset="0"/>
              </a:rPr>
              <a:t>Integration of more comprehensive datasets and advanced feature engineering techniques can further refine predictions, accounting for nuanced factors that influence property values.</a:t>
            </a:r>
            <a:endParaRPr lang="en-US" sz="2395">
              <a:solidFill>
                <a:srgbClr val="000000"/>
              </a:solidFill>
              <a:latin typeface="Times New Roman" panose="02020603050405020304" charset="0"/>
              <a:cs typeface="Times New Roman" panose="02020603050405020304" charset="0"/>
            </a:endParaRPr>
          </a:p>
          <a:p>
            <a:pPr marL="495935" lvl="1" indent="-248285">
              <a:lnSpc>
                <a:spcPts val="3215"/>
              </a:lnSpc>
              <a:buAutoNum type="arabicPeriod"/>
            </a:pPr>
            <a:r>
              <a:rPr lang="en-US" sz="2295">
                <a:solidFill>
                  <a:srgbClr val="000000"/>
                </a:solidFill>
                <a:latin typeface="Times New Roman" panose="02020603050405020304" charset="0"/>
                <a:cs typeface="Times New Roman" panose="02020603050405020304" charset="0"/>
              </a:rPr>
              <a:t>Integration with Emerging Technologies:</a:t>
            </a:r>
            <a:endParaRPr lang="en-US" sz="2295">
              <a:solidFill>
                <a:srgbClr val="000000"/>
              </a:solidFill>
              <a:latin typeface="Times New Roman" panose="02020603050405020304" charset="0"/>
              <a:cs typeface="Times New Roman" panose="02020603050405020304" charset="0"/>
            </a:endParaRPr>
          </a:p>
          <a:p>
            <a:pPr marL="1035050" lvl="2" indent="-344805">
              <a:lnSpc>
                <a:spcPts val="3355"/>
              </a:lnSpc>
              <a:buFont typeface="Arial" panose="020B0604020202020204"/>
              <a:buChar char="⚬"/>
            </a:pPr>
            <a:r>
              <a:rPr lang="en-US" sz="2395">
                <a:solidFill>
                  <a:srgbClr val="000000"/>
                </a:solidFill>
                <a:latin typeface="Times New Roman" panose="02020603050405020304" charset="0"/>
                <a:cs typeface="Times New Roman" panose="02020603050405020304" charset="0"/>
              </a:rPr>
              <a:t>Integration of emerging technologies such as blockchain, Internet of Things (IoT), and augmented reality (AR) can revolutionize the way house price prediction models operate.</a:t>
            </a:r>
            <a:endParaRPr lang="en-US" sz="2395">
              <a:solidFill>
                <a:srgbClr val="000000"/>
              </a:solidFill>
              <a:latin typeface="Times New Roman" panose="02020603050405020304" charset="0"/>
              <a:cs typeface="Times New Roman" panose="02020603050405020304" charset="0"/>
            </a:endParaRPr>
          </a:p>
          <a:p>
            <a:pPr marL="1035050" lvl="2" indent="-344805">
              <a:lnSpc>
                <a:spcPts val="3355"/>
              </a:lnSpc>
              <a:buFont typeface="Arial" panose="020B0604020202020204"/>
              <a:buChar char="⚬"/>
            </a:pPr>
            <a:r>
              <a:rPr lang="en-US" sz="2395">
                <a:solidFill>
                  <a:srgbClr val="000000"/>
                </a:solidFill>
                <a:latin typeface="Times New Roman" panose="02020603050405020304" charset="0"/>
                <a:cs typeface="Times New Roman" panose="02020603050405020304" charset="0"/>
              </a:rPr>
              <a:t>Blockchain technology can facilitate transparent and secure transactions, while IoT devices can collect real-time data on property conditions and environmental factors, enriching predictive capabilities.</a:t>
            </a:r>
            <a:endParaRPr lang="en-US" sz="2395">
              <a:solidFill>
                <a:srgbClr val="000000"/>
              </a:solidFill>
              <a:latin typeface="Times New Roman" panose="02020603050405020304" charset="0"/>
              <a:cs typeface="Times New Roman" panose="02020603050405020304" charset="0"/>
            </a:endParaRPr>
          </a:p>
          <a:p>
            <a:pPr marL="1035050" lvl="2" indent="-344805">
              <a:lnSpc>
                <a:spcPts val="3355"/>
              </a:lnSpc>
              <a:buFont typeface="Arial" panose="020B0604020202020204"/>
              <a:buChar char="⚬"/>
            </a:pPr>
            <a:r>
              <a:rPr lang="en-US" sz="2395">
                <a:solidFill>
                  <a:srgbClr val="000000"/>
                </a:solidFill>
                <a:latin typeface="Times New Roman" panose="02020603050405020304" charset="0"/>
                <a:cs typeface="Times New Roman" panose="02020603050405020304" charset="0"/>
              </a:rPr>
              <a:t>AR applications can enable immersive experiences for users, allowing them to visualize predicted property values and explore virtual representations of potential homes in different scenarios.</a:t>
            </a:r>
            <a:endParaRPr lang="en-US" sz="2395">
              <a:solidFill>
                <a:srgbClr val="000000"/>
              </a:solidFill>
              <a:latin typeface="Times New Roman" panose="02020603050405020304" charset="0"/>
              <a:cs typeface="Times New Roman" panose="02020603050405020304" charset="0"/>
            </a:endParaRPr>
          </a:p>
          <a:p>
            <a:pPr marL="517525" lvl="1" indent="-259080">
              <a:lnSpc>
                <a:spcPts val="3355"/>
              </a:lnSpc>
              <a:buAutoNum type="arabicPeriod"/>
            </a:pPr>
            <a:r>
              <a:rPr lang="en-US" sz="2395">
                <a:solidFill>
                  <a:srgbClr val="000000"/>
                </a:solidFill>
                <a:latin typeface="Times New Roman" panose="02020603050405020304" charset="0"/>
                <a:cs typeface="Times New Roman" panose="02020603050405020304" charset="0"/>
              </a:rPr>
              <a:t>Personalization and Customization:</a:t>
            </a:r>
            <a:endParaRPr lang="en-US" sz="2395">
              <a:solidFill>
                <a:srgbClr val="000000"/>
              </a:solidFill>
              <a:latin typeface="Times New Roman" panose="02020603050405020304" charset="0"/>
              <a:cs typeface="Times New Roman" panose="02020603050405020304" charset="0"/>
            </a:endParaRPr>
          </a:p>
          <a:p>
            <a:pPr marL="1035050" lvl="2" indent="-344805">
              <a:lnSpc>
                <a:spcPts val="3355"/>
              </a:lnSpc>
              <a:buFont typeface="Arial" panose="020B0604020202020204"/>
              <a:buChar char="⚬"/>
            </a:pPr>
            <a:r>
              <a:rPr lang="en-US" sz="2395">
                <a:solidFill>
                  <a:srgbClr val="000000"/>
                </a:solidFill>
                <a:latin typeface="Times New Roman" panose="02020603050405020304" charset="0"/>
                <a:cs typeface="Times New Roman" panose="02020603050405020304" charset="0"/>
              </a:rPr>
              <a:t>Future house price prediction projects may prioritize personalization and customization, tailoring predictions to individual preferences, lifestyles, and investment goals.</a:t>
            </a:r>
            <a:endParaRPr lang="en-US" sz="2395">
              <a:solidFill>
                <a:srgbClr val="000000"/>
              </a:solidFill>
              <a:latin typeface="Times New Roman" panose="02020603050405020304" charset="0"/>
              <a:cs typeface="Times New Roman" panose="02020603050405020304" charset="0"/>
            </a:endParaRPr>
          </a:p>
          <a:p>
            <a:pPr marL="1035050" lvl="2" indent="-344805">
              <a:lnSpc>
                <a:spcPts val="3355"/>
              </a:lnSpc>
              <a:buFont typeface="Arial" panose="020B0604020202020204"/>
              <a:buChar char="⚬"/>
            </a:pPr>
            <a:r>
              <a:rPr lang="en-US" sz="2395">
                <a:solidFill>
                  <a:srgbClr val="000000"/>
                </a:solidFill>
                <a:latin typeface="Times New Roman" panose="02020603050405020304" charset="0"/>
                <a:cs typeface="Times New Roman" panose="02020603050405020304" charset="0"/>
              </a:rPr>
              <a:t>Integration of user feedback mechanisms and AI-driven recommendation systems can refine predictions based on user interactions and evolving needs, fostering a more user-centric approach.</a:t>
            </a:r>
            <a:endParaRPr lang="en-US" sz="2395">
              <a:solidFill>
                <a:srgbClr val="000000"/>
              </a:solidFill>
              <a:latin typeface="Times New Roman" panose="02020603050405020304" charset="0"/>
              <a:cs typeface="Times New Roman" panose="02020603050405020304" charset="0"/>
            </a:endParaRPr>
          </a:p>
          <a:p>
            <a:pPr>
              <a:lnSpc>
                <a:spcPts val="425"/>
              </a:lnSpc>
            </a:pPr>
            <a:endParaRPr>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12012909" y="2797221"/>
            <a:ext cx="5246391" cy="5246370"/>
            <a:chOff x="0" y="0"/>
            <a:chExt cx="6350025" cy="6350000"/>
          </a:xfrm>
        </p:grpSpPr>
        <p:sp>
          <p:nvSpPr>
            <p:cNvPr id="4" name="Freeform 4"/>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3"/>
              <a:stretch>
                <a:fillRect l="-30079" r="-30079"/>
              </a:stretch>
            </a:blipFill>
          </p:spPr>
        </p:sp>
      </p:grpSp>
      <p:grpSp>
        <p:nvGrpSpPr>
          <p:cNvPr id="5" name="Group 5"/>
          <p:cNvGrpSpPr/>
          <p:nvPr/>
        </p:nvGrpSpPr>
        <p:grpSpPr>
          <a:xfrm rot="0">
            <a:off x="15859155" y="0"/>
            <a:ext cx="1562612" cy="1673225"/>
            <a:chOff x="0" y="0"/>
            <a:chExt cx="2083482" cy="2230967"/>
          </a:xfrm>
        </p:grpSpPr>
        <p:grpSp>
          <p:nvGrpSpPr>
            <p:cNvPr id="6" name="Group 6"/>
            <p:cNvGrpSpPr/>
            <p:nvPr/>
          </p:nvGrpSpPr>
          <p:grpSpPr>
            <a:xfrm rot="0">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12</a:t>
              </a:r>
              <a:endParaRPr lang="en-US" sz="5575">
                <a:solidFill>
                  <a:srgbClr val="000000"/>
                </a:solidFill>
                <a:latin typeface="Open Sans Bold" panose="020B0806030504020204"/>
              </a:endParaRPr>
            </a:p>
          </p:txBody>
        </p:sp>
      </p:grpSp>
      <p:sp>
        <p:nvSpPr>
          <p:cNvPr id="10" name="TextBox 10"/>
          <p:cNvSpPr txBox="1"/>
          <p:nvPr/>
        </p:nvSpPr>
        <p:spPr>
          <a:xfrm>
            <a:off x="3679044" y="866775"/>
            <a:ext cx="10929913" cy="1525905"/>
          </a:xfrm>
          <a:prstGeom prst="rect">
            <a:avLst/>
          </a:prstGeom>
        </p:spPr>
        <p:txBody>
          <a:bodyPr lIns="0" tIns="0" rIns="0" bIns="0" rtlCol="0" anchor="t">
            <a:spAutoFit/>
          </a:bodyPr>
          <a:lstStyle/>
          <a:p>
            <a:pPr algn="ctr">
              <a:lnSpc>
                <a:spcPts val="11900"/>
              </a:lnSpc>
            </a:pPr>
            <a:r>
              <a:rPr lang="en-US" sz="8500">
                <a:solidFill>
                  <a:srgbClr val="000000"/>
                </a:solidFill>
                <a:latin typeface="Baskerville Old Face" panose="02020602080505020303" charset="0"/>
                <a:cs typeface="Baskerville Old Face" panose="02020602080505020303" charset="0"/>
              </a:rPr>
              <a:t>CONCLUSION</a:t>
            </a:r>
            <a:endParaRPr lang="en-US" sz="8500">
              <a:solidFill>
                <a:srgbClr val="000000"/>
              </a:solidFill>
              <a:latin typeface="Baskerville Old Face" panose="02020602080505020303" charset="0"/>
              <a:cs typeface="Baskerville Old Face" panose="02020602080505020303" charset="0"/>
            </a:endParaRPr>
          </a:p>
        </p:txBody>
      </p:sp>
      <p:sp>
        <p:nvSpPr>
          <p:cNvPr id="11" name="Freeform 11"/>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2" name="TextBox 12"/>
          <p:cNvSpPr txBox="1"/>
          <p:nvPr/>
        </p:nvSpPr>
        <p:spPr>
          <a:xfrm>
            <a:off x="648275" y="2818200"/>
            <a:ext cx="10401469" cy="5744845"/>
          </a:xfrm>
          <a:prstGeom prst="rect">
            <a:avLst/>
          </a:prstGeom>
        </p:spPr>
        <p:txBody>
          <a:bodyPr lIns="0" tIns="0" rIns="0" bIns="0" rtlCol="0" anchor="t">
            <a:spAutoFit/>
          </a:bodyPr>
          <a:lstStyle/>
          <a:p>
            <a:pPr algn="ctr">
              <a:lnSpc>
                <a:spcPts val="4480"/>
              </a:lnSpc>
              <a:spcBef>
                <a:spcPct val="0"/>
              </a:spcBef>
            </a:pPr>
            <a:r>
              <a:rPr lang="en-US" sz="3600">
                <a:solidFill>
                  <a:srgbClr val="000000"/>
                </a:solidFill>
                <a:latin typeface="Times New Roman" panose="02020603050405020304" charset="0"/>
                <a:cs typeface="Times New Roman" panose="02020603050405020304" charset="0"/>
              </a:rPr>
              <a:t>In conclusion, the house price prediction project has demonstrated the efficacy of data-driven methodologies in forecasting property values. Through comprehensive data collection, preprocessing, and model development, we have constructed predictive models capable of providing valuable insights into the dynamics of housing markets. The project has highlighted the significance of features such as location, property size, amenities, and market trends in determining house prices, underscoring the complexity of real estate valuation</a:t>
            </a:r>
            <a:endParaRPr lang="en-US" sz="3600">
              <a:solidFill>
                <a:srgbClr val="00000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638425"/>
          </a:xfrm>
          <a:prstGeom prst="rect">
            <a:avLst/>
          </a:prstGeom>
        </p:spPr>
        <p:txBody>
          <a:bodyPr lIns="0" tIns="0" rIns="0" bIns="0" rtlCol="0" anchor="t">
            <a:spAutoFit/>
          </a:bodyPr>
          <a:lstStyle/>
          <a:p>
            <a:pPr algn="ctr">
              <a:lnSpc>
                <a:spcPts val="20575"/>
              </a:lnSpc>
            </a:pPr>
            <a:r>
              <a:rPr lang="en-US" sz="14695">
                <a:solidFill>
                  <a:srgbClr val="000000"/>
                </a:solidFill>
                <a:latin typeface="Baskerville Old Face" panose="02020602080505020303" charset="0"/>
                <a:cs typeface="Baskerville Old Face" panose="02020602080505020303" charset="0"/>
              </a:rPr>
              <a:t>THANK YOU</a:t>
            </a:r>
            <a:endParaRPr lang="en-US" sz="14695">
              <a:solidFill>
                <a:srgbClr val="000000"/>
              </a:solidFill>
              <a:latin typeface="Baskerville Old Face" panose="02020602080505020303" charset="0"/>
              <a:cs typeface="Baskerville Old Face" panose="02020602080505020303" charset="0"/>
            </a:endParaRPr>
          </a:p>
        </p:txBody>
      </p:sp>
      <p:grpSp>
        <p:nvGrpSpPr>
          <p:cNvPr id="3" name="Group 3"/>
          <p:cNvGrpSpPr/>
          <p:nvPr/>
        </p:nvGrpSpPr>
        <p:grpSpPr>
          <a:xfrm rot="0">
            <a:off x="-31071" y="0"/>
            <a:ext cx="4239083" cy="10287000"/>
            <a:chOff x="0" y="0"/>
            <a:chExt cx="5652111" cy="13716000"/>
          </a:xfrm>
        </p:grpSpPr>
        <p:grpSp>
          <p:nvGrpSpPr>
            <p:cNvPr id="4" name="Group 4"/>
            <p:cNvGrpSpPr/>
            <p:nvPr/>
          </p:nvGrpSpPr>
          <p:grpSpPr>
            <a:xfrm rot="0">
              <a:off x="2826056" y="0"/>
              <a:ext cx="2826056" cy="13716000"/>
              <a:chOff x="0" y="0"/>
              <a:chExt cx="558233" cy="2709333"/>
            </a:xfrm>
          </p:grpSpPr>
          <p:sp>
            <p:nvSpPr>
              <p:cNvPr id="5" name="Freeform 5"/>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6" name="TextBox 6"/>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7" name="Group 7"/>
            <p:cNvGrpSpPr/>
            <p:nvPr/>
          </p:nvGrpSpPr>
          <p:grpSpPr>
            <a:xfrm rot="0">
              <a:off x="1413028" y="0"/>
              <a:ext cx="2826056" cy="13716000"/>
              <a:chOff x="0" y="0"/>
              <a:chExt cx="558233" cy="2709333"/>
            </a:xfrm>
          </p:grpSpPr>
          <p:sp>
            <p:nvSpPr>
              <p:cNvPr id="8" name="Freeform 8"/>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9" name="TextBox 9"/>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10" name="Group 10"/>
            <p:cNvGrpSpPr/>
            <p:nvPr/>
          </p:nvGrpSpPr>
          <p:grpSpPr>
            <a:xfrm rot="0">
              <a:off x="0" y="0"/>
              <a:ext cx="2826056" cy="13716000"/>
              <a:chOff x="0" y="0"/>
              <a:chExt cx="558233" cy="2709333"/>
            </a:xfrm>
          </p:grpSpPr>
          <p:sp>
            <p:nvSpPr>
              <p:cNvPr id="11" name="Freeform 11"/>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2" name="TextBox 12"/>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sp>
        <p:nvSpPr>
          <p:cNvPr id="13" name="Freeform 13"/>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4" name="Freeform 14"/>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798175"/>
            <a:ext cx="14849121" cy="5309235"/>
          </a:xfrm>
          <a:prstGeom prst="rect">
            <a:avLst/>
          </a:prstGeom>
        </p:spPr>
        <p:txBody>
          <a:bodyPr lIns="0" tIns="0" rIns="0" bIns="0" rtlCol="0" anchor="t">
            <a:spAutoFit/>
          </a:bodyPr>
          <a:lstStyle/>
          <a:p>
            <a:pPr>
              <a:lnSpc>
                <a:spcPts val="5175"/>
              </a:lnSpc>
            </a:pPr>
            <a:r>
              <a:rPr lang="en-US" sz="3695">
                <a:solidFill>
                  <a:srgbClr val="000000"/>
                </a:solidFill>
                <a:latin typeface="Times New Roman" panose="02020603050405020304" charset="0"/>
                <a:cs typeface="Times New Roman" panose="02020603050405020304" charset="0"/>
              </a:rPr>
              <a:t>The Bangalore House Price Prediction project aims to develop a predictive model that accurately forecasts residential property prices in Bangalore, India. With the real estate market in Bangalore witnessing dynamic fluctuations and rapid growth, accurate price prediction is crucial for buyers, sellers, and real estate investors to make informed decisions. Leveraging machine learning techniques and datasets comprising various housing features such as location, size, amenities, and proximity to essential facilities, the project seeks to build a robust predictive </a:t>
            </a:r>
            <a:r>
              <a:rPr lang="en-US" sz="3695">
                <a:solidFill>
                  <a:srgbClr val="000000"/>
                </a:solidFill>
                <a:latin typeface="Times New Roman" panose="02020603050405020304" charset="0"/>
                <a:cs typeface="Times New Roman" panose="02020603050405020304" charset="0"/>
              </a:rPr>
              <a:t>model.</a:t>
            </a:r>
            <a:endParaRPr lang="en-US" sz="3695">
              <a:solidFill>
                <a:srgbClr val="000000"/>
              </a:solidFill>
              <a:latin typeface="Times New Roman" panose="02020603050405020304" charset="0"/>
              <a:cs typeface="Times New Roman" panose="02020603050405020304" charset="0"/>
            </a:endParaRPr>
          </a:p>
        </p:txBody>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2553980" y="866775"/>
            <a:ext cx="13180039" cy="1525905"/>
          </a:xfrm>
          <a:prstGeom prst="rect">
            <a:avLst/>
          </a:prstGeom>
        </p:spPr>
        <p:txBody>
          <a:bodyPr lIns="0" tIns="0" rIns="0" bIns="0" rtlCol="0" anchor="t">
            <a:spAutoFit/>
          </a:bodyPr>
          <a:lstStyle/>
          <a:p>
            <a:pPr algn="ctr">
              <a:lnSpc>
                <a:spcPts val="11900"/>
              </a:lnSpc>
            </a:pPr>
            <a:r>
              <a:rPr lang="en-US" sz="8500">
                <a:solidFill>
                  <a:srgbClr val="000000"/>
                </a:solidFill>
                <a:latin typeface="Baskerville Old Face" panose="02020602080505020303" charset="0"/>
                <a:cs typeface="Baskerville Old Face" panose="02020602080505020303" charset="0"/>
              </a:rPr>
              <a:t>ABSTRACT</a:t>
            </a:r>
            <a:endParaRPr lang="en-US" sz="8500">
              <a:solidFill>
                <a:srgbClr val="000000"/>
              </a:solidFill>
              <a:latin typeface="Baskerville Old Face" panose="02020602080505020303" charset="0"/>
              <a:cs typeface="Baskerville Old Face" panose="02020602080505020303" charset="0"/>
            </a:endParaRPr>
          </a:p>
        </p:txBody>
      </p:sp>
      <p:grpSp>
        <p:nvGrpSpPr>
          <p:cNvPr id="5" name="Group 5"/>
          <p:cNvGrpSpPr/>
          <p:nvPr/>
        </p:nvGrpSpPr>
        <p:grpSpPr>
          <a:xfrm rot="0">
            <a:off x="15859155" y="0"/>
            <a:ext cx="1562612" cy="1673225"/>
            <a:chOff x="0" y="0"/>
            <a:chExt cx="2083482" cy="2230967"/>
          </a:xfrm>
        </p:grpSpPr>
        <p:grpSp>
          <p:nvGrpSpPr>
            <p:cNvPr id="6" name="Group 6"/>
            <p:cNvGrpSpPr/>
            <p:nvPr/>
          </p:nvGrpSpPr>
          <p:grpSpPr>
            <a:xfrm rot="0">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1</a:t>
              </a:r>
              <a:endParaRPr lang="en-US" sz="5575">
                <a:solidFill>
                  <a:srgbClr val="000000"/>
                </a:solidFill>
                <a:latin typeface="Open Sans Bold" panose="020B0806030504020204"/>
              </a:endParaRP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76300"/>
            <a:ext cx="13180039" cy="1525905"/>
          </a:xfrm>
          <a:prstGeom prst="rect">
            <a:avLst/>
          </a:prstGeom>
        </p:spPr>
        <p:txBody>
          <a:bodyPr lIns="0" tIns="0" rIns="0" bIns="0" rtlCol="0" anchor="t">
            <a:spAutoFit/>
          </a:bodyPr>
          <a:lstStyle/>
          <a:p>
            <a:pPr algn="ctr">
              <a:lnSpc>
                <a:spcPts val="11900"/>
              </a:lnSpc>
            </a:pPr>
            <a:r>
              <a:rPr lang="en-US" sz="8500">
                <a:solidFill>
                  <a:srgbClr val="000000"/>
                </a:solidFill>
                <a:latin typeface="Baskerville Old Face" panose="02020602080505020303" charset="0"/>
                <a:cs typeface="Baskerville Old Face" panose="02020602080505020303" charset="0"/>
              </a:rPr>
              <a:t>OVERVIEW</a:t>
            </a:r>
            <a:endParaRPr lang="en-US" sz="8500">
              <a:solidFill>
                <a:srgbClr val="000000"/>
              </a:solidFill>
              <a:latin typeface="Baskerville Old Face" panose="02020602080505020303" charset="0"/>
              <a:cs typeface="Baskerville Old Face" panose="02020602080505020303" charset="0"/>
            </a:endParaRPr>
          </a:p>
        </p:txBody>
      </p:sp>
      <p:sp>
        <p:nvSpPr>
          <p:cNvPr id="3" name="TextBox 3"/>
          <p:cNvSpPr txBox="1"/>
          <p:nvPr/>
        </p:nvSpPr>
        <p:spPr>
          <a:xfrm>
            <a:off x="1221986" y="3305470"/>
            <a:ext cx="4480960" cy="664210"/>
          </a:xfrm>
          <a:prstGeom prst="rect">
            <a:avLst/>
          </a:prstGeom>
        </p:spPr>
        <p:txBody>
          <a:bodyPr lIns="0" tIns="0" rIns="0" bIns="0" rtlCol="0" anchor="t">
            <a:spAutoFit/>
          </a:bodyPr>
          <a:lstStyle/>
          <a:p>
            <a:pPr marL="798830" lvl="1" indent="-399415">
              <a:lnSpc>
                <a:spcPts val="5180"/>
              </a:lnSpc>
              <a:buFont typeface="Arial" panose="020B0604020202020204"/>
              <a:buChar char="•"/>
            </a:pPr>
            <a:r>
              <a:rPr lang="en-US" sz="3700">
                <a:solidFill>
                  <a:srgbClr val="000000"/>
                </a:solidFill>
                <a:latin typeface="Times New Roman" panose="02020603050405020304" charset="0"/>
                <a:cs typeface="Times New Roman" panose="02020603050405020304" charset="0"/>
              </a:rPr>
              <a:t>Introduct</a:t>
            </a:r>
            <a:r>
              <a:rPr lang="en-US" sz="3700">
                <a:solidFill>
                  <a:srgbClr val="000000"/>
                </a:solidFill>
                <a:latin typeface="Times New Roman" panose="02020603050405020304" charset="0"/>
                <a:cs typeface="Times New Roman" panose="02020603050405020304" charset="0"/>
              </a:rPr>
              <a:t>ion</a:t>
            </a:r>
            <a:endParaRPr lang="en-US" sz="3700">
              <a:solidFill>
                <a:srgbClr val="000000"/>
              </a:solidFill>
              <a:latin typeface="Times New Roman" panose="02020603050405020304" charset="0"/>
              <a:cs typeface="Times New Roman" panose="02020603050405020304" charset="0"/>
            </a:endParaRPr>
          </a:p>
        </p:txBody>
      </p:sp>
      <p:sp>
        <p:nvSpPr>
          <p:cNvPr id="4" name="TextBox 4"/>
          <p:cNvSpPr txBox="1"/>
          <p:nvPr/>
        </p:nvSpPr>
        <p:spPr>
          <a:xfrm>
            <a:off x="1221986" y="5358448"/>
            <a:ext cx="4480960" cy="664210"/>
          </a:xfrm>
          <a:prstGeom prst="rect">
            <a:avLst/>
          </a:prstGeom>
        </p:spPr>
        <p:txBody>
          <a:bodyPr lIns="0" tIns="0" rIns="0" bIns="0" rtlCol="0" anchor="t">
            <a:spAutoFit/>
          </a:bodyPr>
          <a:lstStyle/>
          <a:p>
            <a:pPr marL="798830" lvl="1" indent="-399415">
              <a:lnSpc>
                <a:spcPts val="5180"/>
              </a:lnSpc>
              <a:buFont typeface="Arial" panose="020B0604020202020204"/>
              <a:buChar char="•"/>
            </a:pPr>
            <a:r>
              <a:rPr lang="en-US" sz="3700">
                <a:solidFill>
                  <a:srgbClr val="000000"/>
                </a:solidFill>
                <a:latin typeface="Times New Roman" panose="02020603050405020304" charset="0"/>
                <a:cs typeface="Times New Roman" panose="02020603050405020304" charset="0"/>
              </a:rPr>
              <a:t>Approach</a:t>
            </a:r>
            <a:endParaRPr lang="en-US" sz="3700">
              <a:solidFill>
                <a:srgbClr val="000000"/>
              </a:solidFill>
              <a:latin typeface="Times New Roman" panose="02020603050405020304" charset="0"/>
              <a:cs typeface="Times New Roman" panose="02020603050405020304" charset="0"/>
            </a:endParaRPr>
          </a:p>
        </p:txBody>
      </p:sp>
      <p:sp>
        <p:nvSpPr>
          <p:cNvPr id="5" name="TextBox 5"/>
          <p:cNvSpPr txBox="1"/>
          <p:nvPr/>
        </p:nvSpPr>
        <p:spPr>
          <a:xfrm>
            <a:off x="8546132" y="3305470"/>
            <a:ext cx="4480960" cy="664210"/>
          </a:xfrm>
          <a:prstGeom prst="rect">
            <a:avLst/>
          </a:prstGeom>
        </p:spPr>
        <p:txBody>
          <a:bodyPr lIns="0" tIns="0" rIns="0" bIns="0" rtlCol="0" anchor="t">
            <a:spAutoFit/>
          </a:bodyPr>
          <a:lstStyle/>
          <a:p>
            <a:pPr marL="798830" lvl="1" indent="-399415">
              <a:lnSpc>
                <a:spcPts val="5180"/>
              </a:lnSpc>
              <a:buFont typeface="Arial" panose="020B0604020202020204"/>
              <a:buChar char="•"/>
            </a:pPr>
            <a:r>
              <a:rPr lang="en-US" sz="3700">
                <a:solidFill>
                  <a:srgbClr val="000000"/>
                </a:solidFill>
                <a:latin typeface="Times New Roman" panose="02020603050405020304" charset="0"/>
                <a:cs typeface="Times New Roman" panose="02020603050405020304" charset="0"/>
              </a:rPr>
              <a:t>Future Scope</a:t>
            </a:r>
            <a:endParaRPr lang="en-US" sz="3700">
              <a:solidFill>
                <a:srgbClr val="000000"/>
              </a:solidFill>
              <a:latin typeface="Times New Roman" panose="02020603050405020304" charset="0"/>
              <a:cs typeface="Times New Roman" panose="02020603050405020304" charset="0"/>
            </a:endParaRPr>
          </a:p>
        </p:txBody>
      </p:sp>
      <p:sp>
        <p:nvSpPr>
          <p:cNvPr id="6" name="TextBox 6"/>
          <p:cNvSpPr txBox="1"/>
          <p:nvPr/>
        </p:nvSpPr>
        <p:spPr>
          <a:xfrm>
            <a:off x="1221986" y="6388418"/>
            <a:ext cx="5055568" cy="664210"/>
          </a:xfrm>
          <a:prstGeom prst="rect">
            <a:avLst/>
          </a:prstGeom>
        </p:spPr>
        <p:txBody>
          <a:bodyPr lIns="0" tIns="0" rIns="0" bIns="0" rtlCol="0" anchor="t">
            <a:spAutoFit/>
          </a:bodyPr>
          <a:lstStyle/>
          <a:p>
            <a:pPr marL="798830" lvl="1" indent="-399415">
              <a:lnSpc>
                <a:spcPts val="5180"/>
              </a:lnSpc>
              <a:buFont typeface="Arial" panose="020B0604020202020204"/>
              <a:buChar char="•"/>
            </a:pPr>
            <a:r>
              <a:rPr lang="en-US" sz="3700">
                <a:solidFill>
                  <a:srgbClr val="000000"/>
                </a:solidFill>
                <a:latin typeface="Times New Roman" panose="02020603050405020304" charset="0"/>
                <a:cs typeface="Times New Roman" panose="02020603050405020304" charset="0"/>
              </a:rPr>
              <a:t>Implementation</a:t>
            </a:r>
            <a:endParaRPr lang="en-US" sz="3700">
              <a:solidFill>
                <a:srgbClr val="000000"/>
              </a:solidFill>
              <a:latin typeface="Times New Roman" panose="02020603050405020304" charset="0"/>
              <a:cs typeface="Times New Roman" panose="02020603050405020304" charset="0"/>
            </a:endParaRPr>
          </a:p>
        </p:txBody>
      </p:sp>
      <p:sp>
        <p:nvSpPr>
          <p:cNvPr id="7" name="TextBox 7"/>
          <p:cNvSpPr txBox="1"/>
          <p:nvPr/>
        </p:nvSpPr>
        <p:spPr>
          <a:xfrm>
            <a:off x="8546132" y="4338002"/>
            <a:ext cx="4480960" cy="664210"/>
          </a:xfrm>
          <a:prstGeom prst="rect">
            <a:avLst/>
          </a:prstGeom>
        </p:spPr>
        <p:txBody>
          <a:bodyPr lIns="0" tIns="0" rIns="0" bIns="0" rtlCol="0" anchor="t">
            <a:spAutoFit/>
          </a:bodyPr>
          <a:lstStyle/>
          <a:p>
            <a:pPr marL="798830" lvl="1" indent="-399415">
              <a:lnSpc>
                <a:spcPts val="5180"/>
              </a:lnSpc>
              <a:buFont typeface="Arial" panose="020B0604020202020204"/>
              <a:buChar char="•"/>
            </a:pPr>
            <a:r>
              <a:rPr lang="en-US" sz="3700">
                <a:solidFill>
                  <a:srgbClr val="000000"/>
                </a:solidFill>
                <a:latin typeface="Times New Roman" panose="02020603050405020304" charset="0"/>
                <a:cs typeface="Times New Roman" panose="02020603050405020304" charset="0"/>
              </a:rPr>
              <a:t>Conclusion</a:t>
            </a:r>
            <a:endParaRPr lang="en-US" sz="3700">
              <a:solidFill>
                <a:srgbClr val="000000"/>
              </a:solidFill>
              <a:latin typeface="Times New Roman" panose="02020603050405020304" charset="0"/>
              <a:cs typeface="Times New Roman" panose="02020603050405020304" charset="0"/>
            </a:endParaRPr>
          </a:p>
        </p:txBody>
      </p:sp>
      <p:sp>
        <p:nvSpPr>
          <p:cNvPr id="8" name="TextBox 8"/>
          <p:cNvSpPr txBox="1"/>
          <p:nvPr/>
        </p:nvSpPr>
        <p:spPr>
          <a:xfrm>
            <a:off x="8546132" y="5367973"/>
            <a:ext cx="4480960" cy="664210"/>
          </a:xfrm>
          <a:prstGeom prst="rect">
            <a:avLst/>
          </a:prstGeom>
        </p:spPr>
        <p:txBody>
          <a:bodyPr lIns="0" tIns="0" rIns="0" bIns="0" rtlCol="0" anchor="t">
            <a:spAutoFit/>
          </a:bodyPr>
          <a:lstStyle/>
          <a:p>
            <a:pPr marL="798830" lvl="1" indent="-399415">
              <a:lnSpc>
                <a:spcPts val="5180"/>
              </a:lnSpc>
              <a:buFont typeface="Arial" panose="020B0604020202020204"/>
              <a:buChar char="•"/>
            </a:pPr>
            <a:r>
              <a:rPr lang="en-US" sz="3700">
                <a:solidFill>
                  <a:srgbClr val="000000"/>
                </a:solidFill>
                <a:latin typeface="Times New Roman" panose="02020603050405020304" charset="0"/>
                <a:cs typeface="Times New Roman" panose="02020603050405020304" charset="0"/>
              </a:rPr>
              <a:t>Thank You</a:t>
            </a:r>
            <a:endParaRPr lang="en-US" sz="3700">
              <a:solidFill>
                <a:srgbClr val="000000"/>
              </a:solidFill>
              <a:latin typeface="Times New Roman" panose="02020603050405020304" charset="0"/>
              <a:cs typeface="Times New Roman" panose="02020603050405020304" charset="0"/>
            </a:endParaRPr>
          </a:p>
        </p:txBody>
      </p:sp>
      <p:grpSp>
        <p:nvGrpSpPr>
          <p:cNvPr id="9" name="Group 9"/>
          <p:cNvGrpSpPr/>
          <p:nvPr/>
        </p:nvGrpSpPr>
        <p:grpSpPr>
          <a:xfrm rot="0">
            <a:off x="15859155" y="0"/>
            <a:ext cx="1562612" cy="1673225"/>
            <a:chOff x="0" y="0"/>
            <a:chExt cx="2083482" cy="2230967"/>
          </a:xfrm>
        </p:grpSpPr>
        <p:grpSp>
          <p:nvGrpSpPr>
            <p:cNvPr id="10" name="Group 10"/>
            <p:cNvGrpSpPr/>
            <p:nvPr/>
          </p:nvGrpSpPr>
          <p:grpSpPr>
            <a:xfrm rot="0">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2</a:t>
              </a:r>
              <a:endParaRPr lang="en-US" sz="5575">
                <a:solidFill>
                  <a:srgbClr val="000000"/>
                </a:solidFill>
                <a:latin typeface="Open Sans Bold" panose="020B0806030504020204"/>
              </a:endParaRPr>
            </a:p>
          </p:txBody>
        </p:sp>
      </p:grpSp>
      <p:sp>
        <p:nvSpPr>
          <p:cNvPr id="14" name="Freeform 14"/>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5" name="Freeform 15"/>
          <p:cNvSpPr/>
          <p:nvPr/>
        </p:nvSpPr>
        <p:spPr>
          <a:xfrm>
            <a:off x="13601700" y="6433480"/>
            <a:ext cx="6454835" cy="2186363"/>
          </a:xfrm>
          <a:custGeom>
            <a:avLst/>
            <a:gdLst/>
            <a:ahLst/>
            <a:cxnLst/>
            <a:rect l="l" t="t" r="r" b="b"/>
            <a:pathLst>
              <a:path w="6454835" h="2186363">
                <a:moveTo>
                  <a:pt x="0" y="0"/>
                </a:moveTo>
                <a:lnTo>
                  <a:pt x="6454835" y="0"/>
                </a:lnTo>
                <a:lnTo>
                  <a:pt x="6454835" y="2186363"/>
                </a:lnTo>
                <a:lnTo>
                  <a:pt x="0" y="218636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6" name="TextBox 16"/>
          <p:cNvSpPr txBox="1"/>
          <p:nvPr/>
        </p:nvSpPr>
        <p:spPr>
          <a:xfrm>
            <a:off x="1221986" y="4338002"/>
            <a:ext cx="5902553" cy="664210"/>
          </a:xfrm>
          <a:prstGeom prst="rect">
            <a:avLst/>
          </a:prstGeom>
        </p:spPr>
        <p:txBody>
          <a:bodyPr lIns="0" tIns="0" rIns="0" bIns="0" rtlCol="0" anchor="t">
            <a:spAutoFit/>
          </a:bodyPr>
          <a:lstStyle/>
          <a:p>
            <a:pPr marL="798830" lvl="1" indent="-399415">
              <a:lnSpc>
                <a:spcPts val="5180"/>
              </a:lnSpc>
              <a:buFont typeface="Arial" panose="020B0604020202020204"/>
              <a:buChar char="•"/>
            </a:pPr>
            <a:r>
              <a:rPr lang="en-US" sz="3700">
                <a:solidFill>
                  <a:srgbClr val="000000"/>
                </a:solidFill>
                <a:latin typeface="Times New Roman" panose="02020603050405020304" charset="0"/>
                <a:cs typeface="Times New Roman" panose="02020603050405020304" charset="0"/>
              </a:rPr>
              <a:t>Tech  Used</a:t>
            </a:r>
            <a:endParaRPr lang="en-US" sz="3700">
              <a:solidFill>
                <a:srgbClr val="00000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12012909" y="2797221"/>
            <a:ext cx="5246391" cy="5246370"/>
            <a:chOff x="0" y="0"/>
            <a:chExt cx="6350025" cy="6350000"/>
          </a:xfrm>
        </p:grpSpPr>
        <p:sp>
          <p:nvSpPr>
            <p:cNvPr id="4" name="Freeform 4"/>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3"/>
              <a:stretch>
                <a:fillRect l="-16666" r="-16666"/>
              </a:stretch>
            </a:blipFill>
          </p:spPr>
        </p:sp>
      </p:grpSp>
      <p:sp>
        <p:nvSpPr>
          <p:cNvPr id="5" name="TextBox 5"/>
          <p:cNvSpPr txBox="1"/>
          <p:nvPr/>
        </p:nvSpPr>
        <p:spPr>
          <a:xfrm>
            <a:off x="2553980" y="866775"/>
            <a:ext cx="13180039" cy="1525905"/>
          </a:xfrm>
          <a:prstGeom prst="rect">
            <a:avLst/>
          </a:prstGeom>
        </p:spPr>
        <p:txBody>
          <a:bodyPr lIns="0" tIns="0" rIns="0" bIns="0" rtlCol="0" anchor="t">
            <a:spAutoFit/>
          </a:bodyPr>
          <a:lstStyle/>
          <a:p>
            <a:pPr algn="ctr">
              <a:lnSpc>
                <a:spcPts val="11900"/>
              </a:lnSpc>
            </a:pPr>
            <a:r>
              <a:rPr lang="en-US" sz="8500">
                <a:solidFill>
                  <a:srgbClr val="000000"/>
                </a:solidFill>
                <a:latin typeface="Baskerville Old Face" panose="02020602080505020303" charset="0"/>
                <a:cs typeface="Baskerville Old Face" panose="02020602080505020303" charset="0"/>
              </a:rPr>
              <a:t>INTRODUCTION</a:t>
            </a:r>
            <a:endParaRPr lang="en-US" sz="8500">
              <a:solidFill>
                <a:srgbClr val="000000"/>
              </a:solidFill>
              <a:latin typeface="Baskerville Old Face" panose="02020602080505020303" charset="0"/>
              <a:cs typeface="Baskerville Old Face" panose="02020602080505020303" charset="0"/>
            </a:endParaRPr>
          </a:p>
        </p:txBody>
      </p:sp>
      <p:grpSp>
        <p:nvGrpSpPr>
          <p:cNvPr id="6" name="Group 6"/>
          <p:cNvGrpSpPr/>
          <p:nvPr/>
        </p:nvGrpSpPr>
        <p:grpSpPr>
          <a:xfrm rot="0">
            <a:off x="15859155" y="0"/>
            <a:ext cx="1562612" cy="1673225"/>
            <a:chOff x="0" y="0"/>
            <a:chExt cx="2083482" cy="2230967"/>
          </a:xfrm>
        </p:grpSpPr>
        <p:grpSp>
          <p:nvGrpSpPr>
            <p:cNvPr id="7" name="Group 7"/>
            <p:cNvGrpSpPr/>
            <p:nvPr/>
          </p:nvGrpSpPr>
          <p:grpSpPr>
            <a:xfrm rot="0">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3</a:t>
              </a:r>
              <a:endParaRPr lang="en-US" sz="5575">
                <a:solidFill>
                  <a:srgbClr val="000000"/>
                </a:solidFill>
                <a:latin typeface="Open Sans Bold" panose="020B0806030504020204"/>
              </a:endParaRPr>
            </a:p>
          </p:txBody>
        </p:sp>
      </p:grpSp>
      <p:sp>
        <p:nvSpPr>
          <p:cNvPr id="11" name="Freeform 11"/>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2" name="TextBox 12"/>
          <p:cNvSpPr txBox="1"/>
          <p:nvPr/>
        </p:nvSpPr>
        <p:spPr>
          <a:xfrm>
            <a:off x="636455" y="2604113"/>
            <a:ext cx="10793714" cy="6574790"/>
          </a:xfrm>
          <a:prstGeom prst="rect">
            <a:avLst/>
          </a:prstGeom>
        </p:spPr>
        <p:txBody>
          <a:bodyPr lIns="0" tIns="0" rIns="0" bIns="0" rtlCol="0" anchor="t">
            <a:spAutoFit/>
          </a:bodyPr>
          <a:lstStyle/>
          <a:p>
            <a:pPr>
              <a:lnSpc>
                <a:spcPts val="3890"/>
              </a:lnSpc>
            </a:pPr>
            <a:r>
              <a:rPr lang="en-US" sz="3200">
                <a:solidFill>
                  <a:srgbClr val="000000"/>
                </a:solidFill>
                <a:latin typeface="Times New Roman" panose="02020603050405020304" charset="0"/>
                <a:cs typeface="Times New Roman" panose="02020603050405020304" charset="0"/>
              </a:rPr>
              <a:t>The Bangalore House Price Prediction project seeks to leverage the power of machine learning and data analytics to develop predictive models capable of estimating residential property prices with high accuracy. By analyzing diverse datasets encompassing various housing features such as location, size, amenities, construction quality, proximity to essential facilities, and market trends, the project aims to identify the key factors influencing property prices in Bangalore.</a:t>
            </a:r>
            <a:endParaRPr lang="en-US" sz="3200">
              <a:solidFill>
                <a:srgbClr val="000000"/>
              </a:solidFill>
              <a:latin typeface="Times New Roman" panose="02020603050405020304" charset="0"/>
              <a:cs typeface="Times New Roman" panose="02020603050405020304" charset="0"/>
            </a:endParaRPr>
          </a:p>
          <a:p>
            <a:pPr>
              <a:lnSpc>
                <a:spcPts val="4030"/>
              </a:lnSpc>
            </a:pPr>
            <a:r>
              <a:rPr lang="en-US" sz="3200">
                <a:solidFill>
                  <a:srgbClr val="000000"/>
                </a:solidFill>
                <a:latin typeface="Times New Roman" panose="02020603050405020304" charset="0"/>
                <a:cs typeface="Times New Roman" panose="02020603050405020304" charset="0"/>
              </a:rPr>
              <a:t>Through comprehensive data preprocessing, feature engineering, and model training using advanced regression algorithms, the project endeavors to build robust predictive models capable of capturing the complex relationships between housing attributes and prices. </a:t>
            </a:r>
            <a:endParaRPr lang="en-US" sz="3200">
              <a:solidFill>
                <a:srgbClr val="00000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764323" y="250825"/>
            <a:ext cx="16230600" cy="1256665"/>
          </a:xfrm>
          <a:prstGeom prst="rect">
            <a:avLst/>
          </a:prstGeom>
        </p:spPr>
        <p:txBody>
          <a:bodyPr lIns="0" tIns="0" rIns="0" bIns="0" rtlCol="0" anchor="t">
            <a:spAutoFit/>
          </a:bodyPr>
          <a:lstStyle/>
          <a:p>
            <a:pPr algn="ctr">
              <a:lnSpc>
                <a:spcPts val="9800"/>
              </a:lnSpc>
            </a:pPr>
            <a:r>
              <a:rPr lang="en-US" sz="7000">
                <a:solidFill>
                  <a:srgbClr val="000000"/>
                </a:solidFill>
                <a:latin typeface="Baskerville Old Face" panose="02020602080505020303" charset="0"/>
                <a:cs typeface="Baskerville Old Face" panose="02020602080505020303" charset="0"/>
              </a:rPr>
              <a:t>TECH USED</a:t>
            </a:r>
            <a:endParaRPr lang="en-US" sz="7000">
              <a:solidFill>
                <a:srgbClr val="000000"/>
              </a:solidFill>
              <a:latin typeface="Baskerville Old Face" panose="02020602080505020303" charset="0"/>
              <a:cs typeface="Baskerville Old Face" panose="02020602080505020303" charset="0"/>
            </a:endParaRPr>
          </a:p>
        </p:txBody>
      </p:sp>
      <p:grpSp>
        <p:nvGrpSpPr>
          <p:cNvPr id="3" name="Group 3"/>
          <p:cNvGrpSpPr/>
          <p:nvPr/>
        </p:nvGrpSpPr>
        <p:grpSpPr>
          <a:xfrm rot="0">
            <a:off x="151460" y="1630363"/>
            <a:ext cx="17270307" cy="16607466"/>
            <a:chOff x="0" y="-57150"/>
            <a:chExt cx="23027077" cy="22143289"/>
          </a:xfrm>
        </p:grpSpPr>
        <p:sp>
          <p:nvSpPr>
            <p:cNvPr id="4" name="TextBox 4"/>
            <p:cNvSpPr txBox="1"/>
            <p:nvPr/>
          </p:nvSpPr>
          <p:spPr>
            <a:xfrm>
              <a:off x="0" y="-57150"/>
              <a:ext cx="23027077" cy="17153467"/>
            </a:xfrm>
            <a:prstGeom prst="rect">
              <a:avLst/>
            </a:prstGeom>
          </p:spPr>
          <p:txBody>
            <a:bodyPr lIns="0" tIns="0" rIns="0" bIns="0" rtlCol="0" anchor="t">
              <a:spAutoFit/>
            </a:bodyPr>
            <a:lstStyle/>
            <a:p>
              <a:pPr>
                <a:lnSpc>
                  <a:spcPts val="4180"/>
                </a:lnSpc>
              </a:pPr>
              <a:r>
                <a:rPr lang="en-US" sz="2985">
                  <a:solidFill>
                    <a:srgbClr val="000000"/>
                  </a:solidFill>
                  <a:latin typeface="Times New Roman" panose="02020603050405020304" charset="0"/>
                  <a:cs typeface="Times New Roman" panose="02020603050405020304" charset="0"/>
                </a:rPr>
                <a:t>1.Programming Languages:</a:t>
              </a:r>
              <a:endParaRPr lang="en-US" sz="2985">
                <a:solidFill>
                  <a:srgbClr val="000000"/>
                </a:solidFill>
                <a:latin typeface="Times New Roman" panose="02020603050405020304" charset="0"/>
                <a:cs typeface="Times New Roman" panose="02020603050405020304" charset="0"/>
              </a:endParaRPr>
            </a:p>
            <a:p>
              <a:pPr marL="645160" lvl="1" indent="-322580">
                <a:lnSpc>
                  <a:spcPts val="4180"/>
                </a:lnSpc>
                <a:buFont typeface="Arial" panose="020B0604020202020204"/>
                <a:buChar char="•"/>
              </a:pPr>
              <a:r>
                <a:rPr lang="en-US" sz="2985">
                  <a:solidFill>
                    <a:srgbClr val="000000"/>
                  </a:solidFill>
                  <a:latin typeface="Times New Roman" panose="02020603050405020304" charset="0"/>
                  <a:cs typeface="Times New Roman" panose="02020603050405020304" charset="0"/>
                </a:rPr>
                <a:t>Python: Python serves as the primary programming language for data preprocessing, model development, and deployment due to its extensive libraries for machine learning, data analysis, and web development.</a:t>
              </a:r>
              <a:endParaRPr lang="en-US" sz="2985">
                <a:solidFill>
                  <a:srgbClr val="000000"/>
                </a:solidFill>
                <a:latin typeface="Times New Roman" panose="02020603050405020304" charset="0"/>
                <a:cs typeface="Times New Roman" panose="02020603050405020304" charset="0"/>
              </a:endParaRPr>
            </a:p>
            <a:p>
              <a:pPr>
                <a:lnSpc>
                  <a:spcPts val="4180"/>
                </a:lnSpc>
              </a:pPr>
              <a:r>
                <a:rPr lang="en-US" sz="2985">
                  <a:solidFill>
                    <a:srgbClr val="000000"/>
                  </a:solidFill>
                  <a:latin typeface="Times New Roman" panose="02020603050405020304" charset="0"/>
                  <a:cs typeface="Times New Roman" panose="02020603050405020304" charset="0"/>
                </a:rPr>
                <a:t>2.Data Processing and Analysis:</a:t>
              </a:r>
              <a:endParaRPr lang="en-US" sz="2985">
                <a:solidFill>
                  <a:srgbClr val="000000"/>
                </a:solidFill>
                <a:latin typeface="Times New Roman" panose="02020603050405020304" charset="0"/>
                <a:cs typeface="Times New Roman" panose="02020603050405020304" charset="0"/>
              </a:endParaRPr>
            </a:p>
            <a:p>
              <a:pPr marL="645160" lvl="1" indent="-322580">
                <a:lnSpc>
                  <a:spcPts val="4180"/>
                </a:lnSpc>
                <a:buFont typeface="Arial" panose="020B0604020202020204"/>
                <a:buChar char="•"/>
              </a:pPr>
              <a:r>
                <a:rPr lang="en-US" sz="2985">
                  <a:solidFill>
                    <a:srgbClr val="000000"/>
                  </a:solidFill>
                  <a:latin typeface="Times New Roman" panose="02020603050405020304" charset="0"/>
                  <a:cs typeface="Times New Roman" panose="02020603050405020304" charset="0"/>
                </a:rPr>
                <a:t>Pandas: Pandas is used for data manipulation, cleaning, and exploratory data analysis (EDA).</a:t>
              </a:r>
              <a:endParaRPr lang="en-US" sz="2985">
                <a:solidFill>
                  <a:srgbClr val="000000"/>
                </a:solidFill>
                <a:latin typeface="Times New Roman" panose="02020603050405020304" charset="0"/>
                <a:cs typeface="Times New Roman" panose="02020603050405020304" charset="0"/>
              </a:endParaRPr>
            </a:p>
            <a:p>
              <a:pPr marL="645160" lvl="1" indent="-322580">
                <a:lnSpc>
                  <a:spcPts val="4180"/>
                </a:lnSpc>
                <a:buFont typeface="Arial" panose="020B0604020202020204"/>
                <a:buChar char="•"/>
              </a:pPr>
              <a:r>
                <a:rPr lang="en-US" sz="2985">
                  <a:solidFill>
                    <a:srgbClr val="000000"/>
                  </a:solidFill>
                  <a:latin typeface="Times New Roman" panose="02020603050405020304" charset="0"/>
                  <a:cs typeface="Times New Roman" panose="02020603050405020304" charset="0"/>
                </a:rPr>
                <a:t>NumPy: NumPy provides support for numerical operations and array manipulation required for mathematical computations.</a:t>
              </a:r>
              <a:endParaRPr lang="en-US" sz="2985">
                <a:solidFill>
                  <a:srgbClr val="000000"/>
                </a:solidFill>
                <a:latin typeface="Times New Roman" panose="02020603050405020304" charset="0"/>
                <a:cs typeface="Times New Roman" panose="02020603050405020304" charset="0"/>
              </a:endParaRPr>
            </a:p>
            <a:p>
              <a:pPr>
                <a:lnSpc>
                  <a:spcPts val="4180"/>
                </a:lnSpc>
              </a:pPr>
              <a:r>
                <a:rPr lang="en-US" sz="2985">
                  <a:solidFill>
                    <a:srgbClr val="000000"/>
                  </a:solidFill>
                  <a:latin typeface="Times New Roman" panose="02020603050405020304" charset="0"/>
                  <a:cs typeface="Times New Roman" panose="02020603050405020304" charset="0"/>
                </a:rPr>
                <a:t>3.Machine Learning and Predictive Modeling:  </a:t>
              </a:r>
              <a:endParaRPr lang="en-US" sz="2985">
                <a:solidFill>
                  <a:srgbClr val="000000"/>
                </a:solidFill>
                <a:latin typeface="Times New Roman" panose="02020603050405020304" charset="0"/>
                <a:cs typeface="Times New Roman" panose="02020603050405020304" charset="0"/>
              </a:endParaRPr>
            </a:p>
            <a:p>
              <a:pPr marL="645160" lvl="1" indent="-322580">
                <a:lnSpc>
                  <a:spcPts val="4180"/>
                </a:lnSpc>
                <a:buFont typeface="Arial" panose="020B0604020202020204"/>
                <a:buChar char="•"/>
              </a:pPr>
              <a:r>
                <a:rPr lang="en-US" sz="2985">
                  <a:solidFill>
                    <a:srgbClr val="000000"/>
                  </a:solidFill>
                  <a:latin typeface="Times New Roman" panose="02020603050405020304" charset="0"/>
                  <a:cs typeface="Times New Roman" panose="02020603050405020304" charset="0"/>
                </a:rPr>
                <a:t>Scikit-learn: Scikit-learn offers a wide range of machine learning algorithms for regression, including linear regression, decision trees, random forests, gradient boosting, and more. It also provides utilities for model evaluation, hyperparameter tuning, and feature selection.</a:t>
              </a:r>
              <a:endParaRPr lang="en-US" sz="2985">
                <a:solidFill>
                  <a:srgbClr val="000000"/>
                </a:solidFill>
                <a:latin typeface="Times New Roman" panose="02020603050405020304" charset="0"/>
                <a:cs typeface="Times New Roman" panose="02020603050405020304" charset="0"/>
              </a:endParaRPr>
            </a:p>
            <a:p>
              <a:pPr>
                <a:lnSpc>
                  <a:spcPts val="4180"/>
                </a:lnSpc>
              </a:pPr>
              <a:r>
                <a:rPr lang="en-US" sz="2985">
                  <a:solidFill>
                    <a:srgbClr val="000000"/>
                  </a:solidFill>
                  <a:latin typeface="Times New Roman" panose="02020603050405020304" charset="0"/>
                  <a:cs typeface="Times New Roman" panose="02020603050405020304" charset="0"/>
                </a:rPr>
                <a:t>4.</a:t>
              </a:r>
              <a:r>
                <a:rPr lang="en-US" sz="2985">
                  <a:solidFill>
                    <a:srgbClr val="000000"/>
                  </a:solidFill>
                  <a:latin typeface="Times New Roman" panose="02020603050405020304" charset="0"/>
                  <a:cs typeface="Times New Roman" panose="02020603050405020304" charset="0"/>
                </a:rPr>
                <a:t>Web Development and Deployment:</a:t>
              </a:r>
              <a:endParaRPr lang="en-US" sz="2985">
                <a:solidFill>
                  <a:srgbClr val="000000"/>
                </a:solidFill>
                <a:latin typeface="Times New Roman" panose="02020603050405020304" charset="0"/>
                <a:cs typeface="Times New Roman" panose="02020603050405020304" charset="0"/>
              </a:endParaRPr>
            </a:p>
            <a:p>
              <a:pPr marL="645160" lvl="1" indent="-322580">
                <a:lnSpc>
                  <a:spcPts val="4180"/>
                </a:lnSpc>
                <a:buFont typeface="Arial" panose="020B0604020202020204"/>
                <a:buChar char="•"/>
              </a:pPr>
              <a:r>
                <a:rPr lang="en-US" sz="2985">
                  <a:solidFill>
                    <a:srgbClr val="000000"/>
                  </a:solidFill>
                  <a:latin typeface="Times New Roman" panose="02020603050405020304" charset="0"/>
                  <a:cs typeface="Times New Roman" panose="02020603050405020304" charset="0"/>
                </a:rPr>
                <a:t>Flask :Flask is a lightweight and versatile web framework written in Python. It is designed to be simple, easy to use, and flexible, making it an ideal choice for building web applications, APIs, and microservices.</a:t>
              </a:r>
              <a:endParaRPr lang="en-US" sz="2985">
                <a:solidFill>
                  <a:srgbClr val="000000"/>
                </a:solidFill>
                <a:latin typeface="Times New Roman" panose="02020603050405020304" charset="0"/>
                <a:cs typeface="Times New Roman" panose="02020603050405020304" charset="0"/>
              </a:endParaRPr>
            </a:p>
            <a:p>
              <a:pPr>
                <a:lnSpc>
                  <a:spcPts val="4180"/>
                </a:lnSpc>
              </a:pPr>
            </a:p>
            <a:p>
              <a:pPr>
                <a:lnSpc>
                  <a:spcPts val="4180"/>
                </a:lnSpc>
              </a:pPr>
            </a:p>
            <a:p>
              <a:pPr>
                <a:lnSpc>
                  <a:spcPts val="4180"/>
                </a:lnSpc>
              </a:pPr>
            </a:p>
            <a:p>
              <a:pPr>
                <a:lnSpc>
                  <a:spcPts val="4180"/>
                </a:lnSpc>
              </a:pPr>
            </a:p>
            <a:p>
              <a:pPr>
                <a:lnSpc>
                  <a:spcPts val="4180"/>
                </a:lnSpc>
              </a:pPr>
            </a:p>
            <a:p>
              <a:pPr>
                <a:lnSpc>
                  <a:spcPts val="4180"/>
                </a:lnSpc>
              </a:pPr>
            </a:p>
            <a:p>
              <a:pPr>
                <a:lnSpc>
                  <a:spcPts val="4180"/>
                </a:lnSpc>
              </a:pPr>
              <a:r>
                <a:rPr lang="en-US" sz="2985">
                  <a:solidFill>
                    <a:srgbClr val="000000"/>
                  </a:solidFill>
                  <a:latin typeface="Alatsi Bold"/>
                </a:rPr>
                <a:t>              </a:t>
              </a:r>
              <a:endParaRPr lang="en-US" sz="2985">
                <a:solidFill>
                  <a:srgbClr val="000000"/>
                </a:solidFill>
                <a:latin typeface="Alatsi Bold"/>
              </a:endParaRPr>
            </a:p>
            <a:p>
              <a:pPr>
                <a:lnSpc>
                  <a:spcPts val="4180"/>
                </a:lnSpc>
              </a:pPr>
            </a:p>
            <a:p>
              <a:pPr>
                <a:lnSpc>
                  <a:spcPts val="4180"/>
                </a:lnSpc>
              </a:pPr>
            </a:p>
            <a:p>
              <a:pPr>
                <a:lnSpc>
                  <a:spcPts val="4180"/>
                </a:lnSpc>
              </a:pPr>
            </a:p>
          </p:txBody>
        </p:sp>
        <p:sp>
          <p:nvSpPr>
            <p:cNvPr id="5" name="TextBox 5"/>
            <p:cNvSpPr txBox="1"/>
            <p:nvPr/>
          </p:nvSpPr>
          <p:spPr>
            <a:xfrm>
              <a:off x="0" y="21396937"/>
              <a:ext cx="23027077" cy="689202"/>
            </a:xfrm>
            <a:prstGeom prst="rect">
              <a:avLst/>
            </a:prstGeom>
          </p:spPr>
          <p:txBody>
            <a:bodyPr lIns="0" tIns="0" rIns="0" bIns="0" rtlCol="0" anchor="t">
              <a:spAutoFit/>
            </a:bodyPr>
            <a:lstStyle/>
            <a:p>
              <a:pPr>
                <a:lnSpc>
                  <a:spcPts val="4320"/>
                </a:lnSpc>
              </a:pPr>
            </a:p>
          </p:txBody>
        </p:sp>
      </p:grpSp>
      <p:grpSp>
        <p:nvGrpSpPr>
          <p:cNvPr id="6" name="Group 6"/>
          <p:cNvGrpSpPr/>
          <p:nvPr/>
        </p:nvGrpSpPr>
        <p:grpSpPr>
          <a:xfrm rot="0">
            <a:off x="15859155" y="0"/>
            <a:ext cx="1562612" cy="1673225"/>
            <a:chOff x="0" y="0"/>
            <a:chExt cx="2083482" cy="2230967"/>
          </a:xfrm>
        </p:grpSpPr>
        <p:grpSp>
          <p:nvGrpSpPr>
            <p:cNvPr id="7" name="Group 7"/>
            <p:cNvGrpSpPr/>
            <p:nvPr/>
          </p:nvGrpSpPr>
          <p:grpSpPr>
            <a:xfrm rot="0">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4</a:t>
              </a:r>
              <a:endParaRPr lang="en-US" sz="5575">
                <a:solidFill>
                  <a:srgbClr val="000000"/>
                </a:solidFill>
                <a:latin typeface="Open Sans Bold" panose="020B0806030504020204"/>
              </a:endParaRPr>
            </a:p>
          </p:txBody>
        </p:sp>
      </p:grpSp>
      <p:sp>
        <p:nvSpPr>
          <p:cNvPr id="11" name="Freeform 11"/>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2" name="Freeform 12"/>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30162"/>
            <a:ext cx="16230600" cy="1525905"/>
          </a:xfrm>
          <a:prstGeom prst="rect">
            <a:avLst/>
          </a:prstGeom>
        </p:spPr>
        <p:txBody>
          <a:bodyPr lIns="0" tIns="0" rIns="0" bIns="0" rtlCol="0" anchor="t">
            <a:spAutoFit/>
          </a:bodyPr>
          <a:lstStyle/>
          <a:p>
            <a:pPr algn="ctr">
              <a:lnSpc>
                <a:spcPts val="11900"/>
              </a:lnSpc>
            </a:pPr>
            <a:r>
              <a:rPr lang="en-US" sz="8500">
                <a:solidFill>
                  <a:srgbClr val="000000"/>
                </a:solidFill>
                <a:latin typeface="Baskerville Old Face" panose="02020602080505020303" charset="0"/>
                <a:cs typeface="Baskerville Old Face" panose="02020602080505020303" charset="0"/>
              </a:rPr>
              <a:t>APPROACH</a:t>
            </a:r>
            <a:endParaRPr lang="en-US" sz="8500">
              <a:solidFill>
                <a:srgbClr val="000000"/>
              </a:solidFill>
              <a:latin typeface="Baskerville Old Face" panose="02020602080505020303" charset="0"/>
              <a:cs typeface="Baskerville Old Face" panose="02020602080505020303" charset="0"/>
            </a:endParaRPr>
          </a:p>
        </p:txBody>
      </p:sp>
      <p:sp>
        <p:nvSpPr>
          <p:cNvPr id="3" name="Freeform 3"/>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4" name="Group 4"/>
          <p:cNvGrpSpPr/>
          <p:nvPr/>
        </p:nvGrpSpPr>
        <p:grpSpPr>
          <a:xfrm rot="0">
            <a:off x="15859155" y="0"/>
            <a:ext cx="1562612" cy="1673225"/>
            <a:chOff x="0" y="0"/>
            <a:chExt cx="2083482" cy="2230967"/>
          </a:xfrm>
        </p:grpSpPr>
        <p:grpSp>
          <p:nvGrpSpPr>
            <p:cNvPr id="5" name="Group 5"/>
            <p:cNvGrpSpPr/>
            <p:nvPr/>
          </p:nvGrpSpPr>
          <p:grpSpPr>
            <a:xfrm rot="0">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5</a:t>
              </a:r>
              <a:endParaRPr lang="en-US" sz="5575">
                <a:solidFill>
                  <a:srgbClr val="000000"/>
                </a:solidFill>
                <a:latin typeface="Open Sans Bold" panose="020B0806030504020204"/>
              </a:endParaRPr>
            </a:p>
          </p:txBody>
        </p:sp>
      </p:grpSp>
      <p:sp>
        <p:nvSpPr>
          <p:cNvPr id="9" name="Freeform 9"/>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10" name="Group 10"/>
          <p:cNvGrpSpPr/>
          <p:nvPr/>
        </p:nvGrpSpPr>
        <p:grpSpPr>
          <a:xfrm rot="0">
            <a:off x="151460" y="964406"/>
            <a:ext cx="18136540" cy="20095363"/>
            <a:chOff x="0" y="-85725"/>
            <a:chExt cx="24182054" cy="26793817"/>
          </a:xfrm>
        </p:grpSpPr>
        <p:sp>
          <p:nvSpPr>
            <p:cNvPr id="11" name="TextBox 11"/>
            <p:cNvSpPr txBox="1"/>
            <p:nvPr/>
          </p:nvSpPr>
          <p:spPr>
            <a:xfrm>
              <a:off x="0" y="-85725"/>
              <a:ext cx="24182054" cy="23213907"/>
            </a:xfrm>
            <a:prstGeom prst="rect">
              <a:avLst/>
            </a:prstGeom>
          </p:spPr>
          <p:txBody>
            <a:bodyPr lIns="0" tIns="0" rIns="0" bIns="0" rtlCol="0" anchor="t">
              <a:spAutoFit/>
            </a:bodyPr>
            <a:lstStyle/>
            <a:p>
              <a:pPr>
                <a:lnSpc>
                  <a:spcPts val="5300"/>
                </a:lnSpc>
              </a:pPr>
            </a:p>
            <a:p>
              <a:pPr>
                <a:lnSpc>
                  <a:spcPts val="5300"/>
                </a:lnSpc>
              </a:pPr>
              <a:r>
                <a:rPr lang="en-US" sz="3785" b="1">
                  <a:solidFill>
                    <a:srgbClr val="000000"/>
                  </a:solidFill>
                  <a:latin typeface="Times New Roman" panose="02020603050405020304" charset="0"/>
                  <a:cs typeface="Times New Roman" panose="02020603050405020304" charset="0"/>
                </a:rPr>
                <a:t>Data Collection:</a:t>
              </a:r>
              <a:endParaRPr lang="en-US" sz="3785" b="1">
                <a:solidFill>
                  <a:srgbClr val="000000"/>
                </a:solidFill>
                <a:latin typeface="Times New Roman" panose="02020603050405020304" charset="0"/>
                <a:cs typeface="Times New Roman" panose="02020603050405020304" charset="0"/>
              </a:endParaRPr>
            </a:p>
            <a:p>
              <a:pPr marL="753110" lvl="1" indent="-376555">
                <a:lnSpc>
                  <a:spcPts val="4880"/>
                </a:lnSpc>
                <a:buFont typeface="Arial" panose="020B0604020202020204"/>
                <a:buChar char="•"/>
              </a:pPr>
              <a:r>
                <a:rPr lang="en-US" sz="3485">
                  <a:solidFill>
                    <a:srgbClr val="000000"/>
                  </a:solidFill>
                  <a:latin typeface="Times New Roman" panose="02020603050405020304" charset="0"/>
                  <a:cs typeface="Times New Roman" panose="02020603050405020304" charset="0"/>
                </a:rPr>
                <a:t>Gather diverse datasets containing information on residential properties in Bangalore, including attributes such as location, size, amenities, construction year, proximity to transportation, schools, hospitals, and market trends.</a:t>
              </a:r>
              <a:endParaRPr lang="en-US" sz="3485">
                <a:solidFill>
                  <a:srgbClr val="000000"/>
                </a:solidFill>
                <a:latin typeface="Times New Roman" panose="02020603050405020304" charset="0"/>
                <a:cs typeface="Times New Roman" panose="02020603050405020304" charset="0"/>
              </a:endParaRPr>
            </a:p>
            <a:p>
              <a:pPr>
                <a:lnSpc>
                  <a:spcPts val="5300"/>
                </a:lnSpc>
              </a:pPr>
              <a:r>
                <a:rPr lang="en-US" sz="3785" b="1">
                  <a:solidFill>
                    <a:srgbClr val="000000"/>
                  </a:solidFill>
                  <a:latin typeface="Times New Roman" panose="02020603050405020304" charset="0"/>
                  <a:cs typeface="Times New Roman" panose="02020603050405020304" charset="0"/>
                </a:rPr>
                <a:t>Data Preprocessing:</a:t>
              </a:r>
              <a:endParaRPr lang="en-US" sz="3785" b="1">
                <a:solidFill>
                  <a:srgbClr val="000000"/>
                </a:solidFill>
                <a:latin typeface="Times New Roman" panose="02020603050405020304" charset="0"/>
                <a:cs typeface="Times New Roman" panose="02020603050405020304" charset="0"/>
              </a:endParaRPr>
            </a:p>
            <a:p>
              <a:pPr marL="753110" lvl="1" indent="-376555">
                <a:lnSpc>
                  <a:spcPts val="4880"/>
                </a:lnSpc>
                <a:buFont typeface="Arial" panose="020B0604020202020204"/>
                <a:buChar char="•"/>
              </a:pPr>
              <a:r>
                <a:rPr lang="en-US" sz="3485">
                  <a:solidFill>
                    <a:srgbClr val="000000"/>
                  </a:solidFill>
                  <a:latin typeface="Times New Roman" panose="02020603050405020304" charset="0"/>
                  <a:cs typeface="Times New Roman" panose="02020603050405020304" charset="0"/>
                </a:rPr>
                <a:t>Cleanse the collected data to handle missing values, outliers, and inconsistencies.</a:t>
              </a:r>
              <a:endParaRPr lang="en-US" sz="3485">
                <a:solidFill>
                  <a:srgbClr val="000000"/>
                </a:solidFill>
                <a:latin typeface="Times New Roman" panose="02020603050405020304" charset="0"/>
                <a:cs typeface="Times New Roman" panose="02020603050405020304" charset="0"/>
              </a:endParaRPr>
            </a:p>
            <a:p>
              <a:pPr marL="753110" lvl="1" indent="-376555">
                <a:lnSpc>
                  <a:spcPts val="4880"/>
                </a:lnSpc>
                <a:buFont typeface="Arial" panose="020B0604020202020204"/>
                <a:buChar char="•"/>
              </a:pPr>
              <a:r>
                <a:rPr lang="en-US" sz="3485">
                  <a:solidFill>
                    <a:srgbClr val="000000"/>
                  </a:solidFill>
                  <a:latin typeface="Times New Roman" panose="02020603050405020304" charset="0"/>
                  <a:cs typeface="Times New Roman" panose="02020603050405020304" charset="0"/>
                </a:rPr>
                <a:t>Perform data transformations, such as encoding categorical variables, standardizing numerical features, and normalizing data distributions.</a:t>
              </a:r>
              <a:endParaRPr lang="en-US" sz="3485">
                <a:solidFill>
                  <a:srgbClr val="000000"/>
                </a:solidFill>
                <a:latin typeface="Times New Roman" panose="02020603050405020304" charset="0"/>
                <a:cs typeface="Times New Roman" panose="02020603050405020304" charset="0"/>
              </a:endParaRPr>
            </a:p>
            <a:p>
              <a:pPr>
                <a:lnSpc>
                  <a:spcPts val="5300"/>
                </a:lnSpc>
              </a:pPr>
              <a:r>
                <a:rPr lang="en-US" sz="3785" b="1">
                  <a:solidFill>
                    <a:srgbClr val="000000"/>
                  </a:solidFill>
                  <a:latin typeface="Times New Roman" panose="02020603050405020304" charset="0"/>
                  <a:cs typeface="Times New Roman" panose="02020603050405020304" charset="0"/>
                </a:rPr>
                <a:t>Model Selection and Training:</a:t>
              </a:r>
              <a:endParaRPr lang="en-US" sz="3785" b="1">
                <a:solidFill>
                  <a:srgbClr val="000000"/>
                </a:solidFill>
                <a:latin typeface="Times New Roman" panose="02020603050405020304" charset="0"/>
                <a:cs typeface="Times New Roman" panose="02020603050405020304" charset="0"/>
              </a:endParaRPr>
            </a:p>
            <a:p>
              <a:pPr marL="753110" lvl="1" indent="-376555">
                <a:lnSpc>
                  <a:spcPts val="4880"/>
                </a:lnSpc>
                <a:buFont typeface="Arial" panose="020B0604020202020204"/>
                <a:buChar char="•"/>
              </a:pPr>
              <a:r>
                <a:rPr lang="en-US" sz="3485">
                  <a:solidFill>
                    <a:srgbClr val="000000"/>
                  </a:solidFill>
                  <a:latin typeface="Times New Roman" panose="02020603050405020304" charset="0"/>
                  <a:cs typeface="Times New Roman" panose="02020603050405020304" charset="0"/>
                </a:rPr>
                <a:t>Choose appropriate regression algorithms suitable for predicting housing prices, such as linear regression, decision trees, random forests, gradient boosting, and neural networks.</a:t>
              </a:r>
              <a:endParaRPr lang="en-US" sz="3485">
                <a:solidFill>
                  <a:srgbClr val="000000"/>
                </a:solidFill>
                <a:latin typeface="Times New Roman" panose="02020603050405020304" charset="0"/>
                <a:cs typeface="Times New Roman" panose="02020603050405020304" charset="0"/>
              </a:endParaRPr>
            </a:p>
            <a:p>
              <a:pPr marL="753110" lvl="1" indent="-376555">
                <a:lnSpc>
                  <a:spcPts val="4880"/>
                </a:lnSpc>
                <a:buFont typeface="Arial" panose="020B0604020202020204"/>
                <a:buChar char="•"/>
              </a:pPr>
              <a:r>
                <a:rPr lang="en-US" sz="3485">
                  <a:solidFill>
                    <a:srgbClr val="000000"/>
                  </a:solidFill>
                  <a:latin typeface="Times New Roman" panose="02020603050405020304" charset="0"/>
                  <a:cs typeface="Times New Roman" panose="02020603050405020304" charset="0"/>
                </a:rPr>
                <a:t>Split the dataset into training and validation sets using techniques like cross-validation to evaluate model performance.</a:t>
              </a:r>
              <a:endParaRPr lang="en-US" sz="3485">
                <a:solidFill>
                  <a:srgbClr val="000000"/>
                </a:solidFill>
                <a:latin typeface="Times New Roman" panose="02020603050405020304" charset="0"/>
                <a:cs typeface="Times New Roman" panose="02020603050405020304" charset="0"/>
              </a:endParaRPr>
            </a:p>
            <a:p>
              <a:pPr>
                <a:lnSpc>
                  <a:spcPts val="3480"/>
                </a:lnSpc>
              </a:pPr>
            </a:p>
            <a:p>
              <a:pPr>
                <a:lnSpc>
                  <a:spcPts val="4040"/>
                </a:lnSpc>
              </a:pPr>
            </a:p>
            <a:p>
              <a:pPr>
                <a:lnSpc>
                  <a:spcPts val="4040"/>
                </a:lnSpc>
              </a:pPr>
            </a:p>
            <a:p>
              <a:pPr>
                <a:lnSpc>
                  <a:spcPts val="4040"/>
                </a:lnSpc>
              </a:pPr>
            </a:p>
            <a:p>
              <a:pPr>
                <a:lnSpc>
                  <a:spcPts val="4180"/>
                </a:lnSpc>
              </a:pPr>
            </a:p>
            <a:p>
              <a:pPr>
                <a:lnSpc>
                  <a:spcPts val="4180"/>
                </a:lnSpc>
              </a:pPr>
            </a:p>
            <a:p>
              <a:pPr>
                <a:lnSpc>
                  <a:spcPts val="4180"/>
                </a:lnSpc>
              </a:pPr>
            </a:p>
            <a:p>
              <a:pPr>
                <a:lnSpc>
                  <a:spcPts val="4180"/>
                </a:lnSpc>
              </a:pPr>
            </a:p>
            <a:p>
              <a:pPr>
                <a:lnSpc>
                  <a:spcPts val="4180"/>
                </a:lnSpc>
              </a:pPr>
            </a:p>
            <a:p>
              <a:pPr>
                <a:lnSpc>
                  <a:spcPts val="4180"/>
                </a:lnSpc>
              </a:pPr>
            </a:p>
            <a:p>
              <a:pPr>
                <a:lnSpc>
                  <a:spcPts val="4180"/>
                </a:lnSpc>
              </a:pPr>
            </a:p>
            <a:p>
              <a:pPr>
                <a:lnSpc>
                  <a:spcPts val="4180"/>
                </a:lnSpc>
              </a:pPr>
            </a:p>
            <a:p>
              <a:pPr>
                <a:lnSpc>
                  <a:spcPts val="4180"/>
                </a:lnSpc>
              </a:pPr>
              <a:r>
                <a:rPr lang="en-US" sz="2985">
                  <a:solidFill>
                    <a:srgbClr val="000000"/>
                  </a:solidFill>
                  <a:latin typeface="Alatsi Bold"/>
                </a:rPr>
                <a:t>              </a:t>
              </a:r>
              <a:endParaRPr lang="en-US" sz="2985">
                <a:solidFill>
                  <a:srgbClr val="000000"/>
                </a:solidFill>
                <a:latin typeface="Alatsi Bold"/>
              </a:endParaRPr>
            </a:p>
            <a:p>
              <a:pPr>
                <a:lnSpc>
                  <a:spcPts val="4180"/>
                </a:lnSpc>
              </a:pPr>
            </a:p>
            <a:p>
              <a:pPr>
                <a:lnSpc>
                  <a:spcPts val="4180"/>
                </a:lnSpc>
              </a:pPr>
            </a:p>
            <a:p>
              <a:pPr>
                <a:lnSpc>
                  <a:spcPts val="4180"/>
                </a:lnSpc>
              </a:pPr>
            </a:p>
          </p:txBody>
        </p:sp>
        <p:sp>
          <p:nvSpPr>
            <p:cNvPr id="12" name="TextBox 12"/>
            <p:cNvSpPr txBox="1"/>
            <p:nvPr/>
          </p:nvSpPr>
          <p:spPr>
            <a:xfrm>
              <a:off x="0" y="26018890"/>
              <a:ext cx="24182054" cy="689202"/>
            </a:xfrm>
            <a:prstGeom prst="rect">
              <a:avLst/>
            </a:prstGeom>
          </p:spPr>
          <p:txBody>
            <a:bodyPr lIns="0" tIns="0" rIns="0" bIns="0" rtlCol="0" anchor="t">
              <a:spAutoFit/>
            </a:bodyPr>
            <a:lstStyle/>
            <a:p>
              <a:pPr>
                <a:lnSpc>
                  <a:spcPts val="4320"/>
                </a:lnSpc>
              </a:p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3601700" y="6780517"/>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2476500" y="-12966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4" name="Group 4"/>
          <p:cNvGrpSpPr/>
          <p:nvPr/>
        </p:nvGrpSpPr>
        <p:grpSpPr>
          <a:xfrm rot="0">
            <a:off x="15859155" y="0"/>
            <a:ext cx="1562612" cy="1673225"/>
            <a:chOff x="0" y="0"/>
            <a:chExt cx="2083482" cy="2230967"/>
          </a:xfrm>
        </p:grpSpPr>
        <p:grpSp>
          <p:nvGrpSpPr>
            <p:cNvPr id="5" name="Group 5"/>
            <p:cNvGrpSpPr/>
            <p:nvPr/>
          </p:nvGrpSpPr>
          <p:grpSpPr>
            <a:xfrm rot="0">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6</a:t>
              </a:r>
              <a:endParaRPr lang="en-US" sz="5575">
                <a:solidFill>
                  <a:srgbClr val="000000"/>
                </a:solidFill>
                <a:latin typeface="Open Sans Bold" panose="020B0806030504020204"/>
              </a:endParaRPr>
            </a:p>
          </p:txBody>
        </p:sp>
      </p:grpSp>
      <p:grpSp>
        <p:nvGrpSpPr>
          <p:cNvPr id="9" name="Group 9"/>
          <p:cNvGrpSpPr/>
          <p:nvPr/>
        </p:nvGrpSpPr>
        <p:grpSpPr>
          <a:xfrm rot="0">
            <a:off x="75730" y="-838197"/>
            <a:ext cx="18136540" cy="21188039"/>
            <a:chOff x="0" y="-76200"/>
            <a:chExt cx="24182054" cy="28250719"/>
          </a:xfrm>
        </p:grpSpPr>
        <p:sp>
          <p:nvSpPr>
            <p:cNvPr id="10" name="TextBox 10"/>
            <p:cNvSpPr txBox="1"/>
            <p:nvPr/>
          </p:nvSpPr>
          <p:spPr>
            <a:xfrm>
              <a:off x="0" y="-76200"/>
              <a:ext cx="24182054" cy="24721820"/>
            </a:xfrm>
            <a:prstGeom prst="rect">
              <a:avLst/>
            </a:prstGeom>
          </p:spPr>
          <p:txBody>
            <a:bodyPr lIns="0" tIns="0" rIns="0" bIns="0" rtlCol="0" anchor="t">
              <a:spAutoFit/>
            </a:bodyPr>
            <a:lstStyle/>
            <a:p>
              <a:pPr>
                <a:lnSpc>
                  <a:spcPts val="5580"/>
                </a:lnSpc>
              </a:pPr>
            </a:p>
            <a:p>
              <a:pPr>
                <a:lnSpc>
                  <a:spcPts val="5580"/>
                </a:lnSpc>
              </a:pPr>
            </a:p>
            <a:p>
              <a:pPr>
                <a:lnSpc>
                  <a:spcPts val="5580"/>
                </a:lnSpc>
              </a:pPr>
              <a:endParaRPr b="1"/>
            </a:p>
            <a:p>
              <a:pPr>
                <a:lnSpc>
                  <a:spcPts val="5580"/>
                </a:lnSpc>
              </a:pPr>
              <a:r>
                <a:rPr lang="en-US" sz="3985" b="1">
                  <a:solidFill>
                    <a:srgbClr val="000000"/>
                  </a:solidFill>
                  <a:latin typeface="Times New Roman" panose="02020603050405020304" charset="0"/>
                  <a:cs typeface="Times New Roman" panose="02020603050405020304" charset="0"/>
                </a:rPr>
                <a:t>Model Evaluation and Validation:</a:t>
              </a:r>
              <a:endParaRPr lang="en-US" sz="3985" b="1">
                <a:solidFill>
                  <a:srgbClr val="000000"/>
                </a:solidFill>
                <a:latin typeface="Times New Roman" panose="02020603050405020304" charset="0"/>
                <a:cs typeface="Times New Roman" panose="02020603050405020304" charset="0"/>
              </a:endParaRPr>
            </a:p>
            <a:p>
              <a:pPr marL="796290" lvl="1" indent="-398145">
                <a:lnSpc>
                  <a:spcPts val="5160"/>
                </a:lnSpc>
                <a:buFont typeface="Arial" panose="020B0604020202020204"/>
                <a:buChar char="•"/>
              </a:pPr>
              <a:r>
                <a:rPr lang="en-US" sz="3685">
                  <a:solidFill>
                    <a:srgbClr val="000000"/>
                  </a:solidFill>
                  <a:latin typeface="Times New Roman" panose="02020603050405020304" charset="0"/>
                  <a:cs typeface="Times New Roman" panose="02020603050405020304" charset="0"/>
                </a:rPr>
                <a:t>Evaluate the trained models on the validation dataset to assess their generalization performance and identify potential overfitting or underfitting issues.</a:t>
              </a:r>
              <a:endParaRPr lang="en-US" sz="3685">
                <a:solidFill>
                  <a:srgbClr val="000000"/>
                </a:solidFill>
                <a:latin typeface="Times New Roman" panose="02020603050405020304" charset="0"/>
                <a:cs typeface="Times New Roman" panose="02020603050405020304" charset="0"/>
              </a:endParaRPr>
            </a:p>
            <a:p>
              <a:pPr marL="796290" lvl="1" indent="-398145">
                <a:lnSpc>
                  <a:spcPts val="5160"/>
                </a:lnSpc>
                <a:buFont typeface="Arial" panose="020B0604020202020204"/>
                <a:buChar char="•"/>
              </a:pPr>
              <a:r>
                <a:rPr lang="en-US" sz="3685">
                  <a:solidFill>
                    <a:srgbClr val="000000"/>
                  </a:solidFill>
                  <a:latin typeface="Times New Roman" panose="02020603050405020304" charset="0"/>
                  <a:cs typeface="Times New Roman" panose="02020603050405020304" charset="0"/>
                </a:rPr>
                <a:t>Compare the performance of different models using evaluation metrics and select the best-performing model for deployment.</a:t>
              </a:r>
              <a:endParaRPr lang="en-US" sz="3685">
                <a:solidFill>
                  <a:srgbClr val="000000"/>
                </a:solidFill>
                <a:latin typeface="Times New Roman" panose="02020603050405020304" charset="0"/>
                <a:cs typeface="Times New Roman" panose="02020603050405020304" charset="0"/>
              </a:endParaRPr>
            </a:p>
            <a:p>
              <a:pPr>
                <a:lnSpc>
                  <a:spcPts val="5580"/>
                </a:lnSpc>
              </a:pPr>
              <a:r>
                <a:rPr lang="en-US" sz="3985" b="1">
                  <a:solidFill>
                    <a:srgbClr val="000000"/>
                  </a:solidFill>
                  <a:latin typeface="Times New Roman" panose="02020603050405020304" charset="0"/>
                  <a:cs typeface="Times New Roman" panose="02020603050405020304" charset="0"/>
                </a:rPr>
                <a:t>Model Deployment:</a:t>
              </a:r>
              <a:endParaRPr lang="en-US" sz="3985" b="1">
                <a:solidFill>
                  <a:srgbClr val="000000"/>
                </a:solidFill>
                <a:latin typeface="Times New Roman" panose="02020603050405020304" charset="0"/>
                <a:cs typeface="Times New Roman" panose="02020603050405020304" charset="0"/>
              </a:endParaRPr>
            </a:p>
            <a:p>
              <a:pPr marL="796290" lvl="1" indent="-398145">
                <a:lnSpc>
                  <a:spcPts val="5160"/>
                </a:lnSpc>
                <a:buFont typeface="Arial" panose="020B0604020202020204"/>
                <a:buChar char="•"/>
              </a:pPr>
              <a:r>
                <a:rPr lang="en-US" sz="3685">
                  <a:solidFill>
                    <a:srgbClr val="000000"/>
                  </a:solidFill>
                  <a:latin typeface="Times New Roman" panose="02020603050405020304" charset="0"/>
                  <a:cs typeface="Times New Roman" panose="02020603050405020304" charset="0"/>
                </a:rPr>
                <a:t>Deploy the trained model into a production environment, either as a standalone application or integrated into a web-based platform.</a:t>
              </a:r>
              <a:endParaRPr lang="en-US" sz="3685">
                <a:solidFill>
                  <a:srgbClr val="000000"/>
                </a:solidFill>
                <a:latin typeface="Times New Roman" panose="02020603050405020304" charset="0"/>
                <a:cs typeface="Times New Roman" panose="02020603050405020304" charset="0"/>
              </a:endParaRPr>
            </a:p>
            <a:p>
              <a:pPr marL="796290" lvl="1" indent="-398145">
                <a:lnSpc>
                  <a:spcPts val="5160"/>
                </a:lnSpc>
                <a:buFont typeface="Arial" panose="020B0604020202020204"/>
                <a:buChar char="•"/>
              </a:pPr>
              <a:r>
                <a:rPr lang="en-US" sz="3685">
                  <a:solidFill>
                    <a:srgbClr val="000000"/>
                  </a:solidFill>
                  <a:latin typeface="Times New Roman" panose="02020603050405020304" charset="0"/>
                  <a:cs typeface="Times New Roman" panose="02020603050405020304" charset="0"/>
                </a:rPr>
                <a:t>Develop a user-friendly interface for users to input property details and receive predicted price estimates.</a:t>
              </a:r>
              <a:endParaRPr lang="en-US" sz="3685">
                <a:solidFill>
                  <a:srgbClr val="000000"/>
                </a:solidFill>
                <a:latin typeface="Times New Roman" panose="02020603050405020304" charset="0"/>
                <a:cs typeface="Times New Roman" panose="02020603050405020304" charset="0"/>
              </a:endParaRPr>
            </a:p>
            <a:p>
              <a:pPr>
                <a:lnSpc>
                  <a:spcPts val="5160"/>
                </a:lnSpc>
              </a:pPr>
              <a:endParaRPr>
                <a:latin typeface="Times New Roman" panose="02020603050405020304" charset="0"/>
                <a:cs typeface="Times New Roman" panose="02020603050405020304" charset="0"/>
              </a:endParaRPr>
            </a:p>
            <a:p>
              <a:pPr>
                <a:lnSpc>
                  <a:spcPts val="3760"/>
                </a:lnSpc>
              </a:pPr>
            </a:p>
            <a:p>
              <a:pPr>
                <a:lnSpc>
                  <a:spcPts val="4320"/>
                </a:lnSpc>
              </a:pPr>
            </a:p>
            <a:p>
              <a:pPr>
                <a:lnSpc>
                  <a:spcPts val="4320"/>
                </a:lnSpc>
              </a:pPr>
            </a:p>
            <a:p>
              <a:pPr>
                <a:lnSpc>
                  <a:spcPts val="4320"/>
                </a:lnSpc>
              </a:pPr>
            </a:p>
            <a:p>
              <a:pPr>
                <a:lnSpc>
                  <a:spcPts val="4460"/>
                </a:lnSpc>
              </a:pPr>
            </a:p>
            <a:p>
              <a:pPr>
                <a:lnSpc>
                  <a:spcPts val="4460"/>
                </a:lnSpc>
              </a:pPr>
            </a:p>
            <a:p>
              <a:pPr>
                <a:lnSpc>
                  <a:spcPts val="4460"/>
                </a:lnSpc>
              </a:pPr>
            </a:p>
            <a:p>
              <a:pPr>
                <a:lnSpc>
                  <a:spcPts val="4460"/>
                </a:lnSpc>
              </a:pPr>
            </a:p>
            <a:p>
              <a:pPr>
                <a:lnSpc>
                  <a:spcPts val="4460"/>
                </a:lnSpc>
              </a:pPr>
            </a:p>
            <a:p>
              <a:pPr>
                <a:lnSpc>
                  <a:spcPts val="4460"/>
                </a:lnSpc>
              </a:pPr>
            </a:p>
            <a:p>
              <a:pPr>
                <a:lnSpc>
                  <a:spcPts val="4460"/>
                </a:lnSpc>
              </a:pPr>
            </a:p>
            <a:p>
              <a:pPr>
                <a:lnSpc>
                  <a:spcPts val="4460"/>
                </a:lnSpc>
              </a:pPr>
            </a:p>
            <a:p>
              <a:pPr>
                <a:lnSpc>
                  <a:spcPts val="4460"/>
                </a:lnSpc>
              </a:pPr>
              <a:r>
                <a:rPr lang="en-US" sz="3185">
                  <a:solidFill>
                    <a:srgbClr val="000000"/>
                  </a:solidFill>
                  <a:latin typeface="Alatsi Bold"/>
                </a:rPr>
                <a:t>              </a:t>
              </a:r>
              <a:endParaRPr lang="en-US" sz="3185">
                <a:solidFill>
                  <a:srgbClr val="000000"/>
                </a:solidFill>
                <a:latin typeface="Alatsi Bold"/>
              </a:endParaRPr>
            </a:p>
            <a:p>
              <a:pPr>
                <a:lnSpc>
                  <a:spcPts val="4460"/>
                </a:lnSpc>
              </a:pPr>
            </a:p>
            <a:p>
              <a:pPr>
                <a:lnSpc>
                  <a:spcPts val="4460"/>
                </a:lnSpc>
              </a:pPr>
            </a:p>
            <a:p>
              <a:pPr>
                <a:lnSpc>
                  <a:spcPts val="4460"/>
                </a:lnSpc>
              </a:pPr>
            </a:p>
          </p:txBody>
        </p:sp>
        <p:sp>
          <p:nvSpPr>
            <p:cNvPr id="11" name="TextBox 11"/>
            <p:cNvSpPr txBox="1"/>
            <p:nvPr/>
          </p:nvSpPr>
          <p:spPr>
            <a:xfrm>
              <a:off x="0" y="27485317"/>
              <a:ext cx="24182054" cy="689202"/>
            </a:xfrm>
            <a:prstGeom prst="rect">
              <a:avLst/>
            </a:prstGeom>
          </p:spPr>
          <p:txBody>
            <a:bodyPr lIns="0" tIns="0" rIns="0" bIns="0" rtlCol="0" anchor="t">
              <a:spAutoFit/>
            </a:bodyPr>
            <a:lstStyle/>
            <a:p>
              <a:pPr>
                <a:lnSpc>
                  <a:spcPts val="4320"/>
                </a:lnSpc>
              </a:p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15859155" y="0"/>
            <a:ext cx="1562612" cy="1673225"/>
            <a:chOff x="0" y="0"/>
            <a:chExt cx="2083482" cy="2230967"/>
          </a:xfrm>
        </p:grpSpPr>
        <p:grpSp>
          <p:nvGrpSpPr>
            <p:cNvPr id="4" name="Group 4"/>
            <p:cNvGrpSpPr/>
            <p:nvPr/>
          </p:nvGrpSpPr>
          <p:grpSpPr>
            <a:xfrm rot="0">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7</a:t>
              </a:r>
              <a:endParaRPr lang="en-US" sz="5575">
                <a:solidFill>
                  <a:srgbClr val="000000"/>
                </a:solidFill>
                <a:latin typeface="Open Sans Bold" panose="020B0806030504020204"/>
              </a:endParaRPr>
            </a:p>
          </p:txBody>
        </p:sp>
      </p:grpSp>
      <p:sp>
        <p:nvSpPr>
          <p:cNvPr id="8" name="Freeform 8"/>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1332236" y="2930017"/>
            <a:ext cx="13383070" cy="3662362"/>
          </a:xfrm>
          <a:custGeom>
            <a:avLst/>
            <a:gdLst/>
            <a:ahLst/>
            <a:cxnLst/>
            <a:rect l="l" t="t" r="r" b="b"/>
            <a:pathLst>
              <a:path w="13383070" h="3662362">
                <a:moveTo>
                  <a:pt x="0" y="0"/>
                </a:moveTo>
                <a:lnTo>
                  <a:pt x="13383070" y="0"/>
                </a:lnTo>
                <a:lnTo>
                  <a:pt x="13383070" y="3662362"/>
                </a:lnTo>
                <a:lnTo>
                  <a:pt x="0" y="3662362"/>
                </a:lnTo>
                <a:lnTo>
                  <a:pt x="0" y="0"/>
                </a:lnTo>
                <a:close/>
              </a:path>
            </a:pathLst>
          </a:custGeom>
          <a:blipFill>
            <a:blip r:embed="rId3"/>
            <a:stretch>
              <a:fillRect t="-3749" b="-5436"/>
            </a:stretch>
          </a:blipFill>
        </p:spPr>
      </p:sp>
      <p:sp>
        <p:nvSpPr>
          <p:cNvPr id="10" name="Freeform 10"/>
          <p:cNvSpPr/>
          <p:nvPr/>
        </p:nvSpPr>
        <p:spPr>
          <a:xfrm>
            <a:off x="1332236" y="6592379"/>
            <a:ext cx="14803392" cy="2665921"/>
          </a:xfrm>
          <a:custGeom>
            <a:avLst/>
            <a:gdLst/>
            <a:ahLst/>
            <a:cxnLst/>
            <a:rect l="l" t="t" r="r" b="b"/>
            <a:pathLst>
              <a:path w="14803392" h="2665921">
                <a:moveTo>
                  <a:pt x="0" y="0"/>
                </a:moveTo>
                <a:lnTo>
                  <a:pt x="14803392" y="0"/>
                </a:lnTo>
                <a:lnTo>
                  <a:pt x="14803392" y="2665921"/>
                </a:lnTo>
                <a:lnTo>
                  <a:pt x="0" y="2665921"/>
                </a:lnTo>
                <a:lnTo>
                  <a:pt x="0" y="0"/>
                </a:lnTo>
                <a:close/>
              </a:path>
            </a:pathLst>
          </a:custGeom>
          <a:blipFill>
            <a:blip r:embed="rId4"/>
            <a:stretch>
              <a:fillRect t="-18218" b="-18094"/>
            </a:stretch>
          </a:blipFill>
        </p:spPr>
      </p:sp>
      <p:sp>
        <p:nvSpPr>
          <p:cNvPr id="11" name="TextBox 11"/>
          <p:cNvSpPr txBox="1"/>
          <p:nvPr/>
        </p:nvSpPr>
        <p:spPr>
          <a:xfrm>
            <a:off x="409861" y="30162"/>
            <a:ext cx="16230600" cy="1525905"/>
          </a:xfrm>
          <a:prstGeom prst="rect">
            <a:avLst/>
          </a:prstGeom>
        </p:spPr>
        <p:txBody>
          <a:bodyPr lIns="0" tIns="0" rIns="0" bIns="0" rtlCol="0" anchor="t">
            <a:spAutoFit/>
          </a:bodyPr>
          <a:lstStyle/>
          <a:p>
            <a:pPr algn="ctr">
              <a:lnSpc>
                <a:spcPts val="11900"/>
              </a:lnSpc>
            </a:pPr>
            <a:r>
              <a:rPr lang="en-US" sz="8500">
                <a:solidFill>
                  <a:srgbClr val="000000"/>
                </a:solidFill>
                <a:latin typeface="Baskerville Old Face" panose="02020602080505020303" charset="0"/>
                <a:cs typeface="Baskerville Old Face" panose="02020602080505020303" charset="0"/>
              </a:rPr>
              <a:t>IMPLEMENTATION</a:t>
            </a:r>
            <a:endParaRPr lang="en-US" sz="8500">
              <a:solidFill>
                <a:srgbClr val="000000"/>
              </a:solidFill>
              <a:latin typeface="Baskerville Old Face" panose="02020602080505020303" charset="0"/>
              <a:cs typeface="Baskerville Old Face" panose="02020602080505020303" charset="0"/>
            </a:endParaRPr>
          </a:p>
        </p:txBody>
      </p:sp>
      <p:sp>
        <p:nvSpPr>
          <p:cNvPr id="12" name="TextBox 12"/>
          <p:cNvSpPr txBox="1"/>
          <p:nvPr/>
        </p:nvSpPr>
        <p:spPr>
          <a:xfrm>
            <a:off x="-2813112" y="1942154"/>
            <a:ext cx="16230600" cy="592455"/>
          </a:xfrm>
          <a:prstGeom prst="rect">
            <a:avLst/>
          </a:prstGeom>
        </p:spPr>
        <p:txBody>
          <a:bodyPr lIns="0" tIns="0" rIns="0" bIns="0" rtlCol="0" anchor="t">
            <a:spAutoFit/>
          </a:bodyPr>
          <a:lstStyle/>
          <a:p>
            <a:pPr algn="ctr">
              <a:lnSpc>
                <a:spcPts val="4620"/>
              </a:lnSpc>
            </a:pPr>
            <a:r>
              <a:rPr lang="en-US" sz="3300" b="1">
                <a:solidFill>
                  <a:srgbClr val="000000"/>
                </a:solidFill>
                <a:latin typeface="Times New Roman" panose="02020603050405020304" charset="0"/>
                <a:cs typeface="Times New Roman" panose="02020603050405020304" charset="0"/>
              </a:rPr>
              <a:t>DATA COLLECTION AND PROCESSING:</a:t>
            </a:r>
            <a:endParaRPr lang="en-US" sz="3300" b="1">
              <a:solidFill>
                <a:srgbClr val="00000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3569888" y="62945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496507" y="-2498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4" name="Group 4"/>
          <p:cNvGrpSpPr/>
          <p:nvPr/>
        </p:nvGrpSpPr>
        <p:grpSpPr>
          <a:xfrm rot="0">
            <a:off x="15859155" y="0"/>
            <a:ext cx="1562612" cy="1673225"/>
            <a:chOff x="0" y="0"/>
            <a:chExt cx="2083482" cy="2230967"/>
          </a:xfrm>
        </p:grpSpPr>
        <p:grpSp>
          <p:nvGrpSpPr>
            <p:cNvPr id="5" name="Group 5"/>
            <p:cNvGrpSpPr/>
            <p:nvPr/>
          </p:nvGrpSpPr>
          <p:grpSpPr>
            <a:xfrm rot="0">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panose="020B0806030504020204"/>
                </a:rPr>
                <a:t>8</a:t>
              </a:r>
              <a:endParaRPr lang="en-US" sz="5575">
                <a:solidFill>
                  <a:srgbClr val="000000"/>
                </a:solidFill>
                <a:latin typeface="Open Sans Bold" panose="020B0806030504020204"/>
              </a:endParaRPr>
            </a:p>
          </p:txBody>
        </p:sp>
      </p:grpSp>
      <p:sp>
        <p:nvSpPr>
          <p:cNvPr id="9" name="Freeform 9"/>
          <p:cNvSpPr/>
          <p:nvPr/>
        </p:nvSpPr>
        <p:spPr>
          <a:xfrm>
            <a:off x="326391" y="2227904"/>
            <a:ext cx="17635217" cy="7030396"/>
          </a:xfrm>
          <a:custGeom>
            <a:avLst/>
            <a:gdLst/>
            <a:ahLst/>
            <a:cxnLst/>
            <a:rect l="l" t="t" r="r" b="b"/>
            <a:pathLst>
              <a:path w="17635217" h="7030396">
                <a:moveTo>
                  <a:pt x="0" y="0"/>
                </a:moveTo>
                <a:lnTo>
                  <a:pt x="17635218" y="0"/>
                </a:lnTo>
                <a:lnTo>
                  <a:pt x="17635218" y="7030396"/>
                </a:lnTo>
                <a:lnTo>
                  <a:pt x="0" y="7030396"/>
                </a:lnTo>
                <a:lnTo>
                  <a:pt x="0" y="0"/>
                </a:lnTo>
                <a:close/>
              </a:path>
            </a:pathLst>
          </a:custGeom>
          <a:blipFill>
            <a:blip r:embed="rId3"/>
            <a:stretch>
              <a:fillRect l="-418" t="-2536" r="-157"/>
            </a:stretch>
          </a:blipFill>
        </p:spPr>
      </p:sp>
      <p:sp>
        <p:nvSpPr>
          <p:cNvPr id="10" name="TextBox 10"/>
          <p:cNvSpPr txBox="1"/>
          <p:nvPr/>
        </p:nvSpPr>
        <p:spPr>
          <a:xfrm>
            <a:off x="-3858877" y="1291277"/>
            <a:ext cx="16230600" cy="592455"/>
          </a:xfrm>
          <a:prstGeom prst="rect">
            <a:avLst/>
          </a:prstGeom>
        </p:spPr>
        <p:txBody>
          <a:bodyPr lIns="0" tIns="0" rIns="0" bIns="0" rtlCol="0" anchor="t">
            <a:spAutoFit/>
          </a:bodyPr>
          <a:lstStyle/>
          <a:p>
            <a:pPr algn="ctr">
              <a:lnSpc>
                <a:spcPts val="4620"/>
              </a:lnSpc>
            </a:pPr>
            <a:r>
              <a:rPr lang="en-US" sz="3300" b="1">
                <a:solidFill>
                  <a:srgbClr val="000000"/>
                </a:solidFill>
                <a:latin typeface="Times New Roman" panose="02020603050405020304" charset="0"/>
                <a:cs typeface="Times New Roman" panose="02020603050405020304" charset="0"/>
              </a:rPr>
              <a:t>MODEL SELECTION AND TRAINING</a:t>
            </a:r>
            <a:endParaRPr lang="en-US" sz="3300" b="1">
              <a:solidFill>
                <a:srgbClr val="000000"/>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6363</Words>
  <Application>WPS Presentation</Application>
  <PresentationFormat>On-screen Show (4:3)</PresentationFormat>
  <Paragraphs>165</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Baskerville Old Face</vt:lpstr>
      <vt:lpstr>Bookman Old Style</vt:lpstr>
      <vt:lpstr>Times New Roman</vt:lpstr>
      <vt:lpstr>Open Sans Bold</vt:lpstr>
      <vt:lpstr>Arial</vt:lpstr>
      <vt:lpstr>Alatsi Bold</vt:lpstr>
      <vt:lpstr>AMGDT</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 Afa</dc:title>
  <dc:creator/>
  <cp:lastModifiedBy>KIIT</cp:lastModifiedBy>
  <cp:revision>3</cp:revision>
  <dcterms:created xsi:type="dcterms:W3CDTF">2006-08-16T00:00:00Z</dcterms:created>
  <dcterms:modified xsi:type="dcterms:W3CDTF">2024-04-08T19:43:18Z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0E1F7F296D614E4B8253B6F2549A779A</vt:lpwstr>
  </property>
  <property fmtid="{D5CDD505-2E9C-101B-9397-08002B2CF9AE}" pid="3" name="KSOProductBuildVer">
    <vt:lpwstr>1033-11.2.0.11225</vt:lpwstr>
  </property>
</Properties>
</file>