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5" r:id="rId6"/>
    <p:sldId id="266" r:id="rId7"/>
    <p:sldId id="260" r:id="rId8"/>
    <p:sldId id="261" r:id="rId9"/>
    <p:sldId id="263" r:id="rId10"/>
    <p:sldId id="264"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5E06E-A87D-36B0-199F-72BCF1DCED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0BDE80-D6DB-99A7-1AFB-5743CF4DDD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66847A-BCA6-AF82-AEF2-0D7669D03F32}"/>
              </a:ext>
            </a:extLst>
          </p:cNvPr>
          <p:cNvSpPr>
            <a:spLocks noGrp="1"/>
          </p:cNvSpPr>
          <p:nvPr>
            <p:ph type="dt" sz="half" idx="10"/>
          </p:nvPr>
        </p:nvSpPr>
        <p:spPr/>
        <p:txBody>
          <a:bodyPr/>
          <a:lstStyle/>
          <a:p>
            <a:fld id="{3994ACBB-DDB2-415D-97F7-484FE0CDF99F}" type="datetimeFigureOut">
              <a:rPr lang="en-US" smtClean="0"/>
              <a:t>15-Feb-23</a:t>
            </a:fld>
            <a:endParaRPr lang="en-US"/>
          </a:p>
        </p:txBody>
      </p:sp>
      <p:sp>
        <p:nvSpPr>
          <p:cNvPr id="5" name="Footer Placeholder 4">
            <a:extLst>
              <a:ext uri="{FF2B5EF4-FFF2-40B4-BE49-F238E27FC236}">
                <a16:creationId xmlns:a16="http://schemas.microsoft.com/office/drawing/2014/main" id="{248558CD-F0FF-8304-99F7-0873098D22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8192A0-8D52-5242-54E6-DFE1F6AD470E}"/>
              </a:ext>
            </a:extLst>
          </p:cNvPr>
          <p:cNvSpPr>
            <a:spLocks noGrp="1"/>
          </p:cNvSpPr>
          <p:nvPr>
            <p:ph type="sldNum" sz="quarter" idx="12"/>
          </p:nvPr>
        </p:nvSpPr>
        <p:spPr/>
        <p:txBody>
          <a:bodyPr/>
          <a:lstStyle/>
          <a:p>
            <a:fld id="{B1FBC3C8-CCD9-4964-B2CE-DED0E9EDDD78}" type="slidenum">
              <a:rPr lang="en-US" smtClean="0"/>
              <a:t>‹#›</a:t>
            </a:fld>
            <a:endParaRPr lang="en-US"/>
          </a:p>
        </p:txBody>
      </p:sp>
    </p:spTree>
    <p:extLst>
      <p:ext uri="{BB962C8B-B14F-4D97-AF65-F5344CB8AC3E}">
        <p14:creationId xmlns:p14="http://schemas.microsoft.com/office/powerpoint/2010/main" val="3379481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96497-A447-871F-8EE8-CE53AA1B7B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7AB108-3BAC-99D0-DBA5-04A0788FE2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B66611-6048-8897-3E21-C091C7B3782A}"/>
              </a:ext>
            </a:extLst>
          </p:cNvPr>
          <p:cNvSpPr>
            <a:spLocks noGrp="1"/>
          </p:cNvSpPr>
          <p:nvPr>
            <p:ph type="dt" sz="half" idx="10"/>
          </p:nvPr>
        </p:nvSpPr>
        <p:spPr/>
        <p:txBody>
          <a:bodyPr/>
          <a:lstStyle/>
          <a:p>
            <a:fld id="{3994ACBB-DDB2-415D-97F7-484FE0CDF99F}" type="datetimeFigureOut">
              <a:rPr lang="en-US" smtClean="0"/>
              <a:t>15-Feb-23</a:t>
            </a:fld>
            <a:endParaRPr lang="en-US"/>
          </a:p>
        </p:txBody>
      </p:sp>
      <p:sp>
        <p:nvSpPr>
          <p:cNvPr id="5" name="Footer Placeholder 4">
            <a:extLst>
              <a:ext uri="{FF2B5EF4-FFF2-40B4-BE49-F238E27FC236}">
                <a16:creationId xmlns:a16="http://schemas.microsoft.com/office/drawing/2014/main" id="{4ACB49CB-C095-E3DA-DF5C-472B205613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4D2F90-2ED7-0A2A-D47B-A9E78B2EE8F4}"/>
              </a:ext>
            </a:extLst>
          </p:cNvPr>
          <p:cNvSpPr>
            <a:spLocks noGrp="1"/>
          </p:cNvSpPr>
          <p:nvPr>
            <p:ph type="sldNum" sz="quarter" idx="12"/>
          </p:nvPr>
        </p:nvSpPr>
        <p:spPr/>
        <p:txBody>
          <a:bodyPr/>
          <a:lstStyle/>
          <a:p>
            <a:fld id="{B1FBC3C8-CCD9-4964-B2CE-DED0E9EDDD78}" type="slidenum">
              <a:rPr lang="en-US" smtClean="0"/>
              <a:t>‹#›</a:t>
            </a:fld>
            <a:endParaRPr lang="en-US"/>
          </a:p>
        </p:txBody>
      </p:sp>
    </p:spTree>
    <p:extLst>
      <p:ext uri="{BB962C8B-B14F-4D97-AF65-F5344CB8AC3E}">
        <p14:creationId xmlns:p14="http://schemas.microsoft.com/office/powerpoint/2010/main" val="2103629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491E63-7A22-F843-218D-79FAE41B92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4D88E8C-9013-66A0-CEF5-0AF25650E3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EEF574-1394-F4C6-3665-96C013102BDD}"/>
              </a:ext>
            </a:extLst>
          </p:cNvPr>
          <p:cNvSpPr>
            <a:spLocks noGrp="1"/>
          </p:cNvSpPr>
          <p:nvPr>
            <p:ph type="dt" sz="half" idx="10"/>
          </p:nvPr>
        </p:nvSpPr>
        <p:spPr/>
        <p:txBody>
          <a:bodyPr/>
          <a:lstStyle/>
          <a:p>
            <a:fld id="{3994ACBB-DDB2-415D-97F7-484FE0CDF99F}" type="datetimeFigureOut">
              <a:rPr lang="en-US" smtClean="0"/>
              <a:t>15-Feb-23</a:t>
            </a:fld>
            <a:endParaRPr lang="en-US"/>
          </a:p>
        </p:txBody>
      </p:sp>
      <p:sp>
        <p:nvSpPr>
          <p:cNvPr id="5" name="Footer Placeholder 4">
            <a:extLst>
              <a:ext uri="{FF2B5EF4-FFF2-40B4-BE49-F238E27FC236}">
                <a16:creationId xmlns:a16="http://schemas.microsoft.com/office/drawing/2014/main" id="{DD076636-9360-E3F9-430C-3A91F589C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520391-2BCB-0ED2-EF03-840D56FC4766}"/>
              </a:ext>
            </a:extLst>
          </p:cNvPr>
          <p:cNvSpPr>
            <a:spLocks noGrp="1"/>
          </p:cNvSpPr>
          <p:nvPr>
            <p:ph type="sldNum" sz="quarter" idx="12"/>
          </p:nvPr>
        </p:nvSpPr>
        <p:spPr/>
        <p:txBody>
          <a:bodyPr/>
          <a:lstStyle/>
          <a:p>
            <a:fld id="{B1FBC3C8-CCD9-4964-B2CE-DED0E9EDDD78}" type="slidenum">
              <a:rPr lang="en-US" smtClean="0"/>
              <a:t>‹#›</a:t>
            </a:fld>
            <a:endParaRPr lang="en-US"/>
          </a:p>
        </p:txBody>
      </p:sp>
    </p:spTree>
    <p:extLst>
      <p:ext uri="{BB962C8B-B14F-4D97-AF65-F5344CB8AC3E}">
        <p14:creationId xmlns:p14="http://schemas.microsoft.com/office/powerpoint/2010/main" val="418779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58BCB-7BDC-DA9B-8273-B707E4BE67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9E4479-24B3-E61C-DDED-8834BBB199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90505D-D1A5-418A-B5ED-7B7B833C09A1}"/>
              </a:ext>
            </a:extLst>
          </p:cNvPr>
          <p:cNvSpPr>
            <a:spLocks noGrp="1"/>
          </p:cNvSpPr>
          <p:nvPr>
            <p:ph type="dt" sz="half" idx="10"/>
          </p:nvPr>
        </p:nvSpPr>
        <p:spPr/>
        <p:txBody>
          <a:bodyPr/>
          <a:lstStyle/>
          <a:p>
            <a:fld id="{3994ACBB-DDB2-415D-97F7-484FE0CDF99F}" type="datetimeFigureOut">
              <a:rPr lang="en-US" smtClean="0"/>
              <a:t>15-Feb-23</a:t>
            </a:fld>
            <a:endParaRPr lang="en-US"/>
          </a:p>
        </p:txBody>
      </p:sp>
      <p:sp>
        <p:nvSpPr>
          <p:cNvPr id="5" name="Footer Placeholder 4">
            <a:extLst>
              <a:ext uri="{FF2B5EF4-FFF2-40B4-BE49-F238E27FC236}">
                <a16:creationId xmlns:a16="http://schemas.microsoft.com/office/drawing/2014/main" id="{EB5178E2-0A58-BD96-7954-53998356FE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E4B38A-4A14-3E16-F238-5A0C3CB8FAD3}"/>
              </a:ext>
            </a:extLst>
          </p:cNvPr>
          <p:cNvSpPr>
            <a:spLocks noGrp="1"/>
          </p:cNvSpPr>
          <p:nvPr>
            <p:ph type="sldNum" sz="quarter" idx="12"/>
          </p:nvPr>
        </p:nvSpPr>
        <p:spPr/>
        <p:txBody>
          <a:bodyPr/>
          <a:lstStyle/>
          <a:p>
            <a:fld id="{B1FBC3C8-CCD9-4964-B2CE-DED0E9EDDD78}" type="slidenum">
              <a:rPr lang="en-US" smtClean="0"/>
              <a:t>‹#›</a:t>
            </a:fld>
            <a:endParaRPr lang="en-US"/>
          </a:p>
        </p:txBody>
      </p:sp>
    </p:spTree>
    <p:extLst>
      <p:ext uri="{BB962C8B-B14F-4D97-AF65-F5344CB8AC3E}">
        <p14:creationId xmlns:p14="http://schemas.microsoft.com/office/powerpoint/2010/main" val="2529992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0FC2E-56FB-5408-59C6-A1506D652C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05C71C2-F49F-2665-F6BD-638CECD827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E5C453-9BD8-D310-922D-73F590AFB12F}"/>
              </a:ext>
            </a:extLst>
          </p:cNvPr>
          <p:cNvSpPr>
            <a:spLocks noGrp="1"/>
          </p:cNvSpPr>
          <p:nvPr>
            <p:ph type="dt" sz="half" idx="10"/>
          </p:nvPr>
        </p:nvSpPr>
        <p:spPr/>
        <p:txBody>
          <a:bodyPr/>
          <a:lstStyle/>
          <a:p>
            <a:fld id="{3994ACBB-DDB2-415D-97F7-484FE0CDF99F}" type="datetimeFigureOut">
              <a:rPr lang="en-US" smtClean="0"/>
              <a:t>15-Feb-23</a:t>
            </a:fld>
            <a:endParaRPr lang="en-US"/>
          </a:p>
        </p:txBody>
      </p:sp>
      <p:sp>
        <p:nvSpPr>
          <p:cNvPr id="5" name="Footer Placeholder 4">
            <a:extLst>
              <a:ext uri="{FF2B5EF4-FFF2-40B4-BE49-F238E27FC236}">
                <a16:creationId xmlns:a16="http://schemas.microsoft.com/office/drawing/2014/main" id="{737590AD-84AC-AE30-4F53-876BA6CB7F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9D9043-B529-B3B0-F2B3-EDFCB92D3810}"/>
              </a:ext>
            </a:extLst>
          </p:cNvPr>
          <p:cNvSpPr>
            <a:spLocks noGrp="1"/>
          </p:cNvSpPr>
          <p:nvPr>
            <p:ph type="sldNum" sz="quarter" idx="12"/>
          </p:nvPr>
        </p:nvSpPr>
        <p:spPr/>
        <p:txBody>
          <a:bodyPr/>
          <a:lstStyle/>
          <a:p>
            <a:fld id="{B1FBC3C8-CCD9-4964-B2CE-DED0E9EDDD78}" type="slidenum">
              <a:rPr lang="en-US" smtClean="0"/>
              <a:t>‹#›</a:t>
            </a:fld>
            <a:endParaRPr lang="en-US"/>
          </a:p>
        </p:txBody>
      </p:sp>
    </p:spTree>
    <p:extLst>
      <p:ext uri="{BB962C8B-B14F-4D97-AF65-F5344CB8AC3E}">
        <p14:creationId xmlns:p14="http://schemas.microsoft.com/office/powerpoint/2010/main" val="350828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4BB36-DE9E-B404-87FB-AF5A367EC5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CBD8A7-A102-6A88-BAE8-1A85D7000B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0DAE79F-FB2B-70F4-A911-64E980DF71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2026C1-7F16-50B5-9597-3FD5D7C918C7}"/>
              </a:ext>
            </a:extLst>
          </p:cNvPr>
          <p:cNvSpPr>
            <a:spLocks noGrp="1"/>
          </p:cNvSpPr>
          <p:nvPr>
            <p:ph type="dt" sz="half" idx="10"/>
          </p:nvPr>
        </p:nvSpPr>
        <p:spPr/>
        <p:txBody>
          <a:bodyPr/>
          <a:lstStyle/>
          <a:p>
            <a:fld id="{3994ACBB-DDB2-415D-97F7-484FE0CDF99F}" type="datetimeFigureOut">
              <a:rPr lang="en-US" smtClean="0"/>
              <a:t>15-Feb-23</a:t>
            </a:fld>
            <a:endParaRPr lang="en-US"/>
          </a:p>
        </p:txBody>
      </p:sp>
      <p:sp>
        <p:nvSpPr>
          <p:cNvPr id="6" name="Footer Placeholder 5">
            <a:extLst>
              <a:ext uri="{FF2B5EF4-FFF2-40B4-BE49-F238E27FC236}">
                <a16:creationId xmlns:a16="http://schemas.microsoft.com/office/drawing/2014/main" id="{88660446-C77B-C5BA-4AA4-62CD8F9DF4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1CF038-950A-ADCA-A953-A1801014D823}"/>
              </a:ext>
            </a:extLst>
          </p:cNvPr>
          <p:cNvSpPr>
            <a:spLocks noGrp="1"/>
          </p:cNvSpPr>
          <p:nvPr>
            <p:ph type="sldNum" sz="quarter" idx="12"/>
          </p:nvPr>
        </p:nvSpPr>
        <p:spPr/>
        <p:txBody>
          <a:bodyPr/>
          <a:lstStyle/>
          <a:p>
            <a:fld id="{B1FBC3C8-CCD9-4964-B2CE-DED0E9EDDD78}" type="slidenum">
              <a:rPr lang="en-US" smtClean="0"/>
              <a:t>‹#›</a:t>
            </a:fld>
            <a:endParaRPr lang="en-US"/>
          </a:p>
        </p:txBody>
      </p:sp>
    </p:spTree>
    <p:extLst>
      <p:ext uri="{BB962C8B-B14F-4D97-AF65-F5344CB8AC3E}">
        <p14:creationId xmlns:p14="http://schemas.microsoft.com/office/powerpoint/2010/main" val="2426919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5E44C-1854-6D79-08DB-BCEC228D495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A4743B2-A5DD-3E05-78E4-D53C8A3189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891349-BF1D-D766-D864-BE6D2C13E5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A3C65B-EAD3-A46F-EF9C-55DD04209C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77CE5D-CEC6-99B1-DD9C-2660C00F83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6E9F988-2371-485C-E70D-C7D75C641886}"/>
              </a:ext>
            </a:extLst>
          </p:cNvPr>
          <p:cNvSpPr>
            <a:spLocks noGrp="1"/>
          </p:cNvSpPr>
          <p:nvPr>
            <p:ph type="dt" sz="half" idx="10"/>
          </p:nvPr>
        </p:nvSpPr>
        <p:spPr/>
        <p:txBody>
          <a:bodyPr/>
          <a:lstStyle/>
          <a:p>
            <a:fld id="{3994ACBB-DDB2-415D-97F7-484FE0CDF99F}" type="datetimeFigureOut">
              <a:rPr lang="en-US" smtClean="0"/>
              <a:t>15-Feb-23</a:t>
            </a:fld>
            <a:endParaRPr lang="en-US"/>
          </a:p>
        </p:txBody>
      </p:sp>
      <p:sp>
        <p:nvSpPr>
          <p:cNvPr id="8" name="Footer Placeholder 7">
            <a:extLst>
              <a:ext uri="{FF2B5EF4-FFF2-40B4-BE49-F238E27FC236}">
                <a16:creationId xmlns:a16="http://schemas.microsoft.com/office/drawing/2014/main" id="{1F207CB4-F00A-DFCA-AF63-43D392A5BD8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15E310-1199-2951-45C3-D1FCDE66C491}"/>
              </a:ext>
            </a:extLst>
          </p:cNvPr>
          <p:cNvSpPr>
            <a:spLocks noGrp="1"/>
          </p:cNvSpPr>
          <p:nvPr>
            <p:ph type="sldNum" sz="quarter" idx="12"/>
          </p:nvPr>
        </p:nvSpPr>
        <p:spPr/>
        <p:txBody>
          <a:bodyPr/>
          <a:lstStyle/>
          <a:p>
            <a:fld id="{B1FBC3C8-CCD9-4964-B2CE-DED0E9EDDD78}" type="slidenum">
              <a:rPr lang="en-US" smtClean="0"/>
              <a:t>‹#›</a:t>
            </a:fld>
            <a:endParaRPr lang="en-US"/>
          </a:p>
        </p:txBody>
      </p:sp>
    </p:spTree>
    <p:extLst>
      <p:ext uri="{BB962C8B-B14F-4D97-AF65-F5344CB8AC3E}">
        <p14:creationId xmlns:p14="http://schemas.microsoft.com/office/powerpoint/2010/main" val="3461033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DC1C3-3A20-AB1D-94FD-9C8FB3F867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2C4363-FC1B-45D2-F382-16761E7FBA14}"/>
              </a:ext>
            </a:extLst>
          </p:cNvPr>
          <p:cNvSpPr>
            <a:spLocks noGrp="1"/>
          </p:cNvSpPr>
          <p:nvPr>
            <p:ph type="dt" sz="half" idx="10"/>
          </p:nvPr>
        </p:nvSpPr>
        <p:spPr/>
        <p:txBody>
          <a:bodyPr/>
          <a:lstStyle/>
          <a:p>
            <a:fld id="{3994ACBB-DDB2-415D-97F7-484FE0CDF99F}" type="datetimeFigureOut">
              <a:rPr lang="en-US" smtClean="0"/>
              <a:t>15-Feb-23</a:t>
            </a:fld>
            <a:endParaRPr lang="en-US"/>
          </a:p>
        </p:txBody>
      </p:sp>
      <p:sp>
        <p:nvSpPr>
          <p:cNvPr id="4" name="Footer Placeholder 3">
            <a:extLst>
              <a:ext uri="{FF2B5EF4-FFF2-40B4-BE49-F238E27FC236}">
                <a16:creationId xmlns:a16="http://schemas.microsoft.com/office/drawing/2014/main" id="{C1CF1052-5C82-7D84-C718-FB6741F9BE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8D7CE56-51FB-1CC5-BE1F-7EAC2D38D1F5}"/>
              </a:ext>
            </a:extLst>
          </p:cNvPr>
          <p:cNvSpPr>
            <a:spLocks noGrp="1"/>
          </p:cNvSpPr>
          <p:nvPr>
            <p:ph type="sldNum" sz="quarter" idx="12"/>
          </p:nvPr>
        </p:nvSpPr>
        <p:spPr/>
        <p:txBody>
          <a:bodyPr/>
          <a:lstStyle/>
          <a:p>
            <a:fld id="{B1FBC3C8-CCD9-4964-B2CE-DED0E9EDDD78}" type="slidenum">
              <a:rPr lang="en-US" smtClean="0"/>
              <a:t>‹#›</a:t>
            </a:fld>
            <a:endParaRPr lang="en-US"/>
          </a:p>
        </p:txBody>
      </p:sp>
    </p:spTree>
    <p:extLst>
      <p:ext uri="{BB962C8B-B14F-4D97-AF65-F5344CB8AC3E}">
        <p14:creationId xmlns:p14="http://schemas.microsoft.com/office/powerpoint/2010/main" val="4040074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15818C-638C-69A3-B069-DA1538093682}"/>
              </a:ext>
            </a:extLst>
          </p:cNvPr>
          <p:cNvSpPr>
            <a:spLocks noGrp="1"/>
          </p:cNvSpPr>
          <p:nvPr>
            <p:ph type="dt" sz="half" idx="10"/>
          </p:nvPr>
        </p:nvSpPr>
        <p:spPr/>
        <p:txBody>
          <a:bodyPr/>
          <a:lstStyle/>
          <a:p>
            <a:fld id="{3994ACBB-DDB2-415D-97F7-484FE0CDF99F}" type="datetimeFigureOut">
              <a:rPr lang="en-US" smtClean="0"/>
              <a:t>15-Feb-23</a:t>
            </a:fld>
            <a:endParaRPr lang="en-US"/>
          </a:p>
        </p:txBody>
      </p:sp>
      <p:sp>
        <p:nvSpPr>
          <p:cNvPr id="3" name="Footer Placeholder 2">
            <a:extLst>
              <a:ext uri="{FF2B5EF4-FFF2-40B4-BE49-F238E27FC236}">
                <a16:creationId xmlns:a16="http://schemas.microsoft.com/office/drawing/2014/main" id="{0B7B13A2-8C5E-8FBA-07DE-359CA0666C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E45B9D3-17BA-6910-B383-192E2687ABD1}"/>
              </a:ext>
            </a:extLst>
          </p:cNvPr>
          <p:cNvSpPr>
            <a:spLocks noGrp="1"/>
          </p:cNvSpPr>
          <p:nvPr>
            <p:ph type="sldNum" sz="quarter" idx="12"/>
          </p:nvPr>
        </p:nvSpPr>
        <p:spPr/>
        <p:txBody>
          <a:bodyPr/>
          <a:lstStyle/>
          <a:p>
            <a:fld id="{B1FBC3C8-CCD9-4964-B2CE-DED0E9EDDD78}" type="slidenum">
              <a:rPr lang="en-US" smtClean="0"/>
              <a:t>‹#›</a:t>
            </a:fld>
            <a:endParaRPr lang="en-US"/>
          </a:p>
        </p:txBody>
      </p:sp>
    </p:spTree>
    <p:extLst>
      <p:ext uri="{BB962C8B-B14F-4D97-AF65-F5344CB8AC3E}">
        <p14:creationId xmlns:p14="http://schemas.microsoft.com/office/powerpoint/2010/main" val="3990358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97E16-4ABC-11EE-B5AA-DDCA357CC4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564FCEC-46B4-7C28-582C-BCFBD6B2B7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4CB802E-D9A5-6EB2-BEE2-513F7C3334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578E8D-A7C5-FC71-DFD7-3BF85DB916D4}"/>
              </a:ext>
            </a:extLst>
          </p:cNvPr>
          <p:cNvSpPr>
            <a:spLocks noGrp="1"/>
          </p:cNvSpPr>
          <p:nvPr>
            <p:ph type="dt" sz="half" idx="10"/>
          </p:nvPr>
        </p:nvSpPr>
        <p:spPr/>
        <p:txBody>
          <a:bodyPr/>
          <a:lstStyle/>
          <a:p>
            <a:fld id="{3994ACBB-DDB2-415D-97F7-484FE0CDF99F}" type="datetimeFigureOut">
              <a:rPr lang="en-US" smtClean="0"/>
              <a:t>15-Feb-23</a:t>
            </a:fld>
            <a:endParaRPr lang="en-US"/>
          </a:p>
        </p:txBody>
      </p:sp>
      <p:sp>
        <p:nvSpPr>
          <p:cNvPr id="6" name="Footer Placeholder 5">
            <a:extLst>
              <a:ext uri="{FF2B5EF4-FFF2-40B4-BE49-F238E27FC236}">
                <a16:creationId xmlns:a16="http://schemas.microsoft.com/office/drawing/2014/main" id="{3D092576-BE00-02B1-6BE4-A8F4153CF1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94667B-6EDE-130C-2DFC-E2D144163D2D}"/>
              </a:ext>
            </a:extLst>
          </p:cNvPr>
          <p:cNvSpPr>
            <a:spLocks noGrp="1"/>
          </p:cNvSpPr>
          <p:nvPr>
            <p:ph type="sldNum" sz="quarter" idx="12"/>
          </p:nvPr>
        </p:nvSpPr>
        <p:spPr/>
        <p:txBody>
          <a:bodyPr/>
          <a:lstStyle/>
          <a:p>
            <a:fld id="{B1FBC3C8-CCD9-4964-B2CE-DED0E9EDDD78}" type="slidenum">
              <a:rPr lang="en-US" smtClean="0"/>
              <a:t>‹#›</a:t>
            </a:fld>
            <a:endParaRPr lang="en-US"/>
          </a:p>
        </p:txBody>
      </p:sp>
    </p:spTree>
    <p:extLst>
      <p:ext uri="{BB962C8B-B14F-4D97-AF65-F5344CB8AC3E}">
        <p14:creationId xmlns:p14="http://schemas.microsoft.com/office/powerpoint/2010/main" val="647796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7792A-D32A-9135-B7DD-F7C52AEECE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C44BF5-01A7-EAA3-D90E-FC57EAA89A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372AF95-5B7B-D15E-DDDD-60EFA51E4A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EED12E-FD92-C892-0E2F-1DA1AD8BF3CE}"/>
              </a:ext>
            </a:extLst>
          </p:cNvPr>
          <p:cNvSpPr>
            <a:spLocks noGrp="1"/>
          </p:cNvSpPr>
          <p:nvPr>
            <p:ph type="dt" sz="half" idx="10"/>
          </p:nvPr>
        </p:nvSpPr>
        <p:spPr/>
        <p:txBody>
          <a:bodyPr/>
          <a:lstStyle/>
          <a:p>
            <a:fld id="{3994ACBB-DDB2-415D-97F7-484FE0CDF99F}" type="datetimeFigureOut">
              <a:rPr lang="en-US" smtClean="0"/>
              <a:t>15-Feb-23</a:t>
            </a:fld>
            <a:endParaRPr lang="en-US"/>
          </a:p>
        </p:txBody>
      </p:sp>
      <p:sp>
        <p:nvSpPr>
          <p:cNvPr id="6" name="Footer Placeholder 5">
            <a:extLst>
              <a:ext uri="{FF2B5EF4-FFF2-40B4-BE49-F238E27FC236}">
                <a16:creationId xmlns:a16="http://schemas.microsoft.com/office/drawing/2014/main" id="{6FF62BC3-2BE8-9822-B5EE-49E9B05141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7CF642-199B-5078-60B4-EE77282C83C3}"/>
              </a:ext>
            </a:extLst>
          </p:cNvPr>
          <p:cNvSpPr>
            <a:spLocks noGrp="1"/>
          </p:cNvSpPr>
          <p:nvPr>
            <p:ph type="sldNum" sz="quarter" idx="12"/>
          </p:nvPr>
        </p:nvSpPr>
        <p:spPr/>
        <p:txBody>
          <a:bodyPr/>
          <a:lstStyle/>
          <a:p>
            <a:fld id="{B1FBC3C8-CCD9-4964-B2CE-DED0E9EDDD78}" type="slidenum">
              <a:rPr lang="en-US" smtClean="0"/>
              <a:t>‹#›</a:t>
            </a:fld>
            <a:endParaRPr lang="en-US"/>
          </a:p>
        </p:txBody>
      </p:sp>
    </p:spTree>
    <p:extLst>
      <p:ext uri="{BB962C8B-B14F-4D97-AF65-F5344CB8AC3E}">
        <p14:creationId xmlns:p14="http://schemas.microsoft.com/office/powerpoint/2010/main" val="2022773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5E4027-49EE-AB60-AAF9-FEEF2DA364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31E6B0-EA61-79A7-2230-7B38505BAD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B6EB57-6D92-3CA0-4FE8-16CFE00830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94ACBB-DDB2-415D-97F7-484FE0CDF99F}" type="datetimeFigureOut">
              <a:rPr lang="en-US" smtClean="0"/>
              <a:t>15-Feb-23</a:t>
            </a:fld>
            <a:endParaRPr lang="en-US"/>
          </a:p>
        </p:txBody>
      </p:sp>
      <p:sp>
        <p:nvSpPr>
          <p:cNvPr id="5" name="Footer Placeholder 4">
            <a:extLst>
              <a:ext uri="{FF2B5EF4-FFF2-40B4-BE49-F238E27FC236}">
                <a16:creationId xmlns:a16="http://schemas.microsoft.com/office/drawing/2014/main" id="{E4CB5C28-3008-ECC9-6D62-C89373D397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262B956-9DD4-6035-4EFD-FF6B0E3273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FBC3C8-CCD9-4964-B2CE-DED0E9EDDD78}" type="slidenum">
              <a:rPr lang="en-US" smtClean="0"/>
              <a:t>‹#›</a:t>
            </a:fld>
            <a:endParaRPr lang="en-US"/>
          </a:p>
        </p:txBody>
      </p:sp>
    </p:spTree>
    <p:extLst>
      <p:ext uri="{BB962C8B-B14F-4D97-AF65-F5344CB8AC3E}">
        <p14:creationId xmlns:p14="http://schemas.microsoft.com/office/powerpoint/2010/main" val="683486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practice.geeksforgeeks.org/problems/what-is-tunneling" TargetMode="External"/><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84D03-26C0-D2FE-CC72-66A8FF0CB65E}"/>
              </a:ext>
            </a:extLst>
          </p:cNvPr>
          <p:cNvSpPr>
            <a:spLocks noGrp="1"/>
          </p:cNvSpPr>
          <p:nvPr>
            <p:ph type="ctrTitle"/>
          </p:nvPr>
        </p:nvSpPr>
        <p:spPr/>
        <p:txBody>
          <a:bodyPr/>
          <a:lstStyle/>
          <a:p>
            <a:r>
              <a:rPr lang="en-US" dirty="0"/>
              <a:t>Mobile IP</a:t>
            </a:r>
          </a:p>
        </p:txBody>
      </p:sp>
      <p:sp>
        <p:nvSpPr>
          <p:cNvPr id="3" name="Subtitle 2">
            <a:extLst>
              <a:ext uri="{FF2B5EF4-FFF2-40B4-BE49-F238E27FC236}">
                <a16:creationId xmlns:a16="http://schemas.microsoft.com/office/drawing/2014/main" id="{07B982D1-62DF-DDE7-FCE0-DF02C7BFE11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94811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050" name="Picture 2" descr="Communication Between Mobile Host and Remote Host using Mobile IP new">
            <a:extLst>
              <a:ext uri="{FF2B5EF4-FFF2-40B4-BE49-F238E27FC236}">
                <a16:creationId xmlns:a16="http://schemas.microsoft.com/office/drawing/2014/main" id="{82CC0C0C-2C3D-DDB9-4E73-C23FEE8FE8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845" y="461529"/>
            <a:ext cx="7013863" cy="617479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61D0260-A71D-A9DA-6D18-F40DFCDF2C2A}"/>
              </a:ext>
            </a:extLst>
          </p:cNvPr>
          <p:cNvSpPr txBox="1"/>
          <p:nvPr/>
        </p:nvSpPr>
        <p:spPr>
          <a:xfrm>
            <a:off x="7647708" y="73602"/>
            <a:ext cx="4045527" cy="6247864"/>
          </a:xfrm>
          <a:prstGeom prst="rect">
            <a:avLst/>
          </a:prstGeom>
          <a:noFill/>
        </p:spPr>
        <p:txBody>
          <a:bodyPr wrap="square">
            <a:spAutoFit/>
          </a:bodyPr>
          <a:lstStyle/>
          <a:p>
            <a:pPr algn="l"/>
            <a:r>
              <a:rPr lang="en-US" sz="1600" b="1" i="0" dirty="0">
                <a:solidFill>
                  <a:srgbClr val="222222"/>
                </a:solidFill>
                <a:effectLst/>
                <a:latin typeface="Lato" panose="020F0502020204030203" pitchFamily="34" charset="0"/>
              </a:rPr>
              <a:t>Registration (Phase II)</a:t>
            </a:r>
          </a:p>
          <a:p>
            <a:pPr algn="l"/>
            <a:r>
              <a:rPr lang="en-US" sz="1600" b="0" i="0" dirty="0">
                <a:solidFill>
                  <a:srgbClr val="222222"/>
                </a:solidFill>
                <a:effectLst/>
                <a:latin typeface="Lato" panose="020F0502020204030203" pitchFamily="34" charset="0"/>
              </a:rPr>
              <a:t>This is the second phase and it also requires the involvement of a mobile host, a home agent and a foreign agent.</a:t>
            </a:r>
          </a:p>
          <a:p>
            <a:pPr marL="285750" indent="-285750" algn="l">
              <a:buFont typeface="Arial" panose="020B0604020202020204" pitchFamily="34" charset="0"/>
              <a:buChar char="•"/>
            </a:pPr>
            <a:r>
              <a:rPr lang="en-US" sz="1600" dirty="0">
                <a:solidFill>
                  <a:srgbClr val="222222"/>
                </a:solidFill>
                <a:latin typeface="Lato" panose="020F0502020204030203" pitchFamily="34" charset="0"/>
              </a:rPr>
              <a:t> </a:t>
            </a:r>
            <a:r>
              <a:rPr lang="en-US" sz="1600" b="0" i="0" dirty="0">
                <a:solidFill>
                  <a:srgbClr val="222222"/>
                </a:solidFill>
                <a:effectLst/>
                <a:latin typeface="Lato" panose="020F0502020204030203" pitchFamily="34" charset="0"/>
              </a:rPr>
              <a:t>After discovering the home agent and foreign agent address the mobile host has to register itself to the foreign agent and the home agent.</a:t>
            </a:r>
          </a:p>
          <a:p>
            <a:pPr marL="285750" indent="-285750" algn="l">
              <a:buFont typeface="Arial" panose="020B0604020202020204" pitchFamily="34" charset="0"/>
              <a:buChar char="•"/>
            </a:pPr>
            <a:r>
              <a:rPr lang="en-US" sz="1600" b="0" i="0" dirty="0">
                <a:solidFill>
                  <a:srgbClr val="222222"/>
                </a:solidFill>
                <a:effectLst/>
                <a:latin typeface="Lato" panose="020F0502020204030203" pitchFamily="34" charset="0"/>
              </a:rPr>
              <a:t>The mobile host has to renew its registration if it has expired. While returning back to the home network the mobile host has to cancel or deregister its registration.</a:t>
            </a:r>
          </a:p>
          <a:p>
            <a:pPr marL="285750" indent="-285750" algn="l">
              <a:buFont typeface="Arial" panose="020B0604020202020204" pitchFamily="34" charset="0"/>
              <a:buChar char="•"/>
            </a:pPr>
            <a:r>
              <a:rPr lang="en-US" sz="1600" b="0" i="0" dirty="0">
                <a:solidFill>
                  <a:srgbClr val="222222"/>
                </a:solidFill>
                <a:effectLst/>
                <a:latin typeface="Lato" panose="020F0502020204030203" pitchFamily="34" charset="0"/>
              </a:rPr>
              <a:t>This registration process involves two messages: registration request and registration reply. These registration messages are first encapsulated in a UDP user datagram.</a:t>
            </a:r>
          </a:p>
          <a:p>
            <a:pPr algn="l"/>
            <a:r>
              <a:rPr lang="en-US" sz="1600" b="1" i="0" dirty="0">
                <a:solidFill>
                  <a:srgbClr val="222222"/>
                </a:solidFill>
                <a:effectLst/>
                <a:latin typeface="Lato" panose="020F0502020204030203" pitchFamily="34" charset="0"/>
              </a:rPr>
              <a:t>Data Transfer (Phase III)</a:t>
            </a:r>
          </a:p>
          <a:p>
            <a:pPr algn="l"/>
            <a:r>
              <a:rPr lang="en-US" sz="1600" b="0" i="0" dirty="0">
                <a:solidFill>
                  <a:srgbClr val="222222"/>
                </a:solidFill>
                <a:effectLst/>
                <a:latin typeface="Lato" panose="020F0502020204030203" pitchFamily="34" charset="0"/>
              </a:rPr>
              <a:t>After the agent discovery and registration process, the mobile host is in the foreign network and can communicate with the remote host.</a:t>
            </a:r>
          </a:p>
          <a:p>
            <a:pPr marL="285750" indent="-285750" algn="l">
              <a:buFont typeface="Arial" panose="020B0604020202020204" pitchFamily="34" charset="0"/>
              <a:buChar char="•"/>
            </a:pPr>
            <a:endParaRPr lang="en-US" sz="1600" b="0" i="0" dirty="0">
              <a:solidFill>
                <a:srgbClr val="222222"/>
              </a:solidFill>
              <a:effectLst/>
              <a:latin typeface="Lato" panose="020F0502020204030203" pitchFamily="34" charset="0"/>
            </a:endParaRPr>
          </a:p>
          <a:p>
            <a:pPr algn="l"/>
            <a:endParaRPr lang="en-US" sz="1600" b="1" i="0" dirty="0">
              <a:solidFill>
                <a:srgbClr val="222222"/>
              </a:solidFill>
              <a:effectLst/>
              <a:latin typeface="Lato" panose="020F0502020204030203" pitchFamily="34" charset="0"/>
            </a:endParaRPr>
          </a:p>
        </p:txBody>
      </p:sp>
    </p:spTree>
    <p:extLst>
      <p:ext uri="{BB962C8B-B14F-4D97-AF65-F5344CB8AC3E}">
        <p14:creationId xmlns:p14="http://schemas.microsoft.com/office/powerpoint/2010/main" val="3071339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97852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275F5-7D6C-86C7-73B6-5E5283D6EDB6}"/>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700BAEEB-DA4F-EB27-EB1A-16B39AAEEE4D}"/>
              </a:ext>
            </a:extLst>
          </p:cNvPr>
          <p:cNvSpPr>
            <a:spLocks noGrp="1"/>
          </p:cNvSpPr>
          <p:nvPr>
            <p:ph idx="1"/>
          </p:nvPr>
        </p:nvSpPr>
        <p:spPr/>
        <p:txBody>
          <a:bodyPr/>
          <a:lstStyle/>
          <a:p>
            <a:r>
              <a:rPr lang="en-US" b="1" i="0" dirty="0">
                <a:solidFill>
                  <a:srgbClr val="273239"/>
                </a:solidFill>
                <a:effectLst/>
                <a:latin typeface="urw-din"/>
              </a:rPr>
              <a:t>Mobile IP</a:t>
            </a:r>
            <a:r>
              <a:rPr lang="en-US" b="0" i="0" dirty="0">
                <a:solidFill>
                  <a:srgbClr val="273239"/>
                </a:solidFill>
                <a:effectLst/>
                <a:latin typeface="urw-din"/>
              </a:rPr>
              <a:t> is a communication protocol (created by extending Internet Protocol, IP) that allows the users to move from one network to another with the same IP address. </a:t>
            </a:r>
          </a:p>
          <a:p>
            <a:r>
              <a:rPr lang="en-US" b="0" i="0" dirty="0">
                <a:solidFill>
                  <a:srgbClr val="273239"/>
                </a:solidFill>
                <a:effectLst/>
                <a:latin typeface="urw-din"/>
              </a:rPr>
              <a:t>It ensures that the communication will continue without the user’s sessions or connections being dropped. </a:t>
            </a:r>
            <a:endParaRPr lang="en-US" dirty="0"/>
          </a:p>
        </p:txBody>
      </p:sp>
    </p:spTree>
    <p:extLst>
      <p:ext uri="{BB962C8B-B14F-4D97-AF65-F5344CB8AC3E}">
        <p14:creationId xmlns:p14="http://schemas.microsoft.com/office/powerpoint/2010/main" val="1519259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obile IP">
            <a:extLst>
              <a:ext uri="{FF2B5EF4-FFF2-40B4-BE49-F238E27FC236}">
                <a16:creationId xmlns:a16="http://schemas.microsoft.com/office/drawing/2014/main" id="{F079826A-C9A7-6DAD-9437-8ECDE77F95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598" y="240721"/>
            <a:ext cx="5978122" cy="573058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723E7D5-C2F8-DB27-5E93-063969709F24}"/>
              </a:ext>
            </a:extLst>
          </p:cNvPr>
          <p:cNvSpPr txBox="1"/>
          <p:nvPr/>
        </p:nvSpPr>
        <p:spPr>
          <a:xfrm>
            <a:off x="6248720" y="245915"/>
            <a:ext cx="6096000" cy="5355312"/>
          </a:xfrm>
          <a:prstGeom prst="rect">
            <a:avLst/>
          </a:prstGeom>
          <a:noFill/>
        </p:spPr>
        <p:txBody>
          <a:bodyPr wrap="square">
            <a:spAutoFit/>
          </a:bodyPr>
          <a:lstStyle/>
          <a:p>
            <a:pPr algn="l" fontAlgn="base">
              <a:buFont typeface="+mj-lt"/>
              <a:buAutoNum type="arabicPeriod"/>
            </a:pPr>
            <a:r>
              <a:rPr lang="en-US" b="1" i="0" dirty="0">
                <a:solidFill>
                  <a:srgbClr val="273239"/>
                </a:solidFill>
                <a:effectLst/>
                <a:latin typeface="urw-din"/>
              </a:rPr>
              <a:t>Mobile Node (MN)</a:t>
            </a:r>
            <a:r>
              <a:rPr lang="en-US" b="0" i="0" dirty="0">
                <a:solidFill>
                  <a:srgbClr val="273239"/>
                </a:solidFill>
                <a:effectLst/>
                <a:latin typeface="urw-din"/>
              </a:rPr>
              <a:t> is the hand-held communication device that the user carries e.g. Cell phone.</a:t>
            </a:r>
          </a:p>
          <a:p>
            <a:pPr algn="l" fontAlgn="base">
              <a:buFont typeface="+mj-lt"/>
              <a:buAutoNum type="arabicPeriod"/>
            </a:pPr>
            <a:r>
              <a:rPr lang="en-US" b="1" i="0" dirty="0">
                <a:solidFill>
                  <a:srgbClr val="273239"/>
                </a:solidFill>
                <a:effectLst/>
                <a:latin typeface="urw-din"/>
              </a:rPr>
              <a:t>Home Network</a:t>
            </a:r>
            <a:r>
              <a:rPr lang="en-US" b="0" i="0" dirty="0">
                <a:solidFill>
                  <a:srgbClr val="273239"/>
                </a:solidFill>
                <a:effectLst/>
                <a:latin typeface="urw-din"/>
              </a:rPr>
              <a:t> is a network to which the mobile node originally belongs as per its assigned IP address (home address).</a:t>
            </a:r>
          </a:p>
          <a:p>
            <a:pPr algn="l" fontAlgn="base">
              <a:buFont typeface="+mj-lt"/>
              <a:buAutoNum type="arabicPeriod"/>
            </a:pPr>
            <a:r>
              <a:rPr lang="en-US" b="1" i="0" dirty="0">
                <a:solidFill>
                  <a:srgbClr val="273239"/>
                </a:solidFill>
                <a:effectLst/>
                <a:latin typeface="urw-din"/>
              </a:rPr>
              <a:t>Home Agent (HA)</a:t>
            </a:r>
            <a:r>
              <a:rPr lang="en-US" b="0" i="0" dirty="0">
                <a:solidFill>
                  <a:srgbClr val="273239"/>
                </a:solidFill>
                <a:effectLst/>
                <a:latin typeface="urw-din"/>
              </a:rPr>
              <a:t> is a router in-home network to which the mobile node was originally connected</a:t>
            </a:r>
          </a:p>
          <a:p>
            <a:pPr algn="l" fontAlgn="base">
              <a:buFont typeface="+mj-lt"/>
              <a:buAutoNum type="arabicPeriod"/>
            </a:pPr>
            <a:r>
              <a:rPr lang="en-US" b="1" i="0" dirty="0">
                <a:solidFill>
                  <a:srgbClr val="273239"/>
                </a:solidFill>
                <a:effectLst/>
                <a:latin typeface="urw-din"/>
              </a:rPr>
              <a:t>Home Address</a:t>
            </a:r>
            <a:r>
              <a:rPr lang="en-US" b="0" i="0" dirty="0">
                <a:solidFill>
                  <a:srgbClr val="273239"/>
                </a:solidFill>
                <a:effectLst/>
                <a:latin typeface="urw-din"/>
              </a:rPr>
              <a:t> is the permanent IP address assigned to the mobile node (within its home network).</a:t>
            </a:r>
          </a:p>
          <a:p>
            <a:pPr algn="l" fontAlgn="base">
              <a:buFont typeface="+mj-lt"/>
              <a:buAutoNum type="arabicPeriod"/>
            </a:pPr>
            <a:r>
              <a:rPr lang="en-US" b="1" i="0" dirty="0">
                <a:solidFill>
                  <a:srgbClr val="273239"/>
                </a:solidFill>
                <a:effectLst/>
                <a:latin typeface="urw-din"/>
              </a:rPr>
              <a:t>Foreign Network </a:t>
            </a:r>
            <a:r>
              <a:rPr lang="en-US" b="0" i="0" dirty="0">
                <a:solidFill>
                  <a:srgbClr val="273239"/>
                </a:solidFill>
                <a:effectLst/>
                <a:latin typeface="urw-din"/>
              </a:rPr>
              <a:t>is the current network to which the mobile node is visiting (away from its home network).</a:t>
            </a:r>
          </a:p>
          <a:p>
            <a:pPr algn="l" fontAlgn="base">
              <a:buFont typeface="+mj-lt"/>
              <a:buAutoNum type="arabicPeriod"/>
            </a:pPr>
            <a:r>
              <a:rPr lang="en-US" b="1" i="0" dirty="0">
                <a:solidFill>
                  <a:srgbClr val="273239"/>
                </a:solidFill>
                <a:effectLst/>
                <a:latin typeface="urw-din"/>
              </a:rPr>
              <a:t>Foreign Agent (FA)</a:t>
            </a:r>
            <a:r>
              <a:rPr lang="en-US" b="0" i="0" dirty="0">
                <a:solidFill>
                  <a:srgbClr val="273239"/>
                </a:solidFill>
                <a:effectLst/>
                <a:latin typeface="urw-din"/>
              </a:rPr>
              <a:t> is a router in a foreign network to which the mobile node is currently connected. The packets from the home agent are sent to the foreign agent which delivers them to the mobile node.</a:t>
            </a:r>
          </a:p>
          <a:p>
            <a:pPr algn="l" fontAlgn="base">
              <a:buFont typeface="+mj-lt"/>
              <a:buAutoNum type="arabicPeriod"/>
            </a:pPr>
            <a:r>
              <a:rPr lang="en-US" b="1" i="0" dirty="0">
                <a:solidFill>
                  <a:srgbClr val="273239"/>
                </a:solidFill>
                <a:effectLst/>
                <a:latin typeface="urw-din"/>
              </a:rPr>
              <a:t>Correspondent Node (CN) </a:t>
            </a:r>
            <a:r>
              <a:rPr lang="en-US" b="0" i="0" dirty="0">
                <a:solidFill>
                  <a:srgbClr val="273239"/>
                </a:solidFill>
                <a:effectLst/>
                <a:latin typeface="urw-din"/>
              </a:rPr>
              <a:t>is a device on the internet communicating to the mobile node.</a:t>
            </a:r>
          </a:p>
          <a:p>
            <a:pPr algn="l" fontAlgn="base">
              <a:buFont typeface="+mj-lt"/>
              <a:buAutoNum type="arabicPeriod"/>
            </a:pPr>
            <a:r>
              <a:rPr lang="en-US" b="1" i="0" dirty="0">
                <a:solidFill>
                  <a:srgbClr val="273239"/>
                </a:solidFill>
                <a:effectLst/>
                <a:latin typeface="urw-din"/>
              </a:rPr>
              <a:t>Care-of Address (COA) </a:t>
            </a:r>
            <a:r>
              <a:rPr lang="en-US" b="0" i="0" dirty="0">
                <a:solidFill>
                  <a:srgbClr val="273239"/>
                </a:solidFill>
                <a:effectLst/>
                <a:latin typeface="urw-din"/>
              </a:rPr>
              <a:t>is the temporary address used by a mobile node while it is moving away from its home network.</a:t>
            </a:r>
          </a:p>
        </p:txBody>
      </p:sp>
    </p:spTree>
    <p:extLst>
      <p:ext uri="{BB962C8B-B14F-4D97-AF65-F5344CB8AC3E}">
        <p14:creationId xmlns:p14="http://schemas.microsoft.com/office/powerpoint/2010/main" val="1579819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26107-0A38-3BF6-8373-B3FAE01DAB42}"/>
              </a:ext>
            </a:extLst>
          </p:cNvPr>
          <p:cNvSpPr>
            <a:spLocks noGrp="1"/>
          </p:cNvSpPr>
          <p:nvPr>
            <p:ph type="title"/>
          </p:nvPr>
        </p:nvSpPr>
        <p:spPr/>
        <p:txBody>
          <a:bodyPr/>
          <a:lstStyle/>
          <a:p>
            <a:r>
              <a:rPr lang="en-US" b="0" i="0" dirty="0">
                <a:solidFill>
                  <a:srgbClr val="222222"/>
                </a:solidFill>
                <a:effectLst/>
                <a:latin typeface="Lato" panose="020F0502020204030203" pitchFamily="34" charset="0"/>
              </a:rPr>
              <a:t>Working</a:t>
            </a:r>
            <a:br>
              <a:rPr lang="en-US" b="0" i="0" dirty="0">
                <a:solidFill>
                  <a:srgbClr val="222222"/>
                </a:solidFill>
                <a:effectLst/>
                <a:latin typeface="Lato" panose="020F0502020204030203" pitchFamily="34" charset="0"/>
              </a:rPr>
            </a:br>
            <a:endParaRPr lang="en-US" dirty="0"/>
          </a:p>
        </p:txBody>
      </p:sp>
      <p:sp>
        <p:nvSpPr>
          <p:cNvPr id="3" name="Content Placeholder 2">
            <a:extLst>
              <a:ext uri="{FF2B5EF4-FFF2-40B4-BE49-F238E27FC236}">
                <a16:creationId xmlns:a16="http://schemas.microsoft.com/office/drawing/2014/main" id="{0608D546-DD4C-DC91-F5F6-DF7D9BCC6A10}"/>
              </a:ext>
            </a:extLst>
          </p:cNvPr>
          <p:cNvSpPr>
            <a:spLocks noGrp="1"/>
          </p:cNvSpPr>
          <p:nvPr>
            <p:ph idx="1"/>
          </p:nvPr>
        </p:nvSpPr>
        <p:spPr/>
        <p:txBody>
          <a:bodyPr/>
          <a:lstStyle/>
          <a:p>
            <a:r>
              <a:rPr lang="en-US" b="0" i="0" dirty="0">
                <a:solidFill>
                  <a:srgbClr val="222222"/>
                </a:solidFill>
                <a:effectLst/>
                <a:latin typeface="Lato" panose="020F0502020204030203" pitchFamily="34" charset="0"/>
              </a:rPr>
              <a:t>Mobile IP communication protocol allows the mobile host to communicate with the remote host even if it is in a network other than its home network.</a:t>
            </a:r>
          </a:p>
          <a:p>
            <a:r>
              <a:rPr lang="en-US" b="0" i="0" dirty="0">
                <a:solidFill>
                  <a:srgbClr val="222222"/>
                </a:solidFill>
                <a:effectLst/>
                <a:latin typeface="Lato" panose="020F0502020204030203" pitchFamily="34" charset="0"/>
              </a:rPr>
              <a:t>If a mobile host wants to communicate with the remote host being itself in the foreign network, then it has to go through three phases:</a:t>
            </a:r>
            <a:endParaRPr lang="en-US" dirty="0"/>
          </a:p>
        </p:txBody>
      </p:sp>
    </p:spTree>
    <p:extLst>
      <p:ext uri="{BB962C8B-B14F-4D97-AF65-F5344CB8AC3E}">
        <p14:creationId xmlns:p14="http://schemas.microsoft.com/office/powerpoint/2010/main" val="142718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BDB328B-3F5A-D74E-2E33-6BCA8F7B6A0F}"/>
              </a:ext>
            </a:extLst>
          </p:cNvPr>
          <p:cNvSpPr txBox="1"/>
          <p:nvPr/>
        </p:nvSpPr>
        <p:spPr>
          <a:xfrm>
            <a:off x="193965" y="474345"/>
            <a:ext cx="11859490" cy="3416320"/>
          </a:xfrm>
          <a:prstGeom prst="rect">
            <a:avLst/>
          </a:prstGeom>
          <a:noFill/>
        </p:spPr>
        <p:txBody>
          <a:bodyPr wrap="square">
            <a:spAutoFit/>
          </a:bodyPr>
          <a:lstStyle/>
          <a:p>
            <a:pPr algn="l" fontAlgn="base">
              <a:buFont typeface="+mj-lt"/>
              <a:buAutoNum type="arabicPeriod"/>
            </a:pPr>
            <a:r>
              <a:rPr lang="en-US" b="1" i="0" dirty="0">
                <a:solidFill>
                  <a:srgbClr val="273239"/>
                </a:solidFill>
                <a:effectLst/>
                <a:latin typeface="urw-din"/>
              </a:rPr>
              <a:t>Agent Discovery:</a:t>
            </a:r>
            <a:r>
              <a:rPr lang="en-US" b="0" i="0" dirty="0">
                <a:solidFill>
                  <a:srgbClr val="273239"/>
                </a:solidFill>
                <a:effectLst/>
                <a:latin typeface="urw-din"/>
              </a:rPr>
              <a:t> Agents advertise their presence by periodically broadcasting their agent advertisement messages. </a:t>
            </a:r>
          </a:p>
          <a:p>
            <a:pPr marL="285750" indent="-285750" algn="l" fontAlgn="base">
              <a:buFont typeface="Arial" panose="020B0604020202020204" pitchFamily="34" charset="0"/>
              <a:buChar char="•"/>
            </a:pPr>
            <a:r>
              <a:rPr lang="en-US" b="0" i="0" dirty="0">
                <a:solidFill>
                  <a:srgbClr val="273239"/>
                </a:solidFill>
                <a:effectLst/>
                <a:latin typeface="urw-din"/>
              </a:rPr>
              <a:t>The mobile node receiving the agent advertisement messages observes whether the message is from its own home agent and determines whether it is in the home network or foreign network.</a:t>
            </a:r>
          </a:p>
          <a:p>
            <a:pPr algn="l" fontAlgn="base"/>
            <a:r>
              <a:rPr lang="en-US" b="1" i="0" dirty="0">
                <a:solidFill>
                  <a:srgbClr val="273239"/>
                </a:solidFill>
                <a:effectLst/>
                <a:latin typeface="urw-din"/>
              </a:rPr>
              <a:t>2. Agent Registration:</a:t>
            </a:r>
            <a:r>
              <a:rPr lang="en-US" b="0" i="0" dirty="0">
                <a:solidFill>
                  <a:srgbClr val="273239"/>
                </a:solidFill>
                <a:effectLst/>
                <a:latin typeface="urw-din"/>
              </a:rPr>
              <a:t> Mobile node after discovering the foreign agent sends a registration request (RREQ) to the foreign agent. The foreign agent, in turn, sends the registration request to the home agent with the care-of-address. </a:t>
            </a:r>
          </a:p>
          <a:p>
            <a:pPr marL="285750" indent="-285750" algn="l" fontAlgn="base">
              <a:buFont typeface="Arial" panose="020B0604020202020204" pitchFamily="34" charset="0"/>
              <a:buChar char="•"/>
            </a:pPr>
            <a:r>
              <a:rPr lang="en-US" b="0" i="0" dirty="0">
                <a:solidFill>
                  <a:srgbClr val="273239"/>
                </a:solidFill>
                <a:effectLst/>
                <a:latin typeface="urw-din"/>
              </a:rPr>
              <a:t>The home agent sends a registration reply (RREP) to the foreign agent. Then it forwards the registration reply to the mobile node and completes the process of registration.</a:t>
            </a:r>
          </a:p>
          <a:p>
            <a:pPr algn="l" fontAlgn="base"/>
            <a:r>
              <a:rPr lang="en-US" b="1" i="0" dirty="0">
                <a:solidFill>
                  <a:srgbClr val="273239"/>
                </a:solidFill>
                <a:effectLst/>
                <a:latin typeface="urw-din"/>
              </a:rPr>
              <a:t>3. Tunneling:</a:t>
            </a:r>
            <a:r>
              <a:rPr lang="en-US" b="0" i="0" dirty="0">
                <a:solidFill>
                  <a:srgbClr val="273239"/>
                </a:solidFill>
                <a:effectLst/>
                <a:latin typeface="urw-din"/>
              </a:rPr>
              <a:t> It establishes a virtual pipe for the packets available between a tunnel entry and an endpoint. </a:t>
            </a:r>
          </a:p>
          <a:p>
            <a:pPr marL="285750" indent="-285750" algn="l" fontAlgn="base">
              <a:buFont typeface="Arial" panose="020B0604020202020204" pitchFamily="34" charset="0"/>
              <a:buChar char="•"/>
            </a:pPr>
            <a:r>
              <a:rPr lang="en-US" b="0" i="0" dirty="0">
                <a:solidFill>
                  <a:srgbClr val="273239"/>
                </a:solidFill>
                <a:effectLst/>
                <a:latin typeface="urw-din"/>
              </a:rPr>
              <a:t>It is the process of sending a packet via a tunnel and it is achieved by a mechanism called encapsulation.</a:t>
            </a:r>
          </a:p>
          <a:p>
            <a:pPr marL="285750" indent="-285750" algn="l" fontAlgn="base">
              <a:buFont typeface="Arial" panose="020B0604020202020204" pitchFamily="34" charset="0"/>
              <a:buChar char="•"/>
            </a:pPr>
            <a:r>
              <a:rPr lang="en-US" b="0" i="0" dirty="0">
                <a:solidFill>
                  <a:srgbClr val="273239"/>
                </a:solidFill>
                <a:effectLst/>
                <a:latin typeface="urw-din"/>
              </a:rPr>
              <a:t> It takes place to forward an IP datagram from the home agent to the care-of-address. </a:t>
            </a:r>
          </a:p>
          <a:p>
            <a:pPr marL="285750" indent="-285750" algn="l" fontAlgn="base">
              <a:buFont typeface="Arial" panose="020B0604020202020204" pitchFamily="34" charset="0"/>
              <a:buChar char="•"/>
            </a:pPr>
            <a:r>
              <a:rPr lang="en-US" b="0" i="0" dirty="0">
                <a:solidFill>
                  <a:srgbClr val="273239"/>
                </a:solidFill>
                <a:effectLst/>
                <a:latin typeface="urw-din"/>
              </a:rPr>
              <a:t>Whenever the home agent receives a packet from the correspondent node, it encapsulates the packet with source address as home address and destination as care-of-address.</a:t>
            </a:r>
          </a:p>
        </p:txBody>
      </p:sp>
    </p:spTree>
    <p:extLst>
      <p:ext uri="{BB962C8B-B14F-4D97-AF65-F5344CB8AC3E}">
        <p14:creationId xmlns:p14="http://schemas.microsoft.com/office/powerpoint/2010/main" val="1908225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Mobile IP">
            <a:extLst>
              <a:ext uri="{FF2B5EF4-FFF2-40B4-BE49-F238E27FC236}">
                <a16:creationId xmlns:a16="http://schemas.microsoft.com/office/drawing/2014/main" id="{F8633CD4-9EB7-92C4-7B90-C8AB8019F1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638800" cy="56007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EB32ADC-E961-F7E0-3207-62CD3B2F5028}"/>
              </a:ext>
            </a:extLst>
          </p:cNvPr>
          <p:cNvSpPr txBox="1"/>
          <p:nvPr/>
        </p:nvSpPr>
        <p:spPr>
          <a:xfrm>
            <a:off x="5638800" y="0"/>
            <a:ext cx="6096000" cy="7294305"/>
          </a:xfrm>
          <a:prstGeom prst="rect">
            <a:avLst/>
          </a:prstGeom>
          <a:noFill/>
        </p:spPr>
        <p:txBody>
          <a:bodyPr wrap="square">
            <a:spAutoFit/>
          </a:bodyPr>
          <a:lstStyle/>
          <a:p>
            <a:pPr marL="285750" indent="-285750" algn="l" fontAlgn="base">
              <a:buFont typeface="Arial" panose="020B0604020202020204" pitchFamily="34" charset="0"/>
              <a:buChar char="•"/>
            </a:pPr>
            <a:r>
              <a:rPr lang="en-US" b="0" i="0" dirty="0">
                <a:solidFill>
                  <a:srgbClr val="273239"/>
                </a:solidFill>
                <a:effectLst/>
                <a:latin typeface="urw-din"/>
              </a:rPr>
              <a:t>The correspondent node sends the data to the mobile node. Data packets contain the correspondent node’s address (Source) and home address (Destination). </a:t>
            </a:r>
          </a:p>
          <a:p>
            <a:pPr marL="285750" indent="-285750" algn="l" fontAlgn="base">
              <a:buFont typeface="Arial" panose="020B0604020202020204" pitchFamily="34" charset="0"/>
              <a:buChar char="•"/>
            </a:pPr>
            <a:r>
              <a:rPr lang="en-US" b="0" i="0" dirty="0">
                <a:solidFill>
                  <a:srgbClr val="273239"/>
                </a:solidFill>
                <a:effectLst/>
                <a:latin typeface="urw-din"/>
              </a:rPr>
              <a:t>Packets reach the home agent. But now mobile node is not in the home network, it has moved into the foreign network. </a:t>
            </a:r>
          </a:p>
          <a:p>
            <a:pPr marL="285750" indent="-285750" algn="l" fontAlgn="base">
              <a:buFont typeface="Arial" panose="020B0604020202020204" pitchFamily="34" charset="0"/>
              <a:buChar char="•"/>
            </a:pPr>
            <a:r>
              <a:rPr lang="en-US" b="0" i="0" dirty="0">
                <a:solidFill>
                  <a:srgbClr val="273239"/>
                </a:solidFill>
                <a:effectLst/>
                <a:latin typeface="urw-din"/>
              </a:rPr>
              <a:t>The foreign agent sends the care-of-address to the home agent to which all the packets should be sent. Now, a tunnel will be established between the home agent and the foreign agent by the process of tunneling. </a:t>
            </a:r>
          </a:p>
          <a:p>
            <a:pPr marL="285750" indent="-285750" algn="l" fontAlgn="base">
              <a:buFont typeface="Arial" panose="020B0604020202020204" pitchFamily="34" charset="0"/>
              <a:buChar char="•"/>
            </a:pPr>
            <a:r>
              <a:rPr lang="en-US" b="0" i="0" u="sng" dirty="0">
                <a:solidFill>
                  <a:srgbClr val="273239"/>
                </a:solidFill>
                <a:effectLst/>
                <a:latin typeface="urw-din"/>
                <a:hlinkClick r:id="rId3"/>
              </a:rPr>
              <a:t>Tunneling</a:t>
            </a:r>
            <a:r>
              <a:rPr lang="en-US" b="0" i="0" dirty="0">
                <a:solidFill>
                  <a:srgbClr val="273239"/>
                </a:solidFill>
                <a:effectLst/>
                <a:latin typeface="urw-din"/>
              </a:rPr>
              <a:t> establishes a virtual pipe for the packets available between a tunnel entry and an endpoint. It is the process of sending a packet via a tunnel and it is achieved by a mechanism called encapsulation. </a:t>
            </a:r>
          </a:p>
          <a:p>
            <a:pPr marL="285750" indent="-285750" algn="l" fontAlgn="base">
              <a:buFont typeface="Arial" panose="020B0604020202020204" pitchFamily="34" charset="0"/>
              <a:buChar char="•"/>
            </a:pPr>
            <a:r>
              <a:rPr lang="en-US" b="0" i="0" dirty="0">
                <a:solidFill>
                  <a:srgbClr val="273239"/>
                </a:solidFill>
                <a:effectLst/>
                <a:latin typeface="urw-din"/>
              </a:rPr>
              <a:t>Now, the home agent encapsulates the data packets into new packets in which the source address is the home address and destination is the care-of-address and sends it through the tunnel to the foreign agent. </a:t>
            </a:r>
          </a:p>
          <a:p>
            <a:pPr marL="285750" indent="-285750" algn="l" fontAlgn="base">
              <a:buFont typeface="Arial" panose="020B0604020202020204" pitchFamily="34" charset="0"/>
              <a:buChar char="•"/>
            </a:pPr>
            <a:r>
              <a:rPr lang="en-US" b="0" i="0" dirty="0">
                <a:solidFill>
                  <a:srgbClr val="273239"/>
                </a:solidFill>
                <a:effectLst/>
                <a:latin typeface="urw-din"/>
              </a:rPr>
              <a:t>Foreign agent, on another side of the tunnel, receives the data packets, decapsulates them, and sends them to the mobile node. The mobile node in response to the data packets received sends a reply in response to the foreign agent. The foreign agent directly sends the reply to the correspondent node. </a:t>
            </a:r>
          </a:p>
          <a:p>
            <a:br>
              <a:rPr lang="en-US" dirty="0"/>
            </a:br>
            <a:endParaRPr lang="en-US" dirty="0"/>
          </a:p>
        </p:txBody>
      </p:sp>
    </p:spTree>
    <p:extLst>
      <p:ext uri="{BB962C8B-B14F-4D97-AF65-F5344CB8AC3E}">
        <p14:creationId xmlns:p14="http://schemas.microsoft.com/office/powerpoint/2010/main" val="605032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050" name="Picture 2" descr="Communication Between Mobile Host and Remote Host using Mobile IP new">
            <a:extLst>
              <a:ext uri="{FF2B5EF4-FFF2-40B4-BE49-F238E27FC236}">
                <a16:creationId xmlns:a16="http://schemas.microsoft.com/office/drawing/2014/main" id="{82CC0C0C-2C3D-DDB9-4E73-C23FEE8FE8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845" y="461529"/>
            <a:ext cx="7013863" cy="617479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61D0260-A71D-A9DA-6D18-F40DFCDF2C2A}"/>
              </a:ext>
            </a:extLst>
          </p:cNvPr>
          <p:cNvSpPr txBox="1"/>
          <p:nvPr/>
        </p:nvSpPr>
        <p:spPr>
          <a:xfrm>
            <a:off x="7813964" y="461529"/>
            <a:ext cx="4045527" cy="3693319"/>
          </a:xfrm>
          <a:prstGeom prst="rect">
            <a:avLst/>
          </a:prstGeom>
          <a:noFill/>
        </p:spPr>
        <p:txBody>
          <a:bodyPr wrap="square">
            <a:spAutoFit/>
          </a:bodyPr>
          <a:lstStyle/>
          <a:p>
            <a:pPr algn="l"/>
            <a:r>
              <a:rPr lang="en-US" b="1" i="0" dirty="0">
                <a:solidFill>
                  <a:srgbClr val="222222"/>
                </a:solidFill>
                <a:effectLst/>
                <a:latin typeface="Lato" panose="020F0502020204030203" pitchFamily="34" charset="0"/>
              </a:rPr>
              <a:t>Agent Discovery (Phase I)</a:t>
            </a:r>
          </a:p>
          <a:p>
            <a:pPr algn="l"/>
            <a:r>
              <a:rPr lang="en-US" b="0" i="0" dirty="0">
                <a:solidFill>
                  <a:srgbClr val="222222"/>
                </a:solidFill>
                <a:effectLst/>
                <a:latin typeface="Lato" panose="020F0502020204030203" pitchFamily="34" charset="0"/>
              </a:rPr>
              <a:t>Agent discovery is the first phase and requires the involvement of a mobile host, a home agent and a foreign agent. This phase also has two sub-phases as described below:</a:t>
            </a:r>
          </a:p>
          <a:p>
            <a:pPr algn="l">
              <a:buFont typeface="+mj-lt"/>
              <a:buAutoNum type="arabicPeriod"/>
            </a:pPr>
            <a:r>
              <a:rPr lang="en-US" b="0" i="0" dirty="0">
                <a:solidFill>
                  <a:srgbClr val="222222"/>
                </a:solidFill>
                <a:effectLst/>
                <a:latin typeface="Lato" panose="020F0502020204030203" pitchFamily="34" charset="0"/>
              </a:rPr>
              <a:t>The mobile host has to discover the home agent’s address before it moves away from the home network.</a:t>
            </a:r>
          </a:p>
          <a:p>
            <a:pPr algn="l">
              <a:buFont typeface="+mj-lt"/>
              <a:buAutoNum type="arabicPeriod"/>
            </a:pPr>
            <a:r>
              <a:rPr lang="en-US" b="0" i="0" dirty="0">
                <a:solidFill>
                  <a:srgbClr val="222222"/>
                </a:solidFill>
                <a:effectLst/>
                <a:latin typeface="Lato" panose="020F0502020204030203" pitchFamily="34" charset="0"/>
              </a:rPr>
              <a:t>As the mobile host moves to a new network (foreign network), it has to discover the foreign agent’s address and also the care-of address.</a:t>
            </a:r>
          </a:p>
        </p:txBody>
      </p:sp>
    </p:spTree>
    <p:extLst>
      <p:ext uri="{BB962C8B-B14F-4D97-AF65-F5344CB8AC3E}">
        <p14:creationId xmlns:p14="http://schemas.microsoft.com/office/powerpoint/2010/main" val="1402091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050" name="Picture 2" descr="Communication Between Mobile Host and Remote Host using Mobile IP new">
            <a:extLst>
              <a:ext uri="{FF2B5EF4-FFF2-40B4-BE49-F238E27FC236}">
                <a16:creationId xmlns:a16="http://schemas.microsoft.com/office/drawing/2014/main" id="{82CC0C0C-2C3D-DDB9-4E73-C23FEE8FE8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845" y="461529"/>
            <a:ext cx="7013863" cy="617479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61D0260-A71D-A9DA-6D18-F40DFCDF2C2A}"/>
              </a:ext>
            </a:extLst>
          </p:cNvPr>
          <p:cNvSpPr txBox="1"/>
          <p:nvPr/>
        </p:nvSpPr>
        <p:spPr>
          <a:xfrm>
            <a:off x="7800109" y="461529"/>
            <a:ext cx="4045527" cy="4801314"/>
          </a:xfrm>
          <a:prstGeom prst="rect">
            <a:avLst/>
          </a:prstGeom>
          <a:noFill/>
        </p:spPr>
        <p:txBody>
          <a:bodyPr wrap="square">
            <a:spAutoFit/>
          </a:bodyPr>
          <a:lstStyle/>
          <a:p>
            <a:pPr algn="l"/>
            <a:r>
              <a:rPr lang="en-US" b="0" i="0" dirty="0">
                <a:solidFill>
                  <a:srgbClr val="222222"/>
                </a:solidFill>
                <a:effectLst/>
                <a:latin typeface="Lato" panose="020F0502020204030203" pitchFamily="34" charset="0"/>
              </a:rPr>
              <a:t>The agent discovery phase includes two types of messages: agent advertisement and agent solicitation.</a:t>
            </a:r>
          </a:p>
          <a:p>
            <a:pPr algn="l"/>
            <a:endParaRPr lang="en-US" b="1" i="0" dirty="0">
              <a:solidFill>
                <a:srgbClr val="222222"/>
              </a:solidFill>
              <a:effectLst/>
              <a:latin typeface="Lato" panose="020F0502020204030203" pitchFamily="34" charset="0"/>
            </a:endParaRPr>
          </a:p>
          <a:p>
            <a:pPr algn="l"/>
            <a:r>
              <a:rPr lang="en-US" b="1" i="0" dirty="0">
                <a:solidFill>
                  <a:srgbClr val="222222"/>
                </a:solidFill>
                <a:effectLst/>
                <a:latin typeface="Lato" panose="020F0502020204030203" pitchFamily="34" charset="0"/>
              </a:rPr>
              <a:t>Agent Advertisement</a:t>
            </a:r>
          </a:p>
          <a:p>
            <a:pPr marL="285750" indent="-285750" algn="l">
              <a:buFont typeface="Arial" panose="020B0604020202020204" pitchFamily="34" charset="0"/>
              <a:buChar char="•"/>
            </a:pPr>
            <a:r>
              <a:rPr lang="en-US" b="0" i="0" dirty="0">
                <a:solidFill>
                  <a:srgbClr val="222222"/>
                </a:solidFill>
                <a:effectLst/>
                <a:latin typeface="Lato" panose="020F0502020204030203" pitchFamily="34" charset="0"/>
              </a:rPr>
              <a:t>A simple router advertises its existence on the network with the ‘ICMP (</a:t>
            </a:r>
            <a:r>
              <a:rPr lang="en-US" b="1" i="0" dirty="0">
                <a:solidFill>
                  <a:srgbClr val="202124"/>
                </a:solidFill>
                <a:effectLst/>
                <a:latin typeface="arial" panose="020B0604020202020204" pitchFamily="34" charset="0"/>
              </a:rPr>
              <a:t>Internet Control Message Protocol</a:t>
            </a:r>
            <a:r>
              <a:rPr lang="en-US" dirty="0">
                <a:solidFill>
                  <a:srgbClr val="202124"/>
                </a:solidFill>
                <a:latin typeface="arial" panose="020B0604020202020204" pitchFamily="34" charset="0"/>
              </a:rPr>
              <a:t>)</a:t>
            </a:r>
            <a:r>
              <a:rPr lang="en-US" b="0" i="0" dirty="0">
                <a:solidFill>
                  <a:srgbClr val="222222"/>
                </a:solidFill>
                <a:effectLst/>
                <a:latin typeface="Lato" panose="020F0502020204030203" pitchFamily="34" charset="0"/>
              </a:rPr>
              <a:t>router advertisement’ packet. If the router is playing the role of an agent, it ‘appends’ the agent advertisement message to the ICMP advertisement packet.</a:t>
            </a:r>
          </a:p>
          <a:p>
            <a:pPr marL="285750" indent="-285750" algn="l">
              <a:buFont typeface="Arial" panose="020B0604020202020204" pitchFamily="34" charset="0"/>
              <a:buChar char="•"/>
            </a:pPr>
            <a:r>
              <a:rPr lang="en-US" b="0" i="0" dirty="0">
                <a:solidFill>
                  <a:srgbClr val="222222"/>
                </a:solidFill>
                <a:effectLst/>
                <a:latin typeface="Lato" panose="020F0502020204030203" pitchFamily="34" charset="0"/>
              </a:rPr>
              <a:t>If the advertisement is done by a foreign agent, then it sends a ‘list of addresses’ available as care-of addresses. </a:t>
            </a:r>
          </a:p>
        </p:txBody>
      </p:sp>
    </p:spTree>
    <p:extLst>
      <p:ext uri="{BB962C8B-B14F-4D97-AF65-F5344CB8AC3E}">
        <p14:creationId xmlns:p14="http://schemas.microsoft.com/office/powerpoint/2010/main" val="4196765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050" name="Picture 2" descr="Communication Between Mobile Host and Remote Host using Mobile IP new">
            <a:extLst>
              <a:ext uri="{FF2B5EF4-FFF2-40B4-BE49-F238E27FC236}">
                <a16:creationId xmlns:a16="http://schemas.microsoft.com/office/drawing/2014/main" id="{82CC0C0C-2C3D-DDB9-4E73-C23FEE8FE8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845" y="461529"/>
            <a:ext cx="7013863" cy="617479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61D0260-A71D-A9DA-6D18-F40DFCDF2C2A}"/>
              </a:ext>
            </a:extLst>
          </p:cNvPr>
          <p:cNvSpPr txBox="1"/>
          <p:nvPr/>
        </p:nvSpPr>
        <p:spPr>
          <a:xfrm>
            <a:off x="7800109" y="461529"/>
            <a:ext cx="4045527" cy="4524315"/>
          </a:xfrm>
          <a:prstGeom prst="rect">
            <a:avLst/>
          </a:prstGeom>
          <a:noFill/>
        </p:spPr>
        <p:txBody>
          <a:bodyPr wrap="square">
            <a:spAutoFit/>
          </a:bodyPr>
          <a:lstStyle/>
          <a:p>
            <a:pPr algn="l"/>
            <a:r>
              <a:rPr lang="en-US" b="0" i="0" dirty="0">
                <a:solidFill>
                  <a:srgbClr val="222222"/>
                </a:solidFill>
                <a:effectLst/>
                <a:latin typeface="Lato" panose="020F0502020204030203" pitchFamily="34" charset="0"/>
              </a:rPr>
              <a:t>The agent discovery phase includes two types of messages: agent advertisement and agent solicitation.</a:t>
            </a:r>
          </a:p>
          <a:p>
            <a:pPr algn="l"/>
            <a:endParaRPr lang="en-US" b="1" i="0" dirty="0">
              <a:solidFill>
                <a:srgbClr val="222222"/>
              </a:solidFill>
              <a:effectLst/>
              <a:latin typeface="Lato" panose="020F0502020204030203" pitchFamily="34" charset="0"/>
            </a:endParaRPr>
          </a:p>
          <a:p>
            <a:pPr algn="l"/>
            <a:r>
              <a:rPr lang="en-US" b="1" i="0" dirty="0">
                <a:solidFill>
                  <a:srgbClr val="222222"/>
                </a:solidFill>
                <a:effectLst/>
                <a:latin typeface="Lato" panose="020F0502020204030203" pitchFamily="34" charset="0"/>
              </a:rPr>
              <a:t>Agent Solicitation</a:t>
            </a:r>
          </a:p>
          <a:p>
            <a:pPr algn="l"/>
            <a:r>
              <a:rPr lang="en-US" b="0" i="0" dirty="0">
                <a:solidFill>
                  <a:srgbClr val="222222"/>
                </a:solidFill>
                <a:effectLst/>
                <a:latin typeface="Lato" panose="020F0502020204030203" pitchFamily="34" charset="0"/>
              </a:rPr>
              <a:t>In case, if a host in the network doesn’t receive the ‘router ICMP advertisement’ packet. The host can initiate itself by sending the ‘router ICMP solicitation packet’. If a mobile host has not received the ‘agent advertisement’, it can use the ‘router ICMP solicitation packet’ to send the ‘agent solicitation’ message.</a:t>
            </a:r>
          </a:p>
          <a:p>
            <a:pPr algn="l"/>
            <a:endParaRPr lang="en-US" b="0" i="0" dirty="0">
              <a:solidFill>
                <a:srgbClr val="222222"/>
              </a:solidFill>
              <a:effectLst/>
              <a:latin typeface="Lato" panose="020F0502020204030203" pitchFamily="34" charset="0"/>
            </a:endParaRPr>
          </a:p>
          <a:p>
            <a:pPr algn="l"/>
            <a:endParaRPr lang="en-US" b="1" i="0" dirty="0">
              <a:solidFill>
                <a:srgbClr val="222222"/>
              </a:solidFill>
              <a:effectLst/>
              <a:latin typeface="Lato" panose="020F0502020204030203" pitchFamily="34" charset="0"/>
            </a:endParaRPr>
          </a:p>
        </p:txBody>
      </p:sp>
    </p:spTree>
    <p:extLst>
      <p:ext uri="{BB962C8B-B14F-4D97-AF65-F5344CB8AC3E}">
        <p14:creationId xmlns:p14="http://schemas.microsoft.com/office/powerpoint/2010/main" val="39826705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976</TotalTime>
  <Words>1119</Words>
  <Application>Microsoft Office PowerPoint</Application>
  <PresentationFormat>Widescreen</PresentationFormat>
  <Paragraphs>49</Paragraphs>
  <Slides>11</Slides>
  <Notes>0</Notes>
  <HiddenSlides>5</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vt:lpstr>
      <vt:lpstr>Calibri</vt:lpstr>
      <vt:lpstr>Calibri Light</vt:lpstr>
      <vt:lpstr>Lato</vt:lpstr>
      <vt:lpstr>urw-din</vt:lpstr>
      <vt:lpstr>Office Theme</vt:lpstr>
      <vt:lpstr>Mobile IP</vt:lpstr>
      <vt:lpstr>PowerPoint Presentation</vt:lpstr>
      <vt:lpstr>PowerPoint Presentation</vt:lpstr>
      <vt:lpstr>Working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IP</dc:title>
  <dc:creator>MY_PC</dc:creator>
  <cp:lastModifiedBy>MY_PC</cp:lastModifiedBy>
  <cp:revision>7</cp:revision>
  <dcterms:created xsi:type="dcterms:W3CDTF">2023-02-16T03:21:41Z</dcterms:created>
  <dcterms:modified xsi:type="dcterms:W3CDTF">2023-02-16T19:38:13Z</dcterms:modified>
</cp:coreProperties>
</file>