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36F9-7E45-AC9F-A413-97BC07BC8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F55C48-144F-CF20-D420-DBD65A8AA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C768E2-8930-8D7C-7A6C-279050F1EF88}"/>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5" name="Footer Placeholder 4">
            <a:extLst>
              <a:ext uri="{FF2B5EF4-FFF2-40B4-BE49-F238E27FC236}">
                <a16:creationId xmlns:a16="http://schemas.microsoft.com/office/drawing/2014/main" id="{0CEFB612-92CD-319A-A218-BB3CE4675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663B3-5AAA-D81B-18D2-F3B206D44245}"/>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386197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AF0B-E12F-BF00-9C06-D55E442CF6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6EB171-770B-7465-500A-0C9EFE4F2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8F70B-9E6B-26C7-0F3D-4A4912BC2579}"/>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5" name="Footer Placeholder 4">
            <a:extLst>
              <a:ext uri="{FF2B5EF4-FFF2-40B4-BE49-F238E27FC236}">
                <a16:creationId xmlns:a16="http://schemas.microsoft.com/office/drawing/2014/main" id="{37E5E234-52FC-59C6-A1A5-D8B089A5B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B962E-B674-1F25-31C4-58E5E9A8B90C}"/>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73066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B09D9-8B77-1504-F8AB-5214891F68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FC7FC4-52C5-93A2-F0FC-4CF2F7D59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465E1-D392-AF8C-BB87-A3311DD9BFC4}"/>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5" name="Footer Placeholder 4">
            <a:extLst>
              <a:ext uri="{FF2B5EF4-FFF2-40B4-BE49-F238E27FC236}">
                <a16:creationId xmlns:a16="http://schemas.microsoft.com/office/drawing/2014/main" id="{A407A9E9-AFC7-5F45-2C60-FE1807CB9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0A3AE-D93D-6662-FF43-604E581D88C0}"/>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348525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D890-0913-BF72-FD16-7ADCAF45D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CAC53-7EA0-4CAD-B262-36839C2CFB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806AE-A8CA-E5EA-BD74-B847A3F9FEBD}"/>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5" name="Footer Placeholder 4">
            <a:extLst>
              <a:ext uri="{FF2B5EF4-FFF2-40B4-BE49-F238E27FC236}">
                <a16:creationId xmlns:a16="http://schemas.microsoft.com/office/drawing/2014/main" id="{74022146-68AA-05B3-74C3-4BC2C7BCC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663E3-FFCB-3CB6-E852-3D3B416AA8F4}"/>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9433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79EF-08B8-84EB-D492-1BE7D8FBC6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477CB8-F9D4-4CB6-D8AA-B8A024B66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2AC65A-6692-1AF5-D5A9-8B5CC299CD59}"/>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5" name="Footer Placeholder 4">
            <a:extLst>
              <a:ext uri="{FF2B5EF4-FFF2-40B4-BE49-F238E27FC236}">
                <a16:creationId xmlns:a16="http://schemas.microsoft.com/office/drawing/2014/main" id="{68CABFB1-7C3A-0196-6CD9-D690232FF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577B9-B6DD-8383-8F32-1B429396659A}"/>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341956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826-F97B-B796-C507-E37441DCC1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33249-164D-A41D-5DA6-F9977764CA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8BF9A-A500-6936-3D59-2483FB1CC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FD9A0A-3200-686F-BD80-D871FF6EB9C9}"/>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6" name="Footer Placeholder 5">
            <a:extLst>
              <a:ext uri="{FF2B5EF4-FFF2-40B4-BE49-F238E27FC236}">
                <a16:creationId xmlns:a16="http://schemas.microsoft.com/office/drawing/2014/main" id="{445D0001-A460-394E-2D9A-E675B588E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B615E0-36F5-3688-0CFB-B75FB98ED789}"/>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308630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0ADB-282D-A6B3-B488-4D2E133123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D64611-4C76-636C-782A-ED30205C1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E6BCE8-5B9F-7073-5C11-C62709B370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094E43-860F-71F7-741C-D8AE0BAF3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3E87D-B86F-C13C-9C3D-FD901E502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0F2C6A-4AA2-0798-B43E-B8E9A4ABA2E5}"/>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8" name="Footer Placeholder 7">
            <a:extLst>
              <a:ext uri="{FF2B5EF4-FFF2-40B4-BE49-F238E27FC236}">
                <a16:creationId xmlns:a16="http://schemas.microsoft.com/office/drawing/2014/main" id="{0B12A9BB-5ED3-D563-2B1D-0BF5B1795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97B266-55B4-C274-DD4B-D2B4279B0ACB}"/>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412580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D1FA-D025-A6EE-9262-BD61605BB8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FCA126-1C2B-FF58-B4D8-F4670680C559}"/>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4" name="Footer Placeholder 3">
            <a:extLst>
              <a:ext uri="{FF2B5EF4-FFF2-40B4-BE49-F238E27FC236}">
                <a16:creationId xmlns:a16="http://schemas.microsoft.com/office/drawing/2014/main" id="{98C2D72C-2779-4526-0CAA-75243A71D7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E9B92F-2C36-96E8-BD73-80A1E3B60AB2}"/>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422862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5A2CD-531B-0636-4245-B15F8DAE7457}"/>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3" name="Footer Placeholder 2">
            <a:extLst>
              <a:ext uri="{FF2B5EF4-FFF2-40B4-BE49-F238E27FC236}">
                <a16:creationId xmlns:a16="http://schemas.microsoft.com/office/drawing/2014/main" id="{49A5D4E4-9B7F-C972-5F39-10A950A3B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EC0BFD-8D7A-3BBB-98BC-51F5457DD592}"/>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220262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26DA-363E-8AFB-1F19-60736DA16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C905D6-9E15-274F-5E26-7F3E890F9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60F39A-E068-479A-EDD1-89AC8BDE1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5BC71-2B31-9B86-1049-A5FD0AFDCFD1}"/>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6" name="Footer Placeholder 5">
            <a:extLst>
              <a:ext uri="{FF2B5EF4-FFF2-40B4-BE49-F238E27FC236}">
                <a16:creationId xmlns:a16="http://schemas.microsoft.com/office/drawing/2014/main" id="{6B2E4D0D-8F18-76EC-3C09-7CC70ADEF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C25CB-8A05-66CA-DA94-6AFEEB042633}"/>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173135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431-25C9-30C0-0F72-260B98F19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AF8793-D091-2682-8D81-886F8E1A4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3EF7F0-F9B1-2FA1-FDCD-992855477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5460-A079-9E6B-FB37-4879041214E9}"/>
              </a:ext>
            </a:extLst>
          </p:cNvPr>
          <p:cNvSpPr>
            <a:spLocks noGrp="1"/>
          </p:cNvSpPr>
          <p:nvPr>
            <p:ph type="dt" sz="half" idx="10"/>
          </p:nvPr>
        </p:nvSpPr>
        <p:spPr/>
        <p:txBody>
          <a:bodyPr/>
          <a:lstStyle/>
          <a:p>
            <a:fld id="{556FB196-16A7-4E8B-B95A-79AD8FB3BA11}" type="datetimeFigureOut">
              <a:rPr lang="en-US" smtClean="0"/>
              <a:t>22-Mar-23</a:t>
            </a:fld>
            <a:endParaRPr lang="en-US"/>
          </a:p>
        </p:txBody>
      </p:sp>
      <p:sp>
        <p:nvSpPr>
          <p:cNvPr id="6" name="Footer Placeholder 5">
            <a:extLst>
              <a:ext uri="{FF2B5EF4-FFF2-40B4-BE49-F238E27FC236}">
                <a16:creationId xmlns:a16="http://schemas.microsoft.com/office/drawing/2014/main" id="{5C9A033B-2FED-B86D-988B-540EA08AF2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11F11-C85D-D9B1-5AA4-C7274117C67F}"/>
              </a:ext>
            </a:extLst>
          </p:cNvPr>
          <p:cNvSpPr>
            <a:spLocks noGrp="1"/>
          </p:cNvSpPr>
          <p:nvPr>
            <p:ph type="sldNum" sz="quarter" idx="12"/>
          </p:nvPr>
        </p:nvSpPr>
        <p:spPr/>
        <p:txBody>
          <a:bodyPr/>
          <a:lstStyle/>
          <a:p>
            <a:fld id="{E221FC4F-105D-462E-B7E8-D0D9E300A047}" type="slidenum">
              <a:rPr lang="en-US" smtClean="0"/>
              <a:t>‹#›</a:t>
            </a:fld>
            <a:endParaRPr lang="en-US"/>
          </a:p>
        </p:txBody>
      </p:sp>
    </p:spTree>
    <p:extLst>
      <p:ext uri="{BB962C8B-B14F-4D97-AF65-F5344CB8AC3E}">
        <p14:creationId xmlns:p14="http://schemas.microsoft.com/office/powerpoint/2010/main" val="236314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62AD85-BF18-E2DD-4321-5660B1A51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447F90-601A-4026-93F1-7EDEEFCDC6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10F1E-9307-CE4D-B261-C99ABA62EA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FB196-16A7-4E8B-B95A-79AD8FB3BA11}" type="datetimeFigureOut">
              <a:rPr lang="en-US" smtClean="0"/>
              <a:t>22-Mar-23</a:t>
            </a:fld>
            <a:endParaRPr lang="en-US"/>
          </a:p>
        </p:txBody>
      </p:sp>
      <p:sp>
        <p:nvSpPr>
          <p:cNvPr id="5" name="Footer Placeholder 4">
            <a:extLst>
              <a:ext uri="{FF2B5EF4-FFF2-40B4-BE49-F238E27FC236}">
                <a16:creationId xmlns:a16="http://schemas.microsoft.com/office/drawing/2014/main" id="{8C8FD475-F371-C7D5-3200-120604A48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B3AA68-2584-D501-0B5A-666E53544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1FC4F-105D-462E-B7E8-D0D9E300A047}" type="slidenum">
              <a:rPr lang="en-US" smtClean="0"/>
              <a:t>‹#›</a:t>
            </a:fld>
            <a:endParaRPr lang="en-US"/>
          </a:p>
        </p:txBody>
      </p:sp>
    </p:spTree>
    <p:extLst>
      <p:ext uri="{BB962C8B-B14F-4D97-AF65-F5344CB8AC3E}">
        <p14:creationId xmlns:p14="http://schemas.microsoft.com/office/powerpoint/2010/main" val="234750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dl.sysworks.biz/disk$vaxdocsep002/network/dcev30/overview/Dcein134.htm" TargetMode="External"/><Relationship Id="rId7" Type="http://schemas.openxmlformats.org/officeDocument/2006/relationships/hyperlink" Target="https://cloudinfrastructureservices.co.uk/how-to-setup-ftp-server-on-amazon-aws-windows-ec2-instanc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cloudinfrastructureservices.co.uk/top-10-best-reverse-proxy-for-linux-windows-docker/" TargetMode="External"/><Relationship Id="rId5" Type="http://schemas.openxmlformats.org/officeDocument/2006/relationships/hyperlink" Target="https://cloudinfrastructureservices.co.uk/sftp-vs-smb-whats-the-difference-performance-speed-security/" TargetMode="External"/><Relationship Id="rId4" Type="http://schemas.openxmlformats.org/officeDocument/2006/relationships/hyperlink" Target="https://cloudinfrastructureservices.co.uk/azure-blob-storage-vs-file-storage-whats-the-difference-pros-and-con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655F-03DE-77A0-5DA8-BE9A82ADFBDE}"/>
              </a:ext>
            </a:extLst>
          </p:cNvPr>
          <p:cNvSpPr>
            <a:spLocks noGrp="1"/>
          </p:cNvSpPr>
          <p:nvPr>
            <p:ph type="ctrTitle"/>
          </p:nvPr>
        </p:nvSpPr>
        <p:spPr/>
        <p:txBody>
          <a:bodyPr/>
          <a:lstStyle/>
          <a:p>
            <a:r>
              <a:rPr lang="en-US" dirty="0"/>
              <a:t>Distributed File System</a:t>
            </a:r>
          </a:p>
        </p:txBody>
      </p:sp>
      <p:sp>
        <p:nvSpPr>
          <p:cNvPr id="3" name="Subtitle 2">
            <a:extLst>
              <a:ext uri="{FF2B5EF4-FFF2-40B4-BE49-F238E27FC236}">
                <a16:creationId xmlns:a16="http://schemas.microsoft.com/office/drawing/2014/main" id="{7ADA2610-F9C7-3C3B-C114-6C769E2BB9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1653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1E7F-6AC0-042C-5C47-19FE31E610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8885B8-FA21-EB34-4E12-49D0C06D7891}"/>
              </a:ext>
            </a:extLst>
          </p:cNvPr>
          <p:cNvSpPr>
            <a:spLocks noGrp="1"/>
          </p:cNvSpPr>
          <p:nvPr>
            <p:ph idx="1"/>
          </p:nvPr>
        </p:nvSpPr>
        <p:spPr/>
        <p:txBody>
          <a:bodyPr>
            <a:normAutofit fontScale="92500"/>
          </a:bodyPr>
          <a:lstStyle/>
          <a:p>
            <a:pPr algn="l" fontAlgn="base">
              <a:buFont typeface="Arial" panose="020B0604020202020204" pitchFamily="34" charset="0"/>
              <a:buChar char="•"/>
            </a:pPr>
            <a:r>
              <a:rPr lang="en-US" b="1" i="0" dirty="0">
                <a:solidFill>
                  <a:srgbClr val="273239"/>
                </a:solidFill>
                <a:effectLst/>
                <a:latin typeface="urw-din"/>
              </a:rPr>
              <a:t>High availability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A Distributed File System should be able to continue in case of any partial failures like a link failure, a node failure, or a storage drive crash. </a:t>
            </a:r>
          </a:p>
          <a:p>
            <a:pPr lvl="1" fontAlgn="base"/>
            <a:r>
              <a:rPr lang="en-US" b="0" i="0" dirty="0">
                <a:solidFill>
                  <a:srgbClr val="273239"/>
                </a:solidFill>
                <a:effectLst/>
                <a:latin typeface="urw-din"/>
              </a:rPr>
              <a:t>A high authentic and adaptable distributed file system should have different and independent file servers for controlling different and independent storage devices.</a:t>
            </a:r>
          </a:p>
          <a:p>
            <a:pPr algn="l" fontAlgn="base">
              <a:buFont typeface="Arial" panose="020B0604020202020204" pitchFamily="34" charset="0"/>
              <a:buChar char="•"/>
            </a:pPr>
            <a:r>
              <a:rPr lang="en-US" b="1" i="0" dirty="0">
                <a:solidFill>
                  <a:srgbClr val="273239"/>
                </a:solidFill>
                <a:effectLst/>
                <a:latin typeface="urw-din"/>
              </a:rPr>
              <a:t>Scalability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Since growing the network by adding new machines or joining two networks together is routine, the distributed system will inevitably grow over time.</a:t>
            </a:r>
          </a:p>
          <a:p>
            <a:pPr lvl="1" fontAlgn="base"/>
            <a:r>
              <a:rPr lang="en-US" b="0" i="0" dirty="0">
                <a:solidFill>
                  <a:srgbClr val="273239"/>
                </a:solidFill>
                <a:effectLst/>
                <a:latin typeface="urw-din"/>
              </a:rPr>
              <a:t> As a result, a good distributed file system should be built to scale quickly as the number of nodes and users in the system grows. Service should not be substantially disrupted as the number of nodes and users grows.</a:t>
            </a:r>
          </a:p>
          <a:p>
            <a:endParaRPr lang="en-US" dirty="0"/>
          </a:p>
        </p:txBody>
      </p:sp>
    </p:spTree>
    <p:extLst>
      <p:ext uri="{BB962C8B-B14F-4D97-AF65-F5344CB8AC3E}">
        <p14:creationId xmlns:p14="http://schemas.microsoft.com/office/powerpoint/2010/main" val="282718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6918-FEBA-139D-9BE1-AB3DBDFDF6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550D73-EC13-A557-6654-A552908B0C5C}"/>
              </a:ext>
            </a:extLst>
          </p:cNvPr>
          <p:cNvSpPr>
            <a:spLocks noGrp="1"/>
          </p:cNvSpPr>
          <p:nvPr>
            <p:ph idx="1"/>
          </p:nvPr>
        </p:nvSpPr>
        <p:spPr>
          <a:xfrm>
            <a:off x="838200" y="1825624"/>
            <a:ext cx="10515600" cy="4921539"/>
          </a:xfrm>
        </p:spPr>
        <p:txBody>
          <a:bodyPr>
            <a:normAutofit/>
          </a:bodyPr>
          <a:lstStyle/>
          <a:p>
            <a:pPr algn="l" fontAlgn="base">
              <a:buFont typeface="Arial" panose="020B0604020202020204" pitchFamily="34" charset="0"/>
              <a:buChar char="•"/>
            </a:pPr>
            <a:r>
              <a:rPr lang="en-US" b="1" i="0" dirty="0">
                <a:solidFill>
                  <a:srgbClr val="273239"/>
                </a:solidFill>
                <a:effectLst/>
                <a:latin typeface="urw-din"/>
              </a:rPr>
              <a:t>High reliability :</a:t>
            </a:r>
            <a:br>
              <a:rPr lang="en-US" b="0" i="0" dirty="0">
                <a:solidFill>
                  <a:srgbClr val="273239"/>
                </a:solidFill>
                <a:effectLst/>
                <a:latin typeface="urw-din"/>
              </a:rPr>
            </a:br>
            <a:r>
              <a:rPr lang="en-US" b="0" i="0" dirty="0">
                <a:solidFill>
                  <a:srgbClr val="273239"/>
                </a:solidFill>
                <a:effectLst/>
                <a:latin typeface="urw-din"/>
              </a:rPr>
              <a:t>The likelihood of data loss should be minimized as much as feasible in a suitable distributed file system. </a:t>
            </a:r>
          </a:p>
          <a:p>
            <a:pPr lvl="1" fontAlgn="base"/>
            <a:r>
              <a:rPr lang="en-US" b="0" i="0" dirty="0">
                <a:solidFill>
                  <a:srgbClr val="273239"/>
                </a:solidFill>
                <a:effectLst/>
                <a:latin typeface="urw-din"/>
              </a:rPr>
              <a:t>That is, because of the system’s unreliability, users should not feel forced to make backup copies of their files. </a:t>
            </a:r>
          </a:p>
          <a:p>
            <a:pPr lvl="1" fontAlgn="base"/>
            <a:r>
              <a:rPr lang="en-US" b="0" i="0" dirty="0">
                <a:solidFill>
                  <a:srgbClr val="273239"/>
                </a:solidFill>
                <a:effectLst/>
                <a:latin typeface="urw-din"/>
              </a:rPr>
              <a:t>Rather, a file system should create backup copies of key files that can be used if the originals are lost. Many file systems employ stable storage as a high-reliability strategy.</a:t>
            </a:r>
          </a:p>
          <a:p>
            <a:pPr algn="l" fontAlgn="base">
              <a:buFont typeface="Arial" panose="020B0604020202020204" pitchFamily="34" charset="0"/>
              <a:buChar char="•"/>
            </a:pPr>
            <a:r>
              <a:rPr lang="en-US" b="1" i="0" dirty="0">
                <a:solidFill>
                  <a:srgbClr val="273239"/>
                </a:solidFill>
                <a:effectLst/>
                <a:latin typeface="urw-din"/>
              </a:rPr>
              <a:t>Data integrity :</a:t>
            </a:r>
            <a:br>
              <a:rPr lang="en-US" b="0" i="0" dirty="0">
                <a:solidFill>
                  <a:srgbClr val="273239"/>
                </a:solidFill>
                <a:effectLst/>
                <a:latin typeface="urw-din"/>
              </a:rPr>
            </a:br>
            <a:r>
              <a:rPr lang="en-US" b="0" i="0" dirty="0">
                <a:solidFill>
                  <a:srgbClr val="273239"/>
                </a:solidFill>
                <a:effectLst/>
                <a:latin typeface="urw-din"/>
              </a:rPr>
              <a:t>Multiple users frequently share a file system. The integrity of data saved in a shared file must be guaranteed by the file system. </a:t>
            </a:r>
          </a:p>
          <a:p>
            <a:pPr marL="0" indent="0">
              <a:buNone/>
            </a:pPr>
            <a:endParaRPr lang="en-US" dirty="0"/>
          </a:p>
        </p:txBody>
      </p:sp>
    </p:spTree>
    <p:extLst>
      <p:ext uri="{BB962C8B-B14F-4D97-AF65-F5344CB8AC3E}">
        <p14:creationId xmlns:p14="http://schemas.microsoft.com/office/powerpoint/2010/main" val="357040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9455-FBA2-7963-389B-D49921359B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20E67C-635F-E23F-9300-EB045206AD33}"/>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Security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A distributed file system should be secure so that its users may trust that their data will be kept private. To safeguard the information contained in the file system from unwanted &amp; unauthorized access, security mechanisms must be implemented.</a:t>
            </a:r>
          </a:p>
          <a:p>
            <a:pPr algn="l" fontAlgn="base">
              <a:buFont typeface="Arial" panose="020B0604020202020204" pitchFamily="34" charset="0"/>
              <a:buChar char="•"/>
            </a:pPr>
            <a:r>
              <a:rPr lang="en-US" b="1" i="0" dirty="0">
                <a:solidFill>
                  <a:srgbClr val="273239"/>
                </a:solidFill>
                <a:effectLst/>
                <a:latin typeface="urw-din"/>
              </a:rPr>
              <a:t>Heterogeneity :</a:t>
            </a:r>
            <a:br>
              <a:rPr lang="en-US" b="0" i="0" dirty="0">
                <a:solidFill>
                  <a:srgbClr val="273239"/>
                </a:solidFill>
                <a:effectLst/>
                <a:latin typeface="urw-din"/>
              </a:rPr>
            </a:br>
            <a:r>
              <a:rPr lang="en-US" b="0" i="0" dirty="0">
                <a:solidFill>
                  <a:srgbClr val="273239"/>
                </a:solidFill>
                <a:effectLst/>
                <a:latin typeface="urw-din"/>
              </a:rPr>
              <a:t>Heterogeneity in distributed systems is unavoidable as a result of huge scale. Users of heterogeneous distributed systems have the option of using multiple computer platforms for different purposes.</a:t>
            </a:r>
          </a:p>
          <a:p>
            <a:endParaRPr lang="en-US" dirty="0"/>
          </a:p>
        </p:txBody>
      </p:sp>
    </p:spTree>
    <p:extLst>
      <p:ext uri="{BB962C8B-B14F-4D97-AF65-F5344CB8AC3E}">
        <p14:creationId xmlns:p14="http://schemas.microsoft.com/office/powerpoint/2010/main" val="393769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A158-CD98-E032-57DD-FE83B19E3DE9}"/>
              </a:ext>
            </a:extLst>
          </p:cNvPr>
          <p:cNvSpPr>
            <a:spLocks noGrp="1"/>
          </p:cNvSpPr>
          <p:nvPr>
            <p:ph type="title"/>
          </p:nvPr>
        </p:nvSpPr>
        <p:spPr/>
        <p:txBody>
          <a:bodyPr/>
          <a:lstStyle/>
          <a:p>
            <a:r>
              <a:rPr lang="en-US" b="1" i="0" dirty="0">
                <a:solidFill>
                  <a:srgbClr val="273239"/>
                </a:solidFill>
                <a:effectLst/>
                <a:latin typeface="urw-din"/>
              </a:rPr>
              <a:t>Applications : </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E985A24C-F148-4BE2-CA0F-F5AF8C5EBBD9}"/>
              </a:ext>
            </a:extLst>
          </p:cNvPr>
          <p:cNvSpPr>
            <a:spLocks noGrp="1"/>
          </p:cNvSpPr>
          <p:nvPr>
            <p:ph idx="1"/>
          </p:nvPr>
        </p:nvSpPr>
        <p:spPr>
          <a:xfrm>
            <a:off x="838200" y="1451553"/>
            <a:ext cx="10515600" cy="5240192"/>
          </a:xfrm>
        </p:spPr>
        <p:txBody>
          <a:bodyPr>
            <a:normAutofit fontScale="70000" lnSpcReduction="20000"/>
          </a:bodyPr>
          <a:lstStyle/>
          <a:p>
            <a:pPr algn="l" fontAlgn="base">
              <a:buFont typeface="Arial" panose="020B0604020202020204" pitchFamily="34" charset="0"/>
              <a:buChar char="•"/>
            </a:pPr>
            <a:r>
              <a:rPr lang="en-US" b="1" i="0" dirty="0">
                <a:solidFill>
                  <a:srgbClr val="273239"/>
                </a:solidFill>
                <a:effectLst/>
                <a:latin typeface="urw-din"/>
              </a:rPr>
              <a:t>NFS –</a:t>
            </a:r>
            <a:br>
              <a:rPr lang="en-US" b="0" i="0" dirty="0">
                <a:solidFill>
                  <a:srgbClr val="273239"/>
                </a:solidFill>
                <a:effectLst/>
                <a:latin typeface="urw-din"/>
              </a:rPr>
            </a:br>
            <a:r>
              <a:rPr lang="en-US" b="0" i="0" dirty="0">
                <a:solidFill>
                  <a:srgbClr val="273239"/>
                </a:solidFill>
                <a:effectLst/>
                <a:latin typeface="urw-din"/>
              </a:rPr>
              <a:t>NFS stands for Network File System. It is a client-server architecture that allows a computer user to view, store, and update files remotely. The protocol of NFS is one of the several distributed file system standards for Network-Attached Storage (NAS).</a:t>
            </a:r>
          </a:p>
          <a:p>
            <a:pPr algn="l" fontAlgn="base">
              <a:buFont typeface="Arial" panose="020B0604020202020204" pitchFamily="34" charset="0"/>
              <a:buChar char="•"/>
            </a:pPr>
            <a:r>
              <a:rPr lang="en-US" b="1" i="0" dirty="0">
                <a:solidFill>
                  <a:srgbClr val="273239"/>
                </a:solidFill>
                <a:effectLst/>
                <a:latin typeface="urw-din"/>
              </a:rPr>
              <a:t>CIFS –</a:t>
            </a:r>
            <a:br>
              <a:rPr lang="en-US" b="0" i="0" dirty="0">
                <a:solidFill>
                  <a:srgbClr val="273239"/>
                </a:solidFill>
                <a:effectLst/>
                <a:latin typeface="urw-din"/>
              </a:rPr>
            </a:br>
            <a:r>
              <a:rPr lang="en-US" b="0" i="0" dirty="0">
                <a:solidFill>
                  <a:srgbClr val="273239"/>
                </a:solidFill>
                <a:effectLst/>
                <a:latin typeface="urw-din"/>
              </a:rPr>
              <a:t>CIFS stands for Common Internet File System. CIFS is an accent of SMB(Server Message Block). That is, CIFS is an application of SMB protocol, designed by Microsoft.</a:t>
            </a:r>
          </a:p>
          <a:p>
            <a:pPr algn="l" fontAlgn="base">
              <a:buFont typeface="Arial" panose="020B0604020202020204" pitchFamily="34" charset="0"/>
              <a:buChar char="•"/>
            </a:pPr>
            <a:r>
              <a:rPr lang="en-US" b="1" i="0" dirty="0">
                <a:solidFill>
                  <a:srgbClr val="273239"/>
                </a:solidFill>
                <a:effectLst/>
                <a:latin typeface="urw-din"/>
              </a:rPr>
              <a:t>SMB –</a:t>
            </a:r>
            <a:br>
              <a:rPr lang="en-US" b="0" i="0" dirty="0">
                <a:solidFill>
                  <a:srgbClr val="273239"/>
                </a:solidFill>
                <a:effectLst/>
                <a:latin typeface="urw-din"/>
              </a:rPr>
            </a:br>
            <a:r>
              <a:rPr lang="en-US" b="0" i="0" dirty="0">
                <a:solidFill>
                  <a:srgbClr val="273239"/>
                </a:solidFill>
                <a:effectLst/>
                <a:latin typeface="urw-din"/>
              </a:rPr>
              <a:t>SMB stands for Server Message Block. It is a protocol for sharing a file and was invented by </a:t>
            </a:r>
            <a:r>
              <a:rPr lang="en-US" sz="2600" b="0" i="0" dirty="0">
                <a:solidFill>
                  <a:srgbClr val="273239"/>
                </a:solidFill>
                <a:effectLst/>
                <a:latin typeface="urw-din"/>
              </a:rPr>
              <a:t>IMB(</a:t>
            </a:r>
            <a:r>
              <a:rPr lang="en-US" sz="2600" b="0" i="0" dirty="0">
                <a:solidFill>
                  <a:srgbClr val="202124"/>
                </a:solidFill>
                <a:effectLst/>
                <a:latin typeface="arial" panose="020B0604020202020204" pitchFamily="34" charset="0"/>
              </a:rPr>
              <a:t>Integrated Module Board </a:t>
            </a:r>
            <a:r>
              <a:rPr lang="en-US" b="0" i="0" dirty="0">
                <a:solidFill>
                  <a:srgbClr val="202124"/>
                </a:solidFill>
                <a:effectLst/>
                <a:latin typeface="arial" panose="020B0604020202020204" pitchFamily="34" charset="0"/>
              </a:rPr>
              <a:t>)</a:t>
            </a:r>
            <a:r>
              <a:rPr lang="en-US" b="0" i="0" dirty="0">
                <a:solidFill>
                  <a:srgbClr val="273239"/>
                </a:solidFill>
                <a:effectLst/>
                <a:latin typeface="urw-din"/>
              </a:rPr>
              <a:t>. The SMB protocol was created to allow computers to perform read and write operations on files to a remote host over a Local Area Network (LAN). The directories present in the remote host can be accessed via SMB and are called as “shares”.</a:t>
            </a:r>
          </a:p>
          <a:p>
            <a:pPr algn="l" fontAlgn="base">
              <a:buFont typeface="Arial" panose="020B0604020202020204" pitchFamily="34" charset="0"/>
              <a:buChar char="•"/>
            </a:pPr>
            <a:r>
              <a:rPr lang="en-US" b="1" i="0" dirty="0">
                <a:solidFill>
                  <a:srgbClr val="273239"/>
                </a:solidFill>
                <a:effectLst/>
                <a:latin typeface="urw-din"/>
              </a:rPr>
              <a:t>Hadoop –</a:t>
            </a:r>
            <a:br>
              <a:rPr lang="en-US" b="0" i="0" dirty="0">
                <a:solidFill>
                  <a:srgbClr val="273239"/>
                </a:solidFill>
                <a:effectLst/>
                <a:latin typeface="urw-din"/>
              </a:rPr>
            </a:br>
            <a:r>
              <a:rPr lang="en-US" b="0" i="0" dirty="0">
                <a:solidFill>
                  <a:srgbClr val="273239"/>
                </a:solidFill>
                <a:effectLst/>
                <a:latin typeface="urw-din"/>
              </a:rPr>
              <a:t>Hadoop is a group of open-source software services. It gives a software framework for distributed storage and operating of big data using the MapReduce programming model. The core of Hadoop contains a storage part, known as Hadoop Distributed File System (HDFS), and an operating part which is a MapReduce programming model.</a:t>
            </a:r>
          </a:p>
          <a:p>
            <a:pPr algn="l" fontAlgn="base">
              <a:buFont typeface="Arial" panose="020B0604020202020204" pitchFamily="34" charset="0"/>
              <a:buChar char="•"/>
            </a:pPr>
            <a:r>
              <a:rPr lang="en-US" b="1" i="0" dirty="0">
                <a:solidFill>
                  <a:srgbClr val="273239"/>
                </a:solidFill>
                <a:effectLst/>
                <a:latin typeface="urw-din"/>
              </a:rPr>
              <a:t>NetWare –</a:t>
            </a:r>
            <a:br>
              <a:rPr lang="en-US" b="0" i="0" dirty="0">
                <a:solidFill>
                  <a:srgbClr val="273239"/>
                </a:solidFill>
                <a:effectLst/>
                <a:latin typeface="urw-din"/>
              </a:rPr>
            </a:br>
            <a:r>
              <a:rPr lang="en-US" b="0" i="0" dirty="0">
                <a:solidFill>
                  <a:srgbClr val="273239"/>
                </a:solidFill>
                <a:effectLst/>
                <a:latin typeface="urw-din"/>
              </a:rPr>
              <a:t>NetWare is an abandon computer network operating system developed by Novell, Inc. It primarily used combined multitasking to run different services on a personal computer, using the IPX network protocol.</a:t>
            </a:r>
          </a:p>
          <a:p>
            <a:endParaRPr lang="en-US" dirty="0"/>
          </a:p>
        </p:txBody>
      </p:sp>
    </p:spTree>
    <p:extLst>
      <p:ext uri="{BB962C8B-B14F-4D97-AF65-F5344CB8AC3E}">
        <p14:creationId xmlns:p14="http://schemas.microsoft.com/office/powerpoint/2010/main" val="78662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E27D-C2A4-4DE0-A4E8-90E3052C144F}"/>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5D86F1A9-1E93-EB38-D419-84BE939F106D}"/>
              </a:ext>
            </a:extLst>
          </p:cNvPr>
          <p:cNvPicPr>
            <a:picLocks noGrp="1" noChangeAspect="1"/>
          </p:cNvPicPr>
          <p:nvPr>
            <p:ph idx="1"/>
          </p:nvPr>
        </p:nvPicPr>
        <p:blipFill>
          <a:blip r:embed="rId2"/>
          <a:stretch>
            <a:fillRect/>
          </a:stretch>
        </p:blipFill>
        <p:spPr>
          <a:xfrm>
            <a:off x="838200" y="1904494"/>
            <a:ext cx="4953000" cy="3667125"/>
          </a:xfrm>
        </p:spPr>
      </p:pic>
      <p:sp>
        <p:nvSpPr>
          <p:cNvPr id="7" name="TextBox 6">
            <a:extLst>
              <a:ext uri="{FF2B5EF4-FFF2-40B4-BE49-F238E27FC236}">
                <a16:creationId xmlns:a16="http://schemas.microsoft.com/office/drawing/2014/main" id="{6BA6E348-2039-B370-029C-967B0ED6FB8B}"/>
              </a:ext>
            </a:extLst>
          </p:cNvPr>
          <p:cNvSpPr txBox="1"/>
          <p:nvPr/>
        </p:nvSpPr>
        <p:spPr>
          <a:xfrm>
            <a:off x="6096000" y="1027906"/>
            <a:ext cx="6096000" cy="4801314"/>
          </a:xfrm>
          <a:prstGeom prst="rect">
            <a:avLst/>
          </a:prstGeom>
          <a:noFill/>
        </p:spPr>
        <p:txBody>
          <a:bodyPr wrap="square">
            <a:spAutoFit/>
          </a:bodyPr>
          <a:lstStyle/>
          <a:p>
            <a:pPr marL="285750" indent="-285750" fontAlgn="base">
              <a:buFont typeface="Arial" panose="020B0604020202020204" pitchFamily="34" charset="0"/>
              <a:buChar char="•"/>
            </a:pPr>
            <a:r>
              <a:rPr lang="en-US" dirty="0">
                <a:effectLst/>
                <a:latin typeface="var( --e-global-typography-text-font-family )"/>
              </a:rPr>
              <a:t>A </a:t>
            </a:r>
            <a:r>
              <a:rPr lang="en-US" u="none" strike="noStrike" dirty="0">
                <a:solidFill>
                  <a:srgbClr val="1E73BE"/>
                </a:solidFill>
                <a:effectLst/>
                <a:latin typeface="var( --e-global-typography-text-font-family )"/>
                <a:hlinkClick r:id="rId3"/>
              </a:rPr>
              <a:t>cache manager</a:t>
            </a:r>
            <a:r>
              <a:rPr lang="en-US" dirty="0">
                <a:effectLst/>
                <a:latin typeface="var( --e-global-typography-text-font-family )"/>
              </a:rPr>
              <a:t> is a program that stores data in the form of a cache. </a:t>
            </a:r>
          </a:p>
          <a:p>
            <a:pPr marL="285750" indent="-285750" fontAlgn="base">
              <a:buFont typeface="Arial" panose="020B0604020202020204" pitchFamily="34" charset="0"/>
              <a:buChar char="•"/>
            </a:pPr>
            <a:r>
              <a:rPr lang="en-US" dirty="0">
                <a:effectLst/>
                <a:latin typeface="var( --e-global-typography-text-font-family )"/>
              </a:rPr>
              <a:t>Intermediary between a computer’s main memory and the permanent</a:t>
            </a:r>
            <a:r>
              <a:rPr lang="en-US" u="none" strike="noStrike" dirty="0">
                <a:solidFill>
                  <a:srgbClr val="1E73BE"/>
                </a:solidFill>
                <a:effectLst/>
                <a:latin typeface="var( --e-global-typography-text-font-family )"/>
                <a:hlinkClick r:id="rId4"/>
              </a:rPr>
              <a:t> storage system</a:t>
            </a:r>
            <a:r>
              <a:rPr lang="en-US" dirty="0">
                <a:effectLst/>
                <a:latin typeface="var( --e-global-typography-text-font-family )"/>
              </a:rPr>
              <a:t>. </a:t>
            </a:r>
          </a:p>
          <a:p>
            <a:pPr marL="285750" indent="-285750" fontAlgn="base">
              <a:buFont typeface="Arial" panose="020B0604020202020204" pitchFamily="34" charset="0"/>
              <a:buChar char="•"/>
            </a:pPr>
            <a:r>
              <a:rPr lang="en-US" dirty="0">
                <a:effectLst/>
                <a:latin typeface="var( --e-global-typography-text-font-family )"/>
              </a:rPr>
              <a:t>The cache manager has two main functions: to improve </a:t>
            </a:r>
            <a:r>
              <a:rPr lang="en-US" u="none" strike="noStrike" dirty="0">
                <a:solidFill>
                  <a:srgbClr val="1E73BE"/>
                </a:solidFill>
                <a:effectLst/>
                <a:latin typeface="var( --e-global-typography-text-font-family )"/>
                <a:hlinkClick r:id="rId5"/>
              </a:rPr>
              <a:t>performance</a:t>
            </a:r>
            <a:r>
              <a:rPr lang="en-US" dirty="0">
                <a:effectLst/>
                <a:latin typeface="var( --e-global-typography-text-font-family )"/>
              </a:rPr>
              <a:t> by storing copies of recently accessed data in memory. In addition, it also protects against data loss by keeping backup copies of data on permanent storage.</a:t>
            </a:r>
          </a:p>
          <a:p>
            <a:pPr marL="285750" indent="-285750" fontAlgn="base">
              <a:buFont typeface="Arial" panose="020B0604020202020204" pitchFamily="34" charset="0"/>
              <a:buChar char="•"/>
            </a:pPr>
            <a:r>
              <a:rPr lang="en-US" dirty="0">
                <a:effectLst/>
                <a:latin typeface="var( --e-global-typography-text-font-family )"/>
              </a:rPr>
              <a:t>Use cache managers for many different purposes, such as </a:t>
            </a:r>
            <a:r>
              <a:rPr lang="en-US" u="none" strike="noStrike" dirty="0">
                <a:solidFill>
                  <a:srgbClr val="1E73BE"/>
                </a:solidFill>
                <a:effectLst/>
                <a:latin typeface="var( --e-global-typography-text-font-family )"/>
                <a:hlinkClick r:id="rId6"/>
              </a:rPr>
              <a:t>caching</a:t>
            </a:r>
            <a:r>
              <a:rPr lang="en-US" dirty="0">
                <a:effectLst/>
                <a:latin typeface="var( --e-global-typography-text-font-family )"/>
              </a:rPr>
              <a:t> web pages for faster access, caching files for faster loading times, and optimizing disk usage.</a:t>
            </a:r>
          </a:p>
          <a:p>
            <a:pPr marL="285750" indent="-285750" fontAlgn="base">
              <a:buFont typeface="Arial" panose="020B0604020202020204" pitchFamily="34" charset="0"/>
              <a:buChar char="•"/>
            </a:pPr>
            <a:r>
              <a:rPr lang="en-US" dirty="0">
                <a:effectLst/>
                <a:latin typeface="var( --e-global-typography-text-font-family )"/>
              </a:rPr>
              <a:t>It is the client side of DFS that checks the local cache at first on receiving a user’s request.</a:t>
            </a:r>
          </a:p>
          <a:p>
            <a:pPr marL="285750" indent="-285750" fontAlgn="base">
              <a:buFont typeface="Arial" panose="020B0604020202020204" pitchFamily="34" charset="0"/>
              <a:buChar char="•"/>
            </a:pPr>
            <a:r>
              <a:rPr lang="en-US" dirty="0">
                <a:effectLst/>
                <a:latin typeface="var( --e-global-typography-text-font-family )"/>
              </a:rPr>
              <a:t> If no similar file is found in the local cache, the cache manager forwards the request to the </a:t>
            </a:r>
            <a:r>
              <a:rPr lang="en-US" u="none" strike="noStrike" dirty="0">
                <a:solidFill>
                  <a:srgbClr val="1E73BE"/>
                </a:solidFill>
                <a:effectLst/>
                <a:latin typeface="var( --e-global-typography-text-font-family )"/>
                <a:hlinkClick r:id="rId7"/>
              </a:rPr>
              <a:t>file server</a:t>
            </a:r>
            <a:r>
              <a:rPr lang="en-US" dirty="0">
                <a:effectLst/>
                <a:latin typeface="var( --e-global-typography-text-font-family )"/>
              </a:rPr>
              <a:t> machine and caches data on disk or in memory.</a:t>
            </a:r>
          </a:p>
        </p:txBody>
      </p:sp>
    </p:spTree>
    <p:extLst>
      <p:ext uri="{BB962C8B-B14F-4D97-AF65-F5344CB8AC3E}">
        <p14:creationId xmlns:p14="http://schemas.microsoft.com/office/powerpoint/2010/main" val="303670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05EF-37F4-FE1D-2437-9F83003945CE}"/>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E3EA80D2-0E69-8DA7-09B6-79B204FCD36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291AE96-BB08-FBF5-3586-9816F73E74DB}"/>
              </a:ext>
            </a:extLst>
          </p:cNvPr>
          <p:cNvPicPr>
            <a:picLocks noChangeAspect="1"/>
          </p:cNvPicPr>
          <p:nvPr/>
        </p:nvPicPr>
        <p:blipFill>
          <a:blip r:embed="rId2"/>
          <a:stretch>
            <a:fillRect/>
          </a:stretch>
        </p:blipFill>
        <p:spPr>
          <a:xfrm>
            <a:off x="3006436" y="1825625"/>
            <a:ext cx="5292437" cy="4921539"/>
          </a:xfrm>
          <a:prstGeom prst="rect">
            <a:avLst/>
          </a:prstGeom>
        </p:spPr>
      </p:pic>
    </p:spTree>
    <p:extLst>
      <p:ext uri="{BB962C8B-B14F-4D97-AF65-F5344CB8AC3E}">
        <p14:creationId xmlns:p14="http://schemas.microsoft.com/office/powerpoint/2010/main" val="350797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CB66-44B7-9FBE-B2D0-5978908779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C5722A-478F-754B-8DD2-60922D38953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28D9CFA-A6A4-FCD8-FD30-F96DE4DE191B}"/>
              </a:ext>
            </a:extLst>
          </p:cNvPr>
          <p:cNvPicPr>
            <a:picLocks noChangeAspect="1"/>
          </p:cNvPicPr>
          <p:nvPr/>
        </p:nvPicPr>
        <p:blipFill>
          <a:blip r:embed="rId2"/>
          <a:stretch>
            <a:fillRect/>
          </a:stretch>
        </p:blipFill>
        <p:spPr>
          <a:xfrm>
            <a:off x="838200" y="579725"/>
            <a:ext cx="10344150" cy="4562475"/>
          </a:xfrm>
          <a:prstGeom prst="rect">
            <a:avLst/>
          </a:prstGeom>
        </p:spPr>
      </p:pic>
    </p:spTree>
    <p:extLst>
      <p:ext uri="{BB962C8B-B14F-4D97-AF65-F5344CB8AC3E}">
        <p14:creationId xmlns:p14="http://schemas.microsoft.com/office/powerpoint/2010/main" val="144730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1792-792F-4F06-ACA6-023BD39855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71C195-46C1-6D92-269F-86197E5741B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92E234D-0D77-1C25-5D9E-585CBA9394F2}"/>
              </a:ext>
            </a:extLst>
          </p:cNvPr>
          <p:cNvPicPr>
            <a:picLocks noChangeAspect="1"/>
          </p:cNvPicPr>
          <p:nvPr/>
        </p:nvPicPr>
        <p:blipFill>
          <a:blip r:embed="rId2"/>
          <a:stretch>
            <a:fillRect/>
          </a:stretch>
        </p:blipFill>
        <p:spPr>
          <a:xfrm>
            <a:off x="838200" y="365125"/>
            <a:ext cx="10799619" cy="5696384"/>
          </a:xfrm>
          <a:prstGeom prst="rect">
            <a:avLst/>
          </a:prstGeom>
        </p:spPr>
      </p:pic>
    </p:spTree>
    <p:extLst>
      <p:ext uri="{BB962C8B-B14F-4D97-AF65-F5344CB8AC3E}">
        <p14:creationId xmlns:p14="http://schemas.microsoft.com/office/powerpoint/2010/main" val="52507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0D5B-96E2-219C-189A-F323A09ADD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9B6382-7A5C-B916-9340-9602B7E5348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A376516-F23A-3725-EE68-CDCD527FA6FA}"/>
              </a:ext>
            </a:extLst>
          </p:cNvPr>
          <p:cNvPicPr>
            <a:picLocks noChangeAspect="1"/>
          </p:cNvPicPr>
          <p:nvPr/>
        </p:nvPicPr>
        <p:blipFill>
          <a:blip r:embed="rId2"/>
          <a:stretch>
            <a:fillRect/>
          </a:stretch>
        </p:blipFill>
        <p:spPr>
          <a:xfrm>
            <a:off x="838200" y="365125"/>
            <a:ext cx="8652164" cy="5811838"/>
          </a:xfrm>
          <a:prstGeom prst="rect">
            <a:avLst/>
          </a:prstGeom>
        </p:spPr>
      </p:pic>
    </p:spTree>
    <p:extLst>
      <p:ext uri="{BB962C8B-B14F-4D97-AF65-F5344CB8AC3E}">
        <p14:creationId xmlns:p14="http://schemas.microsoft.com/office/powerpoint/2010/main" val="155603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71C8-B387-88DC-741D-466D6DB19E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1AAE7E-2E65-7AE6-A6F5-97FFB34923D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7A93789-FE3F-54DB-BF93-EEAD7C17C05A}"/>
              </a:ext>
            </a:extLst>
          </p:cNvPr>
          <p:cNvPicPr>
            <a:picLocks noChangeAspect="1"/>
          </p:cNvPicPr>
          <p:nvPr/>
        </p:nvPicPr>
        <p:blipFill>
          <a:blip r:embed="rId2"/>
          <a:stretch>
            <a:fillRect/>
          </a:stretch>
        </p:blipFill>
        <p:spPr>
          <a:xfrm>
            <a:off x="838200" y="365125"/>
            <a:ext cx="10515600" cy="5994111"/>
          </a:xfrm>
          <a:prstGeom prst="rect">
            <a:avLst/>
          </a:prstGeom>
        </p:spPr>
      </p:pic>
    </p:spTree>
    <p:extLst>
      <p:ext uri="{BB962C8B-B14F-4D97-AF65-F5344CB8AC3E}">
        <p14:creationId xmlns:p14="http://schemas.microsoft.com/office/powerpoint/2010/main" val="305433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0C94-1305-83B5-22AC-02EB812A45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C482D4-26A8-5F09-BCA8-57E94736632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03F46F6-72E7-E8BD-3E8C-ADFC3065A524}"/>
              </a:ext>
            </a:extLst>
          </p:cNvPr>
          <p:cNvPicPr>
            <a:picLocks noChangeAspect="1"/>
          </p:cNvPicPr>
          <p:nvPr/>
        </p:nvPicPr>
        <p:blipFill>
          <a:blip r:embed="rId2"/>
          <a:stretch>
            <a:fillRect/>
          </a:stretch>
        </p:blipFill>
        <p:spPr>
          <a:xfrm>
            <a:off x="520262" y="365125"/>
            <a:ext cx="11463920" cy="5811838"/>
          </a:xfrm>
          <a:prstGeom prst="rect">
            <a:avLst/>
          </a:prstGeom>
        </p:spPr>
      </p:pic>
    </p:spTree>
    <p:extLst>
      <p:ext uri="{BB962C8B-B14F-4D97-AF65-F5344CB8AC3E}">
        <p14:creationId xmlns:p14="http://schemas.microsoft.com/office/powerpoint/2010/main" val="240736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55B4-51D9-5650-A124-B634757472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F3D40E-8475-E5CF-967D-3DB3C9F5197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2C652BE-E1BF-B632-1053-4460AE38C953}"/>
              </a:ext>
            </a:extLst>
          </p:cNvPr>
          <p:cNvPicPr>
            <a:picLocks noChangeAspect="1"/>
          </p:cNvPicPr>
          <p:nvPr/>
        </p:nvPicPr>
        <p:blipFill>
          <a:blip r:embed="rId2"/>
          <a:stretch>
            <a:fillRect/>
          </a:stretch>
        </p:blipFill>
        <p:spPr>
          <a:xfrm>
            <a:off x="838200" y="365125"/>
            <a:ext cx="10674927" cy="5811838"/>
          </a:xfrm>
          <a:prstGeom prst="rect">
            <a:avLst/>
          </a:prstGeom>
        </p:spPr>
      </p:pic>
    </p:spTree>
    <p:extLst>
      <p:ext uri="{BB962C8B-B14F-4D97-AF65-F5344CB8AC3E}">
        <p14:creationId xmlns:p14="http://schemas.microsoft.com/office/powerpoint/2010/main" val="224270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4505-345B-38F9-0524-BD58D1E7D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9EA6B2-3EFE-93CF-14DE-E504A3F2C07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D301546-4075-405A-8CD0-7E1C5D8EF683}"/>
              </a:ext>
            </a:extLst>
          </p:cNvPr>
          <p:cNvPicPr>
            <a:picLocks noChangeAspect="1"/>
          </p:cNvPicPr>
          <p:nvPr/>
        </p:nvPicPr>
        <p:blipFill rotWithShape="1">
          <a:blip r:embed="rId2"/>
          <a:srcRect b="25130"/>
          <a:stretch/>
        </p:blipFill>
        <p:spPr>
          <a:xfrm>
            <a:off x="838199" y="365125"/>
            <a:ext cx="10515600" cy="4351339"/>
          </a:xfrm>
          <a:prstGeom prst="rect">
            <a:avLst/>
          </a:prstGeom>
        </p:spPr>
      </p:pic>
      <p:sp>
        <p:nvSpPr>
          <p:cNvPr id="6" name="TextBox 5">
            <a:extLst>
              <a:ext uri="{FF2B5EF4-FFF2-40B4-BE49-F238E27FC236}">
                <a16:creationId xmlns:a16="http://schemas.microsoft.com/office/drawing/2014/main" id="{DCC4E682-3F4A-C0C1-120E-8FB8393ADA3C}"/>
              </a:ext>
            </a:extLst>
          </p:cNvPr>
          <p:cNvSpPr txBox="1"/>
          <p:nvPr/>
        </p:nvSpPr>
        <p:spPr>
          <a:xfrm>
            <a:off x="3103418" y="496371"/>
            <a:ext cx="7784952" cy="369332"/>
          </a:xfrm>
          <a:prstGeom prst="rect">
            <a:avLst/>
          </a:prstGeom>
          <a:noFill/>
        </p:spPr>
        <p:txBody>
          <a:bodyPr wrap="none" rtlCol="0">
            <a:spAutoFit/>
          </a:bodyPr>
          <a:lstStyle/>
          <a:p>
            <a:r>
              <a:rPr lang="en-US" dirty="0"/>
              <a:t>A timestamp based method is used to validate cached block before they are used</a:t>
            </a:r>
          </a:p>
        </p:txBody>
      </p:sp>
    </p:spTree>
    <p:extLst>
      <p:ext uri="{BB962C8B-B14F-4D97-AF65-F5344CB8AC3E}">
        <p14:creationId xmlns:p14="http://schemas.microsoft.com/office/powerpoint/2010/main" val="3762845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2C1B-CD48-E4E1-9D21-7FE35351D8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1A8FCE-7554-188E-3DB1-341590E677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D3A18F8-276E-1835-994D-8BFFFC91D934}"/>
              </a:ext>
            </a:extLst>
          </p:cNvPr>
          <p:cNvPicPr>
            <a:picLocks noChangeAspect="1"/>
          </p:cNvPicPr>
          <p:nvPr/>
        </p:nvPicPr>
        <p:blipFill>
          <a:blip r:embed="rId2"/>
          <a:stretch>
            <a:fillRect/>
          </a:stretch>
        </p:blipFill>
        <p:spPr>
          <a:xfrm>
            <a:off x="838200" y="365125"/>
            <a:ext cx="10688782" cy="5811838"/>
          </a:xfrm>
          <a:prstGeom prst="rect">
            <a:avLst/>
          </a:prstGeom>
        </p:spPr>
      </p:pic>
    </p:spTree>
    <p:extLst>
      <p:ext uri="{BB962C8B-B14F-4D97-AF65-F5344CB8AC3E}">
        <p14:creationId xmlns:p14="http://schemas.microsoft.com/office/powerpoint/2010/main" val="859057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1BD2-5F3D-EEB0-4D1B-4B23527224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2638C6-1DE8-DB9E-60F2-6FD44F6624D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8B29C58-5154-9A9F-B504-7E8A47E876E0}"/>
              </a:ext>
            </a:extLst>
          </p:cNvPr>
          <p:cNvPicPr>
            <a:picLocks noChangeAspect="1"/>
          </p:cNvPicPr>
          <p:nvPr/>
        </p:nvPicPr>
        <p:blipFill>
          <a:blip r:embed="rId2"/>
          <a:stretch>
            <a:fillRect/>
          </a:stretch>
        </p:blipFill>
        <p:spPr>
          <a:xfrm>
            <a:off x="696191" y="365125"/>
            <a:ext cx="10799618" cy="5726257"/>
          </a:xfrm>
          <a:prstGeom prst="rect">
            <a:avLst/>
          </a:prstGeom>
        </p:spPr>
      </p:pic>
    </p:spTree>
    <p:extLst>
      <p:ext uri="{BB962C8B-B14F-4D97-AF65-F5344CB8AC3E}">
        <p14:creationId xmlns:p14="http://schemas.microsoft.com/office/powerpoint/2010/main" val="367786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AE1C-B8B5-4D22-3EBF-26CA436918F5}"/>
              </a:ext>
            </a:extLst>
          </p:cNvPr>
          <p:cNvSpPr>
            <a:spLocks noGrp="1"/>
          </p:cNvSpPr>
          <p:nvPr>
            <p:ph type="title"/>
          </p:nvPr>
        </p:nvSpPr>
        <p:spPr/>
        <p:txBody>
          <a:bodyPr/>
          <a:lstStyle/>
          <a:p>
            <a:r>
              <a:rPr lang="en-US" b="1" i="0" dirty="0">
                <a:solidFill>
                  <a:srgbClr val="273239"/>
                </a:solidFill>
                <a:effectLst/>
                <a:latin typeface="sofia-pro"/>
              </a:rPr>
              <a:t>Distributed File System</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DE4FCBDC-C163-8C03-7424-ED40EC875C4F}"/>
              </a:ext>
            </a:extLst>
          </p:cNvPr>
          <p:cNvSpPr>
            <a:spLocks noGrp="1"/>
          </p:cNvSpPr>
          <p:nvPr>
            <p:ph idx="1"/>
          </p:nvPr>
        </p:nvSpPr>
        <p:spPr/>
        <p:txBody>
          <a:bodyPr/>
          <a:lstStyle/>
          <a:p>
            <a:r>
              <a:rPr lang="en-US" b="0" i="0" dirty="0">
                <a:solidFill>
                  <a:srgbClr val="273239"/>
                </a:solidFill>
                <a:effectLst/>
                <a:latin typeface="urw-din"/>
              </a:rPr>
              <a:t>A </a:t>
            </a:r>
            <a:r>
              <a:rPr lang="en-US" b="1" i="0" dirty="0">
                <a:solidFill>
                  <a:srgbClr val="273239"/>
                </a:solidFill>
                <a:effectLst/>
                <a:latin typeface="urw-din"/>
              </a:rPr>
              <a:t>Distributed File System (DFS) </a:t>
            </a:r>
            <a:r>
              <a:rPr lang="en-US" b="0" i="0" dirty="0">
                <a:solidFill>
                  <a:srgbClr val="273239"/>
                </a:solidFill>
                <a:effectLst/>
                <a:latin typeface="urw-din"/>
              </a:rPr>
              <a:t>as the name suggests, is a file system that is distributed on multiple file servers or multiple locations.</a:t>
            </a:r>
          </a:p>
          <a:p>
            <a:r>
              <a:rPr lang="en-US" b="0" i="0" dirty="0">
                <a:solidFill>
                  <a:srgbClr val="273239"/>
                </a:solidFill>
                <a:effectLst/>
                <a:latin typeface="urw-din"/>
              </a:rPr>
              <a:t>It allows programs to access or store isolated files as they do with the local ones, allowing programmers to access files from any network or computer. </a:t>
            </a:r>
            <a:endParaRPr lang="en-US" dirty="0"/>
          </a:p>
        </p:txBody>
      </p:sp>
    </p:spTree>
    <p:extLst>
      <p:ext uri="{BB962C8B-B14F-4D97-AF65-F5344CB8AC3E}">
        <p14:creationId xmlns:p14="http://schemas.microsoft.com/office/powerpoint/2010/main" val="264350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922F-7FA6-900E-10CF-103291F393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321638-EDB6-17F3-6CE5-F125AC75157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F8F1AE-2D8A-8B8C-172C-DC399F81B27F}"/>
              </a:ext>
            </a:extLst>
          </p:cNvPr>
          <p:cNvPicPr>
            <a:picLocks noChangeAspect="1"/>
          </p:cNvPicPr>
          <p:nvPr/>
        </p:nvPicPr>
        <p:blipFill>
          <a:blip r:embed="rId2"/>
          <a:stretch>
            <a:fillRect/>
          </a:stretch>
        </p:blipFill>
        <p:spPr>
          <a:xfrm>
            <a:off x="623455" y="365125"/>
            <a:ext cx="11180618" cy="5811838"/>
          </a:xfrm>
          <a:prstGeom prst="rect">
            <a:avLst/>
          </a:prstGeom>
        </p:spPr>
      </p:pic>
    </p:spTree>
    <p:extLst>
      <p:ext uri="{BB962C8B-B14F-4D97-AF65-F5344CB8AC3E}">
        <p14:creationId xmlns:p14="http://schemas.microsoft.com/office/powerpoint/2010/main" val="49445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C435-3F14-EFE8-4888-AC37429A50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A8B546-1742-2AB4-0704-454C3D6F69AA}"/>
              </a:ext>
            </a:extLst>
          </p:cNvPr>
          <p:cNvSpPr>
            <a:spLocks noGrp="1"/>
          </p:cNvSpPr>
          <p:nvPr>
            <p:ph idx="1"/>
          </p:nvPr>
        </p:nvSpPr>
        <p:spPr/>
        <p:txBody>
          <a:bodyPr/>
          <a:lstStyle/>
          <a:p>
            <a:r>
              <a:rPr lang="en-US" b="0" i="0" dirty="0">
                <a:solidFill>
                  <a:srgbClr val="273239"/>
                </a:solidFill>
                <a:effectLst/>
                <a:latin typeface="urw-din"/>
              </a:rPr>
              <a:t>The main purpose of the Distributed File System (DFS) is to allows users of physically distributed systems to share their data and resources by using a Common File System.</a:t>
            </a:r>
          </a:p>
          <a:p>
            <a:r>
              <a:rPr lang="en-US" b="0" i="0" dirty="0">
                <a:solidFill>
                  <a:srgbClr val="273239"/>
                </a:solidFill>
                <a:effectLst/>
                <a:latin typeface="urw-din"/>
              </a:rPr>
              <a:t> A collection of workstations and mainframes connected by a Local Area Network (LAN) is a configuration on Distributed File System. </a:t>
            </a:r>
          </a:p>
          <a:p>
            <a:r>
              <a:rPr lang="en-US" b="0" i="0" dirty="0">
                <a:solidFill>
                  <a:srgbClr val="273239"/>
                </a:solidFill>
                <a:effectLst/>
                <a:latin typeface="urw-din"/>
              </a:rPr>
              <a:t>A DFS is executed as a part of the operating system. </a:t>
            </a:r>
          </a:p>
          <a:p>
            <a:r>
              <a:rPr lang="en-US" b="0" i="0" dirty="0">
                <a:solidFill>
                  <a:srgbClr val="273239"/>
                </a:solidFill>
                <a:effectLst/>
                <a:latin typeface="urw-din"/>
              </a:rPr>
              <a:t>In DFS, a namespace is created and this process is transparent for the clients.</a:t>
            </a:r>
            <a:endParaRPr lang="en-US" dirty="0"/>
          </a:p>
        </p:txBody>
      </p:sp>
    </p:spTree>
    <p:extLst>
      <p:ext uri="{BB962C8B-B14F-4D97-AF65-F5344CB8AC3E}">
        <p14:creationId xmlns:p14="http://schemas.microsoft.com/office/powerpoint/2010/main" val="286330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B946-F02F-799A-4721-A295D8229AC9}"/>
              </a:ext>
            </a:extLst>
          </p:cNvPr>
          <p:cNvSpPr>
            <a:spLocks noGrp="1"/>
          </p:cNvSpPr>
          <p:nvPr>
            <p:ph type="title"/>
          </p:nvPr>
        </p:nvSpPr>
        <p:spPr/>
        <p:txBody>
          <a:bodyPr>
            <a:normAutofit/>
          </a:bodyPr>
          <a:lstStyle/>
          <a:p>
            <a:pPr fontAlgn="base"/>
            <a:endParaRPr lang="en-US" dirty="0"/>
          </a:p>
        </p:txBody>
      </p:sp>
      <p:sp>
        <p:nvSpPr>
          <p:cNvPr id="3" name="Content Placeholder 2">
            <a:extLst>
              <a:ext uri="{FF2B5EF4-FFF2-40B4-BE49-F238E27FC236}">
                <a16:creationId xmlns:a16="http://schemas.microsoft.com/office/drawing/2014/main" id="{AC2BA795-CFE4-D995-EFFC-A9BFD36F7892}"/>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Noto Sans" panose="020B0502040504020204" pitchFamily="34" charset="0"/>
              </a:rPr>
              <a:t>A distributed file system works as follows:</a:t>
            </a:r>
          </a:p>
          <a:p>
            <a:pPr algn="l">
              <a:buFont typeface="Arial" panose="020B0604020202020204" pitchFamily="34" charset="0"/>
              <a:buChar char="•"/>
            </a:pPr>
            <a:r>
              <a:rPr lang="en-US" b="1" i="0" dirty="0">
                <a:solidFill>
                  <a:srgbClr val="000000"/>
                </a:solidFill>
                <a:effectLst/>
                <a:latin typeface="Noto Sans" panose="020B0502040504020204" pitchFamily="34" charset="0"/>
              </a:rPr>
              <a:t>Distribution</a:t>
            </a:r>
            <a:r>
              <a:rPr lang="en-US" b="0" i="0" dirty="0">
                <a:solidFill>
                  <a:srgbClr val="000000"/>
                </a:solidFill>
                <a:effectLst/>
                <a:latin typeface="Noto Sans" panose="020B0502040504020204" pitchFamily="34" charset="0"/>
              </a:rPr>
              <a:t>: First, a DFS distributes datasets across multiple clusters or nodes. </a:t>
            </a:r>
          </a:p>
          <a:p>
            <a:pPr marL="457200" lvl="1" indent="0">
              <a:buNone/>
            </a:pPr>
            <a:r>
              <a:rPr lang="en-US" b="0" i="0" dirty="0">
                <a:solidFill>
                  <a:srgbClr val="000000"/>
                </a:solidFill>
                <a:effectLst/>
                <a:latin typeface="Noto Sans" panose="020B0502040504020204" pitchFamily="34" charset="0"/>
              </a:rPr>
              <a:t>Each node provides its own computing power, which enables a DFS to process the datasets in parallel.</a:t>
            </a:r>
          </a:p>
          <a:p>
            <a:pPr algn="l">
              <a:buFont typeface="Arial" panose="020B0604020202020204" pitchFamily="34" charset="0"/>
              <a:buChar char="•"/>
            </a:pPr>
            <a:r>
              <a:rPr lang="en-US" b="1" i="0" dirty="0">
                <a:solidFill>
                  <a:srgbClr val="000000"/>
                </a:solidFill>
                <a:effectLst/>
                <a:latin typeface="Noto Sans" panose="020B0502040504020204" pitchFamily="34" charset="0"/>
              </a:rPr>
              <a:t>Replication</a:t>
            </a:r>
            <a:r>
              <a:rPr lang="en-US" b="0" i="0" dirty="0">
                <a:solidFill>
                  <a:srgbClr val="000000"/>
                </a:solidFill>
                <a:effectLst/>
                <a:latin typeface="Noto Sans" panose="020B0502040504020204" pitchFamily="34" charset="0"/>
              </a:rPr>
              <a:t>: A DFS will also replicate datasets onto different clusters by copying the same pieces of information into multiple clusters. </a:t>
            </a:r>
          </a:p>
          <a:p>
            <a:pPr lvl="1"/>
            <a:r>
              <a:rPr lang="en-US" b="0" i="0" dirty="0">
                <a:solidFill>
                  <a:srgbClr val="000000"/>
                </a:solidFill>
                <a:effectLst/>
                <a:latin typeface="Noto Sans" panose="020B0502040504020204" pitchFamily="34" charset="0"/>
              </a:rPr>
              <a:t>This helps the distributed file system to achieve fault tolerance</a:t>
            </a:r>
          </a:p>
          <a:p>
            <a:pPr marL="457200" lvl="1" indent="0">
              <a:buNone/>
            </a:pPr>
            <a:r>
              <a:rPr lang="en-US" b="0" i="0" dirty="0">
                <a:solidFill>
                  <a:srgbClr val="000000"/>
                </a:solidFill>
                <a:effectLst/>
                <a:latin typeface="Noto Sans" panose="020B0502040504020204" pitchFamily="34" charset="0"/>
              </a:rPr>
              <a:t>—to recover the data in case of a node or cluster failure</a:t>
            </a:r>
          </a:p>
          <a:p>
            <a:pPr marL="457200" lvl="1" indent="0">
              <a:buNone/>
            </a:pPr>
            <a:r>
              <a:rPr lang="en-US" b="0" i="0" dirty="0">
                <a:solidFill>
                  <a:srgbClr val="000000"/>
                </a:solidFill>
                <a:effectLst/>
                <a:latin typeface="Noto Sans" panose="020B0502040504020204" pitchFamily="34" charset="0"/>
              </a:rPr>
              <a:t>—as well as high concurrency, which enables the same piece of data to be processed at the same time.</a:t>
            </a:r>
          </a:p>
          <a:p>
            <a:endParaRPr lang="en-US" dirty="0"/>
          </a:p>
        </p:txBody>
      </p:sp>
    </p:spTree>
    <p:extLst>
      <p:ext uri="{BB962C8B-B14F-4D97-AF65-F5344CB8AC3E}">
        <p14:creationId xmlns:p14="http://schemas.microsoft.com/office/powerpoint/2010/main" val="9623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6F53-EDDE-41AB-2106-3DCB909C12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A92C52-3AC8-9F5F-7EB7-999D597ACE0C}"/>
              </a:ext>
            </a:extLst>
          </p:cNvPr>
          <p:cNvSpPr>
            <a:spLocks noGrp="1"/>
          </p:cNvSpPr>
          <p:nvPr>
            <p:ph idx="1"/>
          </p:nvPr>
        </p:nvSpPr>
        <p:spPr/>
        <p:txBody>
          <a:bodyPr>
            <a:normAutofit/>
          </a:bodyPr>
          <a:lstStyle/>
          <a:p>
            <a:pPr marL="0" indent="0" algn="l" fontAlgn="base">
              <a:buNone/>
            </a:pPr>
            <a:r>
              <a:rPr lang="en-US" b="1" i="0" dirty="0">
                <a:solidFill>
                  <a:srgbClr val="273239"/>
                </a:solidFill>
                <a:effectLst/>
                <a:latin typeface="urw-din"/>
              </a:rPr>
              <a:t>File system replication: </a:t>
            </a:r>
            <a:endParaRPr lang="en-US" b="0" i="0" dirty="0">
              <a:solidFill>
                <a:srgbClr val="273239"/>
              </a:solidFill>
              <a:effectLst/>
              <a:latin typeface="urw-din"/>
            </a:endParaRPr>
          </a:p>
          <a:p>
            <a:pPr algn="l" fontAlgn="base"/>
            <a:r>
              <a:rPr lang="en-US" b="0" i="0" dirty="0">
                <a:solidFill>
                  <a:srgbClr val="273239"/>
                </a:solidFill>
                <a:effectLst/>
                <a:latin typeface="urw-din"/>
              </a:rPr>
              <a:t>Early iterations of DFS made use of Microsoft’s File Replication Service (FRS), which allowed for straightforward file replication between servers. </a:t>
            </a:r>
          </a:p>
          <a:p>
            <a:pPr algn="l" fontAlgn="base"/>
            <a:r>
              <a:rPr lang="en-US" b="0" i="0" dirty="0">
                <a:solidFill>
                  <a:srgbClr val="273239"/>
                </a:solidFill>
                <a:effectLst/>
                <a:latin typeface="urw-din"/>
              </a:rPr>
              <a:t>The most recent iterations of the whole file are distributed to all servers by FRS, which recognizes new or updated files.</a:t>
            </a:r>
          </a:p>
          <a:p>
            <a:pPr algn="l" fontAlgn="base"/>
            <a:r>
              <a:rPr lang="en-US" b="0" i="0" dirty="0">
                <a:solidFill>
                  <a:srgbClr val="273239"/>
                </a:solidFill>
                <a:effectLst/>
                <a:latin typeface="urw-din"/>
              </a:rPr>
              <a:t>“DFS Replication” was developed by Windows Server 2003 R2 (DFSR). By only copying the portions of files that have changed and </a:t>
            </a:r>
            <a:r>
              <a:rPr lang="en-US" b="0" i="0" dirty="0" err="1">
                <a:solidFill>
                  <a:srgbClr val="273239"/>
                </a:solidFill>
                <a:effectLst/>
                <a:latin typeface="urw-din"/>
              </a:rPr>
              <a:t>minimising</a:t>
            </a:r>
            <a:r>
              <a:rPr lang="en-US" b="0" i="0" dirty="0">
                <a:solidFill>
                  <a:srgbClr val="273239"/>
                </a:solidFill>
                <a:effectLst/>
                <a:latin typeface="urw-din"/>
              </a:rPr>
              <a:t> network traffic with data compression, it helps to improve FRS. </a:t>
            </a:r>
          </a:p>
          <a:p>
            <a:endParaRPr lang="en-US" dirty="0"/>
          </a:p>
        </p:txBody>
      </p:sp>
    </p:spTree>
    <p:extLst>
      <p:ext uri="{BB962C8B-B14F-4D97-AF65-F5344CB8AC3E}">
        <p14:creationId xmlns:p14="http://schemas.microsoft.com/office/powerpoint/2010/main" val="91205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3C2A-CEC4-162B-9E8F-4A5C46BD8FA3}"/>
              </a:ext>
            </a:extLst>
          </p:cNvPr>
          <p:cNvSpPr>
            <a:spLocks noGrp="1"/>
          </p:cNvSpPr>
          <p:nvPr>
            <p:ph type="title"/>
          </p:nvPr>
        </p:nvSpPr>
        <p:spPr/>
        <p:txBody>
          <a:bodyPr/>
          <a:lstStyle/>
          <a:p>
            <a:r>
              <a:rPr lang="en-US" b="1" i="0" dirty="0">
                <a:solidFill>
                  <a:srgbClr val="273239"/>
                </a:solidFill>
                <a:effectLst/>
                <a:latin typeface="urw-din"/>
              </a:rPr>
              <a:t>Features of DFS :</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C5B5230C-A1D9-FB40-5CFF-CA1418E6B0A4}"/>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1" i="0" dirty="0">
                <a:solidFill>
                  <a:srgbClr val="273239"/>
                </a:solidFill>
                <a:effectLst/>
                <a:latin typeface="urw-din"/>
              </a:rPr>
              <a:t>Transparency :</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1" i="0" dirty="0">
                <a:solidFill>
                  <a:srgbClr val="273239"/>
                </a:solidFill>
                <a:effectLst/>
                <a:latin typeface="urw-din"/>
              </a:rPr>
              <a:t>Structure transparency –</a:t>
            </a:r>
            <a:br>
              <a:rPr lang="en-US" b="0" i="0" dirty="0">
                <a:solidFill>
                  <a:srgbClr val="273239"/>
                </a:solidFill>
                <a:effectLst/>
                <a:latin typeface="urw-din"/>
              </a:rPr>
            </a:br>
            <a:r>
              <a:rPr lang="en-US" b="0" i="0" dirty="0">
                <a:solidFill>
                  <a:srgbClr val="273239"/>
                </a:solidFill>
                <a:effectLst/>
                <a:latin typeface="urw-din"/>
              </a:rPr>
              <a:t>There is no need for the client to know about the number or locations of file servers and the storage devices. </a:t>
            </a:r>
          </a:p>
          <a:p>
            <a:pPr marL="1200150" lvl="2" indent="-285750" fontAlgn="base"/>
            <a:r>
              <a:rPr lang="en-US" b="0" i="0" dirty="0">
                <a:solidFill>
                  <a:srgbClr val="273239"/>
                </a:solidFill>
                <a:effectLst/>
                <a:latin typeface="urw-din"/>
              </a:rPr>
              <a:t>Multiple file servers should be provided for performance, adaptability, and dependability.</a:t>
            </a:r>
          </a:p>
          <a:p>
            <a:pPr marL="742950" lvl="1" indent="-285750" algn="l" fontAlgn="base">
              <a:buFont typeface="Arial" panose="020B0604020202020204" pitchFamily="34" charset="0"/>
              <a:buChar char="•"/>
            </a:pPr>
            <a:r>
              <a:rPr lang="en-US" b="1" i="0" dirty="0">
                <a:solidFill>
                  <a:srgbClr val="273239"/>
                </a:solidFill>
                <a:effectLst/>
                <a:latin typeface="urw-din"/>
              </a:rPr>
              <a:t>Access transparency –</a:t>
            </a:r>
            <a:br>
              <a:rPr lang="en-US" b="0" i="0" dirty="0">
                <a:solidFill>
                  <a:srgbClr val="273239"/>
                </a:solidFill>
                <a:effectLst/>
                <a:latin typeface="urw-din"/>
              </a:rPr>
            </a:br>
            <a:r>
              <a:rPr lang="en-US" b="0" i="0" dirty="0">
                <a:solidFill>
                  <a:srgbClr val="273239"/>
                </a:solidFill>
                <a:effectLst/>
                <a:latin typeface="urw-din"/>
              </a:rPr>
              <a:t>Both local and remote files should be accessible in the same manner. The file system should be automatically located on the accessed file and send it to the client’s side.</a:t>
            </a:r>
          </a:p>
          <a:p>
            <a:pPr marL="742950" lvl="1" indent="-285750" algn="l" fontAlgn="base">
              <a:buFont typeface="Arial" panose="020B0604020202020204" pitchFamily="34" charset="0"/>
              <a:buChar char="•"/>
            </a:pPr>
            <a:r>
              <a:rPr lang="en-US" b="1" i="0" dirty="0">
                <a:solidFill>
                  <a:srgbClr val="273239"/>
                </a:solidFill>
                <a:effectLst/>
                <a:latin typeface="urw-din"/>
              </a:rPr>
              <a:t>Naming transparency –</a:t>
            </a:r>
            <a:br>
              <a:rPr lang="en-US" b="0" i="0" dirty="0">
                <a:solidFill>
                  <a:srgbClr val="273239"/>
                </a:solidFill>
                <a:effectLst/>
                <a:latin typeface="urw-din"/>
              </a:rPr>
            </a:br>
            <a:r>
              <a:rPr lang="en-US" b="0" i="0" dirty="0">
                <a:solidFill>
                  <a:srgbClr val="273239"/>
                </a:solidFill>
                <a:effectLst/>
                <a:latin typeface="urw-din"/>
              </a:rPr>
              <a:t>There should not be any hint in the name of the file to the location of the file. Once a name is given to the file, it should not be changed during transferring from one node to another.</a:t>
            </a:r>
          </a:p>
          <a:p>
            <a:pPr marL="742950" lvl="1" indent="-285750" algn="l" fontAlgn="base">
              <a:buFont typeface="Arial" panose="020B0604020202020204" pitchFamily="34" charset="0"/>
              <a:buChar char="•"/>
            </a:pPr>
            <a:r>
              <a:rPr lang="en-US" b="1" i="0" dirty="0">
                <a:solidFill>
                  <a:srgbClr val="273239"/>
                </a:solidFill>
                <a:effectLst/>
                <a:latin typeface="urw-din"/>
              </a:rPr>
              <a:t>Replication transparency –</a:t>
            </a:r>
            <a:br>
              <a:rPr lang="en-US" b="0" i="0" dirty="0">
                <a:solidFill>
                  <a:srgbClr val="273239"/>
                </a:solidFill>
                <a:effectLst/>
                <a:latin typeface="urw-din"/>
              </a:rPr>
            </a:br>
            <a:r>
              <a:rPr lang="en-US" b="0" i="0" dirty="0">
                <a:solidFill>
                  <a:srgbClr val="273239"/>
                </a:solidFill>
                <a:effectLst/>
                <a:latin typeface="urw-din"/>
              </a:rPr>
              <a:t>If a file is copied on multiple nodes, both the copies of the file and their locations should be hidden from one node to another.</a:t>
            </a:r>
          </a:p>
          <a:p>
            <a:endParaRPr lang="en-US" dirty="0"/>
          </a:p>
        </p:txBody>
      </p:sp>
    </p:spTree>
    <p:extLst>
      <p:ext uri="{BB962C8B-B14F-4D97-AF65-F5344CB8AC3E}">
        <p14:creationId xmlns:p14="http://schemas.microsoft.com/office/powerpoint/2010/main" val="223858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E3FC-D0A7-B63E-85F4-9100FC4F96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379745-544F-36F9-366D-39A376C9EAA0}"/>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1" i="0" dirty="0">
                <a:solidFill>
                  <a:srgbClr val="273239"/>
                </a:solidFill>
                <a:effectLst/>
                <a:latin typeface="urw-din"/>
              </a:rPr>
              <a:t>User mobility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It will automatically bring the user’s home directory to the node where the user logs in.</a:t>
            </a:r>
          </a:p>
          <a:p>
            <a:pPr algn="l" fontAlgn="base">
              <a:buFont typeface="Arial" panose="020B0604020202020204" pitchFamily="34" charset="0"/>
              <a:buChar char="•"/>
            </a:pPr>
            <a:r>
              <a:rPr lang="en-US" b="1" i="0" dirty="0">
                <a:solidFill>
                  <a:srgbClr val="273239"/>
                </a:solidFill>
                <a:effectLst/>
                <a:latin typeface="urw-din"/>
              </a:rPr>
              <a:t>Performance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Performance is based on the average amount of time needed to convince the client requests. </a:t>
            </a:r>
          </a:p>
          <a:p>
            <a:pPr lvl="1" fontAlgn="base"/>
            <a:r>
              <a:rPr lang="en-US" b="0" i="0" dirty="0">
                <a:solidFill>
                  <a:srgbClr val="273239"/>
                </a:solidFill>
                <a:effectLst/>
                <a:latin typeface="urw-din"/>
              </a:rPr>
              <a:t>This time covers the CPU time + time taken to access secondary storage + network access time. It is advisable that the performance of the Distributed File System be similar to that of a centralized file system.</a:t>
            </a:r>
          </a:p>
          <a:p>
            <a:pPr algn="l" fontAlgn="base">
              <a:buFont typeface="Arial" panose="020B0604020202020204" pitchFamily="34" charset="0"/>
              <a:buChar char="•"/>
            </a:pPr>
            <a:r>
              <a:rPr lang="en-US" b="1" i="0" dirty="0">
                <a:solidFill>
                  <a:srgbClr val="273239"/>
                </a:solidFill>
                <a:effectLst/>
                <a:latin typeface="urw-din"/>
              </a:rPr>
              <a:t>Simplicity and ease of use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The user interface of a file system should be simple and the number of commands in the file should be small.</a:t>
            </a:r>
          </a:p>
          <a:p>
            <a:endParaRPr lang="en-US" dirty="0"/>
          </a:p>
        </p:txBody>
      </p:sp>
    </p:spTree>
    <p:extLst>
      <p:ext uri="{BB962C8B-B14F-4D97-AF65-F5344CB8AC3E}">
        <p14:creationId xmlns:p14="http://schemas.microsoft.com/office/powerpoint/2010/main" val="1434288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1348</Words>
  <Application>Microsoft Office PowerPoint</Application>
  <PresentationFormat>Widescreen</PresentationFormat>
  <Paragraphs>55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vt:lpstr>
      <vt:lpstr>Calibri</vt:lpstr>
      <vt:lpstr>Calibri Light</vt:lpstr>
      <vt:lpstr>Noto Sans</vt:lpstr>
      <vt:lpstr>sofia-pro</vt:lpstr>
      <vt:lpstr>urw-din</vt:lpstr>
      <vt:lpstr>var( --e-global-typography-text-font-family )</vt:lpstr>
      <vt:lpstr>Office Theme</vt:lpstr>
      <vt:lpstr>Distributed File System</vt:lpstr>
      <vt:lpstr>PowerPoint Presentation</vt:lpstr>
      <vt:lpstr>Distributed File System </vt:lpstr>
      <vt:lpstr>PowerPoint Presentation</vt:lpstr>
      <vt:lpstr>PowerPoint Presentation</vt:lpstr>
      <vt:lpstr>PowerPoint Presentation</vt:lpstr>
      <vt:lpstr>PowerPoint Presentation</vt:lpstr>
      <vt:lpstr>Features of DFS : </vt:lpstr>
      <vt:lpstr>PowerPoint Presentation</vt:lpstr>
      <vt:lpstr>PowerPoint Presentation</vt:lpstr>
      <vt:lpstr>PowerPoint Presentation</vt:lpstr>
      <vt:lpstr>PowerPoint Presentation</vt:lpstr>
      <vt:lpstr>Applications :  </vt:lpstr>
      <vt:lpstr>Architecture</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dc:title>
  <dc:creator>MY_PC</dc:creator>
  <cp:lastModifiedBy>MY_PC</cp:lastModifiedBy>
  <cp:revision>14</cp:revision>
  <dcterms:created xsi:type="dcterms:W3CDTF">2023-03-22T22:14:21Z</dcterms:created>
  <dcterms:modified xsi:type="dcterms:W3CDTF">2023-03-23T15:23:49Z</dcterms:modified>
</cp:coreProperties>
</file>