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fk1q1uHV7kjWxoxSXxPSjMbNK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6964CF-8A63-4387-BC4D-73C9D8ADB962}">
  <a:tblStyle styleId="{4C6964CF-8A63-4387-BC4D-73C9D8ADB962}"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2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0000"/>
              </a:buClr>
              <a:buSzPts val="3400"/>
              <a:buFont typeface="Arial"/>
              <a:buNone/>
            </a:pPr>
            <a:r>
              <a:rPr lang="en-US" sz="3400" b="0" i="0" u="none" strike="noStrike" dirty="0">
                <a:solidFill>
                  <a:srgbClr val="000000"/>
                </a:solidFill>
                <a:latin typeface="Arial"/>
                <a:ea typeface="Arial"/>
                <a:cs typeface="Arial"/>
                <a:sym typeface="Arial"/>
              </a:rPr>
              <a:t>An MTech. Dissertation Preliminary</a:t>
            </a:r>
            <a:br>
              <a:rPr lang="en-US" sz="3400" b="0" dirty="0"/>
            </a:br>
            <a:r>
              <a:rPr lang="en-US" sz="3400" b="0" i="0" u="none" strike="noStrike" dirty="0">
                <a:solidFill>
                  <a:srgbClr val="000000"/>
                </a:solidFill>
                <a:latin typeface="Arial"/>
                <a:ea typeface="Arial"/>
                <a:cs typeface="Arial"/>
                <a:sym typeface="Arial"/>
              </a:rPr>
              <a:t>Presentation On</a:t>
            </a:r>
            <a:br>
              <a:rPr lang="en-US" sz="3400" b="0" dirty="0"/>
            </a:br>
            <a:r>
              <a:rPr lang="en-US" sz="3400" b="0" i="0" u="none" strike="noStrike" dirty="0">
                <a:solidFill>
                  <a:srgbClr val="000000"/>
                </a:solidFill>
                <a:latin typeface="Arial"/>
                <a:ea typeface="Arial"/>
                <a:cs typeface="Arial"/>
                <a:sym typeface="Arial"/>
              </a:rPr>
              <a:t>Posting Comments Under Differential Privacy</a:t>
            </a:r>
            <a:br>
              <a:rPr lang="en-US" sz="3400" b="0" i="0" u="none" strike="noStrike" dirty="0">
                <a:solidFill>
                  <a:srgbClr val="000000"/>
                </a:solidFill>
                <a:latin typeface="Arial"/>
                <a:ea typeface="Arial"/>
                <a:cs typeface="Arial"/>
                <a:sym typeface="Arial"/>
              </a:rPr>
            </a:br>
            <a:endParaRPr sz="3400" dirty="0"/>
          </a:p>
        </p:txBody>
      </p:sp>
      <p:sp>
        <p:nvSpPr>
          <p:cNvPr id="85" name="Google Shape;85;p1"/>
          <p:cNvSpPr txBox="1">
            <a:spLocks noGrp="1"/>
          </p:cNvSpPr>
          <p:nvPr>
            <p:ph type="subTitle" idx="1"/>
          </p:nvPr>
        </p:nvSpPr>
        <p:spPr>
          <a:xfrm>
            <a:off x="4175311" y="3851275"/>
            <a:ext cx="3169024"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Submitted By :</a:t>
            </a:r>
            <a:endParaRPr dirty="0"/>
          </a:p>
          <a:p>
            <a:pPr marL="0" lvl="0" indent="0" algn="ctr" rtl="0">
              <a:lnSpc>
                <a:spcPct val="90000"/>
              </a:lnSpc>
              <a:spcBef>
                <a:spcPts val="1000"/>
              </a:spcBef>
              <a:spcAft>
                <a:spcPts val="0"/>
              </a:spcAft>
              <a:buClr>
                <a:schemeClr val="dk1"/>
              </a:buClr>
              <a:buSzPts val="2400"/>
              <a:buNone/>
            </a:pPr>
            <a:r>
              <a:rPr lang="en-US" dirty="0"/>
              <a:t>Nihar Sodhaparmar</a:t>
            </a:r>
            <a:endParaRPr dirty="0"/>
          </a:p>
          <a:p>
            <a:pPr marL="0" lvl="0" indent="0" algn="ctr" rtl="0">
              <a:lnSpc>
                <a:spcPct val="90000"/>
              </a:lnSpc>
              <a:spcBef>
                <a:spcPts val="1000"/>
              </a:spcBef>
              <a:spcAft>
                <a:spcPts val="0"/>
              </a:spcAft>
              <a:buClr>
                <a:schemeClr val="dk1"/>
              </a:buClr>
              <a:buSzPts val="2400"/>
              <a:buNone/>
            </a:pPr>
            <a:r>
              <a:rPr lang="en-US" dirty="0"/>
              <a:t>P22CS013,</a:t>
            </a:r>
            <a:endParaRPr dirty="0"/>
          </a:p>
          <a:p>
            <a:pPr marL="0" lvl="0" indent="0" algn="ctr" rtl="0">
              <a:lnSpc>
                <a:spcPct val="90000"/>
              </a:lnSpc>
              <a:spcBef>
                <a:spcPts val="1000"/>
              </a:spcBef>
              <a:spcAft>
                <a:spcPts val="0"/>
              </a:spcAft>
              <a:buClr>
                <a:schemeClr val="dk1"/>
              </a:buClr>
              <a:buSzPts val="2400"/>
              <a:buNone/>
            </a:pPr>
            <a:r>
              <a:rPr lang="en-US" dirty="0"/>
              <a:t>M. Tech., </a:t>
            </a:r>
            <a:r>
              <a:rPr lang="en-US" dirty="0" err="1"/>
              <a:t>DoCSE</a:t>
            </a:r>
            <a:r>
              <a:rPr lang="en-US" dirty="0"/>
              <a:t>, SVNIT</a:t>
            </a:r>
            <a:endParaRPr dirty="0"/>
          </a:p>
        </p:txBody>
      </p:sp>
      <p:sp>
        <p:nvSpPr>
          <p:cNvPr id="86" name="Google Shape;86;p1"/>
          <p:cNvSpPr txBox="1"/>
          <p:nvPr/>
        </p:nvSpPr>
        <p:spPr>
          <a:xfrm>
            <a:off x="7498977" y="3851275"/>
            <a:ext cx="3169024" cy="188436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Guided By :</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Dr. </a:t>
            </a:r>
            <a:r>
              <a:rPr lang="en-US" sz="2400" b="0" i="0" u="none" strike="noStrike" cap="none" dirty="0" err="1">
                <a:solidFill>
                  <a:schemeClr val="dk1"/>
                </a:solidFill>
                <a:latin typeface="Calibri"/>
                <a:ea typeface="Calibri"/>
                <a:cs typeface="Calibri"/>
                <a:sym typeface="Calibri"/>
              </a:rPr>
              <a:t>Sankita</a:t>
            </a:r>
            <a:r>
              <a:rPr lang="en-US" sz="2400" b="0" i="0" u="none" strike="noStrike" cap="none" dirty="0">
                <a:solidFill>
                  <a:schemeClr val="dk1"/>
                </a:solidFill>
                <a:latin typeface="Calibri"/>
                <a:ea typeface="Calibri"/>
                <a:cs typeface="Calibri"/>
                <a:sym typeface="Calibri"/>
              </a:rPr>
              <a:t> J. Patel</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Assistant Professor,</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dirty="0" err="1">
                <a:solidFill>
                  <a:schemeClr val="dk1"/>
                </a:solidFill>
                <a:latin typeface="Calibri"/>
                <a:ea typeface="Calibri"/>
                <a:cs typeface="Calibri"/>
                <a:sym typeface="Calibri"/>
              </a:rPr>
              <a:t>DoCSE</a:t>
            </a:r>
            <a:r>
              <a:rPr lang="en-US" sz="2400" b="0" i="0" u="none" strike="noStrike" cap="none" dirty="0">
                <a:solidFill>
                  <a:schemeClr val="dk1"/>
                </a:solidFill>
                <a:latin typeface="Calibri"/>
                <a:ea typeface="Calibri"/>
                <a:cs typeface="Calibri"/>
                <a:sym typeface="Calibri"/>
              </a:rPr>
              <a:t>, SVNIT</a:t>
            </a:r>
            <a:endParaRPr sz="1400" b="0" i="0" u="none" strike="noStrike" cap="none" dirty="0">
              <a:solidFill>
                <a:srgbClr val="000000"/>
              </a:solidFill>
              <a:latin typeface="Arial"/>
              <a:ea typeface="Arial"/>
              <a:cs typeface="Arial"/>
              <a:sym typeface="Arial"/>
            </a:endParaRPr>
          </a:p>
        </p:txBody>
      </p:sp>
      <p:pic>
        <p:nvPicPr>
          <p:cNvPr id="87" name="Google Shape;87;p1" descr="A logo with text on it&#10;&#10;Description automatically generated"/>
          <p:cNvPicPr preferRelativeResize="0"/>
          <p:nvPr/>
        </p:nvPicPr>
        <p:blipFill rotWithShape="1">
          <a:blip r:embed="rId3">
            <a:alphaModFix/>
          </a:blip>
          <a:srcRect/>
          <a:stretch/>
        </p:blipFill>
        <p:spPr>
          <a:xfrm>
            <a:off x="1832162" y="4091368"/>
            <a:ext cx="1609164" cy="1404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43" name="Google Shape;14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t>
            </a:r>
            <a:r>
              <a:rPr lang="en-US" u="sng">
                <a:solidFill>
                  <a:schemeClr val="hlink"/>
                </a:solidFill>
                <a:hlinkClick r:id="rId3" action="ppaction://hlinksldjump"/>
              </a:rPr>
              <a:t>6</a:t>
            </a:r>
            <a:r>
              <a:rPr lang="en-US"/>
              <a:t>] authors proposed to hide sensitive information of text from Machine Learning models using Differential Privacy.</a:t>
            </a:r>
            <a:endParaRPr/>
          </a:p>
          <a:p>
            <a:pPr marL="228600" lvl="0" indent="-228600" algn="l" rtl="0">
              <a:lnSpc>
                <a:spcPct val="90000"/>
              </a:lnSpc>
              <a:spcBef>
                <a:spcPts val="1000"/>
              </a:spcBef>
              <a:spcAft>
                <a:spcPts val="0"/>
              </a:spcAft>
              <a:buClr>
                <a:schemeClr val="dk1"/>
              </a:buClr>
              <a:buSzPts val="2800"/>
              <a:buChar char="•"/>
            </a:pPr>
            <a:r>
              <a:rPr lang="en-US"/>
              <a:t>It suggest a sanitization aware pretraining approach.</a:t>
            </a:r>
            <a:endParaRPr/>
          </a:p>
          <a:p>
            <a:pPr marL="228600" lvl="0" indent="-228600" algn="l" rtl="0">
              <a:lnSpc>
                <a:spcPct val="90000"/>
              </a:lnSpc>
              <a:spcBef>
                <a:spcPts val="1000"/>
              </a:spcBef>
              <a:spcAft>
                <a:spcPts val="0"/>
              </a:spcAft>
              <a:buClr>
                <a:schemeClr val="dk1"/>
              </a:buClr>
              <a:buSzPts val="2800"/>
              <a:buChar char="•"/>
            </a:pPr>
            <a:r>
              <a:rPr lang="en-US"/>
              <a:t>First, sanitizes public text and then they train Machine Learning models on sanitize text to fool classifiers.</a:t>
            </a:r>
            <a:endParaRPr/>
          </a:p>
          <a:p>
            <a:pPr marL="228600" lvl="0" indent="-228600" algn="l" rtl="0">
              <a:lnSpc>
                <a:spcPct val="90000"/>
              </a:lnSpc>
              <a:spcBef>
                <a:spcPts val="1000"/>
              </a:spcBef>
              <a:spcAft>
                <a:spcPts val="0"/>
              </a:spcAft>
              <a:buClr>
                <a:schemeClr val="dk1"/>
              </a:buClr>
              <a:buSzPts val="2800"/>
              <a:buChar char="•"/>
            </a:pPr>
            <a:r>
              <a:rPr lang="en-US"/>
              <a:t>From FOX Paper [</a:t>
            </a:r>
            <a:r>
              <a:rPr lang="en-US" u="sng">
                <a:solidFill>
                  <a:schemeClr val="hlink"/>
                </a:solidFill>
                <a:hlinkClick r:id="rId3" action="ppaction://hlinksldjump"/>
              </a:rPr>
              <a:t>7</a:t>
            </a:r>
            <a:r>
              <a:rPr lang="en-US"/>
              <a:t>] and Differential Privacy Paper [</a:t>
            </a:r>
            <a:r>
              <a:rPr lang="en-US" u="sng">
                <a:solidFill>
                  <a:schemeClr val="hlink"/>
                </a:solidFill>
                <a:hlinkClick r:id="rId3" action="ppaction://hlinksldjump"/>
              </a:rPr>
              <a:t>6</a:t>
            </a:r>
            <a:r>
              <a:rPr lang="en-US"/>
              <a:t>] we took inspiration and proposed an approach Posting Comments Under Differential Privacy to fool attribute inference classifier.</a:t>
            </a:r>
            <a:endParaRPr/>
          </a:p>
          <a:p>
            <a:pPr marL="228600" lvl="0" indent="-228600" algn="l" rtl="0">
              <a:lnSpc>
                <a:spcPct val="90000"/>
              </a:lnSpc>
              <a:spcBef>
                <a:spcPts val="1000"/>
              </a:spcBef>
              <a:spcAft>
                <a:spcPts val="0"/>
              </a:spcAft>
              <a:buClr>
                <a:schemeClr val="dk1"/>
              </a:buClr>
              <a:buSzPts val="2800"/>
              <a:buChar char="•"/>
            </a:pPr>
            <a:r>
              <a:rPr lang="en-US"/>
              <a:t>First, we will see the different terminologies for Differential Privacy.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49" name="Google Shape;149;p11"/>
          <p:cNvSpPr txBox="1">
            <a:spLocks noGrp="1"/>
          </p:cNvSpPr>
          <p:nvPr>
            <p:ph type="body" idx="1"/>
          </p:nvPr>
        </p:nvSpPr>
        <p:spPr>
          <a:xfrm>
            <a:off x="838200" y="1825624"/>
            <a:ext cx="10515600" cy="466725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8108"/>
              <a:buChar char="•"/>
            </a:pPr>
            <a:r>
              <a:rPr lang="en-US" dirty="0"/>
              <a:t>Differential Privacy</a:t>
            </a:r>
            <a:endParaRPr dirty="0"/>
          </a:p>
          <a:p>
            <a:pPr marL="685800" lvl="1" indent="-240030" algn="l" rtl="0">
              <a:lnSpc>
                <a:spcPct val="100000"/>
              </a:lnSpc>
              <a:spcBef>
                <a:spcPts val="500"/>
              </a:spcBef>
              <a:spcAft>
                <a:spcPts val="0"/>
              </a:spcAft>
              <a:buClr>
                <a:schemeClr val="dk1"/>
              </a:buClr>
              <a:buSzPct val="108108"/>
              <a:buChar char="•"/>
            </a:pPr>
            <a:r>
              <a:rPr lang="en-US" dirty="0"/>
              <a:t>User possesses a document D = ⟨x</a:t>
            </a:r>
            <a:r>
              <a:rPr lang="en-US" baseline="-25000" dirty="0"/>
              <a:t>i</a:t>
            </a:r>
            <a:r>
              <a:rPr lang="en-US" dirty="0"/>
              <a:t>⟩ (</a:t>
            </a:r>
            <a:r>
              <a:rPr lang="en-US" dirty="0" err="1"/>
              <a:t>i</a:t>
            </a:r>
            <a:r>
              <a:rPr lang="en-US" dirty="0"/>
              <a:t> = 1 to L) of L tokens (each of which could be a character, word, </a:t>
            </a:r>
            <a:r>
              <a:rPr lang="en-US" dirty="0" err="1"/>
              <a:t>subword</a:t>
            </a:r>
            <a:r>
              <a:rPr lang="en-US" dirty="0"/>
              <a:t> or an n-gram), where x</a:t>
            </a:r>
            <a:r>
              <a:rPr lang="en-US" baseline="-25000" dirty="0"/>
              <a:t>i</a:t>
            </a:r>
            <a:r>
              <a:rPr lang="en-US" dirty="0"/>
              <a:t> is drawn from the vocabulary V of size |V|. To protect privacy, user generates a sanitized version D’ by employing a common text sanitization mechanism M on their local devices over D. M replaces each token x</a:t>
            </a:r>
            <a:r>
              <a:rPr lang="en-US" baseline="-25000" dirty="0"/>
              <a:t>i</a:t>
            </a:r>
            <a:r>
              <a:rPr lang="en-US" dirty="0"/>
              <a:t> in D with a substitute token </a:t>
            </a:r>
            <a:r>
              <a:rPr lang="en-US" dirty="0" err="1"/>
              <a:t>y</a:t>
            </a:r>
            <a:r>
              <a:rPr lang="en-US" baseline="-25000" dirty="0" err="1"/>
              <a:t>i</a:t>
            </a:r>
            <a:r>
              <a:rPr lang="en-US" dirty="0"/>
              <a:t> ∈ V.</a:t>
            </a:r>
            <a:endParaRPr dirty="0"/>
          </a:p>
          <a:p>
            <a:pPr marL="228600" lvl="0" indent="-228600" algn="l" rtl="0">
              <a:lnSpc>
                <a:spcPct val="90000"/>
              </a:lnSpc>
              <a:spcBef>
                <a:spcPts val="1000"/>
              </a:spcBef>
              <a:spcAft>
                <a:spcPts val="0"/>
              </a:spcAft>
              <a:buClr>
                <a:schemeClr val="dk1"/>
              </a:buClr>
              <a:buSzPct val="108108"/>
              <a:buChar char="•"/>
            </a:pPr>
            <a:r>
              <a:rPr lang="en-US" dirty="0"/>
              <a:t>Local Differential Privacy</a:t>
            </a:r>
            <a:endParaRPr dirty="0"/>
          </a:p>
          <a:p>
            <a:pPr marL="685800" lvl="1" indent="-240030" algn="l" rtl="0">
              <a:lnSpc>
                <a:spcPct val="90000"/>
              </a:lnSpc>
              <a:spcBef>
                <a:spcPts val="500"/>
              </a:spcBef>
              <a:spcAft>
                <a:spcPts val="0"/>
              </a:spcAft>
              <a:buClr>
                <a:schemeClr val="dk1"/>
              </a:buClr>
              <a:buSzPct val="108108"/>
              <a:buChar char="•"/>
            </a:pPr>
            <a:r>
              <a:rPr lang="en-US" dirty="0"/>
              <a:t>With a privacy parameter ε ≥ 0, the mechanism M satisfies ε-local differential privacy (ε-LDP) under the condition that, for any x, x′, y ∈ V</a:t>
            </a:r>
            <a:endParaRPr dirty="0"/>
          </a:p>
          <a:p>
            <a:pPr marL="914400" lvl="2" indent="0" algn="l" rtl="0">
              <a:lnSpc>
                <a:spcPct val="90000"/>
              </a:lnSpc>
              <a:spcBef>
                <a:spcPts val="500"/>
              </a:spcBef>
              <a:spcAft>
                <a:spcPts val="0"/>
              </a:spcAft>
              <a:buClr>
                <a:schemeClr val="dk1"/>
              </a:buClr>
              <a:buSzPct val="108107"/>
              <a:buNone/>
            </a:pPr>
            <a:r>
              <a:rPr lang="en-US" b="0" i="0" dirty="0">
                <a:latin typeface="Arial"/>
                <a:ea typeface="Arial"/>
                <a:cs typeface="Arial"/>
                <a:sym typeface="Arial"/>
              </a:rPr>
              <a:t>	</a:t>
            </a:r>
            <a:endParaRPr dirty="0"/>
          </a:p>
          <a:p>
            <a:pPr marL="685800" lvl="1" indent="-87630" algn="l" rtl="0">
              <a:lnSpc>
                <a:spcPct val="90000"/>
              </a:lnSpc>
              <a:spcBef>
                <a:spcPts val="500"/>
              </a:spcBef>
              <a:spcAft>
                <a:spcPts val="0"/>
              </a:spcAft>
              <a:buClr>
                <a:schemeClr val="dk1"/>
              </a:buClr>
              <a:buSzPct val="108108"/>
              <a:buNone/>
            </a:pPr>
            <a:endParaRPr dirty="0"/>
          </a:p>
          <a:p>
            <a:pPr marL="685800" lvl="1" indent="-240030" algn="l" rtl="0">
              <a:lnSpc>
                <a:spcPct val="90000"/>
              </a:lnSpc>
              <a:spcBef>
                <a:spcPts val="500"/>
              </a:spcBef>
              <a:spcAft>
                <a:spcPts val="0"/>
              </a:spcAft>
              <a:buClr>
                <a:schemeClr val="dk1"/>
              </a:buClr>
              <a:buSzPct val="108108"/>
              <a:buChar char="•"/>
            </a:pPr>
            <a:r>
              <a:rPr lang="en-US" dirty="0"/>
              <a:t>Smaller ε provides better privacy but outputs of x and x′ must be same regardless of how unrelated they are</a:t>
            </a:r>
            <a:endParaRPr dirty="0"/>
          </a:p>
        </p:txBody>
      </p:sp>
      <p:pic>
        <p:nvPicPr>
          <p:cNvPr id="150" name="Google Shape;150;p11"/>
          <p:cNvPicPr preferRelativeResize="0"/>
          <p:nvPr/>
        </p:nvPicPr>
        <p:blipFill rotWithShape="1">
          <a:blip r:embed="rId3">
            <a:alphaModFix/>
          </a:blip>
          <a:srcRect/>
          <a:stretch/>
        </p:blipFill>
        <p:spPr>
          <a:xfrm>
            <a:off x="3152510" y="4933925"/>
            <a:ext cx="3801005" cy="362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56" name="Google Shape;15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Metric-LDP (MLDP)</a:t>
            </a:r>
            <a:endParaRPr/>
          </a:p>
          <a:p>
            <a:pPr marL="685800" lvl="2" indent="-228600" algn="l" rtl="0">
              <a:lnSpc>
                <a:spcPct val="90000"/>
              </a:lnSpc>
              <a:spcBef>
                <a:spcPts val="1000"/>
              </a:spcBef>
              <a:spcAft>
                <a:spcPts val="0"/>
              </a:spcAft>
              <a:buClr>
                <a:schemeClr val="dk1"/>
              </a:buClr>
              <a:buSzPts val="2400"/>
              <a:buChar char="•"/>
            </a:pPr>
            <a:r>
              <a:rPr lang="en-US" sz="2400"/>
              <a:t>For any ε ≥ 0 and a distance metric d : V × V → R ≥ 0 over V, the mechanism M satisfies MLDP for any x, x′, y ∈ V</a:t>
            </a:r>
            <a:endParaRPr/>
          </a:p>
          <a:p>
            <a:pPr marL="0" lvl="1" indent="0" algn="l" rtl="0">
              <a:lnSpc>
                <a:spcPct val="90000"/>
              </a:lnSpc>
              <a:spcBef>
                <a:spcPts val="1000"/>
              </a:spcBef>
              <a:spcAft>
                <a:spcPts val="0"/>
              </a:spcAft>
              <a:buClr>
                <a:schemeClr val="dk1"/>
              </a:buClr>
              <a:buSzPts val="2800"/>
              <a:buNone/>
            </a:pPr>
            <a:r>
              <a:rPr lang="en-US" sz="2800"/>
              <a:t>		</a:t>
            </a:r>
            <a:endParaRPr/>
          </a:p>
          <a:p>
            <a:pPr marL="228600" lvl="0" indent="-228600" algn="l" rtl="0">
              <a:lnSpc>
                <a:spcPct val="90000"/>
              </a:lnSpc>
              <a:spcBef>
                <a:spcPts val="1000"/>
              </a:spcBef>
              <a:spcAft>
                <a:spcPts val="0"/>
              </a:spcAft>
              <a:buClr>
                <a:schemeClr val="dk1"/>
              </a:buClr>
              <a:buSzPts val="2800"/>
              <a:buChar char="•"/>
            </a:pPr>
            <a:r>
              <a:rPr lang="en-US"/>
              <a:t>Utility optimized MLDP</a:t>
            </a:r>
            <a:endParaRPr/>
          </a:p>
          <a:p>
            <a:pPr marL="685800" lvl="1" indent="-228600" algn="l" rtl="0">
              <a:lnSpc>
                <a:spcPct val="90000"/>
              </a:lnSpc>
              <a:spcBef>
                <a:spcPts val="500"/>
              </a:spcBef>
              <a:spcAft>
                <a:spcPts val="0"/>
              </a:spcAft>
              <a:buClr>
                <a:schemeClr val="dk1"/>
              </a:buClr>
              <a:buSzPts val="2400"/>
              <a:buChar char="•"/>
            </a:pPr>
            <a:r>
              <a:rPr lang="en-US"/>
              <a:t>In MLDP all tokens are consider as sensitive</a:t>
            </a:r>
            <a:endParaRPr/>
          </a:p>
          <a:p>
            <a:pPr marL="685800" lvl="1" indent="-228600" algn="l" rtl="0">
              <a:lnSpc>
                <a:spcPct val="90000"/>
              </a:lnSpc>
              <a:spcBef>
                <a:spcPts val="500"/>
              </a:spcBef>
              <a:spcAft>
                <a:spcPts val="0"/>
              </a:spcAft>
              <a:buClr>
                <a:schemeClr val="dk1"/>
              </a:buClr>
              <a:buSzPts val="2400"/>
              <a:buChar char="•"/>
            </a:pPr>
            <a:r>
              <a:rPr lang="en-US"/>
              <a:t>ULDP divides input space into sensitive V</a:t>
            </a:r>
            <a:r>
              <a:rPr lang="en-US" baseline="-25000"/>
              <a:t>s</a:t>
            </a:r>
            <a:r>
              <a:rPr lang="en-US"/>
              <a:t> and non sensitive V</a:t>
            </a:r>
            <a:r>
              <a:rPr lang="en-US" baseline="-25000"/>
              <a:t>n</a:t>
            </a:r>
            <a:r>
              <a:rPr lang="en-US"/>
              <a:t> tokens, where as output space into protected V</a:t>
            </a:r>
            <a:r>
              <a:rPr lang="en-US" baseline="-25000"/>
              <a:t>p</a:t>
            </a:r>
            <a:r>
              <a:rPr lang="en-US"/>
              <a:t> and unprotected V</a:t>
            </a:r>
            <a:r>
              <a:rPr lang="en-US" baseline="-25000"/>
              <a:t>u</a:t>
            </a:r>
            <a:r>
              <a:rPr lang="en-US"/>
              <a:t>.</a:t>
            </a:r>
            <a:endParaRPr/>
          </a:p>
          <a:p>
            <a:pPr marL="685800" lvl="1" indent="-228600" algn="l" rtl="0">
              <a:lnSpc>
                <a:spcPct val="90000"/>
              </a:lnSpc>
              <a:spcBef>
                <a:spcPts val="500"/>
              </a:spcBef>
              <a:spcAft>
                <a:spcPts val="0"/>
              </a:spcAft>
              <a:buClr>
                <a:schemeClr val="dk1"/>
              </a:buClr>
              <a:buSzPts val="2400"/>
              <a:buChar char="•"/>
            </a:pPr>
            <a:r>
              <a:rPr lang="en-US"/>
              <a:t>Sensitive x ∈ V</a:t>
            </a:r>
            <a:r>
              <a:rPr lang="en-US" baseline="-25000"/>
              <a:t>s</a:t>
            </a:r>
            <a:r>
              <a:rPr lang="en-US"/>
              <a:t> can only be substituted with protected words y ∈ V</a:t>
            </a:r>
            <a:r>
              <a:rPr lang="en-US" baseline="-25000"/>
              <a:t>p</a:t>
            </a:r>
            <a:endParaRPr baseline="-25000"/>
          </a:p>
          <a:p>
            <a:pPr marL="685800" lvl="1" indent="-228600" algn="l" rtl="0">
              <a:lnSpc>
                <a:spcPct val="100000"/>
              </a:lnSpc>
              <a:spcBef>
                <a:spcPts val="500"/>
              </a:spcBef>
              <a:spcAft>
                <a:spcPts val="0"/>
              </a:spcAft>
              <a:buClr>
                <a:schemeClr val="dk1"/>
              </a:buClr>
              <a:buSzPts val="2400"/>
              <a:buChar char="•"/>
            </a:pPr>
            <a:r>
              <a:rPr lang="en-US"/>
              <a:t>Non sensitive words x ∈ V</a:t>
            </a:r>
            <a:r>
              <a:rPr lang="en-US" baseline="-25000"/>
              <a:t>n</a:t>
            </a:r>
            <a:r>
              <a:rPr lang="en-US"/>
              <a:t>, mapping to V</a:t>
            </a:r>
            <a:r>
              <a:rPr lang="en-US" baseline="-25000"/>
              <a:t>p</a:t>
            </a:r>
            <a:r>
              <a:rPr lang="en-US"/>
              <a:t> is allowed, but every substitution y ∈ V</a:t>
            </a:r>
            <a:r>
              <a:rPr lang="en-US" baseline="-25000"/>
              <a:t>u</a:t>
            </a:r>
            <a:r>
              <a:rPr lang="en-US"/>
              <a:t> must originate from V</a:t>
            </a:r>
            <a:r>
              <a:rPr lang="en-US" baseline="-25000"/>
              <a:t>n</a:t>
            </a:r>
            <a:endParaRPr baseline="-25000"/>
          </a:p>
        </p:txBody>
      </p:sp>
      <p:pic>
        <p:nvPicPr>
          <p:cNvPr id="157" name="Google Shape;157;p12"/>
          <p:cNvPicPr preferRelativeResize="0"/>
          <p:nvPr/>
        </p:nvPicPr>
        <p:blipFill rotWithShape="1">
          <a:blip r:embed="rId3">
            <a:alphaModFix/>
          </a:blip>
          <a:srcRect/>
          <a:stretch/>
        </p:blipFill>
        <p:spPr>
          <a:xfrm>
            <a:off x="2782676" y="2943157"/>
            <a:ext cx="4363059" cy="485843"/>
          </a:xfrm>
          <a:prstGeom prst="rect">
            <a:avLst/>
          </a:prstGeom>
          <a:noFill/>
          <a:ln>
            <a:noFill/>
          </a:ln>
        </p:spPr>
      </p:pic>
      <p:pic>
        <p:nvPicPr>
          <p:cNvPr id="3" name="Picture 2">
            <a:extLst>
              <a:ext uri="{FF2B5EF4-FFF2-40B4-BE49-F238E27FC236}">
                <a16:creationId xmlns:a16="http://schemas.microsoft.com/office/drawing/2014/main" id="{CD89CD4A-33FB-DE86-8A18-FF6852A93970}"/>
              </a:ext>
            </a:extLst>
          </p:cNvPr>
          <p:cNvPicPr>
            <a:picLocks noChangeAspect="1"/>
          </p:cNvPicPr>
          <p:nvPr/>
        </p:nvPicPr>
        <p:blipFill>
          <a:blip r:embed="rId4"/>
          <a:stretch>
            <a:fillRect/>
          </a:stretch>
        </p:blipFill>
        <p:spPr>
          <a:xfrm>
            <a:off x="8605665" y="2633602"/>
            <a:ext cx="2238547" cy="15907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63" name="Google Shape;16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SANTEXT Mechanism</a:t>
            </a:r>
            <a:endParaRPr/>
          </a:p>
          <a:p>
            <a:pPr marL="685800" lvl="1" indent="-228600" algn="l" rtl="0">
              <a:lnSpc>
                <a:spcPct val="90000"/>
              </a:lnSpc>
              <a:spcBef>
                <a:spcPts val="500"/>
              </a:spcBef>
              <a:spcAft>
                <a:spcPts val="0"/>
              </a:spcAft>
              <a:buClr>
                <a:schemeClr val="dk1"/>
              </a:buClr>
              <a:buSzPts val="2400"/>
              <a:buChar char="•"/>
            </a:pPr>
            <a:r>
              <a:rPr lang="en-US"/>
              <a:t>First, using φ convert the each token x of </a:t>
            </a:r>
            <a:endParaRPr/>
          </a:p>
          <a:p>
            <a:pPr marL="457200" lvl="1" indent="0" algn="l" rtl="0">
              <a:lnSpc>
                <a:spcPct val="90000"/>
              </a:lnSpc>
              <a:spcBef>
                <a:spcPts val="500"/>
              </a:spcBef>
              <a:spcAft>
                <a:spcPts val="0"/>
              </a:spcAft>
              <a:buClr>
                <a:schemeClr val="dk1"/>
              </a:buClr>
              <a:buSzPts val="2400"/>
              <a:buNone/>
            </a:pPr>
            <a:r>
              <a:rPr lang="en-US"/>
              <a:t>	document D into token embeddings</a:t>
            </a:r>
            <a:endParaRPr/>
          </a:p>
          <a:p>
            <a:pPr marL="685800" lvl="1" indent="-228600" algn="l" rtl="0">
              <a:lnSpc>
                <a:spcPct val="90000"/>
              </a:lnSpc>
              <a:spcBef>
                <a:spcPts val="500"/>
              </a:spcBef>
              <a:spcAft>
                <a:spcPts val="0"/>
              </a:spcAft>
              <a:buClr>
                <a:schemeClr val="dk1"/>
              </a:buClr>
              <a:buSzPts val="2400"/>
              <a:buChar char="•"/>
            </a:pPr>
            <a:r>
              <a:rPr lang="en-US"/>
              <a:t>Then, in the second step for each token x </a:t>
            </a:r>
            <a:endParaRPr/>
          </a:p>
          <a:p>
            <a:pPr marL="457200" lvl="1" indent="0" algn="l" rtl="0">
              <a:lnSpc>
                <a:spcPct val="90000"/>
              </a:lnSpc>
              <a:spcBef>
                <a:spcPts val="500"/>
              </a:spcBef>
              <a:spcAft>
                <a:spcPts val="0"/>
              </a:spcAft>
              <a:buClr>
                <a:schemeClr val="dk1"/>
              </a:buClr>
              <a:buSzPts val="2400"/>
              <a:buNone/>
            </a:pPr>
            <a:r>
              <a:rPr lang="en-US"/>
              <a:t>	run a sanitizing mechanism M(x) with </a:t>
            </a:r>
            <a:endParaRPr/>
          </a:p>
          <a:p>
            <a:pPr marL="457200" lvl="1" indent="0" algn="l" rtl="0">
              <a:lnSpc>
                <a:spcPct val="90000"/>
              </a:lnSpc>
              <a:spcBef>
                <a:spcPts val="500"/>
              </a:spcBef>
              <a:spcAft>
                <a:spcPts val="0"/>
              </a:spcAft>
              <a:buClr>
                <a:schemeClr val="dk1"/>
              </a:buClr>
              <a:buSzPts val="2400"/>
              <a:buNone/>
            </a:pPr>
            <a:r>
              <a:rPr lang="en-US"/>
              <a:t>	probability</a:t>
            </a:r>
            <a:endParaRPr/>
          </a:p>
          <a:p>
            <a:pPr marL="457200" lvl="1" indent="0" algn="l" rtl="0">
              <a:lnSpc>
                <a:spcPct val="90000"/>
              </a:lnSpc>
              <a:spcBef>
                <a:spcPts val="500"/>
              </a:spcBef>
              <a:spcAft>
                <a:spcPts val="0"/>
              </a:spcAft>
              <a:buClr>
                <a:schemeClr val="dk1"/>
              </a:buClr>
              <a:buSzPts val="2400"/>
              <a:buNone/>
            </a:pPr>
            <a:r>
              <a:rPr lang="en-US"/>
              <a:t>	</a:t>
            </a:r>
            <a:endParaRPr/>
          </a:p>
          <a:p>
            <a:pPr marL="457200" lvl="1" indent="0" algn="l" rtl="0">
              <a:lnSpc>
                <a:spcPct val="90000"/>
              </a:lnSpc>
              <a:spcBef>
                <a:spcPts val="500"/>
              </a:spcBef>
              <a:spcAft>
                <a:spcPts val="0"/>
              </a:spcAft>
              <a:buClr>
                <a:schemeClr val="dk1"/>
              </a:buClr>
              <a:buSzPts val="2400"/>
              <a:buNone/>
            </a:pPr>
            <a:r>
              <a:rPr lang="en-US"/>
              <a:t>	</a:t>
            </a:r>
            <a:br>
              <a:rPr lang="en-US"/>
            </a:br>
            <a:endParaRPr/>
          </a:p>
        </p:txBody>
      </p:sp>
      <p:pic>
        <p:nvPicPr>
          <p:cNvPr id="164" name="Google Shape;164;p13"/>
          <p:cNvPicPr preferRelativeResize="0"/>
          <p:nvPr/>
        </p:nvPicPr>
        <p:blipFill rotWithShape="1">
          <a:blip r:embed="rId3">
            <a:alphaModFix/>
          </a:blip>
          <a:srcRect/>
          <a:stretch/>
        </p:blipFill>
        <p:spPr>
          <a:xfrm>
            <a:off x="7050910" y="2174714"/>
            <a:ext cx="4517871" cy="3011914"/>
          </a:xfrm>
          <a:prstGeom prst="rect">
            <a:avLst/>
          </a:prstGeom>
          <a:noFill/>
          <a:ln>
            <a:noFill/>
          </a:ln>
        </p:spPr>
      </p:pic>
      <p:sp>
        <p:nvSpPr>
          <p:cNvPr id="165" name="Google Shape;165;p13"/>
          <p:cNvSpPr txBox="1"/>
          <p:nvPr/>
        </p:nvSpPr>
        <p:spPr>
          <a:xfrm>
            <a:off x="8146674" y="5342467"/>
            <a:ext cx="23263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SANTEXT Algorithm [</a:t>
            </a:r>
            <a:r>
              <a:rPr lang="en-US" sz="1800" b="0" i="0" u="sng" strike="noStrike" cap="none">
                <a:solidFill>
                  <a:schemeClr val="dk1"/>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6</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pic>
        <p:nvPicPr>
          <p:cNvPr id="166" name="Google Shape;166;p13"/>
          <p:cNvPicPr preferRelativeResize="0"/>
          <p:nvPr/>
        </p:nvPicPr>
        <p:blipFill rotWithShape="1">
          <a:blip r:embed="rId5">
            <a:alphaModFix/>
          </a:blip>
          <a:srcRect/>
          <a:stretch/>
        </p:blipFill>
        <p:spPr>
          <a:xfrm>
            <a:off x="1577262" y="4407814"/>
            <a:ext cx="4734586" cy="13241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pic>
        <p:nvPicPr>
          <p:cNvPr id="172" name="Google Shape;172;p14"/>
          <p:cNvPicPr preferRelativeResize="0">
            <a:picLocks noGrp="1"/>
          </p:cNvPicPr>
          <p:nvPr>
            <p:ph type="body" idx="1"/>
          </p:nvPr>
        </p:nvPicPr>
        <p:blipFill rotWithShape="1">
          <a:blip r:embed="rId3">
            <a:alphaModFix/>
          </a:blip>
          <a:srcRect/>
          <a:stretch/>
        </p:blipFill>
        <p:spPr>
          <a:xfrm>
            <a:off x="4116224" y="1569664"/>
            <a:ext cx="3959551" cy="4351338"/>
          </a:xfrm>
          <a:prstGeom prst="rect">
            <a:avLst/>
          </a:prstGeom>
          <a:noFill/>
          <a:ln>
            <a:noFill/>
          </a:ln>
        </p:spPr>
      </p:pic>
      <p:sp>
        <p:nvSpPr>
          <p:cNvPr id="173" name="Google Shape;173;p14"/>
          <p:cNvSpPr txBox="1"/>
          <p:nvPr/>
        </p:nvSpPr>
        <p:spPr>
          <a:xfrm>
            <a:off x="4650440" y="6060604"/>
            <a:ext cx="28911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SANTEXT plus Algorithm [</a:t>
            </a:r>
            <a:r>
              <a:rPr lang="en-US" sz="1800" b="0" i="0" u="sng" strike="noStrike" cap="none">
                <a:solidFill>
                  <a:schemeClr val="dk1"/>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6</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79" name="Google Shape;17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first step, using φ convert the each token x of document D into token embeddings.</a:t>
            </a:r>
            <a:endParaRPr/>
          </a:p>
          <a:p>
            <a:pPr marL="228600" lvl="0" indent="-228600" algn="l" rtl="0">
              <a:lnSpc>
                <a:spcPct val="90000"/>
              </a:lnSpc>
              <a:spcBef>
                <a:spcPts val="1000"/>
              </a:spcBef>
              <a:spcAft>
                <a:spcPts val="0"/>
              </a:spcAft>
              <a:buClr>
                <a:schemeClr val="dk1"/>
              </a:buClr>
              <a:buSzPts val="2800"/>
              <a:buChar char="•"/>
            </a:pPr>
            <a:r>
              <a:rPr lang="en-US"/>
              <a:t>If token x belongs to V</a:t>
            </a:r>
            <a:r>
              <a:rPr lang="en-US" baseline="-25000"/>
              <a:t>s</a:t>
            </a:r>
            <a:r>
              <a:rPr lang="en-US"/>
              <a:t>, sample the substitution of y from V</a:t>
            </a:r>
            <a:r>
              <a:rPr lang="en-US" baseline="-25000"/>
              <a:t>p </a:t>
            </a:r>
            <a:r>
              <a:rPr lang="en-US"/>
              <a:t>according to the probability specified in the SANTEXT algorithm.</a:t>
            </a:r>
            <a:endParaRPr/>
          </a:p>
          <a:p>
            <a:pPr marL="228600" lvl="0" indent="-228600" algn="l" rtl="0">
              <a:lnSpc>
                <a:spcPct val="90000"/>
              </a:lnSpc>
              <a:spcBef>
                <a:spcPts val="1000"/>
              </a:spcBef>
              <a:spcAft>
                <a:spcPts val="0"/>
              </a:spcAft>
              <a:buClr>
                <a:schemeClr val="dk1"/>
              </a:buClr>
              <a:buSzPts val="2800"/>
              <a:buChar char="•"/>
            </a:pPr>
            <a:r>
              <a:rPr lang="en-US"/>
              <a:t>For x ∈ V</a:t>
            </a:r>
            <a:r>
              <a:rPr lang="en-US" baseline="-25000"/>
              <a:t>n</a:t>
            </a:r>
            <a:r>
              <a:rPr lang="en-US"/>
              <a:t>, flip a bias coin. If the result is (1 − p) outputs y as x. Otherwise, samples y ∈ V</a:t>
            </a:r>
            <a:r>
              <a:rPr lang="en-US" baseline="-25000"/>
              <a:t>p</a:t>
            </a:r>
            <a:r>
              <a:rPr lang="en-US"/>
              <a:t> with probability</a:t>
            </a:r>
            <a:endParaRPr/>
          </a:p>
          <a:p>
            <a:pPr marL="0" lvl="0" indent="0" algn="l" rtl="0">
              <a:lnSpc>
                <a:spcPct val="90000"/>
              </a:lnSpc>
              <a:spcBef>
                <a:spcPts val="1000"/>
              </a:spcBef>
              <a:spcAft>
                <a:spcPts val="0"/>
              </a:spcAft>
              <a:buClr>
                <a:schemeClr val="dk1"/>
              </a:buClr>
              <a:buSzPts val="2800"/>
              <a:buNone/>
            </a:pPr>
            <a:r>
              <a:rPr lang="en-US"/>
              <a:t>	</a:t>
            </a:r>
            <a:endParaRPr/>
          </a:p>
        </p:txBody>
      </p:sp>
      <p:pic>
        <p:nvPicPr>
          <p:cNvPr id="180" name="Google Shape;180;p15"/>
          <p:cNvPicPr preferRelativeResize="0"/>
          <p:nvPr/>
        </p:nvPicPr>
        <p:blipFill rotWithShape="1">
          <a:blip r:embed="rId3">
            <a:alphaModFix/>
          </a:blip>
          <a:srcRect/>
          <a:stretch/>
        </p:blipFill>
        <p:spPr>
          <a:xfrm>
            <a:off x="3723944" y="4572747"/>
            <a:ext cx="4744112" cy="13432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Implementation Methodology</a:t>
            </a:r>
            <a:endParaRPr sz="4200"/>
          </a:p>
        </p:txBody>
      </p:sp>
      <p:pic>
        <p:nvPicPr>
          <p:cNvPr id="186" name="Google Shape;186;p17"/>
          <p:cNvPicPr preferRelativeResize="0"/>
          <p:nvPr/>
        </p:nvPicPr>
        <p:blipFill rotWithShape="1">
          <a:blip r:embed="rId3">
            <a:alphaModFix/>
          </a:blip>
          <a:srcRect/>
          <a:stretch/>
        </p:blipFill>
        <p:spPr>
          <a:xfrm>
            <a:off x="2471736" y="2495550"/>
            <a:ext cx="7248525" cy="1866900"/>
          </a:xfrm>
          <a:prstGeom prst="rect">
            <a:avLst/>
          </a:prstGeom>
          <a:noFill/>
          <a:ln>
            <a:noFill/>
          </a:ln>
        </p:spPr>
      </p:pic>
      <p:sp>
        <p:nvSpPr>
          <p:cNvPr id="187" name="Google Shape;187;p17"/>
          <p:cNvSpPr txBox="1"/>
          <p:nvPr/>
        </p:nvSpPr>
        <p:spPr>
          <a:xfrm>
            <a:off x="4017167" y="4859535"/>
            <a:ext cx="415766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Figure: Generating Differentialy Private Comments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Implementation Methodology</a:t>
            </a:r>
            <a:endParaRPr sz="4200"/>
          </a:p>
        </p:txBody>
      </p:sp>
      <p:sp>
        <p:nvSpPr>
          <p:cNvPr id="193" name="Google Shape;19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Step 1 – Extracting strong features</a:t>
            </a:r>
            <a:endParaRPr/>
          </a:p>
          <a:p>
            <a:pPr marL="685800" lvl="1" indent="-228600" algn="l" rtl="0">
              <a:lnSpc>
                <a:spcPct val="90000"/>
              </a:lnSpc>
              <a:spcBef>
                <a:spcPts val="0"/>
              </a:spcBef>
              <a:spcAft>
                <a:spcPts val="0"/>
              </a:spcAft>
              <a:buSzPts val="2800"/>
              <a:buChar char="•"/>
            </a:pPr>
            <a:r>
              <a:rPr lang="en-US"/>
              <a:t>We have dataset X(comments of Facebook users), x is instance of dataset, for each instance x ∈ X we have set of features F(words of comments)</a:t>
            </a:r>
            <a:endParaRPr/>
          </a:p>
          <a:p>
            <a:pPr marL="685800" lvl="1" indent="-228600" algn="l" rtl="0">
              <a:lnSpc>
                <a:spcPct val="90000"/>
              </a:lnSpc>
              <a:spcBef>
                <a:spcPts val="0"/>
              </a:spcBef>
              <a:spcAft>
                <a:spcPts val="0"/>
              </a:spcAft>
              <a:buSzPts val="2800"/>
              <a:buChar char="•"/>
            </a:pPr>
            <a:r>
              <a:rPr lang="en-US"/>
              <a:t>Given set of classes  classes Y = [y</a:t>
            </a:r>
            <a:r>
              <a:rPr lang="en-US" baseline="-25000"/>
              <a:t>1</a:t>
            </a:r>
            <a:r>
              <a:rPr lang="en-US"/>
              <a:t>,y</a:t>
            </a:r>
            <a:r>
              <a:rPr lang="en-US" baseline="-25000"/>
              <a:t>2</a:t>
            </a:r>
            <a:r>
              <a:rPr lang="en-US"/>
              <a:t>,...,y</a:t>
            </a:r>
            <a:r>
              <a:rPr lang="en-US" baseline="-25000"/>
              <a:t>|y|</a:t>
            </a:r>
            <a:r>
              <a:rPr lang="en-US"/>
              <a:t>] a classifier h : X → [0,1]</a:t>
            </a:r>
            <a:r>
              <a:rPr lang="en-US" baseline="30000"/>
              <a:t>|Y|</a:t>
            </a:r>
            <a:r>
              <a:rPr lang="en-US"/>
              <a:t> maps x to a vector h(x) = [p</a:t>
            </a:r>
            <a:r>
              <a:rPr lang="en-US" baseline="-25000"/>
              <a:t>1</a:t>
            </a:r>
            <a:r>
              <a:rPr lang="en-US"/>
              <a:t>, p</a:t>
            </a:r>
            <a:r>
              <a:rPr lang="en-US" baseline="-25000"/>
              <a:t>2</a:t>
            </a:r>
            <a:r>
              <a:rPr lang="en-US"/>
              <a:t>,..., p</a:t>
            </a:r>
            <a:r>
              <a:rPr lang="en-US" baseline="-25000"/>
              <a:t>|y|</a:t>
            </a:r>
            <a:r>
              <a:rPr lang="en-US"/>
              <a:t>] , where h(x)[i] = p</a:t>
            </a:r>
            <a:r>
              <a:rPr lang="en-US" baseline="-25000"/>
              <a:t>i</a:t>
            </a:r>
            <a:r>
              <a:rPr lang="en-US"/>
              <a:t> represents the probability that x belongs to class y</a:t>
            </a:r>
            <a:r>
              <a:rPr lang="en-US" baseline="-25000"/>
              <a:t>i</a:t>
            </a:r>
            <a:r>
              <a:rPr lang="en-US"/>
              <a:t>. h</a:t>
            </a:r>
            <a:r>
              <a:rPr lang="en-US" baseline="-25000"/>
              <a:t>l</a:t>
            </a:r>
            <a:r>
              <a:rPr lang="en-US"/>
              <a:t>(x) is a class label return by classifier with the highest probability p</a:t>
            </a:r>
            <a:r>
              <a:rPr lang="en-US" baseline="-25000"/>
              <a:t>i</a:t>
            </a:r>
            <a:r>
              <a:rPr lang="en-US"/>
              <a:t>.</a:t>
            </a:r>
            <a:endParaRPr/>
          </a:p>
          <a:p>
            <a:pPr marL="685800" lvl="1" indent="-228600" algn="l" rtl="0">
              <a:lnSpc>
                <a:spcPct val="90000"/>
              </a:lnSpc>
              <a:spcBef>
                <a:spcPts val="0"/>
              </a:spcBef>
              <a:spcAft>
                <a:spcPts val="0"/>
              </a:spcAft>
              <a:buSzPts val="2800"/>
              <a:buChar char="•"/>
            </a:pPr>
            <a:r>
              <a:rPr lang="en-US"/>
              <a:t>We have  ε(E, x,h) function, which accepts Explainaibility tool E, an instance of dataset x and classifier h as input and returns the strong features for the instance x as output.</a:t>
            </a:r>
            <a:endParaRPr/>
          </a:p>
          <a:p>
            <a:pPr marL="685800" lvl="1" indent="-50800" algn="l" rtl="0">
              <a:lnSpc>
                <a:spcPct val="90000"/>
              </a:lnSpc>
              <a:spcBef>
                <a:spcPts val="0"/>
              </a:spcBef>
              <a:spcAft>
                <a:spcPts val="0"/>
              </a:spcAft>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Implementation Methodology</a:t>
            </a:r>
            <a:endParaRPr sz="4200"/>
          </a:p>
        </p:txBody>
      </p:sp>
      <p:sp>
        <p:nvSpPr>
          <p:cNvPr id="199" name="Google Shape;199;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Step 2 – Generating Differentialy Private Comments</a:t>
            </a:r>
            <a:endParaRPr/>
          </a:p>
          <a:p>
            <a:pPr marL="914400" lvl="1" indent="-342900" algn="l" rtl="0">
              <a:lnSpc>
                <a:spcPct val="90000"/>
              </a:lnSpc>
              <a:spcBef>
                <a:spcPts val="500"/>
              </a:spcBef>
              <a:spcAft>
                <a:spcPts val="0"/>
              </a:spcAft>
              <a:buSzPts val="1800"/>
              <a:buChar char="•"/>
            </a:pPr>
            <a:r>
              <a:rPr lang="en-US"/>
              <a:t>Extracted strong words from step – 1 is considered as Sensitive tokend V</a:t>
            </a:r>
            <a:r>
              <a:rPr lang="en-US" baseline="-25000"/>
              <a:t>s</a:t>
            </a:r>
            <a:r>
              <a:rPr lang="en-US"/>
              <a:t>.</a:t>
            </a:r>
            <a:endParaRPr/>
          </a:p>
          <a:p>
            <a:pPr marL="914400" lvl="1" indent="-342900" algn="l" rtl="0">
              <a:lnSpc>
                <a:spcPct val="90000"/>
              </a:lnSpc>
              <a:spcBef>
                <a:spcPts val="500"/>
              </a:spcBef>
              <a:spcAft>
                <a:spcPts val="0"/>
              </a:spcAft>
              <a:buSzPts val="1800"/>
              <a:buChar char="•"/>
            </a:pPr>
            <a:r>
              <a:rPr lang="en-US"/>
              <a:t>For substitution we use standard dataset as vocabulary V</a:t>
            </a:r>
            <a:r>
              <a:rPr lang="en-US" baseline="-25000"/>
              <a:t>g</a:t>
            </a:r>
            <a:r>
              <a:rPr lang="en-US"/>
              <a:t>.</a:t>
            </a:r>
            <a:endParaRPr/>
          </a:p>
          <a:p>
            <a:pPr marL="914400" lvl="1" indent="-342900" algn="l" rtl="0">
              <a:lnSpc>
                <a:spcPct val="90000"/>
              </a:lnSpc>
              <a:spcBef>
                <a:spcPts val="500"/>
              </a:spcBef>
              <a:spcAft>
                <a:spcPts val="0"/>
              </a:spcAft>
              <a:buSzPts val="1800"/>
              <a:buChar char="•"/>
            </a:pPr>
            <a:r>
              <a:rPr lang="en-US"/>
              <a:t>Protected tokens V</a:t>
            </a:r>
            <a:r>
              <a:rPr lang="en-US" baseline="-25000"/>
              <a:t>p</a:t>
            </a:r>
            <a:r>
              <a:rPr lang="en-US"/>
              <a:t> = V</a:t>
            </a:r>
            <a:r>
              <a:rPr lang="en-US" baseline="-25000"/>
              <a:t>g</a:t>
            </a:r>
            <a:r>
              <a:rPr lang="en-US"/>
              <a:t> – V</a:t>
            </a:r>
            <a:r>
              <a:rPr lang="en-US" baseline="-25000"/>
              <a:t>s</a:t>
            </a:r>
            <a:r>
              <a:rPr lang="en-US"/>
              <a:t> and remaining tokens considered as unprotected tokens V</a:t>
            </a:r>
            <a:r>
              <a:rPr lang="en-US" baseline="-25000"/>
              <a:t>u</a:t>
            </a:r>
            <a:r>
              <a:rPr lang="en-US"/>
              <a:t>.</a:t>
            </a:r>
            <a:endParaRPr/>
          </a:p>
          <a:p>
            <a:pPr marL="914400" lvl="1" indent="-342900" algn="l" rtl="0">
              <a:lnSpc>
                <a:spcPct val="90000"/>
              </a:lnSpc>
              <a:spcBef>
                <a:spcPts val="500"/>
              </a:spcBef>
              <a:spcAft>
                <a:spcPts val="0"/>
              </a:spcAft>
              <a:buSzPts val="1800"/>
              <a:buChar char="•"/>
            </a:pPr>
            <a:r>
              <a:rPr lang="en-US"/>
              <a:t>We apply the algorithm given next to generate differentialy private comment.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Implementation Methodology</a:t>
            </a:r>
            <a:endParaRPr sz="4200"/>
          </a:p>
        </p:txBody>
      </p:sp>
      <p:pic>
        <p:nvPicPr>
          <p:cNvPr id="205" name="Google Shape;205;p33"/>
          <p:cNvPicPr preferRelativeResize="0"/>
          <p:nvPr/>
        </p:nvPicPr>
        <p:blipFill rotWithShape="1">
          <a:blip r:embed="rId3">
            <a:alphaModFix/>
          </a:blip>
          <a:srcRect/>
          <a:stretch/>
        </p:blipFill>
        <p:spPr>
          <a:xfrm>
            <a:off x="2409310" y="1690688"/>
            <a:ext cx="7373379" cy="4210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Outline</a:t>
            </a:r>
            <a:endParaRPr sz="4200"/>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Introduction</a:t>
            </a:r>
            <a:endParaRPr/>
          </a:p>
          <a:p>
            <a:pPr marL="228600" lvl="0" indent="-228600" algn="l" rtl="0">
              <a:lnSpc>
                <a:spcPct val="90000"/>
              </a:lnSpc>
              <a:spcBef>
                <a:spcPts val="1000"/>
              </a:spcBef>
              <a:spcAft>
                <a:spcPts val="0"/>
              </a:spcAft>
              <a:buClr>
                <a:schemeClr val="dk1"/>
              </a:buClr>
              <a:buSzPts val="2800"/>
              <a:buChar char="•"/>
            </a:pPr>
            <a:r>
              <a:rPr lang="en-US"/>
              <a:t>Theoretical Background and Literature Survey</a:t>
            </a:r>
            <a:endParaRPr/>
          </a:p>
          <a:p>
            <a:pPr marL="228600" lvl="0" indent="-228600" algn="l" rtl="0">
              <a:lnSpc>
                <a:spcPct val="90000"/>
              </a:lnSpc>
              <a:spcBef>
                <a:spcPts val="1000"/>
              </a:spcBef>
              <a:spcAft>
                <a:spcPts val="0"/>
              </a:spcAft>
              <a:buClr>
                <a:schemeClr val="dk1"/>
              </a:buClr>
              <a:buSzPts val="2800"/>
              <a:buChar char="•"/>
            </a:pPr>
            <a:r>
              <a:rPr lang="en-US"/>
              <a:t>Implementation Methodology</a:t>
            </a:r>
            <a:endParaRPr/>
          </a:p>
          <a:p>
            <a:pPr marL="228600" lvl="0" indent="-228600" algn="l" rtl="0">
              <a:lnSpc>
                <a:spcPct val="90000"/>
              </a:lnSpc>
              <a:spcBef>
                <a:spcPts val="1000"/>
              </a:spcBef>
              <a:spcAft>
                <a:spcPts val="0"/>
              </a:spcAft>
              <a:buClr>
                <a:schemeClr val="dk1"/>
              </a:buClr>
              <a:buSzPts val="2800"/>
              <a:buChar char="•"/>
            </a:pPr>
            <a:r>
              <a:rPr lang="en-US"/>
              <a:t>Experiments</a:t>
            </a:r>
            <a:endParaRPr/>
          </a:p>
          <a:p>
            <a:pPr marL="228600" lvl="0" indent="-228600" algn="l" rtl="0">
              <a:lnSpc>
                <a:spcPct val="90000"/>
              </a:lnSpc>
              <a:spcBef>
                <a:spcPts val="1000"/>
              </a:spcBef>
              <a:spcAft>
                <a:spcPts val="0"/>
              </a:spcAft>
              <a:buClr>
                <a:schemeClr val="dk1"/>
              </a:buClr>
              <a:buSzPts val="2800"/>
              <a:buChar char="•"/>
            </a:pPr>
            <a:r>
              <a:rPr lang="en-US"/>
              <a:t>Results</a:t>
            </a:r>
            <a:endParaRPr/>
          </a:p>
          <a:p>
            <a:pPr marL="228600" lvl="0" indent="-228600" algn="l" rtl="0">
              <a:lnSpc>
                <a:spcPct val="90000"/>
              </a:lnSpc>
              <a:spcBef>
                <a:spcPts val="1000"/>
              </a:spcBef>
              <a:spcAft>
                <a:spcPts val="0"/>
              </a:spcAft>
              <a:buClr>
                <a:schemeClr val="dk1"/>
              </a:buClr>
              <a:buSzPts val="2800"/>
              <a:buChar char="•"/>
            </a:pPr>
            <a:r>
              <a:rPr lang="en-US"/>
              <a:t>Conclusion and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Implementation Methodology</a:t>
            </a:r>
            <a:endParaRPr sz="4200"/>
          </a:p>
        </p:txBody>
      </p:sp>
      <p:sp>
        <p:nvSpPr>
          <p:cNvPr id="211" name="Google Shape;2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Step 3- Checking similarity of Original Comment and Differentialy Private Comment</a:t>
            </a:r>
            <a:endParaRPr/>
          </a:p>
          <a:p>
            <a:pPr marL="914400" lvl="1" indent="-342900" algn="l" rtl="0">
              <a:lnSpc>
                <a:spcPct val="90000"/>
              </a:lnSpc>
              <a:spcBef>
                <a:spcPts val="500"/>
              </a:spcBef>
              <a:spcAft>
                <a:spcPts val="0"/>
              </a:spcAft>
              <a:buSzPts val="1800"/>
              <a:buChar char="•"/>
            </a:pPr>
            <a:r>
              <a:rPr lang="en-US"/>
              <a:t>We check the similarity between Original Comment and Differentialy comments to check how much meaning preserved of new comments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Experiments</a:t>
            </a:r>
            <a:endParaRPr sz="4200"/>
          </a:p>
        </p:txBody>
      </p:sp>
      <p:sp>
        <p:nvSpPr>
          <p:cNvPr id="217" name="Google Shape;21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Dataset </a:t>
            </a:r>
            <a:endParaRPr/>
          </a:p>
          <a:p>
            <a:pPr marL="914400" lvl="1" indent="-342900" algn="l" rtl="0">
              <a:lnSpc>
                <a:spcPct val="90000"/>
              </a:lnSpc>
              <a:spcBef>
                <a:spcPts val="500"/>
              </a:spcBef>
              <a:spcAft>
                <a:spcPts val="0"/>
              </a:spcAft>
              <a:buSzPts val="1800"/>
              <a:buChar char="•"/>
            </a:pPr>
            <a:r>
              <a:rPr lang="en-US"/>
              <a:t>We used dataset of Facebook comments which authors used in FOX paper [</a:t>
            </a:r>
            <a:r>
              <a:rPr lang="en-US" u="sng">
                <a:solidFill>
                  <a:schemeClr val="hlink"/>
                </a:solidFill>
                <a:hlinkClick r:id="rId3" action="ppaction://hlinksldjump"/>
              </a:rPr>
              <a:t>7</a:t>
            </a:r>
            <a:r>
              <a:rPr lang="en-US"/>
              <a:t>]</a:t>
            </a:r>
            <a:endParaRPr/>
          </a:p>
          <a:p>
            <a:pPr marL="914400" lvl="1" indent="-342900" algn="l" rtl="0">
              <a:lnSpc>
                <a:spcPct val="90000"/>
              </a:lnSpc>
              <a:spcBef>
                <a:spcPts val="500"/>
              </a:spcBef>
              <a:spcAft>
                <a:spcPts val="0"/>
              </a:spcAft>
              <a:buSzPts val="1800"/>
              <a:buChar char="•"/>
            </a:pPr>
            <a:r>
              <a:rPr lang="en-US"/>
              <a:t>It contains 4509 user profiles associated with their associated pictures.</a:t>
            </a:r>
            <a:endParaRPr/>
          </a:p>
          <a:p>
            <a:pPr marL="914400" lvl="1" indent="-342900" algn="l" rtl="0">
              <a:lnSpc>
                <a:spcPct val="90000"/>
              </a:lnSpc>
              <a:spcBef>
                <a:spcPts val="500"/>
              </a:spcBef>
              <a:spcAft>
                <a:spcPts val="0"/>
              </a:spcAft>
              <a:buSzPts val="1800"/>
              <a:buChar char="•"/>
            </a:pPr>
            <a:r>
              <a:rPr lang="en-US"/>
              <a:t>Total 190,104 number of comments, 102,884 for male and 87,220 for females.</a:t>
            </a:r>
            <a:endParaRPr/>
          </a:p>
          <a:p>
            <a:pPr marL="914400" lvl="1" indent="-228600" algn="l" rtl="0">
              <a:lnSpc>
                <a:spcPct val="90000"/>
              </a:lnSpc>
              <a:spcBef>
                <a:spcPts val="500"/>
              </a:spcBef>
              <a:spcAft>
                <a:spcPts val="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Experiments</a:t>
            </a:r>
            <a:endParaRPr sz="4200"/>
          </a:p>
        </p:txBody>
      </p:sp>
      <p:sp>
        <p:nvSpPr>
          <p:cNvPr id="223" name="Google Shape;2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Step 1- Extracting strong features</a:t>
            </a:r>
            <a:endParaRPr/>
          </a:p>
          <a:p>
            <a:pPr marL="914400" lvl="1" indent="-342900" algn="l" rtl="0">
              <a:lnSpc>
                <a:spcPct val="90000"/>
              </a:lnSpc>
              <a:spcBef>
                <a:spcPts val="500"/>
              </a:spcBef>
              <a:spcAft>
                <a:spcPts val="0"/>
              </a:spcAft>
              <a:buSzPts val="1800"/>
              <a:buChar char="•"/>
            </a:pPr>
            <a:r>
              <a:rPr lang="en-US"/>
              <a:t>Fine tuned BERT (bert-base-cased) model to infer gender of user.</a:t>
            </a:r>
            <a:endParaRPr/>
          </a:p>
          <a:p>
            <a:pPr marL="914400" lvl="1" indent="-342900" algn="l" rtl="0">
              <a:lnSpc>
                <a:spcPct val="90000"/>
              </a:lnSpc>
              <a:spcBef>
                <a:spcPts val="500"/>
              </a:spcBef>
              <a:spcAft>
                <a:spcPts val="0"/>
              </a:spcAft>
              <a:buSzPts val="1800"/>
              <a:buChar char="•"/>
            </a:pPr>
            <a:r>
              <a:rPr lang="en-US"/>
              <a:t>Fine tuned BERT model followed by a several fully connected layers with dropout layers.</a:t>
            </a:r>
            <a:endParaRPr/>
          </a:p>
          <a:p>
            <a:pPr marL="914400" lvl="1" indent="-342900" algn="l" rtl="0">
              <a:lnSpc>
                <a:spcPct val="90000"/>
              </a:lnSpc>
              <a:spcBef>
                <a:spcPts val="500"/>
              </a:spcBef>
              <a:spcAft>
                <a:spcPts val="0"/>
              </a:spcAft>
              <a:buSzPts val="1800"/>
              <a:buChar char="•"/>
            </a:pPr>
            <a:r>
              <a:rPr lang="en-US"/>
              <a:t>Split dataset into 80:20 for training and testing and trained the BERT Model</a:t>
            </a:r>
            <a:endParaRPr/>
          </a:p>
          <a:p>
            <a:pPr marL="914400" lvl="1" indent="-342900" algn="l" rtl="0">
              <a:lnSpc>
                <a:spcPct val="90000"/>
              </a:lnSpc>
              <a:spcBef>
                <a:spcPts val="500"/>
              </a:spcBef>
              <a:spcAft>
                <a:spcPts val="0"/>
              </a:spcAft>
              <a:buSzPts val="1800"/>
              <a:buChar char="•"/>
            </a:pPr>
            <a:r>
              <a:rPr lang="en-US"/>
              <a:t>Next, using BERT classifier h and LIME explainaibility tool we extract the strong words  ε</a:t>
            </a:r>
            <a:r>
              <a:rPr lang="en-US" baseline="30000"/>
              <a:t>strong</a:t>
            </a:r>
            <a:r>
              <a:rPr lang="en-US"/>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Experiments</a:t>
            </a:r>
            <a:endParaRPr sz="4200"/>
          </a:p>
        </p:txBody>
      </p:sp>
      <p:sp>
        <p:nvSpPr>
          <p:cNvPr id="229" name="Google Shape;229;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Step 2 – Generating Differentialy Private Comments</a:t>
            </a:r>
            <a:endParaRPr/>
          </a:p>
          <a:p>
            <a:pPr marL="914400" lvl="1" indent="-342900" algn="l" rtl="0">
              <a:lnSpc>
                <a:spcPct val="90000"/>
              </a:lnSpc>
              <a:spcBef>
                <a:spcPts val="500"/>
              </a:spcBef>
              <a:spcAft>
                <a:spcPts val="0"/>
              </a:spcAft>
              <a:buSzPts val="1800"/>
              <a:buChar char="•"/>
            </a:pPr>
            <a:r>
              <a:rPr lang="en-US"/>
              <a:t>For standard database we use Glove Wiki Giga Word (V</a:t>
            </a:r>
            <a:r>
              <a:rPr lang="en-US" baseline="-25000"/>
              <a:t>g</a:t>
            </a:r>
            <a:r>
              <a:rPr lang="en-US"/>
              <a:t>) as standard database.</a:t>
            </a:r>
            <a:endParaRPr/>
          </a:p>
          <a:p>
            <a:pPr marL="914400" lvl="1" indent="-342900" algn="l" rtl="0">
              <a:lnSpc>
                <a:spcPct val="90000"/>
              </a:lnSpc>
              <a:spcBef>
                <a:spcPts val="500"/>
              </a:spcBef>
              <a:spcAft>
                <a:spcPts val="0"/>
              </a:spcAft>
              <a:buSzPts val="1800"/>
              <a:buChar char="•"/>
            </a:pPr>
            <a:r>
              <a:rPr lang="en-US"/>
              <a:t>Protecting tokens are V</a:t>
            </a:r>
            <a:r>
              <a:rPr lang="en-US" baseline="-25000"/>
              <a:t>g</a:t>
            </a:r>
            <a:r>
              <a:rPr lang="en-US"/>
              <a:t> – V</a:t>
            </a:r>
            <a:r>
              <a:rPr lang="en-US" baseline="-25000"/>
              <a:t>s</a:t>
            </a:r>
            <a:r>
              <a:rPr lang="en-US"/>
              <a:t> and remaining tokens are unprotected tokens.</a:t>
            </a:r>
            <a:endParaRPr/>
          </a:p>
          <a:p>
            <a:pPr marL="914400" lvl="1" indent="-342900" algn="l" rtl="0">
              <a:lnSpc>
                <a:spcPct val="90000"/>
              </a:lnSpc>
              <a:spcBef>
                <a:spcPts val="500"/>
              </a:spcBef>
              <a:spcAft>
                <a:spcPts val="0"/>
              </a:spcAft>
              <a:buSzPts val="1800"/>
              <a:buChar char="•"/>
            </a:pPr>
            <a:r>
              <a:rPr lang="en-US"/>
              <a:t>Then, we generate Differentialy Private Commets using algorithm.</a:t>
            </a:r>
            <a:endParaRPr/>
          </a:p>
          <a:p>
            <a:pPr marL="914400" lvl="1" indent="-228600" algn="l" rtl="0">
              <a:lnSpc>
                <a:spcPct val="90000"/>
              </a:lnSpc>
              <a:spcBef>
                <a:spcPts val="500"/>
              </a:spcBef>
              <a:spcAft>
                <a:spcPts val="0"/>
              </a:spcAft>
              <a:buSzPts val="1800"/>
              <a:buNone/>
            </a:pPr>
            <a:endParaRPr/>
          </a:p>
          <a:p>
            <a:pPr marL="914400" lvl="1" indent="-228600" algn="l" rtl="0">
              <a:lnSpc>
                <a:spcPct val="90000"/>
              </a:lnSpc>
              <a:spcBef>
                <a:spcPts val="500"/>
              </a:spcBef>
              <a:spcAft>
                <a:spcPts val="0"/>
              </a:spcAft>
              <a:buSzPts val="1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Experiments</a:t>
            </a:r>
            <a:endParaRPr sz="4200"/>
          </a:p>
        </p:txBody>
      </p:sp>
      <p:sp>
        <p:nvSpPr>
          <p:cNvPr id="235" name="Google Shape;235;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Step 3 – Checking similarity of Original Comment and Differentialy Private Comment</a:t>
            </a:r>
            <a:endParaRPr/>
          </a:p>
          <a:p>
            <a:pPr marL="914400" lvl="1" indent="-342900" algn="l" rtl="0">
              <a:lnSpc>
                <a:spcPct val="90000"/>
              </a:lnSpc>
              <a:spcBef>
                <a:spcPts val="500"/>
              </a:spcBef>
              <a:spcAft>
                <a:spcPts val="0"/>
              </a:spcAft>
              <a:buSzPts val="1800"/>
              <a:buChar char="•"/>
            </a:pPr>
            <a:r>
              <a:rPr lang="en-US"/>
              <a:t>For checking similarity we use sentence transformers bert base nli mean tokens model.</a:t>
            </a:r>
            <a:endParaRPr/>
          </a:p>
          <a:p>
            <a:pPr marL="914400" lvl="1" indent="-342900" algn="l" rtl="0">
              <a:lnSpc>
                <a:spcPct val="90000"/>
              </a:lnSpc>
              <a:spcBef>
                <a:spcPts val="500"/>
              </a:spcBef>
              <a:spcAft>
                <a:spcPts val="0"/>
              </a:spcAft>
              <a:buSzPts val="1800"/>
              <a:buChar char="•"/>
            </a:pPr>
            <a:r>
              <a:rPr lang="en-US"/>
              <a:t>It first converts Original Comments and Differentialy Private Comments into Sentence vectors S</a:t>
            </a:r>
            <a:r>
              <a:rPr lang="en-US" baseline="-25000"/>
              <a:t>x</a:t>
            </a:r>
            <a:r>
              <a:rPr lang="en-US"/>
              <a:t> and S</a:t>
            </a:r>
            <a:r>
              <a:rPr lang="en-US" baseline="-25000"/>
              <a:t>x’</a:t>
            </a:r>
            <a:endParaRPr baseline="-25000"/>
          </a:p>
          <a:p>
            <a:pPr marL="914400" lvl="1" indent="-342900" algn="l" rtl="0">
              <a:lnSpc>
                <a:spcPct val="90000"/>
              </a:lnSpc>
              <a:spcBef>
                <a:spcPts val="500"/>
              </a:spcBef>
              <a:spcAft>
                <a:spcPts val="0"/>
              </a:spcAft>
              <a:buSzPts val="1800"/>
              <a:buChar char="•"/>
            </a:pPr>
            <a:r>
              <a:rPr lang="en-US"/>
              <a:t>Now, we check the sentence similarity between S</a:t>
            </a:r>
            <a:r>
              <a:rPr lang="en-US" baseline="-25000"/>
              <a:t>x </a:t>
            </a:r>
            <a:r>
              <a:rPr lang="en-US"/>
              <a:t>and S</a:t>
            </a:r>
            <a:r>
              <a:rPr lang="en-US" baseline="-25000"/>
              <a:t>x’</a:t>
            </a:r>
            <a:r>
              <a:rPr lang="en-US"/>
              <a:t> using cosine similarity.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Results</a:t>
            </a:r>
            <a:endParaRPr sz="4200"/>
          </a:p>
        </p:txBody>
      </p:sp>
      <p:sp>
        <p:nvSpPr>
          <p:cNvPr id="241" name="Google Shape;24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457200" lvl="0" indent="-228600" algn="l" rtl="0">
              <a:lnSpc>
                <a:spcPct val="90000"/>
              </a:lnSpc>
              <a:spcBef>
                <a:spcPts val="1000"/>
              </a:spcBef>
              <a:spcAft>
                <a:spcPts val="0"/>
              </a:spcAft>
              <a:buClr>
                <a:schemeClr val="dk1"/>
              </a:buClr>
              <a:buSzPct val="75135"/>
              <a:buNone/>
            </a:pPr>
            <a:endParaRPr/>
          </a:p>
          <a:p>
            <a:pPr marL="457200" lvl="0" indent="-228600" algn="l" rtl="0">
              <a:lnSpc>
                <a:spcPct val="90000"/>
              </a:lnSpc>
              <a:spcBef>
                <a:spcPts val="1000"/>
              </a:spcBef>
              <a:spcAft>
                <a:spcPts val="0"/>
              </a:spcAft>
              <a:buClr>
                <a:schemeClr val="dk1"/>
              </a:buClr>
              <a:buSzPct val="75135"/>
              <a:buNone/>
            </a:pPr>
            <a:endParaRPr/>
          </a:p>
          <a:p>
            <a:pPr marL="457200" lvl="0" indent="-228600" algn="l" rtl="0">
              <a:lnSpc>
                <a:spcPct val="90000"/>
              </a:lnSpc>
              <a:spcBef>
                <a:spcPts val="1000"/>
              </a:spcBef>
              <a:spcAft>
                <a:spcPts val="0"/>
              </a:spcAft>
              <a:buClr>
                <a:schemeClr val="dk1"/>
              </a:buClr>
              <a:buSzPct val="75135"/>
              <a:buNone/>
            </a:pPr>
            <a:endParaRPr/>
          </a:p>
          <a:p>
            <a:pPr marL="457200" lvl="0" indent="-352167" algn="l" rtl="0">
              <a:lnSpc>
                <a:spcPct val="90000"/>
              </a:lnSpc>
              <a:spcBef>
                <a:spcPts val="1000"/>
              </a:spcBef>
              <a:spcAft>
                <a:spcPts val="0"/>
              </a:spcAft>
              <a:buClr>
                <a:schemeClr val="dk1"/>
              </a:buClr>
              <a:buSzPct val="75135"/>
              <a:buChar char="•"/>
            </a:pPr>
            <a:r>
              <a:rPr lang="en-US"/>
              <a:t>For BERT classifier we got 80.86% training accuracy and 75% test accuracy</a:t>
            </a:r>
            <a:endParaRPr/>
          </a:p>
          <a:p>
            <a:pPr marL="457200" lvl="0" indent="-352167" algn="l" rtl="0">
              <a:lnSpc>
                <a:spcPct val="90000"/>
              </a:lnSpc>
              <a:spcBef>
                <a:spcPts val="1000"/>
              </a:spcBef>
              <a:spcAft>
                <a:spcPts val="0"/>
              </a:spcAft>
              <a:buClr>
                <a:schemeClr val="dk1"/>
              </a:buClr>
              <a:buSzPct val="75135"/>
              <a:buChar char="•"/>
            </a:pPr>
            <a:r>
              <a:rPr lang="en-US"/>
              <a:t>After applying Differentialy Private comments we got 41.36% accuracy</a:t>
            </a:r>
            <a:endParaRPr/>
          </a:p>
          <a:p>
            <a:pPr marL="457200" lvl="0" indent="-352167" algn="l" rtl="0">
              <a:lnSpc>
                <a:spcPct val="90000"/>
              </a:lnSpc>
              <a:spcBef>
                <a:spcPts val="1000"/>
              </a:spcBef>
              <a:spcAft>
                <a:spcPts val="0"/>
              </a:spcAft>
              <a:buClr>
                <a:schemeClr val="dk1"/>
              </a:buClr>
              <a:buSzPct val="75135"/>
              <a:buChar char="•"/>
            </a:pPr>
            <a:r>
              <a:rPr lang="en-US"/>
              <a:t>For checking similarity we got average 0.9059 similarity score</a:t>
            </a:r>
            <a:endParaRPr/>
          </a:p>
          <a:p>
            <a:pPr marL="457200" lvl="0" indent="-352167" algn="l" rtl="0">
              <a:lnSpc>
                <a:spcPct val="90000"/>
              </a:lnSpc>
              <a:spcBef>
                <a:spcPts val="1000"/>
              </a:spcBef>
              <a:spcAft>
                <a:spcPts val="0"/>
              </a:spcAft>
              <a:buClr>
                <a:schemeClr val="dk1"/>
              </a:buClr>
              <a:buSzPct val="75135"/>
              <a:buChar char="•"/>
            </a:pPr>
            <a:r>
              <a:rPr lang="en-US"/>
              <a:t>85.26% times similarity score is greater than 0.8 and 66.55% times similarity score is greater than 0.9</a:t>
            </a:r>
            <a:endParaRPr/>
          </a:p>
        </p:txBody>
      </p:sp>
      <p:pic>
        <p:nvPicPr>
          <p:cNvPr id="242" name="Google Shape;242;p39"/>
          <p:cNvPicPr preferRelativeResize="0"/>
          <p:nvPr/>
        </p:nvPicPr>
        <p:blipFill rotWithShape="1">
          <a:blip r:embed="rId3">
            <a:alphaModFix/>
          </a:blip>
          <a:srcRect/>
          <a:stretch/>
        </p:blipFill>
        <p:spPr>
          <a:xfrm>
            <a:off x="3481021" y="1825625"/>
            <a:ext cx="5229955" cy="1019317"/>
          </a:xfrm>
          <a:prstGeom prst="rect">
            <a:avLst/>
          </a:prstGeom>
          <a:noFill/>
          <a:ln>
            <a:noFill/>
          </a:ln>
        </p:spPr>
      </p:pic>
      <p:sp>
        <p:nvSpPr>
          <p:cNvPr id="243" name="Google Shape;243;p39"/>
          <p:cNvSpPr txBox="1"/>
          <p:nvPr/>
        </p:nvSpPr>
        <p:spPr>
          <a:xfrm>
            <a:off x="4699623" y="2844954"/>
            <a:ext cx="2792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Figure: Accuracy of BERT Model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200"/>
              <a:t>Conclusion and Future Work</a:t>
            </a:r>
            <a:endParaRPr sz="4200"/>
          </a:p>
        </p:txBody>
      </p:sp>
      <p:sp>
        <p:nvSpPr>
          <p:cNvPr id="249" name="Google Shape;249;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In the results we seen that our Posting Comments Under Differential Privacy approach successfully able to fool gender classifiers by reducing accuracy to 41.36%.</a:t>
            </a:r>
            <a:endParaRPr/>
          </a:p>
          <a:p>
            <a:pPr marL="457200" lvl="0" indent="-342900" algn="l" rtl="0">
              <a:lnSpc>
                <a:spcPct val="90000"/>
              </a:lnSpc>
              <a:spcBef>
                <a:spcPts val="1000"/>
              </a:spcBef>
              <a:spcAft>
                <a:spcPts val="0"/>
              </a:spcAft>
              <a:buClr>
                <a:schemeClr val="dk1"/>
              </a:buClr>
              <a:buSzPts val="1800"/>
              <a:buChar char="•"/>
            </a:pPr>
            <a:r>
              <a:rPr lang="en-US"/>
              <a:t>Most of the time it will retain the meaning of the Original Comments.</a:t>
            </a:r>
            <a:endParaRPr/>
          </a:p>
          <a:p>
            <a:pPr marL="457200" lvl="0" indent="-342900" algn="l" rtl="0">
              <a:lnSpc>
                <a:spcPct val="90000"/>
              </a:lnSpc>
              <a:spcBef>
                <a:spcPts val="1000"/>
              </a:spcBef>
              <a:spcAft>
                <a:spcPts val="0"/>
              </a:spcAft>
              <a:buClr>
                <a:schemeClr val="dk1"/>
              </a:buClr>
              <a:buSzPts val="1800"/>
              <a:buChar char="•"/>
            </a:pPr>
            <a:r>
              <a:rPr lang="en-US"/>
              <a:t>For future work, we aim to apply our approach on other machine learning models apart from BERT.</a:t>
            </a:r>
            <a:endParaRPr/>
          </a:p>
          <a:p>
            <a:pPr marL="457200" lvl="0" indent="-342900" algn="l" rtl="0">
              <a:lnSpc>
                <a:spcPct val="90000"/>
              </a:lnSpc>
              <a:spcBef>
                <a:spcPts val="1000"/>
              </a:spcBef>
              <a:spcAft>
                <a:spcPts val="0"/>
              </a:spcAft>
              <a:buClr>
                <a:schemeClr val="dk1"/>
              </a:buClr>
              <a:buSzPts val="1800"/>
              <a:buChar char="•"/>
            </a:pPr>
            <a:r>
              <a:rPr lang="en-US"/>
              <a:t>Additionally we aim to enhance sentence similarity by using context words during the modification of strong features.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References</a:t>
            </a:r>
            <a:endParaRPr sz="4200"/>
          </a:p>
        </p:txBody>
      </p:sp>
      <p:sp>
        <p:nvSpPr>
          <p:cNvPr id="255" name="Google Shape;25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514350" lvl="0" indent="-514350" algn="l" rtl="0">
              <a:lnSpc>
                <a:spcPct val="90000"/>
              </a:lnSpc>
              <a:spcBef>
                <a:spcPts val="0"/>
              </a:spcBef>
              <a:spcAft>
                <a:spcPts val="0"/>
              </a:spcAft>
              <a:buClr>
                <a:schemeClr val="dk1"/>
              </a:buClr>
              <a:buSzPct val="100000"/>
              <a:buFont typeface="Calibri"/>
              <a:buAutoNum type="arabicPeriod"/>
            </a:pPr>
            <a:r>
              <a:rPr lang="en-US"/>
              <a:t>G. Beigi and H. Liu, “A survey on privacy in social media: Identification, mitigation, and applications,” ACM/IMS Trans. Data Sci., vol. 1, no. 1, mar 2020.</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 Dey, C. Tang, K. Ross, and N. Saxena, “Estimating age privacy leakage in online social networks,” in 2012 proceedings ieee infocom. IEEE, 2012, pp. 2836–2840.</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 Weinsberg, S. Bhagat, S. Ioannidis, and N. Taft, “Blurme: Inferring and obfuscating user gender based on ratings,” in Proceedings of the sixth ACMconference on Recommender systems, 2012, pp. 195–202.</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N. Z. Gong and B. Liu, “Attribute inference attacks in online social networks,” ACM Transactions on Privacy and Security (TOPS), vol. 21, no. 1, pp. 1–30, 2018.</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B. A. Pijani, A. Imine, and M. Rusinowitch, “Online attacks on picture owner privacy,” in Database and Expert Systems Applications: 31st International Conference, DEXA 2020, Bratislava, Slovakia, September 14–17, 2020, Proceedings, Part II 31. Springer, 2020, pp. 33–47.</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X. Yue, M. Du, T. Wang, Y. Li, H. Sun, and S. S. Chow, “Differential privacy for text analytics via natural text sanitization,” arXiv preprint arXiv:2106.01221, 2021.</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N. Belhadj-Cheikh, A. Imine, and M. Rusinowitch, “Fox: Fooling with explanations: Privacy protection with adversarial reactions in social media,” in 2021 18th International Conference on Privacy, Security and Trust(PST). IEEE, 2021, pp. 1–10.</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 Le, S. Wang, and D. Lee, “Malcom: Generating malicious comments to attack neural fake news detection models,” in 2020 IEEE International Conference on Data Mining (ICDM). IEEE, 2020, pp. 282–291.</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J. Li, S. Ji, T. Du, B. Li, and T. Wang, “Textbugger: Generating adversarial text against real-world applications,” arXiv preprint arXiv:1812.05271, 2018.</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Mathai, S. Khare, S. Tamilselvam, and S. Mani, “Adversarial black box attacks on text classifiers using multi-objective genetic optimization guided by deep networks,” arXiv preprint arXiv:2011.03901, 2020.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Introduction</a:t>
            </a:r>
            <a:endParaRPr sz="4200"/>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Vast amount of data produces on Online Social Networks everyday.</a:t>
            </a:r>
            <a:endParaRPr dirty="0"/>
          </a:p>
          <a:p>
            <a:pPr marL="228600" lvl="0" indent="-228600" algn="l" rtl="0">
              <a:lnSpc>
                <a:spcPct val="90000"/>
              </a:lnSpc>
              <a:spcBef>
                <a:spcPts val="1000"/>
              </a:spcBef>
              <a:spcAft>
                <a:spcPts val="0"/>
              </a:spcAft>
              <a:buClr>
                <a:schemeClr val="dk1"/>
              </a:buClr>
              <a:buSzPts val="2800"/>
              <a:buChar char="•"/>
            </a:pPr>
            <a:r>
              <a:rPr lang="en-US" dirty="0"/>
              <a:t>Users uses various platforms like Facebook, Instagram, Twitter, LinkedIn, Twitter, Reddit etc. for communication, connect with other, share daily activities.</a:t>
            </a:r>
            <a:endParaRPr dirty="0"/>
          </a:p>
          <a:p>
            <a:pPr marL="228600" lvl="0" indent="-228600" algn="l" rtl="0">
              <a:lnSpc>
                <a:spcPct val="90000"/>
              </a:lnSpc>
              <a:spcBef>
                <a:spcPts val="1000"/>
              </a:spcBef>
              <a:spcAft>
                <a:spcPts val="0"/>
              </a:spcAft>
              <a:buClr>
                <a:schemeClr val="dk1"/>
              </a:buClr>
              <a:buSzPts val="2800"/>
              <a:buChar char="•"/>
            </a:pPr>
            <a:r>
              <a:rPr lang="en-US" dirty="0"/>
              <a:t>Users knowingly or unknowingly disclose personal information publicly with friends and strangers.</a:t>
            </a:r>
            <a:endParaRPr dirty="0"/>
          </a:p>
          <a:p>
            <a:pPr marL="228600" lvl="0" indent="-228600" algn="l" rtl="0">
              <a:lnSpc>
                <a:spcPct val="90000"/>
              </a:lnSpc>
              <a:spcBef>
                <a:spcPts val="1000"/>
              </a:spcBef>
              <a:spcAft>
                <a:spcPts val="0"/>
              </a:spcAft>
              <a:buClr>
                <a:schemeClr val="dk1"/>
              </a:buClr>
              <a:buSzPts val="2800"/>
              <a:buChar char="•"/>
            </a:pPr>
            <a:r>
              <a:rPr lang="en-US" dirty="0"/>
              <a:t>These data exposes individuals’ privacy, users to tracking, making them extremely vulnerable to potential threats.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Introduction</a:t>
            </a:r>
            <a:endParaRPr sz="4200"/>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1000"/>
              </a:spcBef>
              <a:spcAft>
                <a:spcPts val="0"/>
              </a:spcAft>
              <a:buClr>
                <a:schemeClr val="dk1"/>
              </a:buClr>
              <a:buSzPct val="100000"/>
              <a:buChar char="•"/>
            </a:pPr>
            <a:r>
              <a:rPr lang="en-US" dirty="0"/>
              <a:t>Adversaries infer personal information of users like age, gender or political affiliation.</a:t>
            </a:r>
            <a:endParaRPr dirty="0"/>
          </a:p>
          <a:p>
            <a:pPr marL="228600" lvl="0" indent="-228600" algn="l" rtl="0">
              <a:lnSpc>
                <a:spcPct val="90000"/>
              </a:lnSpc>
              <a:spcBef>
                <a:spcPts val="1000"/>
              </a:spcBef>
              <a:spcAft>
                <a:spcPts val="0"/>
              </a:spcAft>
              <a:buClr>
                <a:schemeClr val="dk1"/>
              </a:buClr>
              <a:buSzPct val="100000"/>
              <a:buChar char="•"/>
            </a:pPr>
            <a:r>
              <a:rPr lang="en-US" dirty="0"/>
              <a:t>Despite from users data, non user generated data (e.g. comments by friends, friends of friends or other users) is also determine sensitive attributes. </a:t>
            </a:r>
            <a:endParaRPr dirty="0"/>
          </a:p>
          <a:p>
            <a:pPr marL="228600" lvl="0" indent="-228600" algn="l" rtl="0">
              <a:lnSpc>
                <a:spcPct val="90000"/>
              </a:lnSpc>
              <a:spcBef>
                <a:spcPts val="1000"/>
              </a:spcBef>
              <a:spcAft>
                <a:spcPts val="0"/>
              </a:spcAft>
              <a:buClr>
                <a:schemeClr val="dk1"/>
              </a:buClr>
              <a:buSzPct val="100000"/>
              <a:buChar char="•"/>
            </a:pPr>
            <a:r>
              <a:rPr lang="en-US" dirty="0"/>
              <a:t>It is essential for publishers of social media data to protect users' privacy.</a:t>
            </a:r>
            <a:endParaRPr dirty="0"/>
          </a:p>
          <a:p>
            <a:pPr marL="228600" lvl="0" indent="-228600" algn="l" rtl="0">
              <a:lnSpc>
                <a:spcPct val="90000"/>
              </a:lnSpc>
              <a:spcBef>
                <a:spcPts val="1000"/>
              </a:spcBef>
              <a:spcAft>
                <a:spcPts val="0"/>
              </a:spcAft>
              <a:buClr>
                <a:schemeClr val="dk1"/>
              </a:buClr>
              <a:buSzPct val="100000"/>
              <a:buChar char="•"/>
            </a:pPr>
            <a:r>
              <a:rPr lang="en-US" dirty="0"/>
              <a:t>In this work we will see the attacks possible on the users data and study the various mechanisms to provide privacy to users. Then, we will provide the Posting Comments Under Differential Privacy to hide gender sensitivity of users.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dirty="0"/>
              <a:t>Theoretical Background and Literature Survey</a:t>
            </a:r>
            <a:endParaRPr sz="4200" dirty="0"/>
          </a:p>
        </p:txBody>
      </p:sp>
      <p:pic>
        <p:nvPicPr>
          <p:cNvPr id="111" name="Google Shape;111;p5"/>
          <p:cNvPicPr preferRelativeResize="0">
            <a:picLocks noGrp="1"/>
          </p:cNvPicPr>
          <p:nvPr>
            <p:ph type="body" idx="1"/>
          </p:nvPr>
        </p:nvPicPr>
        <p:blipFill rotWithShape="1">
          <a:blip r:embed="rId3">
            <a:alphaModFix/>
          </a:blip>
          <a:srcRect/>
          <a:stretch/>
        </p:blipFill>
        <p:spPr>
          <a:xfrm>
            <a:off x="1337598" y="1873497"/>
            <a:ext cx="9516803" cy="3820058"/>
          </a:xfrm>
          <a:prstGeom prst="rect">
            <a:avLst/>
          </a:prstGeom>
          <a:noFill/>
          <a:ln>
            <a:noFill/>
          </a:ln>
        </p:spPr>
      </p:pic>
      <p:sp>
        <p:nvSpPr>
          <p:cNvPr id="112" name="Google Shape;112;p5"/>
          <p:cNvSpPr txBox="1"/>
          <p:nvPr/>
        </p:nvSpPr>
        <p:spPr>
          <a:xfrm>
            <a:off x="3025587" y="5691698"/>
            <a:ext cx="61408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Figure : Combination of Various Data Types and Applications [</a:t>
            </a:r>
            <a:r>
              <a:rPr lang="en-US" sz="1800" b="0" i="0" u="sng" strike="noStrike" cap="none">
                <a:solidFill>
                  <a:schemeClr val="dk1"/>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1</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Two types of attack possible on users data</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Identity  Disclosure Attacks – It occurs when an individual is mapped to an instance in a released dataset.</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Attribute Disclosure Attacks – It occurs when the adversary could infer some new information regarding an individual based on the released data.</a:t>
            </a:r>
            <a:endParaRPr dirty="0"/>
          </a:p>
          <a:p>
            <a:pPr marL="228600" lvl="0" indent="-228600" algn="l" rtl="0">
              <a:lnSpc>
                <a:spcPct val="90000"/>
              </a:lnSpc>
              <a:spcBef>
                <a:spcPts val="1000"/>
              </a:spcBef>
              <a:spcAft>
                <a:spcPts val="0"/>
              </a:spcAft>
              <a:buClr>
                <a:schemeClr val="dk1"/>
              </a:buClr>
              <a:buSzPts val="2800"/>
              <a:buChar char="•"/>
            </a:pPr>
            <a:r>
              <a:rPr lang="en-US" dirty="0"/>
              <a:t>Users are at very much risk from attribute inference attacks, which utilizes machine learning models to private information such as gender or age.</a:t>
            </a:r>
            <a:endParaRPr dirty="0"/>
          </a:p>
          <a:p>
            <a:pPr marL="228600" lvl="0" indent="-228600" algn="l" rtl="0">
              <a:lnSpc>
                <a:spcPct val="90000"/>
              </a:lnSpc>
              <a:spcBef>
                <a:spcPts val="1000"/>
              </a:spcBef>
              <a:spcAft>
                <a:spcPts val="0"/>
              </a:spcAft>
              <a:buClr>
                <a:schemeClr val="dk1"/>
              </a:buClr>
              <a:buSzPts val="2800"/>
              <a:buChar char="•"/>
            </a:pPr>
            <a:r>
              <a:rPr lang="en-US" dirty="0"/>
              <a:t>We will see the attribute inference attacks on the user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dirty="0"/>
              <a:t>Theoretical Background and Literature Survey</a:t>
            </a:r>
            <a:endParaRPr sz="4200" dirty="0"/>
          </a:p>
        </p:txBody>
      </p:sp>
      <p:sp>
        <p:nvSpPr>
          <p:cNvPr id="124" name="Google Shape;1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Attribute Inference Attacks </a:t>
            </a:r>
            <a:endParaRPr dirty="0"/>
          </a:p>
          <a:p>
            <a:pPr marL="685800" lvl="1" indent="-228600" algn="l" rtl="0">
              <a:lnSpc>
                <a:spcPct val="90000"/>
              </a:lnSpc>
              <a:spcBef>
                <a:spcPts val="500"/>
              </a:spcBef>
              <a:spcAft>
                <a:spcPts val="0"/>
              </a:spcAft>
              <a:buClr>
                <a:schemeClr val="dk1"/>
              </a:buClr>
              <a:buSzPct val="100000"/>
              <a:buChar char="•"/>
            </a:pPr>
            <a:r>
              <a:rPr lang="en-US" dirty="0"/>
              <a:t>User’s profile may contain self-identifying attributes, such as age, gender, visited places, and political viewpoints, which could be infer by potential attackers.</a:t>
            </a:r>
            <a:endParaRPr dirty="0"/>
          </a:p>
          <a:p>
            <a:pPr marL="228600" lvl="0" indent="-228600" algn="l" rtl="0">
              <a:lnSpc>
                <a:spcPct val="90000"/>
              </a:lnSpc>
              <a:spcBef>
                <a:spcPts val="1000"/>
              </a:spcBef>
              <a:spcAft>
                <a:spcPts val="0"/>
              </a:spcAft>
              <a:buClr>
                <a:schemeClr val="dk1"/>
              </a:buClr>
              <a:buSzPct val="100000"/>
              <a:buChar char="•"/>
            </a:pPr>
            <a:r>
              <a:rPr lang="en-US" dirty="0"/>
              <a:t>Types of Attribute Inference Attacks</a:t>
            </a:r>
            <a:endParaRPr dirty="0"/>
          </a:p>
          <a:p>
            <a:pPr marL="914400" lvl="1" indent="-457200" algn="l" rtl="0">
              <a:lnSpc>
                <a:spcPct val="90000"/>
              </a:lnSpc>
              <a:spcBef>
                <a:spcPts val="500"/>
              </a:spcBef>
              <a:spcAft>
                <a:spcPts val="0"/>
              </a:spcAft>
              <a:buClr>
                <a:schemeClr val="dk1"/>
              </a:buClr>
              <a:buSzPct val="100000"/>
              <a:buFont typeface="Calibri"/>
              <a:buAutoNum type="arabicPeriod"/>
            </a:pPr>
            <a:r>
              <a:rPr lang="en-US" dirty="0"/>
              <a:t>Friend based Attribute Inference Attacks</a:t>
            </a:r>
            <a:endParaRPr dirty="0"/>
          </a:p>
          <a:p>
            <a:pPr marL="1143000" lvl="2" indent="-228600" algn="l" rtl="0">
              <a:lnSpc>
                <a:spcPct val="90000"/>
              </a:lnSpc>
              <a:spcBef>
                <a:spcPts val="500"/>
              </a:spcBef>
              <a:spcAft>
                <a:spcPts val="0"/>
              </a:spcAft>
              <a:buClr>
                <a:schemeClr val="dk1"/>
              </a:buClr>
              <a:buSzPct val="100000"/>
              <a:buChar char="•"/>
            </a:pPr>
            <a:r>
              <a:rPr lang="en-US" dirty="0"/>
              <a:t>Friend based techniques follows the method that two friends are more probable to share similar attributes rather than two strangers.</a:t>
            </a:r>
            <a:endParaRPr dirty="0"/>
          </a:p>
          <a:p>
            <a:pPr marL="1143000" lvl="2" indent="-228600" algn="l" rtl="0">
              <a:lnSpc>
                <a:spcPct val="90000"/>
              </a:lnSpc>
              <a:spcBef>
                <a:spcPts val="500"/>
              </a:spcBef>
              <a:spcAft>
                <a:spcPts val="0"/>
              </a:spcAft>
              <a:buClr>
                <a:schemeClr val="dk1"/>
              </a:buClr>
              <a:buSzPct val="100000"/>
              <a:buChar char="•"/>
            </a:pPr>
            <a:r>
              <a:rPr lang="en-US" dirty="0"/>
              <a:t>In [</a:t>
            </a:r>
            <a:r>
              <a:rPr lang="en-US" u="sng" dirty="0">
                <a:solidFill>
                  <a:schemeClr val="hlink"/>
                </a:solidFill>
                <a:hlinkClick r:id="rId3" action="ppaction://hlinksldjump"/>
              </a:rPr>
              <a:t>2</a:t>
            </a:r>
            <a:r>
              <a:rPr lang="en-US" dirty="0"/>
              <a:t>]  authors estimated the ages of Facebook users by taking into account the details of their friends networks. Also used the year they graduated from high school to infer their birth year.</a:t>
            </a:r>
            <a:endParaRPr dirty="0"/>
          </a:p>
          <a:p>
            <a:pPr marL="914400" lvl="1" indent="-457200" algn="l" rtl="0">
              <a:lnSpc>
                <a:spcPct val="90000"/>
              </a:lnSpc>
              <a:spcBef>
                <a:spcPts val="500"/>
              </a:spcBef>
              <a:spcAft>
                <a:spcPts val="0"/>
              </a:spcAft>
              <a:buClr>
                <a:schemeClr val="dk1"/>
              </a:buClr>
              <a:buSzPct val="100000"/>
              <a:buFont typeface="Calibri"/>
              <a:buAutoNum type="arabicPeriod"/>
            </a:pPr>
            <a:r>
              <a:rPr lang="en-US" dirty="0"/>
              <a:t>Behavior based Attribute Inference Attacks</a:t>
            </a:r>
            <a:endParaRPr dirty="0"/>
          </a:p>
          <a:p>
            <a:pPr marL="1143000" lvl="2" indent="-228600" algn="l" rtl="0">
              <a:lnSpc>
                <a:spcPct val="90000"/>
              </a:lnSpc>
              <a:spcBef>
                <a:spcPts val="500"/>
              </a:spcBef>
              <a:spcAft>
                <a:spcPts val="0"/>
              </a:spcAft>
              <a:buClr>
                <a:schemeClr val="dk1"/>
              </a:buClr>
              <a:buSzPct val="100000"/>
              <a:buChar char="•"/>
            </a:pPr>
            <a:r>
              <a:rPr lang="en-US" dirty="0"/>
              <a:t>Behavior based inference attacks infer a user’s attributes based on the publicly available information regarding users behaviors and public attributes of other users similar to user.</a:t>
            </a:r>
            <a:endParaRPr dirty="0"/>
          </a:p>
          <a:p>
            <a:pPr marL="1143000" lvl="2" indent="-228600" algn="l" rtl="0">
              <a:lnSpc>
                <a:spcPct val="90000"/>
              </a:lnSpc>
              <a:spcBef>
                <a:spcPts val="500"/>
              </a:spcBef>
              <a:spcAft>
                <a:spcPts val="0"/>
              </a:spcAft>
              <a:buClr>
                <a:schemeClr val="dk1"/>
              </a:buClr>
              <a:buSzPct val="100000"/>
              <a:buChar char="•"/>
            </a:pPr>
            <a:r>
              <a:rPr lang="en-US" dirty="0"/>
              <a:t>In [</a:t>
            </a:r>
            <a:r>
              <a:rPr lang="en-US" u="sng" dirty="0">
                <a:solidFill>
                  <a:schemeClr val="hlink"/>
                </a:solidFill>
                <a:hlinkClick r:id="rId3" action="ppaction://hlinksldjump"/>
              </a:rPr>
              <a:t>3</a:t>
            </a:r>
            <a:r>
              <a:rPr lang="en-US" dirty="0"/>
              <a:t>] authors present method that uses user behavior toward movie ratings to infer features (such as gender) about users.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dirty="0"/>
              <a:t>Theoretical Background and Literature Survey</a:t>
            </a:r>
            <a:endParaRPr sz="4200" dirty="0"/>
          </a:p>
        </p:txBody>
      </p:sp>
      <p:sp>
        <p:nvSpPr>
          <p:cNvPr id="130" name="Google Shape;13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914400" lvl="1" indent="-457200" algn="l" rtl="0">
              <a:lnSpc>
                <a:spcPct val="90000"/>
              </a:lnSpc>
              <a:spcBef>
                <a:spcPts val="0"/>
              </a:spcBef>
              <a:spcAft>
                <a:spcPts val="0"/>
              </a:spcAft>
              <a:buClr>
                <a:schemeClr val="dk1"/>
              </a:buClr>
              <a:buSzPts val="2400"/>
              <a:buAutoNum type="arabicPeriod" startAt="3"/>
            </a:pPr>
            <a:r>
              <a:rPr lang="en-US"/>
              <a:t>Friend and Behavior based Attribute Inference Attacks</a:t>
            </a:r>
            <a:endParaRPr/>
          </a:p>
          <a:p>
            <a:pPr marL="1143000" lvl="2" indent="-228600" algn="l" rtl="0">
              <a:lnSpc>
                <a:spcPct val="90000"/>
              </a:lnSpc>
              <a:spcBef>
                <a:spcPts val="500"/>
              </a:spcBef>
              <a:spcAft>
                <a:spcPts val="0"/>
              </a:spcAft>
              <a:buClr>
                <a:schemeClr val="dk1"/>
              </a:buClr>
              <a:buSzPts val="2000"/>
              <a:buChar char="•"/>
            </a:pPr>
            <a:r>
              <a:rPr lang="en-US"/>
              <a:t>It uses behavior and social links to infer characteristics about the user.</a:t>
            </a:r>
            <a:endParaRPr/>
          </a:p>
          <a:p>
            <a:pPr marL="1143000" lvl="2" indent="-228600" algn="l" rtl="0">
              <a:lnSpc>
                <a:spcPct val="90000"/>
              </a:lnSpc>
              <a:spcBef>
                <a:spcPts val="500"/>
              </a:spcBef>
              <a:spcAft>
                <a:spcPts val="0"/>
              </a:spcAft>
              <a:buClr>
                <a:schemeClr val="dk1"/>
              </a:buClr>
              <a:buSzPts val="2000"/>
              <a:buChar char="•"/>
            </a:pPr>
            <a:r>
              <a:rPr lang="en-US"/>
              <a:t>In [</a:t>
            </a:r>
            <a:r>
              <a:rPr lang="en-US" u="sng">
                <a:solidFill>
                  <a:schemeClr val="hlink"/>
                </a:solidFill>
                <a:hlinkClick r:id="rId3" action="ppaction://hlinksldjump"/>
              </a:rPr>
              <a:t>4</a:t>
            </a:r>
            <a:r>
              <a:rPr lang="en-US"/>
              <a:t>] authors created a social-behavior-attribute network (SBA) using social structure, behaviors and characteristics of users all combined into a single framework to characteristics of users.</a:t>
            </a:r>
            <a:endParaRPr/>
          </a:p>
          <a:p>
            <a:pPr marL="914400" lvl="1" indent="-457200" algn="l" rtl="0">
              <a:lnSpc>
                <a:spcPct val="90000"/>
              </a:lnSpc>
              <a:spcBef>
                <a:spcPts val="500"/>
              </a:spcBef>
              <a:spcAft>
                <a:spcPts val="0"/>
              </a:spcAft>
              <a:buClr>
                <a:schemeClr val="dk1"/>
              </a:buClr>
              <a:buSzPts val="2400"/>
              <a:buAutoNum type="arabicPeriod" startAt="3"/>
            </a:pPr>
            <a:r>
              <a:rPr lang="en-US"/>
              <a:t>Non User Generated Data based Attribute Inference Attacks</a:t>
            </a:r>
            <a:endParaRPr/>
          </a:p>
          <a:p>
            <a:pPr marL="1143000" lvl="2" indent="-228600" algn="l" rtl="0">
              <a:lnSpc>
                <a:spcPct val="90000"/>
              </a:lnSpc>
              <a:spcBef>
                <a:spcPts val="500"/>
              </a:spcBef>
              <a:spcAft>
                <a:spcPts val="0"/>
              </a:spcAft>
              <a:buClr>
                <a:schemeClr val="dk1"/>
              </a:buClr>
              <a:buSzPts val="2000"/>
              <a:buChar char="•"/>
            </a:pPr>
            <a:r>
              <a:rPr lang="en-US"/>
              <a:t>Created by individuals other than the primary user</a:t>
            </a:r>
            <a:endParaRPr/>
          </a:p>
          <a:p>
            <a:pPr marL="1143000" lvl="2" indent="-228600" algn="l" rtl="0">
              <a:lnSpc>
                <a:spcPct val="90000"/>
              </a:lnSpc>
              <a:spcBef>
                <a:spcPts val="500"/>
              </a:spcBef>
              <a:spcAft>
                <a:spcPts val="0"/>
              </a:spcAft>
              <a:buClr>
                <a:schemeClr val="dk1"/>
              </a:buClr>
              <a:buSzPts val="2000"/>
              <a:buChar char="•"/>
            </a:pPr>
            <a:r>
              <a:rPr lang="en-US"/>
              <a:t>It includes reactions made on the user’s posts by their friends or friends of friends.</a:t>
            </a:r>
            <a:endParaRPr/>
          </a:p>
          <a:p>
            <a:pPr marL="1143000" lvl="2" indent="-228600" algn="l" rtl="0">
              <a:lnSpc>
                <a:spcPct val="90000"/>
              </a:lnSpc>
              <a:spcBef>
                <a:spcPts val="500"/>
              </a:spcBef>
              <a:spcAft>
                <a:spcPts val="0"/>
              </a:spcAft>
              <a:buClr>
                <a:schemeClr val="dk1"/>
              </a:buClr>
              <a:buSzPts val="2000"/>
              <a:buChar char="•"/>
            </a:pPr>
            <a:r>
              <a:rPr lang="en-US"/>
              <a:t>In [</a:t>
            </a:r>
            <a:r>
              <a:rPr lang="en-US" u="sng">
                <a:solidFill>
                  <a:schemeClr val="hlink"/>
                </a:solidFill>
                <a:hlinkClick r:id="rId3" action="ppaction://hlinksldjump"/>
              </a:rPr>
              <a:t>5</a:t>
            </a:r>
            <a:r>
              <a:rPr lang="en-US"/>
              <a:t>] authors uses alt-text generated by Facebook to describe picture content, as well as comments with words and emojis posted by friends, friends of friends, or other users.</a:t>
            </a:r>
            <a:endParaRPr/>
          </a:p>
          <a:p>
            <a:pPr marL="228600" lvl="0" indent="-228600" algn="l" rtl="0">
              <a:lnSpc>
                <a:spcPct val="90000"/>
              </a:lnSpc>
              <a:spcBef>
                <a:spcPts val="1000"/>
              </a:spcBef>
              <a:spcAft>
                <a:spcPts val="0"/>
              </a:spcAft>
              <a:buClr>
                <a:schemeClr val="dk1"/>
              </a:buClr>
              <a:buSzPts val="2800"/>
              <a:buChar char="•"/>
            </a:pPr>
            <a:r>
              <a:rPr lang="en-US"/>
              <a:t>Now, we focus to fool the classifiers to predicts the attributes.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a:t>Theoretical Background and Literature Survey</a:t>
            </a:r>
            <a:endParaRPr sz="4200"/>
          </a:p>
        </p:txBody>
      </p:sp>
      <p:graphicFrame>
        <p:nvGraphicFramePr>
          <p:cNvPr id="136" name="Google Shape;136;p9"/>
          <p:cNvGraphicFramePr/>
          <p:nvPr/>
        </p:nvGraphicFramePr>
        <p:xfrm>
          <a:off x="1140757" y="1633258"/>
          <a:ext cx="9910500" cy="4572050"/>
        </p:xfrm>
        <a:graphic>
          <a:graphicData uri="http://schemas.openxmlformats.org/drawingml/2006/table">
            <a:tbl>
              <a:tblPr firstRow="1" bandRow="1">
                <a:noFill/>
                <a:tableStyleId>{4C6964CF-8A63-4387-BC4D-73C9D8ADB962}</a:tableStyleId>
              </a:tblPr>
              <a:tblGrid>
                <a:gridCol w="3303500">
                  <a:extLst>
                    <a:ext uri="{9D8B030D-6E8A-4147-A177-3AD203B41FA5}">
                      <a16:colId xmlns:a16="http://schemas.microsoft.com/office/drawing/2014/main" val="20000"/>
                    </a:ext>
                  </a:extLst>
                </a:gridCol>
                <a:gridCol w="3303500">
                  <a:extLst>
                    <a:ext uri="{9D8B030D-6E8A-4147-A177-3AD203B41FA5}">
                      <a16:colId xmlns:a16="http://schemas.microsoft.com/office/drawing/2014/main" val="20001"/>
                    </a:ext>
                  </a:extLst>
                </a:gridCol>
                <a:gridCol w="3303500">
                  <a:extLst>
                    <a:ext uri="{9D8B030D-6E8A-4147-A177-3AD203B41FA5}">
                      <a16:colId xmlns:a16="http://schemas.microsoft.com/office/drawing/2014/main" val="20002"/>
                    </a:ext>
                  </a:extLst>
                </a:gridCol>
              </a:tblGrid>
              <a:tr h="3520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Method</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Approach</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Limitations</a:t>
                      </a:r>
                      <a:endParaRPr sz="1800" b="1" u="none" strike="noStrike" cap="none"/>
                    </a:p>
                  </a:txBody>
                  <a:tcPr marL="91450" marR="91450" marT="45725" marB="45725"/>
                </a:tc>
                <a:extLst>
                  <a:ext uri="{0D108BD9-81ED-4DB2-BD59-A6C34878D82A}">
                    <a16:rowId xmlns:a16="http://schemas.microsoft.com/office/drawing/2014/main" val="10000"/>
                  </a:ext>
                </a:extLst>
              </a:tr>
              <a:tr h="880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DeepWordBug [</a:t>
                      </a:r>
                      <a:r>
                        <a:rPr lang="en-US" sz="1800" u="sng" strike="noStrike" cap="none">
                          <a:solidFill>
                            <a:schemeClr val="hlink"/>
                          </a:solidFill>
                          <a:hlinkClick r:id="rId3" action="ppaction://hlinksldjump"/>
                        </a:rPr>
                        <a:t>10</a:t>
                      </a: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Making characters level transformations to fool deep learning classifiers.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Adversial changes can be easily visible because of simple character level transformations</a:t>
                      </a:r>
                      <a:endParaRPr sz="1800" u="none" strike="noStrike" cap="none"/>
                    </a:p>
                  </a:txBody>
                  <a:tcPr marL="91450" marR="91450" marT="45725" marB="45725"/>
                </a:tc>
                <a:extLst>
                  <a:ext uri="{0D108BD9-81ED-4DB2-BD59-A6C34878D82A}">
                    <a16:rowId xmlns:a16="http://schemas.microsoft.com/office/drawing/2014/main" val="10001"/>
                  </a:ext>
                </a:extLst>
              </a:tr>
              <a:tr h="11442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TEXTBUGGER [</a:t>
                      </a:r>
                      <a:r>
                        <a:rPr lang="en-US" sz="1800" u="sng" strike="noStrike" cap="none">
                          <a:solidFill>
                            <a:schemeClr val="hlink"/>
                          </a:solidFill>
                          <a:hlinkClick r:id="rId3" action="ppaction://hlinksldjump"/>
                        </a:rPr>
                        <a:t>9</a:t>
                      </a:r>
                      <a:r>
                        <a:rPr lang="en-US"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Making Minimal alterations to the words for attacking deep learning models.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Adversarial changes are easily detectable by individuals due to the minimal alterations to the words.</a:t>
                      </a:r>
                      <a:endParaRPr sz="1400" u="none" strike="noStrike" cap="none"/>
                    </a:p>
                  </a:txBody>
                  <a:tcPr marL="91450" marR="91450" marT="45725" marB="45725"/>
                </a:tc>
                <a:extLst>
                  <a:ext uri="{0D108BD9-81ED-4DB2-BD59-A6C34878D82A}">
                    <a16:rowId xmlns:a16="http://schemas.microsoft.com/office/drawing/2014/main" val="10002"/>
                  </a:ext>
                </a:extLst>
              </a:tr>
              <a:tr h="11442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MALCOM [</a:t>
                      </a:r>
                      <a:r>
                        <a:rPr lang="en-US" sz="1800" u="sng" strike="noStrike" cap="none">
                          <a:solidFill>
                            <a:schemeClr val="hlink"/>
                          </a:solidFill>
                          <a:hlinkClick r:id="rId3" action="ppaction://hlinksldjump"/>
                        </a:rPr>
                        <a:t>8</a:t>
                      </a:r>
                      <a:r>
                        <a:rPr lang="en-US"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Generating adversial comments to attack neural fake news detections.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Proposed for only fake news detection, Other users have to add manually adversial comments on fake news article.</a:t>
                      </a:r>
                      <a:endParaRPr sz="1400" u="none" strike="noStrike" cap="none"/>
                    </a:p>
                  </a:txBody>
                  <a:tcPr marL="91450" marR="91450" marT="45725" marB="45725"/>
                </a:tc>
                <a:extLst>
                  <a:ext uri="{0D108BD9-81ED-4DB2-BD59-A6C34878D82A}">
                    <a16:rowId xmlns:a16="http://schemas.microsoft.com/office/drawing/2014/main" val="10003"/>
                  </a:ext>
                </a:extLst>
              </a:tr>
              <a:tr h="880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FOX [</a:t>
                      </a:r>
                      <a:r>
                        <a:rPr lang="en-US" sz="1800" u="sng" strike="noStrike" cap="none">
                          <a:solidFill>
                            <a:schemeClr val="hlink"/>
                          </a:solidFill>
                          <a:hlinkClick r:id="rId3" action="ppaction://hlinksldjump"/>
                        </a:rPr>
                        <a:t>7</a:t>
                      </a: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Generating adversial comments to fool gender attribute</a:t>
                      </a:r>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t>inference classifiers.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Others users have to add manually comments on the Facebook post.</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137" name="Google Shape;137;p9"/>
          <p:cNvSpPr txBox="1"/>
          <p:nvPr/>
        </p:nvSpPr>
        <p:spPr>
          <a:xfrm>
            <a:off x="2904563" y="6308209"/>
            <a:ext cx="63828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Table: Comparison of different approaches to fool classifiers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2364</Words>
  <Application>Microsoft Office PowerPoint</Application>
  <PresentationFormat>Widescreen</PresentationFormat>
  <Paragraphs>175</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An MTech. Dissertation Preliminary Presentation On Posting Comments Under Differential Privacy </vt:lpstr>
      <vt:lpstr>Outline</vt:lpstr>
      <vt:lpstr>Introduction</vt:lpstr>
      <vt:lpstr>Introduction</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Theoretical Background and Literature Survey</vt:lpstr>
      <vt:lpstr>Implementation Methodology</vt:lpstr>
      <vt:lpstr>Implementation Methodology</vt:lpstr>
      <vt:lpstr>Implementation Methodology</vt:lpstr>
      <vt:lpstr>Implementation Methodology</vt:lpstr>
      <vt:lpstr>Implementation Methodology</vt:lpstr>
      <vt:lpstr>Experiments</vt:lpstr>
      <vt:lpstr>Experiments</vt:lpstr>
      <vt:lpstr>Experiments</vt:lpstr>
      <vt:lpstr>Experiments</vt:lpstr>
      <vt:lpstr>Results</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MTech. Dissertation Preliminary Presentation On Posting Comments Under Differential Privacy </dc:title>
  <dc:creator>Nihar Sodhaparmar</dc:creator>
  <cp:lastModifiedBy>Nihar Sodhaparmar</cp:lastModifiedBy>
  <cp:revision>4</cp:revision>
  <dcterms:created xsi:type="dcterms:W3CDTF">2023-12-06T13:32:14Z</dcterms:created>
  <dcterms:modified xsi:type="dcterms:W3CDTF">2023-12-08T11:01:18Z</dcterms:modified>
</cp:coreProperties>
</file>