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9c52ecfd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9c52ecf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9c52ecfd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9c52ec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0dd65635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0dd6563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0dd65635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0dd65635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0dd65635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30dd65635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9dd86676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19dd86676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9dd86676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9dd86676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9dd86676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9dd86676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9dd86676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9dd86676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9dd86676c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19dd86676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9c52ecfd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19c52ecfd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9dd86676c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19dd86676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9dd86676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9dd86676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9dd86676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9dd86676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9dd86676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9dd86676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dd86676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9dd86676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9dd86676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9dd86676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9c52ecfd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9c52ecf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9c52ecfd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9c52ecf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wlyibjrHhr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youtube.com/watch?v=fovf7eZ3oJg" TargetMode="External"/><Relationship Id="rId4" Type="http://schemas.openxmlformats.org/officeDocument/2006/relationships/hyperlink" Target="https://www.youtube.com/watch?v=tsOKOYBX57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72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4000"/>
              <a:t>CSE 602 - Wireless Network and Mobile Computing</a:t>
            </a:r>
            <a:endParaRPr sz="4000"/>
          </a:p>
        </p:txBody>
      </p:sp>
      <p:sp>
        <p:nvSpPr>
          <p:cNvPr id="55" name="Google Shape;55;p13"/>
          <p:cNvSpPr txBox="1">
            <a:spLocks noGrp="1"/>
          </p:cNvSpPr>
          <p:nvPr>
            <p:ph type="subTitle" idx="1"/>
          </p:nvPr>
        </p:nvSpPr>
        <p:spPr>
          <a:xfrm>
            <a:off x="311700" y="2742475"/>
            <a:ext cx="8520600" cy="18144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3281"/>
              <a:t>Comparison of AODV, FSR and ZRP Routing Protocols</a:t>
            </a:r>
            <a:endParaRPr sz="3281"/>
          </a:p>
          <a:p>
            <a:pPr marL="0" lvl="0" indent="0" algn="ctr" rtl="0">
              <a:spcBef>
                <a:spcPts val="0"/>
              </a:spcBef>
              <a:spcAft>
                <a:spcPts val="0"/>
              </a:spcAft>
              <a:buNone/>
            </a:pPr>
            <a:endParaRPr/>
          </a:p>
          <a:p>
            <a:pPr marL="2286000" lvl="0" indent="0" algn="l" rtl="0">
              <a:spcBef>
                <a:spcPts val="0"/>
              </a:spcBef>
              <a:spcAft>
                <a:spcPts val="0"/>
              </a:spcAft>
              <a:buNone/>
            </a:pPr>
            <a:r>
              <a:rPr lang="en" sz="2200"/>
              <a:t> P22CS004 - Kalp Gohil</a:t>
            </a:r>
            <a:endParaRPr sz="2200"/>
          </a:p>
          <a:p>
            <a:pPr marL="2286000" lvl="0" indent="0" algn="l" rtl="0">
              <a:spcBef>
                <a:spcPts val="0"/>
              </a:spcBef>
              <a:spcAft>
                <a:spcPts val="0"/>
              </a:spcAft>
              <a:buNone/>
            </a:pPr>
            <a:r>
              <a:rPr lang="en" sz="2200"/>
              <a:t> P22CS013 - Nihar Sodhaparmar</a:t>
            </a:r>
            <a:endParaRPr sz="2200"/>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Fisheye State Routing (FSR) …</a:t>
            </a:r>
            <a:endParaRPr/>
          </a:p>
        </p:txBody>
      </p:sp>
      <p:sp>
        <p:nvSpPr>
          <p:cNvPr id="122" name="Google Shape;12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The number of levels and the radius of each scope will depend on the size of the network.</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Entries corresponding to nodes within the smaller scope are propagated to the neighbors with the highest frequency and the exchanges in smaller scopes are more frequent than in larger.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FSR minimized the consumed bandwidth as the link state update packets that are exchanged only among neighboring nodes and it manages to reduce the message size of the topology information due to removal of topology information concerned far-away nodes.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Even if a node doesn’t have accurate information about far away nodes, the packets will be routed correctly because the route information becomes more and more accurate as the packet gets closer to the destination.</a:t>
            </a:r>
            <a:endParaRPr>
              <a:solidFill>
                <a:schemeClr val="dk1"/>
              </a:solidFill>
            </a:endParaRPr>
          </a:p>
        </p:txBody>
      </p:sp>
      <p:sp>
        <p:nvSpPr>
          <p:cNvPr id="123" name="Google Shape;12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Zone Routing Protocol (ZRP)</a:t>
            </a:r>
            <a:endParaRPr b="1"/>
          </a:p>
        </p:txBody>
      </p:sp>
      <p:sp>
        <p:nvSpPr>
          <p:cNvPr id="129" name="Google Shape;12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It is hybrid hybrid protocol.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takes advantage of proactive discovery within a node's local neighborhood, and using a reactive protocol for communication for farther away nodes.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packet can be routed proactively if its destination is within local zone and reactive routing is used if the destination is outside the zone.</a:t>
            </a:r>
            <a:endParaRPr>
              <a:solidFill>
                <a:schemeClr val="dk1"/>
              </a:solidFill>
            </a:endParaRPr>
          </a:p>
        </p:txBody>
      </p:sp>
      <p:sp>
        <p:nvSpPr>
          <p:cNvPr id="130" name="Google Shape;13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Zone Routing Protocol (ZRP) …</a:t>
            </a:r>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Zone Routing Protocol involves many components such as IARP and IERP.</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IntrA-zone Routing Protocol (IARP) is the locally proactive routing component of ZRP and IntEr-zone Routing Protocol (IERP) is the globally reactive routing component of ZRP.</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If a node sends a packet to another node then it should be checked whether the destination is outside the zone or within its local zone using information provided by IARP.</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IARP, to know about the topology of its routing zone, each node continuously maintains the routing information of all nodes within its routing zone.</a:t>
            </a:r>
            <a:endParaRPr>
              <a:solidFill>
                <a:schemeClr val="dk1"/>
              </a:solidFill>
            </a:endParaRPr>
          </a:p>
        </p:txBody>
      </p:sp>
      <p:sp>
        <p:nvSpPr>
          <p:cNvPr id="137" name="Google Shape;13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Zone Routing Protocol (ZRP) …</a:t>
            </a:r>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In IERP the routing process is divided into two phases: the route request phase and the route reply phase.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the route request phase, a route request packet is send by the source node to its peripheral nodes. If the receiver of a route request packet knows the destination, it responds by sending a route reply back to the source else it forwards the request packet to its neighbors.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 node discards the route request if it receives the several copies of the same route request.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route reply phase, any node can send route reply packet if it provides a route to the destination.</a:t>
            </a:r>
            <a:endParaRPr>
              <a:solidFill>
                <a:schemeClr val="dk1"/>
              </a:solidFill>
            </a:endParaRPr>
          </a:p>
        </p:txBody>
      </p:sp>
      <p:sp>
        <p:nvSpPr>
          <p:cNvPr id="144" name="Google Shape;14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Zone Routing Protocol (ZRP) …</a:t>
            </a:r>
            <a:endParaRPr/>
          </a:p>
        </p:txBody>
      </p:sp>
      <p:pic>
        <p:nvPicPr>
          <p:cNvPr id="150" name="Google Shape;150;p26"/>
          <p:cNvPicPr preferRelativeResize="0"/>
          <p:nvPr/>
        </p:nvPicPr>
        <p:blipFill rotWithShape="1">
          <a:blip r:embed="rId3">
            <a:alphaModFix/>
          </a:blip>
          <a:srcRect l="1621" t="3597" r="3528" b="8435"/>
          <a:stretch/>
        </p:blipFill>
        <p:spPr>
          <a:xfrm>
            <a:off x="2285437" y="1307775"/>
            <a:ext cx="4573125" cy="3361075"/>
          </a:xfrm>
          <a:prstGeom prst="rect">
            <a:avLst/>
          </a:prstGeom>
          <a:noFill/>
          <a:ln>
            <a:noFill/>
          </a:ln>
        </p:spPr>
      </p:pic>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Result and Analysis</a:t>
            </a:r>
            <a:endParaRPr/>
          </a:p>
        </p:txBody>
      </p:sp>
      <p:sp>
        <p:nvSpPr>
          <p:cNvPr id="157" name="Google Shape;157;p27"/>
          <p:cNvSpPr txBox="1">
            <a:spLocks noGrp="1"/>
          </p:cNvSpPr>
          <p:nvPr>
            <p:ph type="body" idx="1"/>
          </p:nvPr>
        </p:nvSpPr>
        <p:spPr>
          <a:xfrm>
            <a:off x="311700" y="1152475"/>
            <a:ext cx="4260300" cy="351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Average End-to-End Delay</a:t>
            </a:r>
            <a:endParaRPr dirty="0">
              <a:solidFill>
                <a:schemeClr val="dk1"/>
              </a:solidFill>
            </a:endParaRPr>
          </a:p>
          <a:p>
            <a:pPr marL="914400" lvl="1" indent="-304800" algn="l" rtl="0">
              <a:spcBef>
                <a:spcPts val="0"/>
              </a:spcBef>
              <a:spcAft>
                <a:spcPts val="0"/>
              </a:spcAft>
              <a:buClr>
                <a:schemeClr val="dk1"/>
              </a:buClr>
              <a:buSzPts val="1200"/>
              <a:buChar char="○"/>
            </a:pPr>
            <a:r>
              <a:rPr lang="en" sz="1600" dirty="0">
                <a:solidFill>
                  <a:schemeClr val="dk1"/>
                </a:solidFill>
              </a:rPr>
              <a:t>End-to-end delay indicates how long it a packet takes to travel </a:t>
            </a:r>
            <a:r>
              <a:rPr lang="en" sz="1600">
                <a:solidFill>
                  <a:schemeClr val="dk1"/>
                </a:solidFill>
              </a:rPr>
              <a:t>from the source </a:t>
            </a:r>
            <a:r>
              <a:rPr lang="en" sz="1600" dirty="0">
                <a:solidFill>
                  <a:schemeClr val="dk1"/>
                </a:solidFill>
              </a:rPr>
              <a:t>to the application layer of the destination.</a:t>
            </a:r>
            <a:endParaRPr sz="1200" dirty="0">
              <a:solidFill>
                <a:schemeClr val="dk1"/>
              </a:solidFill>
            </a:endParaRPr>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159" name="Google Shape;159;p27"/>
          <p:cNvPicPr preferRelativeResize="0"/>
          <p:nvPr/>
        </p:nvPicPr>
        <p:blipFill>
          <a:blip r:embed="rId3">
            <a:alphaModFix/>
          </a:blip>
          <a:stretch>
            <a:fillRect/>
          </a:stretch>
        </p:blipFill>
        <p:spPr>
          <a:xfrm>
            <a:off x="4572000" y="1017725"/>
            <a:ext cx="4449149" cy="334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Result and Analysis</a:t>
            </a:r>
            <a:endParaRPr/>
          </a:p>
        </p:txBody>
      </p:sp>
      <p:sp>
        <p:nvSpPr>
          <p:cNvPr id="165" name="Google Shape;165;p28"/>
          <p:cNvSpPr txBox="1">
            <a:spLocks noGrp="1"/>
          </p:cNvSpPr>
          <p:nvPr>
            <p:ph type="body" idx="1"/>
          </p:nvPr>
        </p:nvSpPr>
        <p:spPr>
          <a:xfrm>
            <a:off x="311700" y="1152475"/>
            <a:ext cx="4260300" cy="351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Packet Delivery Ratio</a:t>
            </a:r>
            <a:endParaRPr>
              <a:solidFill>
                <a:schemeClr val="dk1"/>
              </a:solidFill>
            </a:endParaRPr>
          </a:p>
          <a:p>
            <a:pPr marL="914400" lvl="1" indent="-304800" algn="l" rtl="0">
              <a:spcBef>
                <a:spcPts val="0"/>
              </a:spcBef>
              <a:spcAft>
                <a:spcPts val="0"/>
              </a:spcAft>
              <a:buClr>
                <a:schemeClr val="dk1"/>
              </a:buClr>
              <a:buSzPts val="1200"/>
              <a:buChar char="○"/>
            </a:pPr>
            <a:r>
              <a:rPr lang="en" sz="1600">
                <a:solidFill>
                  <a:schemeClr val="dk1"/>
                </a:solidFill>
              </a:rPr>
              <a:t>Packet delivery ratio is the fraction of packets sent by the application that are received by the receivers.</a:t>
            </a:r>
            <a:endParaRPr sz="1600">
              <a:solidFill>
                <a:schemeClr val="dk1"/>
              </a:solidFill>
            </a:endParaRPr>
          </a:p>
        </p:txBody>
      </p:sp>
      <p:sp>
        <p:nvSpPr>
          <p:cNvPr id="166" name="Google Shape;16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167" name="Google Shape;167;p28"/>
          <p:cNvPicPr preferRelativeResize="0"/>
          <p:nvPr/>
        </p:nvPicPr>
        <p:blipFill>
          <a:blip r:embed="rId3">
            <a:alphaModFix/>
          </a:blip>
          <a:stretch>
            <a:fillRect/>
          </a:stretch>
        </p:blipFill>
        <p:spPr>
          <a:xfrm>
            <a:off x="4572000" y="1017725"/>
            <a:ext cx="4449151" cy="3340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Result and Analysis</a:t>
            </a:r>
            <a:endParaRPr/>
          </a:p>
        </p:txBody>
      </p:sp>
      <p:sp>
        <p:nvSpPr>
          <p:cNvPr id="173" name="Google Shape;173;p29"/>
          <p:cNvSpPr txBox="1">
            <a:spLocks noGrp="1"/>
          </p:cNvSpPr>
          <p:nvPr>
            <p:ph type="body" idx="1"/>
          </p:nvPr>
        </p:nvSpPr>
        <p:spPr>
          <a:xfrm>
            <a:off x="311700" y="1152475"/>
            <a:ext cx="4260300" cy="351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Throughput</a:t>
            </a:r>
            <a:endParaRPr>
              <a:solidFill>
                <a:schemeClr val="dk1"/>
              </a:solidFill>
            </a:endParaRPr>
          </a:p>
          <a:p>
            <a:pPr marL="914400" lvl="1" indent="-304800" algn="l" rtl="0">
              <a:spcBef>
                <a:spcPts val="0"/>
              </a:spcBef>
              <a:spcAft>
                <a:spcPts val="0"/>
              </a:spcAft>
              <a:buClr>
                <a:schemeClr val="dk1"/>
              </a:buClr>
              <a:buSzPts val="1200"/>
              <a:buChar char="○"/>
            </a:pPr>
            <a:r>
              <a:rPr lang="en" sz="1600">
                <a:solidFill>
                  <a:schemeClr val="dk1"/>
                </a:solidFill>
              </a:rPr>
              <a:t>The throughput is defined as the total amount of data a receiver receives from the sender divided by the time it takes for the receiver to get the last packet.</a:t>
            </a:r>
            <a:endParaRPr sz="1200">
              <a:solidFill>
                <a:schemeClr val="dk1"/>
              </a:solidFill>
            </a:endParaRPr>
          </a:p>
        </p:txBody>
      </p:sp>
      <p:sp>
        <p:nvSpPr>
          <p:cNvPr id="174" name="Google Shape;17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175" name="Google Shape;175;p29"/>
          <p:cNvPicPr preferRelativeResize="0"/>
          <p:nvPr/>
        </p:nvPicPr>
        <p:blipFill>
          <a:blip r:embed="rId3">
            <a:alphaModFix/>
          </a:blip>
          <a:stretch>
            <a:fillRect/>
          </a:stretch>
        </p:blipFill>
        <p:spPr>
          <a:xfrm>
            <a:off x="4572000" y="1017725"/>
            <a:ext cx="4449149" cy="3338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Result and Analysis</a:t>
            </a:r>
            <a:endParaRPr/>
          </a:p>
        </p:txBody>
      </p:sp>
      <p:sp>
        <p:nvSpPr>
          <p:cNvPr id="181" name="Google Shape;181;p30"/>
          <p:cNvSpPr txBox="1">
            <a:spLocks noGrp="1"/>
          </p:cNvSpPr>
          <p:nvPr>
            <p:ph type="body" idx="1"/>
          </p:nvPr>
        </p:nvSpPr>
        <p:spPr>
          <a:xfrm>
            <a:off x="311700" y="1152475"/>
            <a:ext cx="4260300" cy="351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Jitter</a:t>
            </a:r>
            <a:endParaRPr>
              <a:solidFill>
                <a:schemeClr val="dk1"/>
              </a:solidFill>
            </a:endParaRPr>
          </a:p>
          <a:p>
            <a:pPr marL="914400" lvl="1" indent="-304800" algn="l" rtl="0">
              <a:spcBef>
                <a:spcPts val="0"/>
              </a:spcBef>
              <a:spcAft>
                <a:spcPts val="0"/>
              </a:spcAft>
              <a:buClr>
                <a:schemeClr val="dk1"/>
              </a:buClr>
              <a:buSzPts val="1200"/>
              <a:buChar char="○"/>
            </a:pPr>
            <a:r>
              <a:rPr lang="en" sz="1600">
                <a:solidFill>
                  <a:schemeClr val="dk1"/>
                </a:solidFill>
              </a:rPr>
              <a:t>Jitter is the variation in the time between packets arriving, caused by network congestion, timing drift, or route changes.</a:t>
            </a:r>
            <a:endParaRPr sz="1600">
              <a:solidFill>
                <a:schemeClr val="dk1"/>
              </a:solidFill>
            </a:endParaRPr>
          </a:p>
          <a:p>
            <a:pPr marL="914400" lvl="1" indent="-304800" algn="l" rtl="0">
              <a:spcBef>
                <a:spcPts val="0"/>
              </a:spcBef>
              <a:spcAft>
                <a:spcPts val="0"/>
              </a:spcAft>
              <a:buClr>
                <a:schemeClr val="dk1"/>
              </a:buClr>
              <a:buSzPts val="1200"/>
              <a:buChar char="○"/>
            </a:pPr>
            <a:r>
              <a:rPr lang="en" sz="1600">
                <a:solidFill>
                  <a:schemeClr val="dk1"/>
                </a:solidFill>
              </a:rPr>
              <a:t>It should be less for a routing protocol to perform better.</a:t>
            </a:r>
            <a:endParaRPr sz="1200">
              <a:solidFill>
                <a:schemeClr val="dk1"/>
              </a:solidFill>
            </a:endParaRPr>
          </a:p>
        </p:txBody>
      </p:sp>
      <p:sp>
        <p:nvSpPr>
          <p:cNvPr id="182" name="Google Shape;18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183" name="Google Shape;183;p30"/>
          <p:cNvPicPr preferRelativeResize="0"/>
          <p:nvPr/>
        </p:nvPicPr>
        <p:blipFill>
          <a:blip r:embed="rId3">
            <a:alphaModFix/>
          </a:blip>
          <a:stretch>
            <a:fillRect/>
          </a:stretch>
        </p:blipFill>
        <p:spPr>
          <a:xfrm>
            <a:off x="4572000" y="1017725"/>
            <a:ext cx="4449150" cy="334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Conclusion</a:t>
            </a:r>
            <a:endParaRPr b="1"/>
          </a:p>
        </p:txBody>
      </p:sp>
      <p:sp>
        <p:nvSpPr>
          <p:cNvPr id="189" name="Google Shape;18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AODV shows best performance than FSR and ZRP in terms of packet delivery ratio and throughput.</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FSR show lowest end-to-end delay.</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ZRP has less average jittering than AODV and FSR.</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AODV performed the worst in case of average jitter.</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ZRP performed the worst in case of throughput</a:t>
            </a:r>
            <a:endParaRPr>
              <a:solidFill>
                <a:schemeClr val="dk1"/>
              </a:solidFill>
            </a:endParaRPr>
          </a:p>
        </p:txBody>
      </p:sp>
      <p:sp>
        <p:nvSpPr>
          <p:cNvPr id="190" name="Google Shape;19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Content</a:t>
            </a:r>
            <a:endParaRPr b="1"/>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chemeClr val="dk1"/>
                </a:solidFill>
              </a:rPr>
              <a:t>Ad hoc On Demand Distance Vector (AODV)</a:t>
            </a:r>
            <a:endParaRPr sz="2000">
              <a:solidFill>
                <a:schemeClr val="dk1"/>
              </a:solidFill>
            </a:endParaRPr>
          </a:p>
          <a:p>
            <a:pPr marL="457200" marR="0" lvl="0" indent="-355600" algn="l" rtl="0">
              <a:lnSpc>
                <a:spcPct val="115000"/>
              </a:lnSpc>
              <a:spcBef>
                <a:spcPts val="0"/>
              </a:spcBef>
              <a:spcAft>
                <a:spcPts val="0"/>
              </a:spcAft>
              <a:buClr>
                <a:schemeClr val="dk1"/>
              </a:buClr>
              <a:buSzPts val="2000"/>
              <a:buChar char="●"/>
            </a:pPr>
            <a:r>
              <a:rPr lang="en" sz="2000">
                <a:solidFill>
                  <a:schemeClr val="dk1"/>
                </a:solidFill>
              </a:rPr>
              <a:t>Fisheye State Routing (FSR)</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Zone Routing Protocol (ZRP)</a:t>
            </a:r>
            <a:endParaRPr sz="2000">
              <a:solidFill>
                <a:schemeClr val="dk1"/>
              </a:solidFill>
            </a:endParaRPr>
          </a:p>
          <a:p>
            <a:pPr marL="457200" marR="0" lvl="0" indent="-355600" algn="l" rtl="0">
              <a:lnSpc>
                <a:spcPct val="115000"/>
              </a:lnSpc>
              <a:spcBef>
                <a:spcPts val="0"/>
              </a:spcBef>
              <a:spcAft>
                <a:spcPts val="0"/>
              </a:spcAft>
              <a:buClr>
                <a:schemeClr val="dk1"/>
              </a:buClr>
              <a:buSzPts val="2000"/>
              <a:buChar char="●"/>
            </a:pPr>
            <a:r>
              <a:rPr lang="en" sz="2000">
                <a:solidFill>
                  <a:schemeClr val="dk1"/>
                </a:solidFill>
              </a:rPr>
              <a:t>Result and Analysis</a:t>
            </a:r>
            <a:endParaRPr sz="2000">
              <a:solidFill>
                <a:schemeClr val="dk1"/>
              </a:solidFill>
            </a:endParaRPr>
          </a:p>
          <a:p>
            <a:pPr marL="457200" marR="0" lvl="0" indent="-355600" algn="l" rtl="0">
              <a:lnSpc>
                <a:spcPct val="115000"/>
              </a:lnSpc>
              <a:spcBef>
                <a:spcPts val="0"/>
              </a:spcBef>
              <a:spcAft>
                <a:spcPts val="0"/>
              </a:spcAft>
              <a:buClr>
                <a:schemeClr val="dk1"/>
              </a:buClr>
              <a:buSzPts val="2000"/>
              <a:buChar char="●"/>
            </a:pPr>
            <a:r>
              <a:rPr lang="en" sz="2000">
                <a:solidFill>
                  <a:schemeClr val="dk1"/>
                </a:solidFill>
              </a:rPr>
              <a:t>Conclusion</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References</a:t>
            </a:r>
            <a:endParaRPr sz="2000">
              <a:solidFill>
                <a:schemeClr val="dk1"/>
              </a:solidFill>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References</a:t>
            </a:r>
            <a:endParaRPr b="1"/>
          </a:p>
        </p:txBody>
      </p:sp>
      <p:sp>
        <p:nvSpPr>
          <p:cNvPr id="196" name="Google Shape;196;p32"/>
          <p:cNvSpPr txBox="1">
            <a:spLocks noGrp="1"/>
          </p:cNvSpPr>
          <p:nvPr>
            <p:ph type="body" idx="1"/>
          </p:nvPr>
        </p:nvSpPr>
        <p:spPr>
          <a:xfrm>
            <a:off x="311700" y="1152475"/>
            <a:ext cx="8520600" cy="3186300"/>
          </a:xfrm>
          <a:prstGeom prst="rect">
            <a:avLst/>
          </a:prstGeom>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dk1"/>
              </a:buClr>
              <a:buSzPts val="1500"/>
              <a:buChar char="●"/>
            </a:pPr>
            <a:r>
              <a:rPr lang="en" sz="1500" i="1">
                <a:solidFill>
                  <a:schemeClr val="dk1"/>
                </a:solidFill>
              </a:rPr>
              <a:t>Maurya, Ashish K., and Dinesh Singh. "Simulation based performance comparison of AODV, FSR and ZRP Routing protocols in MANET." International Journal of Computer Applications 12.2 (2010): 23-28.</a:t>
            </a:r>
            <a:endParaRPr sz="1500" i="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i="1">
                <a:solidFill>
                  <a:schemeClr val="dk1"/>
                </a:solidFill>
              </a:rPr>
              <a:t>Royer, Elizabeth M., and Charles E. Perkins. "Ad-hoc on-demand distance vector routing." Proceedings of the 2nd IEEE Workshop on Mobile Computing Systems and Applications. Vol. 2. No. 1999. 1999.</a:t>
            </a:r>
            <a:endParaRPr sz="1500" i="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u="sng">
                <a:solidFill>
                  <a:schemeClr val="hlink"/>
                </a:solidFill>
                <a:hlinkClick r:id="rId3"/>
              </a:rPr>
              <a:t>Ad hoc On Demand Distance Vector</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u="sng">
                <a:solidFill>
                  <a:schemeClr val="hlink"/>
                </a:solidFill>
                <a:hlinkClick r:id="rId4"/>
              </a:rPr>
              <a:t>Fisheye State Routing</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u="sng">
                <a:solidFill>
                  <a:schemeClr val="hlink"/>
                </a:solidFill>
                <a:hlinkClick r:id="rId5"/>
              </a:rPr>
              <a:t>Zone Routing Protocol</a:t>
            </a:r>
            <a:endParaRPr sz="1500">
              <a:solidFill>
                <a:schemeClr val="dk1"/>
              </a:solidFill>
            </a:endParaRPr>
          </a:p>
        </p:txBody>
      </p:sp>
      <p:sp>
        <p:nvSpPr>
          <p:cNvPr id="197" name="Google Shape;19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Ad hoc On Demand Distance Vector (AODV)</a:t>
            </a:r>
            <a:endParaRPr b="1"/>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a:solidFill>
                  <a:schemeClr val="dk1"/>
                </a:solidFill>
              </a:rPr>
              <a:t>AODV is a reactive routing protocol designed for ad hoc mobile networks.</a:t>
            </a:r>
            <a:endParaRPr>
              <a:solidFill>
                <a:schemeClr val="dk1"/>
              </a:solidFill>
            </a:endParaRPr>
          </a:p>
          <a:p>
            <a:pPr marL="457200" lvl="0" indent="-355600" algn="l" rtl="0">
              <a:spcBef>
                <a:spcPts val="0"/>
              </a:spcBef>
              <a:spcAft>
                <a:spcPts val="0"/>
              </a:spcAft>
              <a:buClr>
                <a:schemeClr val="dk1"/>
              </a:buClr>
              <a:buSzPts val="2000"/>
              <a:buChar char="●"/>
            </a:pPr>
            <a:r>
              <a:rPr lang="en">
                <a:solidFill>
                  <a:schemeClr val="dk1"/>
                </a:solidFill>
              </a:rPr>
              <a:t>DSR stores all the nodes in the path to the packet. As a result, if network size grows route path increase and data packet size also increase.</a:t>
            </a:r>
            <a:endParaRPr>
              <a:solidFill>
                <a:schemeClr val="dk1"/>
              </a:solidFill>
            </a:endParaRPr>
          </a:p>
          <a:p>
            <a:pPr marL="457200" lvl="0" indent="-355600" algn="l" rtl="0">
              <a:spcBef>
                <a:spcPts val="0"/>
              </a:spcBef>
              <a:spcAft>
                <a:spcPts val="0"/>
              </a:spcAft>
              <a:buClr>
                <a:schemeClr val="dk1"/>
              </a:buClr>
              <a:buSzPts val="2000"/>
              <a:buChar char="●"/>
            </a:pPr>
            <a:r>
              <a:rPr lang="en">
                <a:solidFill>
                  <a:schemeClr val="dk1"/>
                </a:solidFill>
              </a:rPr>
              <a:t>AODV is pure on-demand route acquisition system. The route are created when needed. </a:t>
            </a:r>
            <a:endParaRPr>
              <a:solidFill>
                <a:schemeClr val="dk1"/>
              </a:solidFill>
            </a:endParaRPr>
          </a:p>
          <a:p>
            <a:pPr marL="457200" lvl="0" indent="-355600" algn="l" rtl="0">
              <a:spcBef>
                <a:spcPts val="0"/>
              </a:spcBef>
              <a:spcAft>
                <a:spcPts val="0"/>
              </a:spcAft>
              <a:buClr>
                <a:schemeClr val="dk1"/>
              </a:buClr>
              <a:buSzPts val="2000"/>
              <a:buChar char="●"/>
            </a:pPr>
            <a:r>
              <a:rPr lang="en">
                <a:solidFill>
                  <a:schemeClr val="dk1"/>
                </a:solidFill>
              </a:rPr>
              <a:t>AODV basically involves two processes, one is route discovery and other is route maintenance.</a:t>
            </a:r>
            <a:endParaRPr>
              <a:solidFill>
                <a:schemeClr val="dk1"/>
              </a:solidFill>
            </a:endParaRPr>
          </a:p>
          <a:p>
            <a:pPr marL="457200" lvl="0" indent="-355600" algn="l" rtl="0">
              <a:spcBef>
                <a:spcPts val="0"/>
              </a:spcBef>
              <a:spcAft>
                <a:spcPts val="0"/>
              </a:spcAft>
              <a:buClr>
                <a:schemeClr val="dk1"/>
              </a:buClr>
              <a:buSzPts val="2000"/>
              <a:buChar char="●"/>
            </a:pPr>
            <a:r>
              <a:rPr lang="en">
                <a:solidFill>
                  <a:schemeClr val="dk1"/>
                </a:solidFill>
              </a:rPr>
              <a:t>It discovers routes by route request (RREQ) and route reply (RREP) messages and route maintenance is done by HELLO messages and route error (RERR) messages.</a:t>
            </a:r>
            <a:endParaRPr sz="2000">
              <a:solidFill>
                <a:schemeClr val="dk1"/>
              </a:solidFill>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Ad hoc On Demand Distance Vector (AODV) …</a:t>
            </a:r>
            <a:endParaRPr b="1"/>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a:solidFill>
                  <a:schemeClr val="dk1"/>
                </a:solidFill>
              </a:rPr>
              <a:t>Route Discovery:</a:t>
            </a:r>
            <a:endParaRPr>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When a source node wants to know the route to a destination, source node initiates route discovery and broadcasts a route request (RREQ) message to its neighbours. Each neighbour updates the information regarding source node after receiving this RREQ message. When a node re-broadcasts a route request, it sets up a reverse path pointing towards the source node in the route tables.</a:t>
            </a:r>
            <a:endParaRPr sz="1600">
              <a:solidFill>
                <a:schemeClr val="dk1"/>
              </a:solidFill>
            </a:endParaRPr>
          </a:p>
          <a:p>
            <a:pPr marL="914400" lvl="1" indent="-330200" algn="l" rtl="0">
              <a:spcBef>
                <a:spcPts val="1000"/>
              </a:spcBef>
              <a:spcAft>
                <a:spcPts val="0"/>
              </a:spcAft>
              <a:buClr>
                <a:schemeClr val="dk1"/>
              </a:buClr>
              <a:buSzPts val="1600"/>
              <a:buChar char="○"/>
            </a:pPr>
            <a:r>
              <a:rPr lang="en" sz="1600">
                <a:solidFill>
                  <a:schemeClr val="dk1"/>
                </a:solidFill>
              </a:rPr>
              <a:t>RREQ data packet :</a:t>
            </a:r>
            <a:endParaRPr sz="1600">
              <a:solidFill>
                <a:schemeClr val="dk1"/>
              </a:solidFill>
            </a:endParaRPr>
          </a:p>
          <a:p>
            <a:pPr marL="914400" lvl="0" indent="0" algn="l" rtl="0">
              <a:spcBef>
                <a:spcPts val="1200"/>
              </a:spcBef>
              <a:spcAft>
                <a:spcPts val="0"/>
              </a:spcAft>
              <a:buNone/>
            </a:pPr>
            <a:endParaRPr sz="1600">
              <a:solidFill>
                <a:schemeClr val="dk1"/>
              </a:solidFill>
            </a:endParaRPr>
          </a:p>
          <a:p>
            <a:pPr marL="914400" lvl="1" indent="-330200" algn="l" rtl="0">
              <a:spcBef>
                <a:spcPts val="1200"/>
              </a:spcBef>
              <a:spcAft>
                <a:spcPts val="0"/>
              </a:spcAft>
              <a:buClr>
                <a:schemeClr val="dk1"/>
              </a:buClr>
              <a:buSzPts val="1600"/>
              <a:buChar char="○"/>
            </a:pPr>
            <a:r>
              <a:rPr lang="en" sz="1600">
                <a:solidFill>
                  <a:schemeClr val="dk1"/>
                </a:solidFill>
              </a:rPr>
              <a:t>RREQ </a:t>
            </a:r>
            <a:endParaRPr sz="1600">
              <a:solidFill>
                <a:schemeClr val="dk1"/>
              </a:solidFill>
            </a:endParaRPr>
          </a:p>
          <a:p>
            <a:pPr marL="914400" lvl="0" indent="0" algn="l" rtl="0">
              <a:spcBef>
                <a:spcPts val="1200"/>
              </a:spcBef>
              <a:spcAft>
                <a:spcPts val="1200"/>
              </a:spcAft>
              <a:buNone/>
            </a:pPr>
            <a:endParaRPr sz="1600">
              <a:solidFill>
                <a:schemeClr val="dk1"/>
              </a:solidFill>
            </a:endParaRPr>
          </a:p>
        </p:txBody>
      </p:sp>
      <p:pic>
        <p:nvPicPr>
          <p:cNvPr id="77" name="Google Shape;77;p16"/>
          <p:cNvPicPr preferRelativeResize="0"/>
          <p:nvPr/>
        </p:nvPicPr>
        <p:blipFill rotWithShape="1">
          <a:blip r:embed="rId3">
            <a:alphaModFix/>
          </a:blip>
          <a:srcRect t="61877"/>
          <a:stretch/>
        </p:blipFill>
        <p:spPr>
          <a:xfrm>
            <a:off x="1164700" y="3273625"/>
            <a:ext cx="7402699" cy="400200"/>
          </a:xfrm>
          <a:prstGeom prst="rect">
            <a:avLst/>
          </a:prstGeom>
          <a:noFill/>
          <a:ln>
            <a:noFill/>
          </a:ln>
        </p:spPr>
      </p:pic>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79" name="Google Shape;79;p16"/>
          <p:cNvPicPr preferRelativeResize="0"/>
          <p:nvPr/>
        </p:nvPicPr>
        <p:blipFill>
          <a:blip r:embed="rId4">
            <a:alphaModFix/>
          </a:blip>
          <a:stretch>
            <a:fillRect/>
          </a:stretch>
        </p:blipFill>
        <p:spPr>
          <a:xfrm>
            <a:off x="1164700" y="4074225"/>
            <a:ext cx="6031824" cy="400200"/>
          </a:xfrm>
          <a:prstGeom prst="rect">
            <a:avLst/>
          </a:prstGeom>
          <a:noFill/>
          <a:ln>
            <a:noFill/>
          </a:ln>
        </p:spPr>
      </p:pic>
      <p:sp>
        <p:nvSpPr>
          <p:cNvPr id="80" name="Google Shape;80;p16"/>
          <p:cNvSpPr txBox="1"/>
          <p:nvPr/>
        </p:nvSpPr>
        <p:spPr>
          <a:xfrm>
            <a:off x="-2004750" y="-225925"/>
            <a:ext cx="631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Ad hoc On Demand Distance Vector (AODV) …</a:t>
            </a:r>
            <a:endParaRPr b="1"/>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Route Discovery:</a:t>
            </a:r>
            <a:endParaRPr>
              <a:solidFill>
                <a:schemeClr val="dk1"/>
              </a:solidFill>
            </a:endParaRPr>
          </a:p>
          <a:p>
            <a:pPr marL="914400" lvl="0" indent="0" algn="l" rtl="0">
              <a:spcBef>
                <a:spcPts val="1200"/>
              </a:spcBef>
              <a:spcAft>
                <a:spcPts val="0"/>
              </a:spcAft>
              <a:buNone/>
            </a:pPr>
            <a:endParaRPr sz="1600">
              <a:solidFill>
                <a:schemeClr val="dk1"/>
              </a:solidFill>
            </a:endParaRPr>
          </a:p>
          <a:p>
            <a:pPr marL="914400" lvl="0" indent="0" algn="l" rtl="0">
              <a:spcBef>
                <a:spcPts val="1200"/>
              </a:spcBef>
              <a:spcAft>
                <a:spcPts val="1200"/>
              </a:spcAft>
              <a:buNone/>
            </a:pPr>
            <a:endParaRPr sz="1600">
              <a:solidFill>
                <a:schemeClr val="dk1"/>
              </a:solidFill>
            </a:endParaRPr>
          </a:p>
        </p:txBody>
      </p:sp>
      <p:pic>
        <p:nvPicPr>
          <p:cNvPr id="87" name="Google Shape;87;p17"/>
          <p:cNvPicPr preferRelativeResize="0"/>
          <p:nvPr/>
        </p:nvPicPr>
        <p:blipFill>
          <a:blip r:embed="rId3">
            <a:alphaModFix/>
          </a:blip>
          <a:stretch>
            <a:fillRect/>
          </a:stretch>
        </p:blipFill>
        <p:spPr>
          <a:xfrm>
            <a:off x="1674375" y="1682325"/>
            <a:ext cx="5795251" cy="3230875"/>
          </a:xfrm>
          <a:prstGeom prst="rect">
            <a:avLst/>
          </a:prstGeom>
          <a:noFill/>
          <a:ln>
            <a:noFill/>
          </a:ln>
        </p:spPr>
      </p:pic>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Ad hoc On Demand Distance Vector (AODV) …</a:t>
            </a:r>
            <a:endParaRPr b="1"/>
          </a:p>
        </p:txBody>
      </p:sp>
      <p:sp>
        <p:nvSpPr>
          <p:cNvPr id="94" name="Google Shape;94;p18"/>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Route Discovery:</a:t>
            </a:r>
            <a:endParaRPr>
              <a:solidFill>
                <a:schemeClr val="dk1"/>
              </a:solidFill>
            </a:endParaRPr>
          </a:p>
          <a:p>
            <a:pPr marL="914400" lvl="0" indent="0" algn="l" rtl="0">
              <a:spcBef>
                <a:spcPts val="1200"/>
              </a:spcBef>
              <a:spcAft>
                <a:spcPts val="0"/>
              </a:spcAft>
              <a:buNone/>
            </a:pPr>
            <a:endParaRPr sz="1600">
              <a:solidFill>
                <a:schemeClr val="dk1"/>
              </a:solidFill>
            </a:endParaRPr>
          </a:p>
          <a:p>
            <a:pPr marL="914400" lvl="0" indent="0" algn="l" rtl="0">
              <a:spcBef>
                <a:spcPts val="1200"/>
              </a:spcBef>
              <a:spcAft>
                <a:spcPts val="1200"/>
              </a:spcAft>
              <a:buNone/>
            </a:pPr>
            <a:endParaRPr sz="1600">
              <a:solidFill>
                <a:schemeClr val="dk1"/>
              </a:solidFill>
            </a:endParaRPr>
          </a:p>
        </p:txBody>
      </p:sp>
      <p:pic>
        <p:nvPicPr>
          <p:cNvPr id="95" name="Google Shape;95;p18"/>
          <p:cNvPicPr preferRelativeResize="0"/>
          <p:nvPr/>
        </p:nvPicPr>
        <p:blipFill>
          <a:blip r:embed="rId3">
            <a:alphaModFix/>
          </a:blip>
          <a:stretch>
            <a:fillRect/>
          </a:stretch>
        </p:blipFill>
        <p:spPr>
          <a:xfrm>
            <a:off x="1793163" y="1725175"/>
            <a:ext cx="5557681" cy="3113526"/>
          </a:xfrm>
          <a:prstGeom prst="rect">
            <a:avLst/>
          </a:prstGeom>
          <a:noFill/>
          <a:ln>
            <a:noFill/>
          </a:ln>
        </p:spPr>
      </p:pic>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Ad hoc On Demand Distance Vector (AODV) …</a:t>
            </a:r>
            <a:endParaRPr b="1"/>
          </a:p>
        </p:txBody>
      </p:sp>
      <p:sp>
        <p:nvSpPr>
          <p:cNvPr id="102" name="Google Shape;102;p19"/>
          <p:cNvSpPr txBox="1">
            <a:spLocks noGrp="1"/>
          </p:cNvSpPr>
          <p:nvPr>
            <p:ph type="body" idx="1"/>
          </p:nvPr>
        </p:nvSpPr>
        <p:spPr>
          <a:xfrm>
            <a:off x="311700" y="1152475"/>
            <a:ext cx="8520600" cy="362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Route Maintenance:</a:t>
            </a:r>
            <a:endParaRPr>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A route is active if there are data packets periodically travelling from the source node to the destination node along that path.</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To know about active neighbors each neighboring nodes periodically exchange HELLO messages.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When a link break occurs while the route is active, all active neighbors are informed and link failures are propagated by means of route error (RERR) messages to the source node, which also update destination sequence numbers.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After receiving the RERR message, the source node invalidates the route and can re-initiate route discovery, if desired.</a:t>
            </a:r>
            <a:endParaRPr sz="1600">
              <a:solidFill>
                <a:schemeClr val="dk1"/>
              </a:solidFill>
            </a:endParaRPr>
          </a:p>
          <a:p>
            <a:pPr marL="914400" lvl="0" indent="0" algn="l" rtl="0">
              <a:spcBef>
                <a:spcPts val="1200"/>
              </a:spcBef>
              <a:spcAft>
                <a:spcPts val="0"/>
              </a:spcAft>
              <a:buNone/>
            </a:pPr>
            <a:endParaRPr sz="1600">
              <a:solidFill>
                <a:schemeClr val="dk1"/>
              </a:solidFill>
            </a:endParaRPr>
          </a:p>
          <a:p>
            <a:pPr marL="914400" lvl="0" indent="0" algn="l" rtl="0">
              <a:spcBef>
                <a:spcPts val="1200"/>
              </a:spcBef>
              <a:spcAft>
                <a:spcPts val="1200"/>
              </a:spcAft>
              <a:buNone/>
            </a:pPr>
            <a:endParaRPr sz="1600">
              <a:solidFill>
                <a:schemeClr val="dk1"/>
              </a:solidFill>
            </a:endParaRPr>
          </a:p>
        </p:txBody>
      </p:sp>
      <p:sp>
        <p:nvSpPr>
          <p:cNvPr id="103" name="Google Shape;10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Fisheye State Routing (FSR)</a:t>
            </a:r>
            <a:endParaRPr b="1"/>
          </a:p>
        </p:txBody>
      </p:sp>
      <p:sp>
        <p:nvSpPr>
          <p:cNvPr id="109" name="Google Shape;10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a:solidFill>
                  <a:schemeClr val="dk1"/>
                </a:solidFill>
              </a:rPr>
              <a:t>It is an implicit hierarchical routing protocol.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reduces the routing update overhead in large networks by using a fisheye technique.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is originates from global state routing.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Fisheye has the ability to see objects the better when they are nearer to its focal point that means each node maintains accurate information about near nodes and not so accurate about far-away nodes.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Fisheye routing uses multiple scopes. Scope defined as number of node can be reached within a given number of hops.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Scope is defined as number of nodes reachable within a given number of hops.</a:t>
            </a:r>
            <a:endParaRPr>
              <a:solidFill>
                <a:schemeClr val="dk1"/>
              </a:solidFill>
            </a:endParaRPr>
          </a:p>
        </p:txBody>
      </p:sp>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1190613" y="445025"/>
            <a:ext cx="6762774" cy="4123849"/>
          </a:xfrm>
          <a:prstGeom prst="rect">
            <a:avLst/>
          </a:prstGeom>
          <a:noFill/>
          <a:ln>
            <a:noFill/>
          </a:ln>
        </p:spPr>
      </p:pic>
      <p:sp>
        <p:nvSpPr>
          <p:cNvPr id="116" name="Google Shape;11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1224</Words>
  <Application>Microsoft Office PowerPoint</Application>
  <PresentationFormat>On-screen Show (16:9)</PresentationFormat>
  <Paragraphs>106</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CSE 602 - Wireless Network and Mobile Computing</vt:lpstr>
      <vt:lpstr>Content</vt:lpstr>
      <vt:lpstr>Ad hoc On Demand Distance Vector (AODV)</vt:lpstr>
      <vt:lpstr>Ad hoc On Demand Distance Vector (AODV) …</vt:lpstr>
      <vt:lpstr>Ad hoc On Demand Distance Vector (AODV) …</vt:lpstr>
      <vt:lpstr>Ad hoc On Demand Distance Vector (AODV) …</vt:lpstr>
      <vt:lpstr>Ad hoc On Demand Distance Vector (AODV) …</vt:lpstr>
      <vt:lpstr>Fisheye State Routing (FSR)</vt:lpstr>
      <vt:lpstr>PowerPoint Presentation</vt:lpstr>
      <vt:lpstr>Fisheye State Routing (FSR) …</vt:lpstr>
      <vt:lpstr>Zone Routing Protocol (ZRP)</vt:lpstr>
      <vt:lpstr>Zone Routing Protocol (ZRP) …</vt:lpstr>
      <vt:lpstr>Zone Routing Protocol (ZRP) …</vt:lpstr>
      <vt:lpstr>Zone Routing Protocol (ZRP) …</vt:lpstr>
      <vt:lpstr>Result and Analysis</vt:lpstr>
      <vt:lpstr>Result and Analysis</vt:lpstr>
      <vt:lpstr>Result and Analysis</vt:lpstr>
      <vt:lpstr>Result and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602 - Wireless Network and Mobile Computing</dc:title>
  <cp:lastModifiedBy>Nihar Sodhaparmar</cp:lastModifiedBy>
  <cp:revision>1</cp:revision>
  <dcterms:modified xsi:type="dcterms:W3CDTF">2023-04-25T08:51:19Z</dcterms:modified>
</cp:coreProperties>
</file>