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82" r:id="rId24"/>
    <p:sldId id="278"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792F2-DEAC-FB85-F201-B4764D3FB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D81512-D529-03F6-84DE-D9B6DC12CD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8E7B06-2792-5CA5-6A30-909F6896286E}"/>
              </a:ext>
            </a:extLst>
          </p:cNvPr>
          <p:cNvSpPr>
            <a:spLocks noGrp="1"/>
          </p:cNvSpPr>
          <p:nvPr>
            <p:ph type="dt" sz="half" idx="10"/>
          </p:nvPr>
        </p:nvSpPr>
        <p:spPr/>
        <p:txBody>
          <a:bodyPr/>
          <a:lstStyle/>
          <a:p>
            <a:fld id="{DAAF5213-C903-4020-89D5-CD0FCBD348B8}" type="datetimeFigureOut">
              <a:rPr lang="en-US" smtClean="0"/>
              <a:t>12-Apr-23</a:t>
            </a:fld>
            <a:endParaRPr lang="en-US"/>
          </a:p>
        </p:txBody>
      </p:sp>
      <p:sp>
        <p:nvSpPr>
          <p:cNvPr id="5" name="Footer Placeholder 4">
            <a:extLst>
              <a:ext uri="{FF2B5EF4-FFF2-40B4-BE49-F238E27FC236}">
                <a16:creationId xmlns:a16="http://schemas.microsoft.com/office/drawing/2014/main" id="{4C59F170-0CB6-E963-1D5E-A7463E722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BDAAFE-C0B3-1718-E8FD-541E9BE08232}"/>
              </a:ext>
            </a:extLst>
          </p:cNvPr>
          <p:cNvSpPr>
            <a:spLocks noGrp="1"/>
          </p:cNvSpPr>
          <p:nvPr>
            <p:ph type="sldNum" sz="quarter" idx="12"/>
          </p:nvPr>
        </p:nvSpPr>
        <p:spPr/>
        <p:txBody>
          <a:bodyPr/>
          <a:lstStyle/>
          <a:p>
            <a:fld id="{34126B7E-B159-452E-90C6-EDF153CCF8AF}" type="slidenum">
              <a:rPr lang="en-US" smtClean="0"/>
              <a:t>‹#›</a:t>
            </a:fld>
            <a:endParaRPr lang="en-US"/>
          </a:p>
        </p:txBody>
      </p:sp>
    </p:spTree>
    <p:extLst>
      <p:ext uri="{BB962C8B-B14F-4D97-AF65-F5344CB8AC3E}">
        <p14:creationId xmlns:p14="http://schemas.microsoft.com/office/powerpoint/2010/main" val="420625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DB01-6BA0-85EE-EB7A-E7A25B7E78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BC182C-179E-0F89-E6A5-27157D4E04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9CC98-5492-DFA0-29A9-43D8A632C7C3}"/>
              </a:ext>
            </a:extLst>
          </p:cNvPr>
          <p:cNvSpPr>
            <a:spLocks noGrp="1"/>
          </p:cNvSpPr>
          <p:nvPr>
            <p:ph type="dt" sz="half" idx="10"/>
          </p:nvPr>
        </p:nvSpPr>
        <p:spPr/>
        <p:txBody>
          <a:bodyPr/>
          <a:lstStyle/>
          <a:p>
            <a:fld id="{DAAF5213-C903-4020-89D5-CD0FCBD348B8}" type="datetimeFigureOut">
              <a:rPr lang="en-US" smtClean="0"/>
              <a:t>12-Apr-23</a:t>
            </a:fld>
            <a:endParaRPr lang="en-US"/>
          </a:p>
        </p:txBody>
      </p:sp>
      <p:sp>
        <p:nvSpPr>
          <p:cNvPr id="5" name="Footer Placeholder 4">
            <a:extLst>
              <a:ext uri="{FF2B5EF4-FFF2-40B4-BE49-F238E27FC236}">
                <a16:creationId xmlns:a16="http://schemas.microsoft.com/office/drawing/2014/main" id="{B83587DE-7430-70BA-CA88-E26C332770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3A0A4-06BD-469C-9C62-476193378224}"/>
              </a:ext>
            </a:extLst>
          </p:cNvPr>
          <p:cNvSpPr>
            <a:spLocks noGrp="1"/>
          </p:cNvSpPr>
          <p:nvPr>
            <p:ph type="sldNum" sz="quarter" idx="12"/>
          </p:nvPr>
        </p:nvSpPr>
        <p:spPr/>
        <p:txBody>
          <a:bodyPr/>
          <a:lstStyle/>
          <a:p>
            <a:fld id="{34126B7E-B159-452E-90C6-EDF153CCF8AF}" type="slidenum">
              <a:rPr lang="en-US" smtClean="0"/>
              <a:t>‹#›</a:t>
            </a:fld>
            <a:endParaRPr lang="en-US"/>
          </a:p>
        </p:txBody>
      </p:sp>
    </p:spTree>
    <p:extLst>
      <p:ext uri="{BB962C8B-B14F-4D97-AF65-F5344CB8AC3E}">
        <p14:creationId xmlns:p14="http://schemas.microsoft.com/office/powerpoint/2010/main" val="4206328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18DA04-91A8-08F5-EE0C-D59B807FC0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7B1353-3619-5478-EEB3-FD5C3E07A5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089206-89C0-C19C-2354-5E096506D109}"/>
              </a:ext>
            </a:extLst>
          </p:cNvPr>
          <p:cNvSpPr>
            <a:spLocks noGrp="1"/>
          </p:cNvSpPr>
          <p:nvPr>
            <p:ph type="dt" sz="half" idx="10"/>
          </p:nvPr>
        </p:nvSpPr>
        <p:spPr/>
        <p:txBody>
          <a:bodyPr/>
          <a:lstStyle/>
          <a:p>
            <a:fld id="{DAAF5213-C903-4020-89D5-CD0FCBD348B8}" type="datetimeFigureOut">
              <a:rPr lang="en-US" smtClean="0"/>
              <a:t>12-Apr-23</a:t>
            </a:fld>
            <a:endParaRPr lang="en-US"/>
          </a:p>
        </p:txBody>
      </p:sp>
      <p:sp>
        <p:nvSpPr>
          <p:cNvPr id="5" name="Footer Placeholder 4">
            <a:extLst>
              <a:ext uri="{FF2B5EF4-FFF2-40B4-BE49-F238E27FC236}">
                <a16:creationId xmlns:a16="http://schemas.microsoft.com/office/drawing/2014/main" id="{8F5B21D4-CA51-7651-CF9B-0C3512A38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62302-B627-6736-80B6-255F9E66FF48}"/>
              </a:ext>
            </a:extLst>
          </p:cNvPr>
          <p:cNvSpPr>
            <a:spLocks noGrp="1"/>
          </p:cNvSpPr>
          <p:nvPr>
            <p:ph type="sldNum" sz="quarter" idx="12"/>
          </p:nvPr>
        </p:nvSpPr>
        <p:spPr/>
        <p:txBody>
          <a:bodyPr/>
          <a:lstStyle/>
          <a:p>
            <a:fld id="{34126B7E-B159-452E-90C6-EDF153CCF8AF}" type="slidenum">
              <a:rPr lang="en-US" smtClean="0"/>
              <a:t>‹#›</a:t>
            </a:fld>
            <a:endParaRPr lang="en-US"/>
          </a:p>
        </p:txBody>
      </p:sp>
    </p:spTree>
    <p:extLst>
      <p:ext uri="{BB962C8B-B14F-4D97-AF65-F5344CB8AC3E}">
        <p14:creationId xmlns:p14="http://schemas.microsoft.com/office/powerpoint/2010/main" val="344654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A6E0-1A1A-0855-B74F-318AD4B879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B543F9-0064-D557-B5B5-1CC36DBAEB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BC344-9ED4-FF35-44A5-CDF403DFFBEB}"/>
              </a:ext>
            </a:extLst>
          </p:cNvPr>
          <p:cNvSpPr>
            <a:spLocks noGrp="1"/>
          </p:cNvSpPr>
          <p:nvPr>
            <p:ph type="dt" sz="half" idx="10"/>
          </p:nvPr>
        </p:nvSpPr>
        <p:spPr/>
        <p:txBody>
          <a:bodyPr/>
          <a:lstStyle/>
          <a:p>
            <a:fld id="{DAAF5213-C903-4020-89D5-CD0FCBD348B8}" type="datetimeFigureOut">
              <a:rPr lang="en-US" smtClean="0"/>
              <a:t>12-Apr-23</a:t>
            </a:fld>
            <a:endParaRPr lang="en-US"/>
          </a:p>
        </p:txBody>
      </p:sp>
      <p:sp>
        <p:nvSpPr>
          <p:cNvPr id="5" name="Footer Placeholder 4">
            <a:extLst>
              <a:ext uri="{FF2B5EF4-FFF2-40B4-BE49-F238E27FC236}">
                <a16:creationId xmlns:a16="http://schemas.microsoft.com/office/drawing/2014/main" id="{2815517E-FC69-E49B-2A62-5192194EF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FE55D-B7A9-905C-ED49-517C6329FCF0}"/>
              </a:ext>
            </a:extLst>
          </p:cNvPr>
          <p:cNvSpPr>
            <a:spLocks noGrp="1"/>
          </p:cNvSpPr>
          <p:nvPr>
            <p:ph type="sldNum" sz="quarter" idx="12"/>
          </p:nvPr>
        </p:nvSpPr>
        <p:spPr/>
        <p:txBody>
          <a:bodyPr/>
          <a:lstStyle/>
          <a:p>
            <a:fld id="{34126B7E-B159-452E-90C6-EDF153CCF8AF}" type="slidenum">
              <a:rPr lang="en-US" smtClean="0"/>
              <a:t>‹#›</a:t>
            </a:fld>
            <a:endParaRPr lang="en-US"/>
          </a:p>
        </p:txBody>
      </p:sp>
    </p:spTree>
    <p:extLst>
      <p:ext uri="{BB962C8B-B14F-4D97-AF65-F5344CB8AC3E}">
        <p14:creationId xmlns:p14="http://schemas.microsoft.com/office/powerpoint/2010/main" val="600950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A9895-039B-BF28-C738-D95AF91D86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94A0A8-AA3C-3986-B223-D19E9E9B36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526CEE-185F-BF06-8098-F3806F5BF884}"/>
              </a:ext>
            </a:extLst>
          </p:cNvPr>
          <p:cNvSpPr>
            <a:spLocks noGrp="1"/>
          </p:cNvSpPr>
          <p:nvPr>
            <p:ph type="dt" sz="half" idx="10"/>
          </p:nvPr>
        </p:nvSpPr>
        <p:spPr/>
        <p:txBody>
          <a:bodyPr/>
          <a:lstStyle/>
          <a:p>
            <a:fld id="{DAAF5213-C903-4020-89D5-CD0FCBD348B8}" type="datetimeFigureOut">
              <a:rPr lang="en-US" smtClean="0"/>
              <a:t>12-Apr-23</a:t>
            </a:fld>
            <a:endParaRPr lang="en-US"/>
          </a:p>
        </p:txBody>
      </p:sp>
      <p:sp>
        <p:nvSpPr>
          <p:cNvPr id="5" name="Footer Placeholder 4">
            <a:extLst>
              <a:ext uri="{FF2B5EF4-FFF2-40B4-BE49-F238E27FC236}">
                <a16:creationId xmlns:a16="http://schemas.microsoft.com/office/drawing/2014/main" id="{BC747C22-18D4-ED4B-A7B4-A8FDFC226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F1528-A01B-2E9E-BB37-2256C86F0560}"/>
              </a:ext>
            </a:extLst>
          </p:cNvPr>
          <p:cNvSpPr>
            <a:spLocks noGrp="1"/>
          </p:cNvSpPr>
          <p:nvPr>
            <p:ph type="sldNum" sz="quarter" idx="12"/>
          </p:nvPr>
        </p:nvSpPr>
        <p:spPr/>
        <p:txBody>
          <a:bodyPr/>
          <a:lstStyle/>
          <a:p>
            <a:fld id="{34126B7E-B159-452E-90C6-EDF153CCF8AF}" type="slidenum">
              <a:rPr lang="en-US" smtClean="0"/>
              <a:t>‹#›</a:t>
            </a:fld>
            <a:endParaRPr lang="en-US"/>
          </a:p>
        </p:txBody>
      </p:sp>
    </p:spTree>
    <p:extLst>
      <p:ext uri="{BB962C8B-B14F-4D97-AF65-F5344CB8AC3E}">
        <p14:creationId xmlns:p14="http://schemas.microsoft.com/office/powerpoint/2010/main" val="375162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BA7C-3134-04A0-B3B2-F41B20A92D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B2B820-B888-2C3F-B2BC-20A83F2F39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711EE7-1291-5251-94DD-16035C8288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314191-AB19-3A7B-C3F9-8A0E0CC37E31}"/>
              </a:ext>
            </a:extLst>
          </p:cNvPr>
          <p:cNvSpPr>
            <a:spLocks noGrp="1"/>
          </p:cNvSpPr>
          <p:nvPr>
            <p:ph type="dt" sz="half" idx="10"/>
          </p:nvPr>
        </p:nvSpPr>
        <p:spPr/>
        <p:txBody>
          <a:bodyPr/>
          <a:lstStyle/>
          <a:p>
            <a:fld id="{DAAF5213-C903-4020-89D5-CD0FCBD348B8}" type="datetimeFigureOut">
              <a:rPr lang="en-US" smtClean="0"/>
              <a:t>12-Apr-23</a:t>
            </a:fld>
            <a:endParaRPr lang="en-US"/>
          </a:p>
        </p:txBody>
      </p:sp>
      <p:sp>
        <p:nvSpPr>
          <p:cNvPr id="6" name="Footer Placeholder 5">
            <a:extLst>
              <a:ext uri="{FF2B5EF4-FFF2-40B4-BE49-F238E27FC236}">
                <a16:creationId xmlns:a16="http://schemas.microsoft.com/office/drawing/2014/main" id="{7C2CFCDD-BD99-C0E1-B800-5AC022395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B0091-BE79-21D3-AA22-1DE316861A33}"/>
              </a:ext>
            </a:extLst>
          </p:cNvPr>
          <p:cNvSpPr>
            <a:spLocks noGrp="1"/>
          </p:cNvSpPr>
          <p:nvPr>
            <p:ph type="sldNum" sz="quarter" idx="12"/>
          </p:nvPr>
        </p:nvSpPr>
        <p:spPr/>
        <p:txBody>
          <a:bodyPr/>
          <a:lstStyle/>
          <a:p>
            <a:fld id="{34126B7E-B159-452E-90C6-EDF153CCF8AF}" type="slidenum">
              <a:rPr lang="en-US" smtClean="0"/>
              <a:t>‹#›</a:t>
            </a:fld>
            <a:endParaRPr lang="en-US"/>
          </a:p>
        </p:txBody>
      </p:sp>
    </p:spTree>
    <p:extLst>
      <p:ext uri="{BB962C8B-B14F-4D97-AF65-F5344CB8AC3E}">
        <p14:creationId xmlns:p14="http://schemas.microsoft.com/office/powerpoint/2010/main" val="2507449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0D10-0BA9-5E94-FA87-1652DAC176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921228-DB73-7FF2-375B-2A869CBDC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BD58E-1049-CDEA-85C9-9E907A7A58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BD2C79-F878-2F2F-90AA-8B593005C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4F6DBF-EED0-2F74-B733-0BE0B941D2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C19A30-E8BF-C5F8-82C2-1E423E102542}"/>
              </a:ext>
            </a:extLst>
          </p:cNvPr>
          <p:cNvSpPr>
            <a:spLocks noGrp="1"/>
          </p:cNvSpPr>
          <p:nvPr>
            <p:ph type="dt" sz="half" idx="10"/>
          </p:nvPr>
        </p:nvSpPr>
        <p:spPr/>
        <p:txBody>
          <a:bodyPr/>
          <a:lstStyle/>
          <a:p>
            <a:fld id="{DAAF5213-C903-4020-89D5-CD0FCBD348B8}" type="datetimeFigureOut">
              <a:rPr lang="en-US" smtClean="0"/>
              <a:t>12-Apr-23</a:t>
            </a:fld>
            <a:endParaRPr lang="en-US"/>
          </a:p>
        </p:txBody>
      </p:sp>
      <p:sp>
        <p:nvSpPr>
          <p:cNvPr id="8" name="Footer Placeholder 7">
            <a:extLst>
              <a:ext uri="{FF2B5EF4-FFF2-40B4-BE49-F238E27FC236}">
                <a16:creationId xmlns:a16="http://schemas.microsoft.com/office/drawing/2014/main" id="{3227160E-8DAA-5ED4-5632-3CCD736581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191BE1-0ACE-2350-9F5E-62CA4312D3B6}"/>
              </a:ext>
            </a:extLst>
          </p:cNvPr>
          <p:cNvSpPr>
            <a:spLocks noGrp="1"/>
          </p:cNvSpPr>
          <p:nvPr>
            <p:ph type="sldNum" sz="quarter" idx="12"/>
          </p:nvPr>
        </p:nvSpPr>
        <p:spPr/>
        <p:txBody>
          <a:bodyPr/>
          <a:lstStyle/>
          <a:p>
            <a:fld id="{34126B7E-B159-452E-90C6-EDF153CCF8AF}" type="slidenum">
              <a:rPr lang="en-US" smtClean="0"/>
              <a:t>‹#›</a:t>
            </a:fld>
            <a:endParaRPr lang="en-US"/>
          </a:p>
        </p:txBody>
      </p:sp>
    </p:spTree>
    <p:extLst>
      <p:ext uri="{BB962C8B-B14F-4D97-AF65-F5344CB8AC3E}">
        <p14:creationId xmlns:p14="http://schemas.microsoft.com/office/powerpoint/2010/main" val="43164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449B7-BF68-6C7F-9ED8-05461890C8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493B6A-A166-FABE-ABC3-C154091A9EF8}"/>
              </a:ext>
            </a:extLst>
          </p:cNvPr>
          <p:cNvSpPr>
            <a:spLocks noGrp="1"/>
          </p:cNvSpPr>
          <p:nvPr>
            <p:ph type="dt" sz="half" idx="10"/>
          </p:nvPr>
        </p:nvSpPr>
        <p:spPr/>
        <p:txBody>
          <a:bodyPr/>
          <a:lstStyle/>
          <a:p>
            <a:fld id="{DAAF5213-C903-4020-89D5-CD0FCBD348B8}" type="datetimeFigureOut">
              <a:rPr lang="en-US" smtClean="0"/>
              <a:t>12-Apr-23</a:t>
            </a:fld>
            <a:endParaRPr lang="en-US"/>
          </a:p>
        </p:txBody>
      </p:sp>
      <p:sp>
        <p:nvSpPr>
          <p:cNvPr id="4" name="Footer Placeholder 3">
            <a:extLst>
              <a:ext uri="{FF2B5EF4-FFF2-40B4-BE49-F238E27FC236}">
                <a16:creationId xmlns:a16="http://schemas.microsoft.com/office/drawing/2014/main" id="{E6B28DF5-BFBA-6B74-9DA6-9796ECE94C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14773C-C6C8-B99A-6912-27F2E939539D}"/>
              </a:ext>
            </a:extLst>
          </p:cNvPr>
          <p:cNvSpPr>
            <a:spLocks noGrp="1"/>
          </p:cNvSpPr>
          <p:nvPr>
            <p:ph type="sldNum" sz="quarter" idx="12"/>
          </p:nvPr>
        </p:nvSpPr>
        <p:spPr/>
        <p:txBody>
          <a:bodyPr/>
          <a:lstStyle/>
          <a:p>
            <a:fld id="{34126B7E-B159-452E-90C6-EDF153CCF8AF}" type="slidenum">
              <a:rPr lang="en-US" smtClean="0"/>
              <a:t>‹#›</a:t>
            </a:fld>
            <a:endParaRPr lang="en-US"/>
          </a:p>
        </p:txBody>
      </p:sp>
    </p:spTree>
    <p:extLst>
      <p:ext uri="{BB962C8B-B14F-4D97-AF65-F5344CB8AC3E}">
        <p14:creationId xmlns:p14="http://schemas.microsoft.com/office/powerpoint/2010/main" val="605200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D9A91E-D126-7329-20CA-27D3295A5F31}"/>
              </a:ext>
            </a:extLst>
          </p:cNvPr>
          <p:cNvSpPr>
            <a:spLocks noGrp="1"/>
          </p:cNvSpPr>
          <p:nvPr>
            <p:ph type="dt" sz="half" idx="10"/>
          </p:nvPr>
        </p:nvSpPr>
        <p:spPr/>
        <p:txBody>
          <a:bodyPr/>
          <a:lstStyle/>
          <a:p>
            <a:fld id="{DAAF5213-C903-4020-89D5-CD0FCBD348B8}" type="datetimeFigureOut">
              <a:rPr lang="en-US" smtClean="0"/>
              <a:t>12-Apr-23</a:t>
            </a:fld>
            <a:endParaRPr lang="en-US"/>
          </a:p>
        </p:txBody>
      </p:sp>
      <p:sp>
        <p:nvSpPr>
          <p:cNvPr id="3" name="Footer Placeholder 2">
            <a:extLst>
              <a:ext uri="{FF2B5EF4-FFF2-40B4-BE49-F238E27FC236}">
                <a16:creationId xmlns:a16="http://schemas.microsoft.com/office/drawing/2014/main" id="{720C4A32-4476-0D24-3ABB-F0EA89B71C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2019CE-9A64-177A-71F5-524D8D449DE4}"/>
              </a:ext>
            </a:extLst>
          </p:cNvPr>
          <p:cNvSpPr>
            <a:spLocks noGrp="1"/>
          </p:cNvSpPr>
          <p:nvPr>
            <p:ph type="sldNum" sz="quarter" idx="12"/>
          </p:nvPr>
        </p:nvSpPr>
        <p:spPr/>
        <p:txBody>
          <a:bodyPr/>
          <a:lstStyle/>
          <a:p>
            <a:fld id="{34126B7E-B159-452E-90C6-EDF153CCF8AF}" type="slidenum">
              <a:rPr lang="en-US" smtClean="0"/>
              <a:t>‹#›</a:t>
            </a:fld>
            <a:endParaRPr lang="en-US"/>
          </a:p>
        </p:txBody>
      </p:sp>
    </p:spTree>
    <p:extLst>
      <p:ext uri="{BB962C8B-B14F-4D97-AF65-F5344CB8AC3E}">
        <p14:creationId xmlns:p14="http://schemas.microsoft.com/office/powerpoint/2010/main" val="1927880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DD19-0ED2-1B9F-39C3-4766C6D562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76D701-A350-C78A-E7DE-2B5019F1CE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94D80F-F66A-B4C3-8471-AA1371304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697A06-7252-CBC4-3ECE-40AD442236BD}"/>
              </a:ext>
            </a:extLst>
          </p:cNvPr>
          <p:cNvSpPr>
            <a:spLocks noGrp="1"/>
          </p:cNvSpPr>
          <p:nvPr>
            <p:ph type="dt" sz="half" idx="10"/>
          </p:nvPr>
        </p:nvSpPr>
        <p:spPr/>
        <p:txBody>
          <a:bodyPr/>
          <a:lstStyle/>
          <a:p>
            <a:fld id="{DAAF5213-C903-4020-89D5-CD0FCBD348B8}" type="datetimeFigureOut">
              <a:rPr lang="en-US" smtClean="0"/>
              <a:t>12-Apr-23</a:t>
            </a:fld>
            <a:endParaRPr lang="en-US"/>
          </a:p>
        </p:txBody>
      </p:sp>
      <p:sp>
        <p:nvSpPr>
          <p:cNvPr id="6" name="Footer Placeholder 5">
            <a:extLst>
              <a:ext uri="{FF2B5EF4-FFF2-40B4-BE49-F238E27FC236}">
                <a16:creationId xmlns:a16="http://schemas.microsoft.com/office/drawing/2014/main" id="{37D4BEDE-319F-2C9F-CE34-D844F69B9E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5FE78-E921-4426-52E1-1E894E458353}"/>
              </a:ext>
            </a:extLst>
          </p:cNvPr>
          <p:cNvSpPr>
            <a:spLocks noGrp="1"/>
          </p:cNvSpPr>
          <p:nvPr>
            <p:ph type="sldNum" sz="quarter" idx="12"/>
          </p:nvPr>
        </p:nvSpPr>
        <p:spPr/>
        <p:txBody>
          <a:bodyPr/>
          <a:lstStyle/>
          <a:p>
            <a:fld id="{34126B7E-B159-452E-90C6-EDF153CCF8AF}" type="slidenum">
              <a:rPr lang="en-US" smtClean="0"/>
              <a:t>‹#›</a:t>
            </a:fld>
            <a:endParaRPr lang="en-US"/>
          </a:p>
        </p:txBody>
      </p:sp>
    </p:spTree>
    <p:extLst>
      <p:ext uri="{BB962C8B-B14F-4D97-AF65-F5344CB8AC3E}">
        <p14:creationId xmlns:p14="http://schemas.microsoft.com/office/powerpoint/2010/main" val="114614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A33F-4C83-0026-0E92-73342F0B2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B6BA64-F13F-EA42-F785-0350212EA8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4F21F7-7C39-DAF2-9AF1-A0BB4F7CB7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022F1D-D3A2-D07A-90E3-00EEDBE90B4D}"/>
              </a:ext>
            </a:extLst>
          </p:cNvPr>
          <p:cNvSpPr>
            <a:spLocks noGrp="1"/>
          </p:cNvSpPr>
          <p:nvPr>
            <p:ph type="dt" sz="half" idx="10"/>
          </p:nvPr>
        </p:nvSpPr>
        <p:spPr/>
        <p:txBody>
          <a:bodyPr/>
          <a:lstStyle/>
          <a:p>
            <a:fld id="{DAAF5213-C903-4020-89D5-CD0FCBD348B8}" type="datetimeFigureOut">
              <a:rPr lang="en-US" smtClean="0"/>
              <a:t>12-Apr-23</a:t>
            </a:fld>
            <a:endParaRPr lang="en-US"/>
          </a:p>
        </p:txBody>
      </p:sp>
      <p:sp>
        <p:nvSpPr>
          <p:cNvPr id="6" name="Footer Placeholder 5">
            <a:extLst>
              <a:ext uri="{FF2B5EF4-FFF2-40B4-BE49-F238E27FC236}">
                <a16:creationId xmlns:a16="http://schemas.microsoft.com/office/drawing/2014/main" id="{94CD7495-7625-59F4-CFF9-8BE42E3B36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2ADEDC-9722-A80B-275F-B208B387AF7B}"/>
              </a:ext>
            </a:extLst>
          </p:cNvPr>
          <p:cNvSpPr>
            <a:spLocks noGrp="1"/>
          </p:cNvSpPr>
          <p:nvPr>
            <p:ph type="sldNum" sz="quarter" idx="12"/>
          </p:nvPr>
        </p:nvSpPr>
        <p:spPr/>
        <p:txBody>
          <a:bodyPr/>
          <a:lstStyle/>
          <a:p>
            <a:fld id="{34126B7E-B159-452E-90C6-EDF153CCF8AF}" type="slidenum">
              <a:rPr lang="en-US" smtClean="0"/>
              <a:t>‹#›</a:t>
            </a:fld>
            <a:endParaRPr lang="en-US"/>
          </a:p>
        </p:txBody>
      </p:sp>
    </p:spTree>
    <p:extLst>
      <p:ext uri="{BB962C8B-B14F-4D97-AF65-F5344CB8AC3E}">
        <p14:creationId xmlns:p14="http://schemas.microsoft.com/office/powerpoint/2010/main" val="370881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407A57-0B95-5A2F-FF9D-1149C3B25F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B4322B-D729-5437-DB47-5DEAF2D13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41BE9-0165-6AB0-2F11-74878E7F0E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AF5213-C903-4020-89D5-CD0FCBD348B8}" type="datetimeFigureOut">
              <a:rPr lang="en-US" smtClean="0"/>
              <a:t>12-Apr-23</a:t>
            </a:fld>
            <a:endParaRPr lang="en-US"/>
          </a:p>
        </p:txBody>
      </p:sp>
      <p:sp>
        <p:nvSpPr>
          <p:cNvPr id="5" name="Footer Placeholder 4">
            <a:extLst>
              <a:ext uri="{FF2B5EF4-FFF2-40B4-BE49-F238E27FC236}">
                <a16:creationId xmlns:a16="http://schemas.microsoft.com/office/drawing/2014/main" id="{1FF6616D-470D-4710-0E95-C471D11777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980357-92FB-8998-6728-C224982F2B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26B7E-B159-452E-90C6-EDF153CCF8AF}" type="slidenum">
              <a:rPr lang="en-US" smtClean="0"/>
              <a:t>‹#›</a:t>
            </a:fld>
            <a:endParaRPr lang="en-US"/>
          </a:p>
        </p:txBody>
      </p:sp>
    </p:spTree>
    <p:extLst>
      <p:ext uri="{BB962C8B-B14F-4D97-AF65-F5344CB8AC3E}">
        <p14:creationId xmlns:p14="http://schemas.microsoft.com/office/powerpoint/2010/main" val="2609655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2C0C-F055-9582-4812-3ACB5A248518}"/>
              </a:ext>
            </a:extLst>
          </p:cNvPr>
          <p:cNvSpPr>
            <a:spLocks noGrp="1"/>
          </p:cNvSpPr>
          <p:nvPr>
            <p:ph type="ctrTitle"/>
          </p:nvPr>
        </p:nvSpPr>
        <p:spPr/>
        <p:txBody>
          <a:bodyPr/>
          <a:lstStyle/>
          <a:p>
            <a:r>
              <a:rPr lang="en-US" dirty="0"/>
              <a:t>Interference in Mobile Computing</a:t>
            </a:r>
          </a:p>
        </p:txBody>
      </p:sp>
      <p:sp>
        <p:nvSpPr>
          <p:cNvPr id="3" name="Subtitle 2">
            <a:extLst>
              <a:ext uri="{FF2B5EF4-FFF2-40B4-BE49-F238E27FC236}">
                <a16:creationId xmlns:a16="http://schemas.microsoft.com/office/drawing/2014/main" id="{BF2F48AB-92B0-C329-DE01-DDBE2C93DC3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5082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1F0D-3458-F9C3-2EFE-96DA1019977B}"/>
              </a:ext>
            </a:extLst>
          </p:cNvPr>
          <p:cNvSpPr>
            <a:spLocks noGrp="1"/>
          </p:cNvSpPr>
          <p:nvPr>
            <p:ph type="title"/>
          </p:nvPr>
        </p:nvSpPr>
        <p:spPr/>
        <p:txBody>
          <a:bodyPr/>
          <a:lstStyle/>
          <a:p>
            <a:r>
              <a:rPr lang="en-US" dirty="0"/>
              <a:t>Frequency Reuse</a:t>
            </a:r>
          </a:p>
        </p:txBody>
      </p:sp>
      <p:sp>
        <p:nvSpPr>
          <p:cNvPr id="3" name="Content Placeholder 2">
            <a:extLst>
              <a:ext uri="{FF2B5EF4-FFF2-40B4-BE49-F238E27FC236}">
                <a16:creationId xmlns:a16="http://schemas.microsoft.com/office/drawing/2014/main" id="{6A53DE1B-5BB1-6784-320D-7140CB16103C}"/>
              </a:ext>
            </a:extLst>
          </p:cNvPr>
          <p:cNvSpPr>
            <a:spLocks noGrp="1"/>
          </p:cNvSpPr>
          <p:nvPr>
            <p:ph idx="1"/>
          </p:nvPr>
        </p:nvSpPr>
        <p:spPr/>
        <p:txBody>
          <a:bodyPr/>
          <a:lstStyle/>
          <a:p>
            <a:r>
              <a:rPr lang="en-US" b="0" i="0" dirty="0">
                <a:solidFill>
                  <a:srgbClr val="333333"/>
                </a:solidFill>
                <a:effectLst/>
                <a:latin typeface="Lato" panose="020F0502020204030203" pitchFamily="34" charset="0"/>
              </a:rPr>
              <a:t>The ability to use the same frequencies repeatedly across a cellular system. </a:t>
            </a:r>
          </a:p>
          <a:p>
            <a:r>
              <a:rPr lang="en-US" b="0" i="0" dirty="0">
                <a:solidFill>
                  <a:srgbClr val="333333"/>
                </a:solidFill>
                <a:effectLst/>
                <a:latin typeface="Lato" panose="020F0502020204030203" pitchFamily="34" charset="0"/>
              </a:rPr>
              <a:t>As each cell uses radio frequencies only within its boundaries, the same frequencies can be reused in other cells not far away with a limited possibility of interference. </a:t>
            </a:r>
          </a:p>
          <a:p>
            <a:r>
              <a:rPr lang="en-US" b="0" i="0" dirty="0">
                <a:solidFill>
                  <a:srgbClr val="333333"/>
                </a:solidFill>
                <a:effectLst/>
                <a:latin typeface="Lato" panose="020F0502020204030203" pitchFamily="34" charset="0"/>
              </a:rPr>
              <a:t>The reuse of frequencies is the key concept that enables a cellular system to handle a large amount of calls with a limited number of channels.</a:t>
            </a:r>
            <a:endParaRPr lang="en-US" dirty="0"/>
          </a:p>
        </p:txBody>
      </p:sp>
    </p:spTree>
    <p:extLst>
      <p:ext uri="{BB962C8B-B14F-4D97-AF65-F5344CB8AC3E}">
        <p14:creationId xmlns:p14="http://schemas.microsoft.com/office/powerpoint/2010/main" val="1183339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412D-25D7-8F41-5C20-FBDE72B525F7}"/>
              </a:ext>
            </a:extLst>
          </p:cNvPr>
          <p:cNvSpPr>
            <a:spLocks noGrp="1"/>
          </p:cNvSpPr>
          <p:nvPr>
            <p:ph type="title"/>
          </p:nvPr>
        </p:nvSpPr>
        <p:spPr/>
        <p:txBody>
          <a:bodyPr/>
          <a:lstStyle/>
          <a:p>
            <a:r>
              <a:rPr lang="en-US" dirty="0"/>
              <a:t>Frequency Reuse</a:t>
            </a:r>
          </a:p>
        </p:txBody>
      </p:sp>
      <p:sp>
        <p:nvSpPr>
          <p:cNvPr id="3" name="Content Placeholder 2">
            <a:extLst>
              <a:ext uri="{FF2B5EF4-FFF2-40B4-BE49-F238E27FC236}">
                <a16:creationId xmlns:a16="http://schemas.microsoft.com/office/drawing/2014/main" id="{0F9AA141-EABD-3ABF-A728-AA3BF13646CA}"/>
              </a:ext>
            </a:extLst>
          </p:cNvPr>
          <p:cNvSpPr>
            <a:spLocks noGrp="1"/>
          </p:cNvSpPr>
          <p:nvPr>
            <p:ph idx="1"/>
          </p:nvPr>
        </p:nvSpPr>
        <p:spPr/>
        <p:txBody>
          <a:bodyPr/>
          <a:lstStyle/>
          <a:p>
            <a:r>
              <a:rPr lang="en-US" b="0" i="0" dirty="0">
                <a:solidFill>
                  <a:srgbClr val="2D2D2D"/>
                </a:solidFill>
                <a:effectLst/>
                <a:latin typeface="Open Sans" panose="020B0606030504020204" pitchFamily="34" charset="0"/>
              </a:rPr>
              <a:t>To be able to increase the capacity of the system, frequencies must be re-used in the cellular layout</a:t>
            </a:r>
          </a:p>
          <a:p>
            <a:r>
              <a:rPr lang="en-US" b="1" i="0" dirty="0">
                <a:solidFill>
                  <a:srgbClr val="2D2D2D"/>
                </a:solidFill>
                <a:effectLst/>
                <a:latin typeface="Open Sans" panose="020B0606030504020204" pitchFamily="34" charset="0"/>
              </a:rPr>
              <a:t>Frequencies cannot be re-used in adjacent cells</a:t>
            </a:r>
            <a:r>
              <a:rPr lang="en-US" b="0" i="0" dirty="0">
                <a:solidFill>
                  <a:srgbClr val="2D2D2D"/>
                </a:solidFill>
                <a:effectLst/>
                <a:latin typeface="Open Sans" panose="020B0606030504020204" pitchFamily="34" charset="0"/>
              </a:rPr>
              <a:t> because of </a:t>
            </a:r>
            <a:r>
              <a:rPr lang="en-US" b="1" i="0" dirty="0">
                <a:solidFill>
                  <a:srgbClr val="2D2D2D"/>
                </a:solidFill>
                <a:effectLst/>
                <a:latin typeface="Open Sans" panose="020B0606030504020204" pitchFamily="34" charset="0"/>
              </a:rPr>
              <a:t>co-channel interference.</a:t>
            </a:r>
            <a:endParaRPr lang="en-US" dirty="0"/>
          </a:p>
        </p:txBody>
      </p:sp>
      <p:pic>
        <p:nvPicPr>
          <p:cNvPr id="2050" name="Picture 2">
            <a:extLst>
              <a:ext uri="{FF2B5EF4-FFF2-40B4-BE49-F238E27FC236}">
                <a16:creationId xmlns:a16="http://schemas.microsoft.com/office/drawing/2014/main" id="{F1DD950C-A0F8-5D95-0A12-6535A9FF7D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8962" y="4001294"/>
            <a:ext cx="4268122" cy="2175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218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07AC-7BED-07B7-DB2F-8F638100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A6C5F8-745C-EAFB-D789-9147B8BFFE33}"/>
              </a:ext>
            </a:extLst>
          </p:cNvPr>
          <p:cNvSpPr>
            <a:spLocks noGrp="1"/>
          </p:cNvSpPr>
          <p:nvPr>
            <p:ph idx="1"/>
          </p:nvPr>
        </p:nvSpPr>
        <p:spPr/>
        <p:txBody>
          <a:bodyPr/>
          <a:lstStyle/>
          <a:p>
            <a:r>
              <a:rPr lang="en-US" b="0" i="0" dirty="0">
                <a:solidFill>
                  <a:srgbClr val="2D2D2D"/>
                </a:solidFill>
                <a:effectLst/>
                <a:latin typeface="Open Sans" panose="020B0606030504020204" pitchFamily="34" charset="0"/>
              </a:rPr>
              <a:t>To serve hundreds of thousands of users, the frequency must be reused and this is done through cells. The area to be covered and subdivided into radio zones or cells.</a:t>
            </a:r>
          </a:p>
          <a:p>
            <a:endParaRPr lang="en-US" dirty="0"/>
          </a:p>
        </p:txBody>
      </p:sp>
      <p:pic>
        <p:nvPicPr>
          <p:cNvPr id="3074" name="Picture 2">
            <a:extLst>
              <a:ext uri="{FF2B5EF4-FFF2-40B4-BE49-F238E27FC236}">
                <a16:creationId xmlns:a16="http://schemas.microsoft.com/office/drawing/2014/main" id="{2CFA11D8-B880-1751-2510-E10C9A209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4" y="3177539"/>
            <a:ext cx="3602355" cy="27479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4A29EF3-AB57-313F-0CF1-89B8659E157C}"/>
              </a:ext>
            </a:extLst>
          </p:cNvPr>
          <p:cNvSpPr txBox="1"/>
          <p:nvPr/>
        </p:nvSpPr>
        <p:spPr>
          <a:xfrm>
            <a:off x="838200" y="6118028"/>
            <a:ext cx="6092190" cy="369332"/>
          </a:xfrm>
          <a:prstGeom prst="rect">
            <a:avLst/>
          </a:prstGeom>
          <a:noFill/>
        </p:spPr>
        <p:txBody>
          <a:bodyPr wrap="square">
            <a:spAutoFit/>
          </a:bodyPr>
          <a:lstStyle/>
          <a:p>
            <a:r>
              <a:rPr lang="en-US" b="0" i="0" dirty="0">
                <a:solidFill>
                  <a:srgbClr val="555555"/>
                </a:solidFill>
                <a:effectLst/>
                <a:latin typeface="Open Sans" panose="020B0606030504020204" pitchFamily="34" charset="0"/>
              </a:rPr>
              <a:t>Frequency Reuse Distance</a:t>
            </a:r>
            <a:endParaRPr lang="en-US" dirty="0"/>
          </a:p>
        </p:txBody>
      </p:sp>
      <p:sp>
        <p:nvSpPr>
          <p:cNvPr id="7" name="TextBox 6">
            <a:extLst>
              <a:ext uri="{FF2B5EF4-FFF2-40B4-BE49-F238E27FC236}">
                <a16:creationId xmlns:a16="http://schemas.microsoft.com/office/drawing/2014/main" id="{5EBE1A62-9675-B19C-1423-6ED5BD83C38B}"/>
              </a:ext>
            </a:extLst>
          </p:cNvPr>
          <p:cNvSpPr txBox="1"/>
          <p:nvPr/>
        </p:nvSpPr>
        <p:spPr>
          <a:xfrm>
            <a:off x="5572125" y="3429000"/>
            <a:ext cx="6092190" cy="3139321"/>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2D2D2D"/>
                </a:solidFill>
                <a:effectLst/>
                <a:latin typeface="Open Sans" panose="020B0606030504020204" pitchFamily="34" charset="0"/>
              </a:rPr>
              <a:t>Base station positioned at the center of the cell. Data communication in cellular networks served by its base station transmitter, receiver, and its control unit.</a:t>
            </a:r>
          </a:p>
          <a:p>
            <a:pPr marL="285750" indent="-285750" algn="just">
              <a:buFont typeface="Arial" panose="020B0604020202020204" pitchFamily="34" charset="0"/>
              <a:buChar char="•"/>
            </a:pPr>
            <a:r>
              <a:rPr lang="en-US" b="0" i="0" dirty="0">
                <a:solidFill>
                  <a:srgbClr val="2D2D2D"/>
                </a:solidFill>
                <a:effectLst/>
                <a:latin typeface="Open Sans" panose="020B0606030504020204" pitchFamily="34" charset="0"/>
              </a:rPr>
              <a:t>The regular repetition of frequencies in cells results in a clustering of cells. The clusters generated in this way can consume the whole frequency band.</a:t>
            </a:r>
          </a:p>
          <a:p>
            <a:pPr marL="285750" indent="-285750" algn="just">
              <a:buFont typeface="Arial" panose="020B0604020202020204" pitchFamily="34" charset="0"/>
              <a:buChar char="•"/>
            </a:pPr>
            <a:r>
              <a:rPr lang="en-US" b="0" i="0" dirty="0">
                <a:solidFill>
                  <a:srgbClr val="2D2D2D"/>
                </a:solidFill>
                <a:effectLst/>
                <a:latin typeface="Open Sans" panose="020B0606030504020204" pitchFamily="34" charset="0"/>
              </a:rPr>
              <a:t>Cellular mobile radio systems that use </a:t>
            </a:r>
            <a:r>
              <a:rPr lang="en-US" b="1" i="0" dirty="0">
                <a:solidFill>
                  <a:srgbClr val="2D2D2D"/>
                </a:solidFill>
                <a:effectLst/>
                <a:latin typeface="Open Sans" panose="020B0606030504020204" pitchFamily="34" charset="0"/>
              </a:rPr>
              <a:t>TDMA </a:t>
            </a:r>
            <a:r>
              <a:rPr lang="en-US" b="0" i="0" dirty="0">
                <a:solidFill>
                  <a:srgbClr val="2D2D2D"/>
                </a:solidFill>
                <a:effectLst/>
                <a:latin typeface="Open Sans" panose="020B0606030504020204" pitchFamily="34" charset="0"/>
              </a:rPr>
              <a:t>and </a:t>
            </a:r>
            <a:r>
              <a:rPr lang="en-US" b="1" i="0" dirty="0">
                <a:solidFill>
                  <a:srgbClr val="2D2D2D"/>
                </a:solidFill>
                <a:effectLst/>
                <a:latin typeface="Open Sans" panose="020B0606030504020204" pitchFamily="34" charset="0"/>
              </a:rPr>
              <a:t>FDMA </a:t>
            </a:r>
            <a:r>
              <a:rPr lang="en-US" b="0" i="0" dirty="0">
                <a:solidFill>
                  <a:srgbClr val="2D2D2D"/>
                </a:solidFill>
                <a:effectLst/>
                <a:latin typeface="Open Sans" panose="020B0606030504020204" pitchFamily="34" charset="0"/>
              </a:rPr>
              <a:t>rely upon frequency</a:t>
            </a:r>
            <a:br>
              <a:rPr lang="en-US" dirty="0"/>
            </a:br>
            <a:r>
              <a:rPr lang="en-US" b="0" i="0" dirty="0">
                <a:solidFill>
                  <a:srgbClr val="2D2D2D"/>
                </a:solidFill>
                <a:effectLst/>
                <a:latin typeface="Open Sans" panose="020B0606030504020204" pitchFamily="34" charset="0"/>
              </a:rPr>
              <a:t>reuse, where users in geographically separated cells simultaneously use the same carrier frequency.</a:t>
            </a:r>
          </a:p>
        </p:txBody>
      </p:sp>
    </p:spTree>
    <p:extLst>
      <p:ext uri="{BB962C8B-B14F-4D97-AF65-F5344CB8AC3E}">
        <p14:creationId xmlns:p14="http://schemas.microsoft.com/office/powerpoint/2010/main" val="3324913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B8BE66F-F24F-81E7-8531-738703B9D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4" y="193358"/>
            <a:ext cx="4314825" cy="35328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BAA5AE-334F-9F37-7ED7-BC9DDB9B1C59}"/>
              </a:ext>
            </a:extLst>
          </p:cNvPr>
          <p:cNvSpPr txBox="1"/>
          <p:nvPr/>
        </p:nvSpPr>
        <p:spPr>
          <a:xfrm>
            <a:off x="737235" y="3998714"/>
            <a:ext cx="6092190" cy="369332"/>
          </a:xfrm>
          <a:prstGeom prst="rect">
            <a:avLst/>
          </a:prstGeom>
          <a:noFill/>
        </p:spPr>
        <p:txBody>
          <a:bodyPr wrap="square">
            <a:spAutoFit/>
          </a:bodyPr>
          <a:lstStyle/>
          <a:p>
            <a:r>
              <a:rPr lang="en-US" b="0" i="0" dirty="0">
                <a:solidFill>
                  <a:srgbClr val="555555"/>
                </a:solidFill>
                <a:effectLst/>
                <a:latin typeface="Open Sans" panose="020B0606030504020204" pitchFamily="34" charset="0"/>
              </a:rPr>
              <a:t>Frequency Reuse Distance</a:t>
            </a:r>
            <a:endParaRPr lang="en-US" dirty="0"/>
          </a:p>
        </p:txBody>
      </p:sp>
      <p:sp>
        <p:nvSpPr>
          <p:cNvPr id="7" name="TextBox 6">
            <a:extLst>
              <a:ext uri="{FF2B5EF4-FFF2-40B4-BE49-F238E27FC236}">
                <a16:creationId xmlns:a16="http://schemas.microsoft.com/office/drawing/2014/main" id="{9E1A50BF-BC67-088C-7B95-11B3CB884706}"/>
              </a:ext>
            </a:extLst>
          </p:cNvPr>
          <p:cNvSpPr txBox="1"/>
          <p:nvPr/>
        </p:nvSpPr>
        <p:spPr>
          <a:xfrm>
            <a:off x="5354955" y="540157"/>
            <a:ext cx="6092190" cy="1754326"/>
          </a:xfrm>
          <a:prstGeom prst="rect">
            <a:avLst/>
          </a:prstGeom>
          <a:noFill/>
        </p:spPr>
        <p:txBody>
          <a:bodyPr wrap="square">
            <a:spAutoFit/>
          </a:bodyPr>
          <a:lstStyle/>
          <a:p>
            <a:r>
              <a:rPr lang="en-US" b="0" i="0" dirty="0">
                <a:solidFill>
                  <a:srgbClr val="2D2D2D"/>
                </a:solidFill>
                <a:effectLst/>
                <a:latin typeface="Open Sans" panose="020B0606030504020204" pitchFamily="34" charset="0"/>
              </a:rPr>
              <a:t>The co-channel </a:t>
            </a:r>
            <a:r>
              <a:rPr lang="en-US" b="1" i="0" dirty="0">
                <a:solidFill>
                  <a:srgbClr val="2D2D2D"/>
                </a:solidFill>
                <a:effectLst/>
                <a:latin typeface="Open Sans" panose="020B0606030504020204" pitchFamily="34" charset="0"/>
              </a:rPr>
              <a:t>reuse factor D / R,</a:t>
            </a:r>
            <a:r>
              <a:rPr lang="en-US" b="0" i="0" dirty="0">
                <a:solidFill>
                  <a:srgbClr val="2D2D2D"/>
                </a:solidFill>
                <a:effectLst/>
                <a:latin typeface="Open Sans" panose="020B0606030504020204" pitchFamily="34" charset="0"/>
              </a:rPr>
              <a:t> is defined as the ratio of the co-channel </a:t>
            </a:r>
            <a:r>
              <a:rPr lang="en-US" b="1" i="0" dirty="0">
                <a:solidFill>
                  <a:srgbClr val="2D2D2D"/>
                </a:solidFill>
                <a:effectLst/>
                <a:latin typeface="Open Sans" panose="020B0606030504020204" pitchFamily="34" charset="0"/>
              </a:rPr>
              <a:t>reuse distance D</a:t>
            </a:r>
            <a:r>
              <a:rPr lang="en-US" b="0" i="0" dirty="0">
                <a:solidFill>
                  <a:srgbClr val="2D2D2D"/>
                </a:solidFill>
                <a:effectLst/>
                <a:latin typeface="Open Sans" panose="020B0606030504020204" pitchFamily="34" charset="0"/>
              </a:rPr>
              <a:t> between cells using the same set of carrier frequencies and the </a:t>
            </a:r>
            <a:r>
              <a:rPr lang="en-US" b="1" i="0" dirty="0">
                <a:solidFill>
                  <a:srgbClr val="2D2D2D"/>
                </a:solidFill>
                <a:effectLst/>
                <a:latin typeface="Open Sans" panose="020B0606030504020204" pitchFamily="34" charset="0"/>
              </a:rPr>
              <a:t>radius of the cells R1</a:t>
            </a:r>
            <a:r>
              <a:rPr lang="en-US" b="0" i="0" dirty="0">
                <a:solidFill>
                  <a:srgbClr val="2D2D2D"/>
                </a:solidFill>
                <a:effectLst/>
                <a:latin typeface="Open Sans" panose="020B0606030504020204" pitchFamily="34" charset="0"/>
              </a:rPr>
              <a:t>. For hexagonal cells, the reuse </a:t>
            </a:r>
            <a:r>
              <a:rPr lang="en-US" b="1" i="0" dirty="0">
                <a:solidFill>
                  <a:srgbClr val="2D2D2D"/>
                </a:solidFill>
                <a:effectLst/>
                <a:latin typeface="Open Sans" panose="020B0606030504020204" pitchFamily="34" charset="0"/>
              </a:rPr>
              <a:t>cluster size N</a:t>
            </a:r>
            <a:r>
              <a:rPr lang="en-US" b="0" i="0" dirty="0">
                <a:solidFill>
                  <a:srgbClr val="2D2D2D"/>
                </a:solidFill>
                <a:effectLst/>
                <a:latin typeface="Open Sans" panose="020B0606030504020204" pitchFamily="34" charset="0"/>
              </a:rPr>
              <a:t> and the </a:t>
            </a:r>
            <a:r>
              <a:rPr lang="en-US" b="1" i="0" dirty="0">
                <a:solidFill>
                  <a:srgbClr val="2D2D2D"/>
                </a:solidFill>
                <a:effectLst/>
                <a:latin typeface="Open Sans" panose="020B0606030504020204" pitchFamily="34" charset="0"/>
              </a:rPr>
              <a:t>co-channel reuse factor D/R</a:t>
            </a:r>
            <a:r>
              <a:rPr lang="en-US" b="0" i="0" dirty="0">
                <a:solidFill>
                  <a:srgbClr val="2D2D2D"/>
                </a:solidFill>
                <a:effectLst/>
                <a:latin typeface="Open Sans" panose="020B0606030504020204" pitchFamily="34" charset="0"/>
              </a:rPr>
              <a:t> are related by below mentioned equation.</a:t>
            </a:r>
            <a:endParaRPr lang="en-US" dirty="0"/>
          </a:p>
        </p:txBody>
      </p:sp>
      <p:pic>
        <p:nvPicPr>
          <p:cNvPr id="4100" name="Picture 4">
            <a:extLst>
              <a:ext uri="{FF2B5EF4-FFF2-40B4-BE49-F238E27FC236}">
                <a16:creationId xmlns:a16="http://schemas.microsoft.com/office/drawing/2014/main" id="{C3F79F7A-5E54-2790-B3A2-AE742FCC6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1865" y="2646536"/>
            <a:ext cx="1428750" cy="3333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7AB59E0-4B69-8DBF-7318-29284B5B2655}"/>
              </a:ext>
            </a:extLst>
          </p:cNvPr>
          <p:cNvSpPr txBox="1"/>
          <p:nvPr/>
        </p:nvSpPr>
        <p:spPr>
          <a:xfrm>
            <a:off x="6858000" y="3147298"/>
            <a:ext cx="6092190" cy="369332"/>
          </a:xfrm>
          <a:prstGeom prst="rect">
            <a:avLst/>
          </a:prstGeom>
          <a:noFill/>
        </p:spPr>
        <p:txBody>
          <a:bodyPr wrap="square">
            <a:spAutoFit/>
          </a:bodyPr>
          <a:lstStyle/>
          <a:p>
            <a:r>
              <a:rPr lang="en-US" b="1" i="0" dirty="0">
                <a:solidFill>
                  <a:srgbClr val="555555"/>
                </a:solidFill>
                <a:effectLst/>
                <a:latin typeface="Open Sans" panose="020B0606030504020204" pitchFamily="34" charset="0"/>
              </a:rPr>
              <a:t>co-channel reuse factor</a:t>
            </a:r>
            <a:endParaRPr lang="en-US" dirty="0"/>
          </a:p>
        </p:txBody>
      </p:sp>
    </p:spTree>
    <p:extLst>
      <p:ext uri="{BB962C8B-B14F-4D97-AF65-F5344CB8AC3E}">
        <p14:creationId xmlns:p14="http://schemas.microsoft.com/office/powerpoint/2010/main" val="757030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3AD7-F240-1587-A3CC-A0C201645D68}"/>
              </a:ext>
            </a:extLst>
          </p:cNvPr>
          <p:cNvSpPr>
            <a:spLocks noGrp="1"/>
          </p:cNvSpPr>
          <p:nvPr>
            <p:ph type="title"/>
          </p:nvPr>
        </p:nvSpPr>
        <p:spPr/>
        <p:txBody>
          <a:bodyPr/>
          <a:lstStyle/>
          <a:p>
            <a:r>
              <a:rPr lang="en-US" dirty="0"/>
              <a:t>Mobility Management</a:t>
            </a:r>
          </a:p>
        </p:txBody>
      </p:sp>
      <p:sp>
        <p:nvSpPr>
          <p:cNvPr id="3" name="Content Placeholder 2">
            <a:extLst>
              <a:ext uri="{FF2B5EF4-FFF2-40B4-BE49-F238E27FC236}">
                <a16:creationId xmlns:a16="http://schemas.microsoft.com/office/drawing/2014/main" id="{71EC8D6C-7170-54F8-6A4B-9A1992B8B96B}"/>
              </a:ext>
            </a:extLst>
          </p:cNvPr>
          <p:cNvSpPr>
            <a:spLocks noGrp="1"/>
          </p:cNvSpPr>
          <p:nvPr>
            <p:ph idx="1"/>
          </p:nvPr>
        </p:nvSpPr>
        <p:spPr/>
        <p:txBody>
          <a:bodyPr/>
          <a:lstStyle/>
          <a:p>
            <a:pPr marL="0" indent="0">
              <a:buNone/>
            </a:pPr>
            <a:r>
              <a:rPr lang="en-US" dirty="0"/>
              <a:t>What is Mobility?</a:t>
            </a:r>
          </a:p>
        </p:txBody>
      </p:sp>
      <p:pic>
        <p:nvPicPr>
          <p:cNvPr id="5" name="Picture 4">
            <a:extLst>
              <a:ext uri="{FF2B5EF4-FFF2-40B4-BE49-F238E27FC236}">
                <a16:creationId xmlns:a16="http://schemas.microsoft.com/office/drawing/2014/main" id="{F37C95C6-6B84-FF33-EB9D-69A48CC89A02}"/>
              </a:ext>
            </a:extLst>
          </p:cNvPr>
          <p:cNvPicPr>
            <a:picLocks noChangeAspect="1"/>
          </p:cNvPicPr>
          <p:nvPr/>
        </p:nvPicPr>
        <p:blipFill rotWithShape="1">
          <a:blip r:embed="rId2"/>
          <a:srcRect l="16452" t="19340" r="15323" b="14176"/>
          <a:stretch/>
        </p:blipFill>
        <p:spPr>
          <a:xfrm>
            <a:off x="838200" y="2300749"/>
            <a:ext cx="8318090" cy="4557251"/>
          </a:xfrm>
          <a:prstGeom prst="rect">
            <a:avLst/>
          </a:prstGeom>
        </p:spPr>
      </p:pic>
    </p:spTree>
    <p:extLst>
      <p:ext uri="{BB962C8B-B14F-4D97-AF65-F5344CB8AC3E}">
        <p14:creationId xmlns:p14="http://schemas.microsoft.com/office/powerpoint/2010/main" val="3431367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F8DD-3BBE-F542-7A3F-11133E3C31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4794A2-3C17-74A9-6722-7AA2C63136B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CBA1EF0-890B-6F41-0739-87CB1403CDFC}"/>
              </a:ext>
            </a:extLst>
          </p:cNvPr>
          <p:cNvPicPr>
            <a:picLocks noChangeAspect="1"/>
          </p:cNvPicPr>
          <p:nvPr/>
        </p:nvPicPr>
        <p:blipFill rotWithShape="1">
          <a:blip r:embed="rId2"/>
          <a:srcRect l="13750" t="-1" r="16895" b="13316"/>
          <a:stretch/>
        </p:blipFill>
        <p:spPr>
          <a:xfrm>
            <a:off x="838200" y="458037"/>
            <a:ext cx="8455744" cy="5941926"/>
          </a:xfrm>
          <a:prstGeom prst="rect">
            <a:avLst/>
          </a:prstGeom>
        </p:spPr>
      </p:pic>
    </p:spTree>
    <p:extLst>
      <p:ext uri="{BB962C8B-B14F-4D97-AF65-F5344CB8AC3E}">
        <p14:creationId xmlns:p14="http://schemas.microsoft.com/office/powerpoint/2010/main" val="310783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B853-FA03-60BE-CF54-09F2F3B2E2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7BF386-0DCB-A349-F7EE-B8DC4CE6C84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55E92FD-8C66-08C0-4F3B-1B67E9BC27A6}"/>
              </a:ext>
            </a:extLst>
          </p:cNvPr>
          <p:cNvPicPr>
            <a:picLocks noChangeAspect="1"/>
          </p:cNvPicPr>
          <p:nvPr/>
        </p:nvPicPr>
        <p:blipFill rotWithShape="1">
          <a:blip r:embed="rId2"/>
          <a:srcRect l="14759" r="12661" b="9911"/>
          <a:stretch/>
        </p:blipFill>
        <p:spPr>
          <a:xfrm>
            <a:off x="722669" y="317585"/>
            <a:ext cx="8849033" cy="6175290"/>
          </a:xfrm>
          <a:prstGeom prst="rect">
            <a:avLst/>
          </a:prstGeom>
        </p:spPr>
      </p:pic>
    </p:spTree>
    <p:extLst>
      <p:ext uri="{BB962C8B-B14F-4D97-AF65-F5344CB8AC3E}">
        <p14:creationId xmlns:p14="http://schemas.microsoft.com/office/powerpoint/2010/main" val="4104532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6B825-7A55-897A-3AD1-D70F7500D4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68D016-F95F-86BD-52AB-0C94466A6FD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B8CDD15-E79D-C4E3-C19E-8DFF8F44B4FA}"/>
              </a:ext>
            </a:extLst>
          </p:cNvPr>
          <p:cNvPicPr>
            <a:picLocks noChangeAspect="1"/>
          </p:cNvPicPr>
          <p:nvPr/>
        </p:nvPicPr>
        <p:blipFill rotWithShape="1">
          <a:blip r:embed="rId2"/>
          <a:srcRect l="13750" r="12419" b="7721"/>
          <a:stretch/>
        </p:blipFill>
        <p:spPr>
          <a:xfrm>
            <a:off x="422786" y="167490"/>
            <a:ext cx="9001434" cy="6325385"/>
          </a:xfrm>
          <a:prstGeom prst="rect">
            <a:avLst/>
          </a:prstGeom>
        </p:spPr>
      </p:pic>
    </p:spTree>
    <p:extLst>
      <p:ext uri="{BB962C8B-B14F-4D97-AF65-F5344CB8AC3E}">
        <p14:creationId xmlns:p14="http://schemas.microsoft.com/office/powerpoint/2010/main" val="3496311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F86E6-30C5-B395-7FED-B834737E85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6FFF06-5BA9-DA1A-7DDC-2CA7E5265E1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2223AEE-7D79-7217-01D0-47FB7F399F94}"/>
              </a:ext>
            </a:extLst>
          </p:cNvPr>
          <p:cNvPicPr>
            <a:picLocks noChangeAspect="1"/>
          </p:cNvPicPr>
          <p:nvPr/>
        </p:nvPicPr>
        <p:blipFill rotWithShape="1">
          <a:blip r:embed="rId2"/>
          <a:srcRect l="13750" t="-1" r="13508" b="18140"/>
          <a:stretch/>
        </p:blipFill>
        <p:spPr>
          <a:xfrm>
            <a:off x="703004" y="317585"/>
            <a:ext cx="8868699" cy="5611267"/>
          </a:xfrm>
          <a:prstGeom prst="rect">
            <a:avLst/>
          </a:prstGeom>
        </p:spPr>
      </p:pic>
    </p:spTree>
    <p:extLst>
      <p:ext uri="{BB962C8B-B14F-4D97-AF65-F5344CB8AC3E}">
        <p14:creationId xmlns:p14="http://schemas.microsoft.com/office/powerpoint/2010/main" val="974861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A801-5605-2159-FE74-737885A71E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081FAB-9217-E607-7F70-F514AA1F69B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A63BC26-8589-27DE-8883-5F664FE352CD}"/>
              </a:ext>
            </a:extLst>
          </p:cNvPr>
          <p:cNvPicPr>
            <a:picLocks noChangeAspect="1"/>
          </p:cNvPicPr>
          <p:nvPr/>
        </p:nvPicPr>
        <p:blipFill rotWithShape="1">
          <a:blip r:embed="rId2"/>
          <a:srcRect l="13750" r="13629" b="9911"/>
          <a:stretch/>
        </p:blipFill>
        <p:spPr>
          <a:xfrm>
            <a:off x="838200" y="255416"/>
            <a:ext cx="8853948" cy="6175290"/>
          </a:xfrm>
          <a:prstGeom prst="rect">
            <a:avLst/>
          </a:prstGeom>
        </p:spPr>
      </p:pic>
    </p:spTree>
    <p:extLst>
      <p:ext uri="{BB962C8B-B14F-4D97-AF65-F5344CB8AC3E}">
        <p14:creationId xmlns:p14="http://schemas.microsoft.com/office/powerpoint/2010/main" val="2340948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9698-2FB4-3F72-D829-FE924C64112B}"/>
              </a:ext>
            </a:extLst>
          </p:cNvPr>
          <p:cNvSpPr>
            <a:spLocks noGrp="1"/>
          </p:cNvSpPr>
          <p:nvPr>
            <p:ph type="title"/>
          </p:nvPr>
        </p:nvSpPr>
        <p:spPr/>
        <p:txBody>
          <a:bodyPr/>
          <a:lstStyle/>
          <a:p>
            <a:r>
              <a:rPr lang="en-US" dirty="0"/>
              <a:t>Interference</a:t>
            </a:r>
          </a:p>
        </p:txBody>
      </p:sp>
      <p:sp>
        <p:nvSpPr>
          <p:cNvPr id="3" name="Content Placeholder 2">
            <a:extLst>
              <a:ext uri="{FF2B5EF4-FFF2-40B4-BE49-F238E27FC236}">
                <a16:creationId xmlns:a16="http://schemas.microsoft.com/office/drawing/2014/main" id="{C431FEEA-5163-615E-54B2-D5F57322C61B}"/>
              </a:ext>
            </a:extLst>
          </p:cNvPr>
          <p:cNvSpPr>
            <a:spLocks noGrp="1"/>
          </p:cNvSpPr>
          <p:nvPr>
            <p:ph idx="1"/>
          </p:nvPr>
        </p:nvSpPr>
        <p:spPr/>
        <p:txBody>
          <a:bodyPr>
            <a:normAutofit fontScale="70000" lnSpcReduction="20000"/>
          </a:bodyPr>
          <a:lstStyle/>
          <a:p>
            <a:r>
              <a:rPr lang="en-US" b="0" i="0" dirty="0">
                <a:solidFill>
                  <a:srgbClr val="040C28"/>
                </a:solidFill>
                <a:effectLst/>
                <a:latin typeface="Google Sans"/>
              </a:rPr>
              <a:t>When the wireless communication signals are disrupted or weakened by the presence of other wireless signals</a:t>
            </a:r>
            <a:r>
              <a:rPr lang="en-US" b="0" i="0" dirty="0">
                <a:solidFill>
                  <a:srgbClr val="202124"/>
                </a:solidFill>
                <a:effectLst/>
                <a:latin typeface="Google Sans"/>
              </a:rPr>
              <a:t>, it is considered to be interference.</a:t>
            </a:r>
          </a:p>
          <a:p>
            <a:r>
              <a:rPr lang="en-US" b="1" i="0" dirty="0">
                <a:solidFill>
                  <a:srgbClr val="404040"/>
                </a:solidFill>
                <a:effectLst/>
                <a:latin typeface="Times New Roman" panose="02020603050405020304" pitchFamily="18" charset="0"/>
                <a:cs typeface="Times New Roman" panose="02020603050405020304" pitchFamily="18" charset="0"/>
              </a:rPr>
              <a:t>Why is interference an issue?</a:t>
            </a:r>
            <a:endParaRPr lang="en-US" b="0" i="0" dirty="0">
              <a:solidFill>
                <a:srgbClr val="404040"/>
              </a:solidFill>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It can reduce the signal strength between the MS (Mobile Station, aka your handset) and the BTS (Base Transceiver Station, aka tower). </a:t>
            </a:r>
          </a:p>
          <a:p>
            <a:r>
              <a:rPr lang="en-US" b="0" i="0" dirty="0">
                <a:effectLst/>
                <a:latin typeface="Times New Roman" panose="02020603050405020304" pitchFamily="18" charset="0"/>
                <a:cs typeface="Times New Roman" panose="02020603050405020304" pitchFamily="18" charset="0"/>
              </a:rPr>
              <a:t>The chances of dropped calls increases due to the weakened signal reception.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Disturbance during call</a:t>
            </a:r>
          </a:p>
          <a:p>
            <a:r>
              <a:rPr lang="en-US" dirty="0">
                <a:latin typeface="Times New Roman" panose="02020603050405020304" pitchFamily="18" charset="0"/>
                <a:cs typeface="Times New Roman" panose="02020603050405020304" pitchFamily="18" charset="0"/>
              </a:rPr>
              <a:t>Missed call</a:t>
            </a:r>
          </a:p>
          <a:p>
            <a:r>
              <a:rPr lang="en-US" dirty="0">
                <a:latin typeface="Times New Roman" panose="02020603050405020304" pitchFamily="18" charset="0"/>
                <a:cs typeface="Times New Roman" panose="02020603050405020304" pitchFamily="18" charset="0"/>
              </a:rPr>
              <a:t>Disconnection</a:t>
            </a:r>
          </a:p>
          <a:p>
            <a:pPr marL="0" indent="0">
              <a:buNone/>
            </a:pPr>
            <a:r>
              <a:rPr lang="en-US" b="1" dirty="0">
                <a:latin typeface="Google Sans"/>
              </a:rPr>
              <a:t>Sources</a:t>
            </a:r>
          </a:p>
          <a:p>
            <a:r>
              <a:rPr lang="en-US" dirty="0">
                <a:solidFill>
                  <a:srgbClr val="202124"/>
                </a:solidFill>
                <a:latin typeface="Google Sans"/>
              </a:rPr>
              <a:t>Another mobile in same cell</a:t>
            </a:r>
          </a:p>
          <a:p>
            <a:r>
              <a:rPr lang="en-US" dirty="0">
                <a:solidFill>
                  <a:srgbClr val="202124"/>
                </a:solidFill>
                <a:latin typeface="Google Sans"/>
              </a:rPr>
              <a:t>Ongoing call in neighboring cell</a:t>
            </a:r>
          </a:p>
          <a:p>
            <a:r>
              <a:rPr lang="en-US" dirty="0">
                <a:solidFill>
                  <a:srgbClr val="202124"/>
                </a:solidFill>
                <a:latin typeface="Google Sans"/>
              </a:rPr>
              <a:t>When a different base station operate on same frequency</a:t>
            </a:r>
          </a:p>
          <a:p>
            <a:endParaRPr lang="en-US" dirty="0">
              <a:solidFill>
                <a:srgbClr val="202124"/>
              </a:solidFill>
              <a:latin typeface="Google Sans"/>
            </a:endParaRPr>
          </a:p>
        </p:txBody>
      </p:sp>
    </p:spTree>
    <p:extLst>
      <p:ext uri="{BB962C8B-B14F-4D97-AF65-F5344CB8AC3E}">
        <p14:creationId xmlns:p14="http://schemas.microsoft.com/office/powerpoint/2010/main" val="622003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DEBF-BF39-AACC-9D54-28E2C4E297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396D64-8468-59CE-9AD2-C0B26D47E2A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2203C43-03D1-0976-3AD9-10F65A38EC86}"/>
              </a:ext>
            </a:extLst>
          </p:cNvPr>
          <p:cNvPicPr>
            <a:picLocks noChangeAspect="1"/>
          </p:cNvPicPr>
          <p:nvPr/>
        </p:nvPicPr>
        <p:blipFill rotWithShape="1">
          <a:blip r:embed="rId2"/>
          <a:srcRect l="13307" t="-24" r="13145" b="9935"/>
          <a:stretch/>
        </p:blipFill>
        <p:spPr>
          <a:xfrm>
            <a:off x="838200" y="317585"/>
            <a:ext cx="8967020" cy="6175290"/>
          </a:xfrm>
          <a:prstGeom prst="rect">
            <a:avLst/>
          </a:prstGeom>
        </p:spPr>
      </p:pic>
    </p:spTree>
    <p:extLst>
      <p:ext uri="{BB962C8B-B14F-4D97-AF65-F5344CB8AC3E}">
        <p14:creationId xmlns:p14="http://schemas.microsoft.com/office/powerpoint/2010/main" val="967284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7B9F-B399-21CA-A158-9B686ED27B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FB866A-31F5-4783-9E35-8D4CF5A9D45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4A30778-5DD8-0D97-520A-15D42B28E557}"/>
              </a:ext>
            </a:extLst>
          </p:cNvPr>
          <p:cNvPicPr>
            <a:picLocks noChangeAspect="1"/>
          </p:cNvPicPr>
          <p:nvPr/>
        </p:nvPicPr>
        <p:blipFill rotWithShape="1">
          <a:blip r:embed="rId2"/>
          <a:srcRect l="14637" r="12904" b="14821"/>
          <a:stretch/>
        </p:blipFill>
        <p:spPr>
          <a:xfrm>
            <a:off x="838200" y="338275"/>
            <a:ext cx="8834285" cy="5838688"/>
          </a:xfrm>
          <a:prstGeom prst="rect">
            <a:avLst/>
          </a:prstGeom>
        </p:spPr>
      </p:pic>
    </p:spTree>
    <p:extLst>
      <p:ext uri="{BB962C8B-B14F-4D97-AF65-F5344CB8AC3E}">
        <p14:creationId xmlns:p14="http://schemas.microsoft.com/office/powerpoint/2010/main" val="1440148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C85F-5F28-75E9-F6FE-B1C4A291C8A0}"/>
              </a:ext>
            </a:extLst>
          </p:cNvPr>
          <p:cNvSpPr>
            <a:spLocks noGrp="1"/>
          </p:cNvSpPr>
          <p:nvPr>
            <p:ph type="title"/>
          </p:nvPr>
        </p:nvSpPr>
        <p:spPr/>
        <p:txBody>
          <a:bodyPr/>
          <a:lstStyle/>
          <a:p>
            <a:r>
              <a:rPr lang="en-US" b="1" i="0" dirty="0">
                <a:solidFill>
                  <a:srgbClr val="273239"/>
                </a:solidFill>
                <a:effectLst/>
                <a:latin typeface="sofia-pro"/>
              </a:rPr>
              <a:t>Wireless Application Protocol</a:t>
            </a:r>
            <a:br>
              <a:rPr lang="en-US" b="1" i="0" dirty="0">
                <a:solidFill>
                  <a:srgbClr val="273239"/>
                </a:solidFill>
                <a:effectLst/>
                <a:latin typeface="sofia-pro"/>
              </a:rPr>
            </a:br>
            <a:endParaRPr lang="en-US" dirty="0"/>
          </a:p>
        </p:txBody>
      </p:sp>
      <p:sp>
        <p:nvSpPr>
          <p:cNvPr id="3" name="Content Placeholder 2">
            <a:extLst>
              <a:ext uri="{FF2B5EF4-FFF2-40B4-BE49-F238E27FC236}">
                <a16:creationId xmlns:a16="http://schemas.microsoft.com/office/drawing/2014/main" id="{09B4A32E-3B51-ACD1-124E-81D755F6E81B}"/>
              </a:ext>
            </a:extLst>
          </p:cNvPr>
          <p:cNvSpPr>
            <a:spLocks noGrp="1"/>
          </p:cNvSpPr>
          <p:nvPr>
            <p:ph idx="1"/>
          </p:nvPr>
        </p:nvSpPr>
        <p:spPr/>
        <p:txBody>
          <a:bodyPr/>
          <a:lstStyle/>
          <a:p>
            <a:r>
              <a:rPr lang="en-US" b="1" i="0" dirty="0">
                <a:solidFill>
                  <a:srgbClr val="273239"/>
                </a:solidFill>
                <a:effectLst/>
                <a:latin typeface="urw-din"/>
              </a:rPr>
              <a:t>WAP</a:t>
            </a:r>
            <a:r>
              <a:rPr lang="en-US" b="0" i="0" dirty="0">
                <a:solidFill>
                  <a:srgbClr val="273239"/>
                </a:solidFill>
                <a:effectLst/>
                <a:latin typeface="urw-din"/>
              </a:rPr>
              <a:t> stands for </a:t>
            </a:r>
            <a:r>
              <a:rPr lang="en-US" b="1" i="0" dirty="0">
                <a:solidFill>
                  <a:srgbClr val="273239"/>
                </a:solidFill>
                <a:effectLst/>
                <a:latin typeface="urw-din"/>
              </a:rPr>
              <a:t>Wireless Application Protocol</a:t>
            </a:r>
            <a:r>
              <a:rPr lang="en-US" b="0" i="0" dirty="0">
                <a:solidFill>
                  <a:srgbClr val="273239"/>
                </a:solidFill>
                <a:effectLst/>
                <a:latin typeface="urw-din"/>
              </a:rPr>
              <a:t>. It is a protocol designed for micro-browsers and it enables the access of internet in the mobile devices.</a:t>
            </a:r>
            <a:endParaRPr lang="en-US" dirty="0"/>
          </a:p>
        </p:txBody>
      </p:sp>
      <p:pic>
        <p:nvPicPr>
          <p:cNvPr id="5" name="Picture 4">
            <a:extLst>
              <a:ext uri="{FF2B5EF4-FFF2-40B4-BE49-F238E27FC236}">
                <a16:creationId xmlns:a16="http://schemas.microsoft.com/office/drawing/2014/main" id="{62F646C2-E90F-3D96-DB86-43C8E9DE07A0}"/>
              </a:ext>
            </a:extLst>
          </p:cNvPr>
          <p:cNvPicPr>
            <a:picLocks noChangeAspect="1"/>
          </p:cNvPicPr>
          <p:nvPr/>
        </p:nvPicPr>
        <p:blipFill rotWithShape="1">
          <a:blip r:embed="rId2"/>
          <a:srcRect l="27387" t="30091" r="23523" b="9910"/>
          <a:stretch/>
        </p:blipFill>
        <p:spPr>
          <a:xfrm>
            <a:off x="4441350" y="2933554"/>
            <a:ext cx="5339959" cy="3669291"/>
          </a:xfrm>
          <a:prstGeom prst="rect">
            <a:avLst/>
          </a:prstGeom>
        </p:spPr>
      </p:pic>
    </p:spTree>
    <p:extLst>
      <p:ext uri="{BB962C8B-B14F-4D97-AF65-F5344CB8AC3E}">
        <p14:creationId xmlns:p14="http://schemas.microsoft.com/office/powerpoint/2010/main" val="3013363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44035-ED29-C143-3419-4757A68C31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876CD4-D90B-7595-00DD-D187435FF318}"/>
              </a:ext>
            </a:extLst>
          </p:cNvPr>
          <p:cNvSpPr>
            <a:spLocks noGrp="1"/>
          </p:cNvSpPr>
          <p:nvPr>
            <p:ph idx="1"/>
          </p:nvPr>
        </p:nvSpPr>
        <p:spPr/>
        <p:txBody>
          <a:bodyPr>
            <a:normAutofit fontScale="77500" lnSpcReduction="20000"/>
          </a:bodyPr>
          <a:lstStyle/>
          <a:p>
            <a:pPr marL="0" indent="0" algn="l">
              <a:buNone/>
            </a:pPr>
            <a:r>
              <a:rPr lang="en-US" b="0" i="0" dirty="0">
                <a:solidFill>
                  <a:srgbClr val="000000"/>
                </a:solidFill>
                <a:effectLst/>
                <a:latin typeface="Heebo" pitchFamily="2" charset="-79"/>
                <a:cs typeface="Heebo" pitchFamily="2" charset="-79"/>
              </a:rPr>
              <a:t>Why is WAP Important?</a:t>
            </a:r>
          </a:p>
          <a:p>
            <a:pPr algn="just"/>
            <a:r>
              <a:rPr lang="en-US" b="0" i="0" dirty="0">
                <a:solidFill>
                  <a:srgbClr val="000000"/>
                </a:solidFill>
                <a:effectLst/>
                <a:latin typeface="Nunito" pitchFamily="2" charset="0"/>
              </a:rPr>
              <a:t>Until the first WAP devices emerged, the Internet was a Internet and a mobile phone was a mobile phone. You could surf the Net, do serious research, or be entertained on the Internet using your computer, but this was limited to your computer.</a:t>
            </a:r>
          </a:p>
          <a:p>
            <a:pPr algn="just"/>
            <a:r>
              <a:rPr lang="en-US" b="0" i="0" dirty="0">
                <a:solidFill>
                  <a:srgbClr val="000000"/>
                </a:solidFill>
                <a:effectLst/>
                <a:latin typeface="Nunito" pitchFamily="2" charset="0"/>
              </a:rPr>
              <a:t>Now with the appearance of WAP, the scene is that we have the massive information, communication, and data resources of the Internet becoming more easily available to anyone with a mobile phone or communications device.</a:t>
            </a:r>
          </a:p>
          <a:p>
            <a:pPr algn="just"/>
            <a:r>
              <a:rPr lang="en-US" b="0" i="0" dirty="0">
                <a:solidFill>
                  <a:srgbClr val="000000"/>
                </a:solidFill>
                <a:effectLst/>
                <a:latin typeface="Nunito" pitchFamily="2" charset="0"/>
              </a:rPr>
              <a:t>WAP being open and secure, is well suited for many different applications including, but not limited to stock market information, weather forecasts, enterprise data, and games.</a:t>
            </a:r>
          </a:p>
          <a:p>
            <a:pPr algn="just"/>
            <a:r>
              <a:rPr lang="en-US" b="0" i="0" dirty="0">
                <a:solidFill>
                  <a:srgbClr val="000000"/>
                </a:solidFill>
                <a:effectLst/>
                <a:latin typeface="Nunito" pitchFamily="2" charset="0"/>
              </a:rPr>
              <a:t>Despite the common misconception, developing WAP applications requires only a few modifications to existing web applications. </a:t>
            </a:r>
          </a:p>
          <a:p>
            <a:pPr algn="just"/>
            <a:r>
              <a:rPr lang="en-US" b="0" i="0" dirty="0">
                <a:solidFill>
                  <a:srgbClr val="000000"/>
                </a:solidFill>
                <a:effectLst/>
                <a:latin typeface="Nunito" pitchFamily="2" charset="0"/>
              </a:rPr>
              <a:t>The current set of web application development tools will easily support WAP development, and in the future more development tools will be announced.</a:t>
            </a:r>
          </a:p>
          <a:p>
            <a:endParaRPr lang="en-US" dirty="0"/>
          </a:p>
        </p:txBody>
      </p:sp>
    </p:spTree>
    <p:extLst>
      <p:ext uri="{BB962C8B-B14F-4D97-AF65-F5344CB8AC3E}">
        <p14:creationId xmlns:p14="http://schemas.microsoft.com/office/powerpoint/2010/main" val="160986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F5404-AF77-7CC8-3E1F-8AA63F3B54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17304D-17B7-A6E9-E3DA-3313B11C64F0}"/>
              </a:ext>
            </a:extLst>
          </p:cNvPr>
          <p:cNvSpPr>
            <a:spLocks noGrp="1"/>
          </p:cNvSpPr>
          <p:nvPr>
            <p:ph idx="1"/>
          </p:nvPr>
        </p:nvSpPr>
        <p:spPr/>
        <p:txBody>
          <a:bodyPr/>
          <a:lstStyle/>
          <a:p>
            <a:r>
              <a:rPr lang="en-US" b="0" i="0" dirty="0">
                <a:solidFill>
                  <a:srgbClr val="273239"/>
                </a:solidFill>
                <a:effectLst/>
                <a:latin typeface="urw-din"/>
              </a:rPr>
              <a:t>It uses the mark-up language WML (Wireless Markup Language and not HTML), WML is defined as XML 1.0 application. It enables creating web applications for mobile devices. </a:t>
            </a:r>
          </a:p>
          <a:p>
            <a:r>
              <a:rPr lang="en-US" b="0" i="0" dirty="0">
                <a:solidFill>
                  <a:srgbClr val="273239"/>
                </a:solidFill>
                <a:effectLst/>
                <a:latin typeface="urw-din"/>
              </a:rPr>
              <a:t>In 1998, </a:t>
            </a:r>
            <a:r>
              <a:rPr lang="en-US" b="0" i="1" dirty="0">
                <a:solidFill>
                  <a:srgbClr val="273239"/>
                </a:solidFill>
                <a:effectLst/>
                <a:latin typeface="urw-din"/>
              </a:rPr>
              <a:t>WAP Forum</a:t>
            </a:r>
            <a:r>
              <a:rPr lang="en-US" b="0" i="0" dirty="0">
                <a:solidFill>
                  <a:srgbClr val="273239"/>
                </a:solidFill>
                <a:effectLst/>
                <a:latin typeface="urw-din"/>
              </a:rPr>
              <a:t> was founded by Ericson, Motorola, Nokia and Unwired Planet whose aim was to standardize the various wireless technologies via protocols.</a:t>
            </a:r>
          </a:p>
          <a:p>
            <a:r>
              <a:rPr lang="en-US" b="0" i="0" dirty="0">
                <a:solidFill>
                  <a:srgbClr val="273239"/>
                </a:solidFill>
                <a:effectLst/>
                <a:latin typeface="urw-din"/>
              </a:rPr>
              <a:t>WAP protocol was resulted by the joint efforts of the various members of WAP Forum. In 2002, WAP forum was merged with various other forums of the industry resulting in the formation of </a:t>
            </a:r>
            <a:r>
              <a:rPr lang="en-US" b="1" i="0" dirty="0">
                <a:solidFill>
                  <a:srgbClr val="273239"/>
                </a:solidFill>
                <a:effectLst/>
                <a:latin typeface="urw-din"/>
              </a:rPr>
              <a:t>Open Mobile Alliance (OMA)</a:t>
            </a:r>
            <a:r>
              <a:rPr lang="en-US" b="0" i="0" dirty="0">
                <a:solidFill>
                  <a:srgbClr val="273239"/>
                </a:solidFill>
                <a:effectLst/>
                <a:latin typeface="urw-din"/>
              </a:rPr>
              <a:t>.</a:t>
            </a:r>
          </a:p>
          <a:p>
            <a:pPr marL="0" indent="0">
              <a:buNone/>
            </a:pPr>
            <a:endParaRPr lang="en-US" dirty="0"/>
          </a:p>
        </p:txBody>
      </p:sp>
    </p:spTree>
    <p:extLst>
      <p:ext uri="{BB962C8B-B14F-4D97-AF65-F5344CB8AC3E}">
        <p14:creationId xmlns:p14="http://schemas.microsoft.com/office/powerpoint/2010/main" val="2620086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6B23D7-F783-62CB-AD7A-8E3411B6F5B1}"/>
              </a:ext>
            </a:extLst>
          </p:cNvPr>
          <p:cNvSpPr txBox="1"/>
          <p:nvPr/>
        </p:nvSpPr>
        <p:spPr>
          <a:xfrm>
            <a:off x="540327" y="430270"/>
            <a:ext cx="7629525" cy="1477328"/>
          </a:xfrm>
          <a:prstGeom prst="rect">
            <a:avLst/>
          </a:prstGeom>
          <a:noFill/>
        </p:spPr>
        <p:txBody>
          <a:bodyPr wrap="square">
            <a:spAutoFit/>
          </a:bodyPr>
          <a:lstStyle/>
          <a:p>
            <a:r>
              <a:rPr lang="en-US" b="1" i="0" dirty="0">
                <a:solidFill>
                  <a:srgbClr val="273239"/>
                </a:solidFill>
                <a:effectLst/>
                <a:latin typeface="urw-din"/>
              </a:rPr>
              <a:t>WAP Model:</a:t>
            </a:r>
          </a:p>
          <a:p>
            <a:pPr marL="285750" indent="-285750">
              <a:buFont typeface="Arial" panose="020B0604020202020204" pitchFamily="34" charset="0"/>
              <a:buChar char="•"/>
            </a:pPr>
            <a:r>
              <a:rPr lang="en-US" b="0" i="0" dirty="0">
                <a:solidFill>
                  <a:srgbClr val="273239"/>
                </a:solidFill>
                <a:effectLst/>
                <a:latin typeface="urw-din"/>
              </a:rPr>
              <a:t>The user opens the mini-browser in a mobile device.</a:t>
            </a:r>
          </a:p>
          <a:p>
            <a:pPr marL="285750" indent="-285750">
              <a:buFont typeface="Arial" panose="020B0604020202020204" pitchFamily="34" charset="0"/>
              <a:buChar char="•"/>
            </a:pPr>
            <a:r>
              <a:rPr lang="en-US" b="0" i="0" dirty="0">
                <a:solidFill>
                  <a:srgbClr val="273239"/>
                </a:solidFill>
                <a:effectLst/>
                <a:latin typeface="urw-din"/>
              </a:rPr>
              <a:t>He selects a website that he wants to view. </a:t>
            </a:r>
          </a:p>
          <a:p>
            <a:pPr marL="285750" indent="-285750">
              <a:buFont typeface="Arial" panose="020B0604020202020204" pitchFamily="34" charset="0"/>
              <a:buChar char="•"/>
            </a:pPr>
            <a:r>
              <a:rPr lang="en-US" b="0" i="0" dirty="0">
                <a:solidFill>
                  <a:srgbClr val="273239"/>
                </a:solidFill>
                <a:effectLst/>
                <a:latin typeface="urw-din"/>
              </a:rPr>
              <a:t>The mobile device sends the URL encoded request via network to a WAP gateway using WAP protocol.</a:t>
            </a:r>
            <a:endParaRPr lang="en-US" dirty="0"/>
          </a:p>
        </p:txBody>
      </p:sp>
      <p:pic>
        <p:nvPicPr>
          <p:cNvPr id="2050" name="Picture 2">
            <a:extLst>
              <a:ext uri="{FF2B5EF4-FFF2-40B4-BE49-F238E27FC236}">
                <a16:creationId xmlns:a16="http://schemas.microsoft.com/office/drawing/2014/main" id="{B9C37962-6829-A52E-EA18-5F4082CB1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11" y="2517197"/>
            <a:ext cx="7629525" cy="19621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530A8F8-45E2-0736-E9FA-A4BA4B8A38BE}"/>
              </a:ext>
            </a:extLst>
          </p:cNvPr>
          <p:cNvSpPr txBox="1"/>
          <p:nvPr/>
        </p:nvSpPr>
        <p:spPr>
          <a:xfrm>
            <a:off x="263235" y="4851738"/>
            <a:ext cx="10224655"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73239"/>
                </a:solidFill>
                <a:effectLst/>
                <a:latin typeface="urw-din"/>
              </a:rPr>
              <a:t>The WAP gateway translates this WAP request into a conventional HTTP URL request and sends it over the internet. </a:t>
            </a:r>
          </a:p>
          <a:p>
            <a:pPr marL="285750" indent="-285750">
              <a:buFont typeface="Arial" panose="020B0604020202020204" pitchFamily="34" charset="0"/>
              <a:buChar char="•"/>
            </a:pPr>
            <a:r>
              <a:rPr lang="en-US" b="0" i="0" dirty="0">
                <a:solidFill>
                  <a:srgbClr val="273239"/>
                </a:solidFill>
                <a:effectLst/>
                <a:latin typeface="urw-din"/>
              </a:rPr>
              <a:t>The request reaches to a specified Web server and it processes the request just as it would have processed any other request and sends the response back to the mobile device through WAP gateway in WML file which can be seen in the micro-browser.</a:t>
            </a:r>
            <a:endParaRPr lang="en-US" dirty="0"/>
          </a:p>
        </p:txBody>
      </p:sp>
      <p:pic>
        <p:nvPicPr>
          <p:cNvPr id="8" name="Picture 2">
            <a:extLst>
              <a:ext uri="{FF2B5EF4-FFF2-40B4-BE49-F238E27FC236}">
                <a16:creationId xmlns:a16="http://schemas.microsoft.com/office/drawing/2014/main" id="{F238A479-EE11-1F3F-F493-4ADAC737DF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9852" y="0"/>
            <a:ext cx="3752299" cy="2458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689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1DA899-30F0-8062-FDDE-ED6DAAD392B3}"/>
              </a:ext>
            </a:extLst>
          </p:cNvPr>
          <p:cNvSpPr txBox="1"/>
          <p:nvPr/>
        </p:nvSpPr>
        <p:spPr>
          <a:xfrm>
            <a:off x="457200" y="390298"/>
            <a:ext cx="6096000" cy="369332"/>
          </a:xfrm>
          <a:prstGeom prst="rect">
            <a:avLst/>
          </a:prstGeom>
          <a:noFill/>
        </p:spPr>
        <p:txBody>
          <a:bodyPr wrap="square">
            <a:spAutoFit/>
          </a:bodyPr>
          <a:lstStyle/>
          <a:p>
            <a:r>
              <a:rPr lang="en-US" b="1" i="0" dirty="0">
                <a:solidFill>
                  <a:srgbClr val="273239"/>
                </a:solidFill>
                <a:effectLst/>
                <a:latin typeface="urw-din"/>
              </a:rPr>
              <a:t>WAP Protocol stack:</a:t>
            </a:r>
            <a:endParaRPr lang="en-US" dirty="0"/>
          </a:p>
        </p:txBody>
      </p:sp>
      <p:pic>
        <p:nvPicPr>
          <p:cNvPr id="3074" name="Picture 2" descr="Lightbox">
            <a:extLst>
              <a:ext uri="{FF2B5EF4-FFF2-40B4-BE49-F238E27FC236}">
                <a16:creationId xmlns:a16="http://schemas.microsoft.com/office/drawing/2014/main" id="{F5F7D350-2031-6D7F-BF0C-E597A713B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013980"/>
            <a:ext cx="6496050" cy="3638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BEE61D-A2D9-C098-C923-051972100A6F}"/>
              </a:ext>
            </a:extLst>
          </p:cNvPr>
          <p:cNvSpPr txBox="1"/>
          <p:nvPr/>
        </p:nvSpPr>
        <p:spPr>
          <a:xfrm>
            <a:off x="6753224" y="549853"/>
            <a:ext cx="5438775" cy="5632311"/>
          </a:xfrm>
          <a:prstGeom prst="rect">
            <a:avLst/>
          </a:prstGeom>
          <a:noFill/>
        </p:spPr>
        <p:txBody>
          <a:bodyPr wrap="square">
            <a:spAutoFit/>
          </a:bodyPr>
          <a:lstStyle/>
          <a:p>
            <a:pPr algn="l" fontAlgn="base">
              <a:buFont typeface="+mj-lt"/>
              <a:buAutoNum type="arabicPeriod"/>
            </a:pPr>
            <a:r>
              <a:rPr lang="en-US" b="1" i="0" dirty="0">
                <a:solidFill>
                  <a:srgbClr val="273239"/>
                </a:solidFill>
                <a:effectLst/>
                <a:latin typeface="urw-din"/>
              </a:rPr>
              <a:t>Application Layer:</a:t>
            </a:r>
            <a:br>
              <a:rPr lang="en-US" b="0" i="0" dirty="0">
                <a:solidFill>
                  <a:srgbClr val="273239"/>
                </a:solidFill>
                <a:effectLst/>
                <a:latin typeface="urw-din"/>
              </a:rPr>
            </a:br>
            <a:r>
              <a:rPr lang="en-US" b="0" i="0" dirty="0">
                <a:solidFill>
                  <a:srgbClr val="273239"/>
                </a:solidFill>
                <a:effectLst/>
                <a:latin typeface="urw-din"/>
              </a:rPr>
              <a:t>This layer contains the </a:t>
            </a:r>
            <a:r>
              <a:rPr lang="en-US" b="0" i="1" dirty="0">
                <a:solidFill>
                  <a:srgbClr val="273239"/>
                </a:solidFill>
                <a:effectLst/>
                <a:latin typeface="urw-din"/>
              </a:rPr>
              <a:t>Wireless Application Environment (WAE)</a:t>
            </a:r>
            <a:r>
              <a:rPr lang="en-US" b="0" i="0" dirty="0">
                <a:solidFill>
                  <a:srgbClr val="273239"/>
                </a:solidFill>
                <a:effectLst/>
                <a:latin typeface="urw-din"/>
              </a:rPr>
              <a:t>. It contains mobile device specifications and content development programming languages like WML.</a:t>
            </a:r>
          </a:p>
          <a:p>
            <a:pPr algn="l" fontAlgn="base">
              <a:buFont typeface="+mj-lt"/>
              <a:buAutoNum type="arabicPeriod"/>
            </a:pPr>
            <a:r>
              <a:rPr lang="en-US" b="1" i="0" dirty="0">
                <a:solidFill>
                  <a:srgbClr val="273239"/>
                </a:solidFill>
                <a:effectLst/>
                <a:latin typeface="urw-din"/>
              </a:rPr>
              <a:t>Session Layer:</a:t>
            </a:r>
            <a:br>
              <a:rPr lang="en-US" b="0" i="0" dirty="0">
                <a:solidFill>
                  <a:srgbClr val="273239"/>
                </a:solidFill>
                <a:effectLst/>
                <a:latin typeface="urw-din"/>
              </a:rPr>
            </a:br>
            <a:r>
              <a:rPr lang="en-US" b="0" i="0" dirty="0">
                <a:solidFill>
                  <a:srgbClr val="273239"/>
                </a:solidFill>
                <a:effectLst/>
                <a:latin typeface="urw-din"/>
              </a:rPr>
              <a:t>This layer contains </a:t>
            </a:r>
            <a:r>
              <a:rPr lang="en-US" b="0" i="1" dirty="0">
                <a:solidFill>
                  <a:srgbClr val="273239"/>
                </a:solidFill>
                <a:effectLst/>
                <a:latin typeface="urw-din"/>
              </a:rPr>
              <a:t>Wireless Session Protocol (WSP)</a:t>
            </a:r>
            <a:r>
              <a:rPr lang="en-US" b="0" i="0" dirty="0">
                <a:solidFill>
                  <a:srgbClr val="273239"/>
                </a:solidFill>
                <a:effectLst/>
                <a:latin typeface="urw-din"/>
              </a:rPr>
              <a:t>. It provides fast connection suspension and reconnection.</a:t>
            </a:r>
          </a:p>
          <a:p>
            <a:pPr algn="l" fontAlgn="base">
              <a:buFont typeface="+mj-lt"/>
              <a:buAutoNum type="arabicPeriod"/>
            </a:pPr>
            <a:r>
              <a:rPr lang="en-US" b="1" i="0" dirty="0">
                <a:solidFill>
                  <a:srgbClr val="273239"/>
                </a:solidFill>
                <a:effectLst/>
                <a:latin typeface="urw-din"/>
              </a:rPr>
              <a:t>Transaction Layer:</a:t>
            </a:r>
            <a:br>
              <a:rPr lang="en-US" b="0" i="0" dirty="0">
                <a:solidFill>
                  <a:srgbClr val="273239"/>
                </a:solidFill>
                <a:effectLst/>
                <a:latin typeface="urw-din"/>
              </a:rPr>
            </a:br>
            <a:r>
              <a:rPr lang="en-US" b="0" i="0" dirty="0">
                <a:solidFill>
                  <a:srgbClr val="273239"/>
                </a:solidFill>
                <a:effectLst/>
                <a:latin typeface="urw-din"/>
              </a:rPr>
              <a:t>This layer contains </a:t>
            </a:r>
            <a:r>
              <a:rPr lang="en-US" b="0" i="1" dirty="0">
                <a:solidFill>
                  <a:srgbClr val="273239"/>
                </a:solidFill>
                <a:effectLst/>
                <a:latin typeface="urw-din"/>
              </a:rPr>
              <a:t>Wireless Transaction Protocol (WTP)</a:t>
            </a:r>
            <a:r>
              <a:rPr lang="en-US" b="0" i="0" dirty="0">
                <a:solidFill>
                  <a:srgbClr val="273239"/>
                </a:solidFill>
                <a:effectLst/>
                <a:latin typeface="urw-din"/>
              </a:rPr>
              <a:t>. It runs on top of UDP (User Datagram Protocol) and is a part of TCP/IP and offers transaction support.</a:t>
            </a:r>
          </a:p>
          <a:p>
            <a:pPr algn="l" fontAlgn="base">
              <a:buFont typeface="+mj-lt"/>
              <a:buAutoNum type="arabicPeriod"/>
            </a:pPr>
            <a:r>
              <a:rPr lang="en-US" b="1" i="0" dirty="0">
                <a:solidFill>
                  <a:srgbClr val="273239"/>
                </a:solidFill>
                <a:effectLst/>
                <a:latin typeface="urw-din"/>
              </a:rPr>
              <a:t>Security Layer:</a:t>
            </a:r>
            <a:br>
              <a:rPr lang="en-US" b="0" i="0" dirty="0">
                <a:solidFill>
                  <a:srgbClr val="273239"/>
                </a:solidFill>
                <a:effectLst/>
                <a:latin typeface="urw-din"/>
              </a:rPr>
            </a:br>
            <a:r>
              <a:rPr lang="en-US" b="0" i="0" dirty="0">
                <a:solidFill>
                  <a:srgbClr val="273239"/>
                </a:solidFill>
                <a:effectLst/>
                <a:latin typeface="urw-din"/>
              </a:rPr>
              <a:t>This layer contains </a:t>
            </a:r>
            <a:r>
              <a:rPr lang="en-US" b="0" i="1" dirty="0">
                <a:solidFill>
                  <a:srgbClr val="273239"/>
                </a:solidFill>
                <a:effectLst/>
                <a:latin typeface="urw-din"/>
              </a:rPr>
              <a:t>Wireless Transaction Layer Security (WTLS)</a:t>
            </a:r>
            <a:r>
              <a:rPr lang="en-US" b="0" i="0" dirty="0">
                <a:solidFill>
                  <a:srgbClr val="273239"/>
                </a:solidFill>
                <a:effectLst/>
                <a:latin typeface="urw-din"/>
              </a:rPr>
              <a:t>. It offers data integrity, privacy and authentication.</a:t>
            </a:r>
          </a:p>
          <a:p>
            <a:pPr algn="l" fontAlgn="base">
              <a:buFont typeface="+mj-lt"/>
              <a:buAutoNum type="arabicPeriod"/>
            </a:pPr>
            <a:r>
              <a:rPr lang="en-US" b="1" i="0" dirty="0">
                <a:solidFill>
                  <a:srgbClr val="273239"/>
                </a:solidFill>
                <a:effectLst/>
                <a:latin typeface="urw-din"/>
              </a:rPr>
              <a:t>Transport Layer:</a:t>
            </a:r>
            <a:br>
              <a:rPr lang="en-US" b="0" i="0" dirty="0">
                <a:solidFill>
                  <a:srgbClr val="273239"/>
                </a:solidFill>
                <a:effectLst/>
                <a:latin typeface="urw-din"/>
              </a:rPr>
            </a:br>
            <a:r>
              <a:rPr lang="en-US" b="0" i="0" dirty="0">
                <a:solidFill>
                  <a:srgbClr val="273239"/>
                </a:solidFill>
                <a:effectLst/>
                <a:latin typeface="urw-din"/>
              </a:rPr>
              <a:t>This layer contains </a:t>
            </a:r>
            <a:r>
              <a:rPr lang="en-US" b="0" i="1" dirty="0">
                <a:solidFill>
                  <a:srgbClr val="273239"/>
                </a:solidFill>
                <a:effectLst/>
                <a:latin typeface="urw-din"/>
              </a:rPr>
              <a:t>Wireless Datagram Protocol</a:t>
            </a:r>
            <a:r>
              <a:rPr lang="en-US" b="0" i="0" dirty="0">
                <a:solidFill>
                  <a:srgbClr val="273239"/>
                </a:solidFill>
                <a:effectLst/>
                <a:latin typeface="urw-din"/>
              </a:rPr>
              <a:t>. It presents consistent data format to higher layers of WAP protocol stack.</a:t>
            </a:r>
          </a:p>
        </p:txBody>
      </p:sp>
    </p:spTree>
    <p:extLst>
      <p:ext uri="{BB962C8B-B14F-4D97-AF65-F5344CB8AC3E}">
        <p14:creationId xmlns:p14="http://schemas.microsoft.com/office/powerpoint/2010/main" val="268939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0C0E-96A7-FF1E-0845-77414747CB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EB6AC9-8386-0080-28ED-F01A8F4408E1}"/>
              </a:ext>
            </a:extLst>
          </p:cNvPr>
          <p:cNvSpPr>
            <a:spLocks noGrp="1"/>
          </p:cNvSpPr>
          <p:nvPr>
            <p:ph idx="1"/>
          </p:nvPr>
        </p:nvSpPr>
        <p:spPr/>
        <p:txBody>
          <a:bodyPr>
            <a:normAutofit lnSpcReduction="10000"/>
          </a:bodyPr>
          <a:lstStyle/>
          <a:p>
            <a:pPr marL="0" indent="0" algn="just">
              <a:buNone/>
            </a:pPr>
            <a:r>
              <a:rPr lang="en-US" b="1" i="0" dirty="0">
                <a:solidFill>
                  <a:srgbClr val="610B38"/>
                </a:solidFill>
                <a:effectLst/>
                <a:latin typeface="inter-bold"/>
              </a:rPr>
              <a:t>Advantages of Wireless Application Protocol (WAP)</a:t>
            </a:r>
            <a:endParaRPr lang="en-US" b="0" i="0" dirty="0">
              <a:solidFill>
                <a:srgbClr val="610B38"/>
              </a:solidFill>
              <a:effectLst/>
              <a:latin typeface="erdana"/>
            </a:endParaRPr>
          </a:p>
          <a:p>
            <a:pPr algn="just">
              <a:buFont typeface="Arial" panose="020B0604020202020204" pitchFamily="34" charset="0"/>
              <a:buChar char="•"/>
            </a:pPr>
            <a:r>
              <a:rPr lang="en-US" b="0" i="0" dirty="0">
                <a:solidFill>
                  <a:srgbClr val="000000"/>
                </a:solidFill>
                <a:effectLst/>
                <a:latin typeface="inter-regular"/>
              </a:rPr>
              <a:t>WAP is a very fast-paced technology.</a:t>
            </a:r>
          </a:p>
          <a:p>
            <a:pPr algn="just">
              <a:buFont typeface="Arial" panose="020B0604020202020204" pitchFamily="34" charset="0"/>
              <a:buChar char="•"/>
            </a:pPr>
            <a:r>
              <a:rPr lang="en-US" b="0" i="0" dirty="0">
                <a:solidFill>
                  <a:srgbClr val="000000"/>
                </a:solidFill>
                <a:effectLst/>
                <a:latin typeface="inter-regular"/>
              </a:rPr>
              <a:t>It is an open-source technology and completely free of cost.</a:t>
            </a:r>
          </a:p>
          <a:p>
            <a:pPr algn="just">
              <a:buFont typeface="Arial" panose="020B0604020202020204" pitchFamily="34" charset="0"/>
              <a:buChar char="•"/>
            </a:pPr>
            <a:r>
              <a:rPr lang="en-US" b="0" i="0" dirty="0">
                <a:solidFill>
                  <a:srgbClr val="000000"/>
                </a:solidFill>
                <a:effectLst/>
                <a:latin typeface="inter-regular"/>
              </a:rPr>
              <a:t>It can be implemented on multiple platforms.</a:t>
            </a:r>
          </a:p>
          <a:p>
            <a:pPr algn="just">
              <a:buFont typeface="Arial" panose="020B0604020202020204" pitchFamily="34" charset="0"/>
              <a:buChar char="•"/>
            </a:pPr>
            <a:r>
              <a:rPr lang="en-US" b="0" i="0" dirty="0">
                <a:solidFill>
                  <a:srgbClr val="000000"/>
                </a:solidFill>
                <a:effectLst/>
                <a:latin typeface="inter-regular"/>
              </a:rPr>
              <a:t>It is independent of network standards.</a:t>
            </a:r>
          </a:p>
          <a:p>
            <a:pPr algn="just">
              <a:buFont typeface="Arial" panose="020B0604020202020204" pitchFamily="34" charset="0"/>
              <a:buChar char="•"/>
            </a:pPr>
            <a:r>
              <a:rPr lang="en-US" b="0" i="0" dirty="0">
                <a:solidFill>
                  <a:srgbClr val="000000"/>
                </a:solidFill>
                <a:effectLst/>
                <a:latin typeface="inter-regular"/>
              </a:rPr>
              <a:t>It provides higher controlling options.</a:t>
            </a:r>
          </a:p>
          <a:p>
            <a:pPr algn="just">
              <a:buFont typeface="Arial" panose="020B0604020202020204" pitchFamily="34" charset="0"/>
              <a:buChar char="•"/>
            </a:pPr>
            <a:r>
              <a:rPr lang="en-US" b="0" i="0" dirty="0">
                <a:solidFill>
                  <a:srgbClr val="000000"/>
                </a:solidFill>
                <a:effectLst/>
                <a:latin typeface="inter-regular"/>
              </a:rPr>
              <a:t>It is implemented near to Internet model.</a:t>
            </a:r>
          </a:p>
          <a:p>
            <a:pPr algn="just">
              <a:buFont typeface="Arial" panose="020B0604020202020204" pitchFamily="34" charset="0"/>
              <a:buChar char="•"/>
            </a:pPr>
            <a:r>
              <a:rPr lang="en-US" b="0" i="0" dirty="0">
                <a:solidFill>
                  <a:srgbClr val="000000"/>
                </a:solidFill>
                <a:effectLst/>
                <a:latin typeface="inter-regular"/>
              </a:rPr>
              <a:t>By using WAP, you can send/receive real-time data.</a:t>
            </a:r>
          </a:p>
          <a:p>
            <a:pPr algn="just">
              <a:buFont typeface="Arial" panose="020B0604020202020204" pitchFamily="34" charset="0"/>
              <a:buChar char="•"/>
            </a:pPr>
            <a:r>
              <a:rPr lang="en-US" b="0" i="0" dirty="0">
                <a:solidFill>
                  <a:srgbClr val="000000"/>
                </a:solidFill>
                <a:effectLst/>
                <a:latin typeface="inter-regular"/>
              </a:rPr>
              <a:t>Nowadays, most modern mobile phones and devices support WAP.</a:t>
            </a:r>
          </a:p>
          <a:p>
            <a:endParaRPr lang="en-US" dirty="0"/>
          </a:p>
        </p:txBody>
      </p:sp>
    </p:spTree>
    <p:extLst>
      <p:ext uri="{BB962C8B-B14F-4D97-AF65-F5344CB8AC3E}">
        <p14:creationId xmlns:p14="http://schemas.microsoft.com/office/powerpoint/2010/main" val="2075867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A3331-3FDD-55D2-2841-76BFA6EB3D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EBAFD8-EBDB-02DF-F315-C0EB4B301430}"/>
              </a:ext>
            </a:extLst>
          </p:cNvPr>
          <p:cNvSpPr>
            <a:spLocks noGrp="1"/>
          </p:cNvSpPr>
          <p:nvPr>
            <p:ph idx="1"/>
          </p:nvPr>
        </p:nvSpPr>
        <p:spPr/>
        <p:txBody>
          <a:bodyPr/>
          <a:lstStyle/>
          <a:p>
            <a:pPr marL="0" indent="0" algn="just">
              <a:buNone/>
            </a:pPr>
            <a:r>
              <a:rPr lang="en-US" b="0" i="0" dirty="0">
                <a:solidFill>
                  <a:srgbClr val="610B38"/>
                </a:solidFill>
                <a:effectLst/>
                <a:latin typeface="erdana"/>
              </a:rPr>
              <a:t>Disadvantages of Wireless Application Protocol (WAP)</a:t>
            </a:r>
          </a:p>
          <a:p>
            <a:pPr algn="just">
              <a:buFont typeface="Arial" panose="020B0604020202020204" pitchFamily="34" charset="0"/>
              <a:buChar char="•"/>
            </a:pPr>
            <a:r>
              <a:rPr lang="en-US" b="0" i="0" dirty="0">
                <a:solidFill>
                  <a:srgbClr val="000000"/>
                </a:solidFill>
                <a:effectLst/>
                <a:latin typeface="inter-regular"/>
              </a:rPr>
              <a:t>The connection speed in WAP is slow, and there is limited availability also.</a:t>
            </a:r>
          </a:p>
          <a:p>
            <a:pPr algn="just">
              <a:buFont typeface="Arial" panose="020B0604020202020204" pitchFamily="34" charset="0"/>
              <a:buChar char="•"/>
            </a:pPr>
            <a:r>
              <a:rPr lang="en-US" b="0" i="0" dirty="0">
                <a:solidFill>
                  <a:srgbClr val="000000"/>
                </a:solidFill>
                <a:effectLst/>
                <a:latin typeface="inter-regular"/>
              </a:rPr>
              <a:t>In some areas, the ability to connect to the Internet is very sparse, and in some other areas, Internet access is entirely unavailable.</a:t>
            </a:r>
          </a:p>
          <a:p>
            <a:pPr algn="just">
              <a:buFont typeface="Arial" panose="020B0604020202020204" pitchFamily="34" charset="0"/>
              <a:buChar char="•"/>
            </a:pPr>
            <a:r>
              <a:rPr lang="en-US" b="0" i="0" dirty="0">
                <a:solidFill>
                  <a:srgbClr val="000000"/>
                </a:solidFill>
                <a:effectLst/>
                <a:latin typeface="inter-regular"/>
              </a:rPr>
              <a:t>It is less secured.</a:t>
            </a:r>
          </a:p>
          <a:p>
            <a:pPr algn="just">
              <a:buFont typeface="Arial" panose="020B0604020202020204" pitchFamily="34" charset="0"/>
              <a:buChar char="•"/>
            </a:pPr>
            <a:r>
              <a:rPr lang="en-US" b="0" i="0" dirty="0">
                <a:solidFill>
                  <a:srgbClr val="000000"/>
                </a:solidFill>
                <a:effectLst/>
                <a:latin typeface="inter-regular"/>
              </a:rPr>
              <a:t>WAP provides a small User interface (UI).</a:t>
            </a:r>
          </a:p>
          <a:p>
            <a:endParaRPr lang="en-US" dirty="0"/>
          </a:p>
        </p:txBody>
      </p:sp>
    </p:spTree>
    <p:extLst>
      <p:ext uri="{BB962C8B-B14F-4D97-AF65-F5344CB8AC3E}">
        <p14:creationId xmlns:p14="http://schemas.microsoft.com/office/powerpoint/2010/main" val="3335369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5E67-D0BA-EFF8-237D-EB61C169E1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9495CF-89D2-E4E7-3C2D-0C9A5DBFC988}"/>
              </a:ext>
            </a:extLst>
          </p:cNvPr>
          <p:cNvSpPr>
            <a:spLocks noGrp="1"/>
          </p:cNvSpPr>
          <p:nvPr>
            <p:ph idx="1"/>
          </p:nvPr>
        </p:nvSpPr>
        <p:spPr/>
        <p:txBody>
          <a:bodyPr>
            <a:normAutofit fontScale="92500" lnSpcReduction="10000"/>
          </a:bodyPr>
          <a:lstStyle/>
          <a:p>
            <a:pPr marL="0" indent="0" algn="just">
              <a:buNone/>
            </a:pPr>
            <a:r>
              <a:rPr lang="en-US" b="0" i="0" dirty="0">
                <a:solidFill>
                  <a:srgbClr val="610B38"/>
                </a:solidFill>
                <a:effectLst/>
                <a:latin typeface="erdana"/>
              </a:rPr>
              <a:t>Applications of Wireless Application Protocol (WAP)</a:t>
            </a:r>
          </a:p>
          <a:p>
            <a:pPr algn="just">
              <a:buFont typeface="Arial" panose="020B0604020202020204" pitchFamily="34" charset="0"/>
              <a:buChar char="•"/>
            </a:pPr>
            <a:r>
              <a:rPr lang="en-US" b="0" i="0" dirty="0">
                <a:solidFill>
                  <a:srgbClr val="000000"/>
                </a:solidFill>
                <a:effectLst/>
                <a:latin typeface="inter-regular"/>
              </a:rPr>
              <a:t>WAP facilitates you to access the Internet from your mobile devices.</a:t>
            </a:r>
          </a:p>
          <a:p>
            <a:pPr algn="just">
              <a:buFont typeface="Arial" panose="020B0604020202020204" pitchFamily="34" charset="0"/>
              <a:buChar char="•"/>
            </a:pPr>
            <a:r>
              <a:rPr lang="en-US" b="0" i="0" dirty="0">
                <a:solidFill>
                  <a:srgbClr val="000000"/>
                </a:solidFill>
                <a:effectLst/>
                <a:latin typeface="inter-regular"/>
              </a:rPr>
              <a:t>You can play games on mobile devices over wireless devices.</a:t>
            </a:r>
          </a:p>
          <a:p>
            <a:pPr algn="just">
              <a:buFont typeface="Arial" panose="020B0604020202020204" pitchFamily="34" charset="0"/>
              <a:buChar char="•"/>
            </a:pPr>
            <a:r>
              <a:rPr lang="en-US" b="0" i="0" dirty="0">
                <a:solidFill>
                  <a:srgbClr val="000000"/>
                </a:solidFill>
                <a:effectLst/>
                <a:latin typeface="inter-regular"/>
              </a:rPr>
              <a:t>It facilitates you to access E-mails over the mobile Internet.</a:t>
            </a:r>
          </a:p>
          <a:p>
            <a:pPr algn="just">
              <a:buFont typeface="Arial" panose="020B0604020202020204" pitchFamily="34" charset="0"/>
              <a:buChar char="•"/>
            </a:pPr>
            <a:r>
              <a:rPr lang="en-US" b="0" i="0" dirty="0">
                <a:solidFill>
                  <a:srgbClr val="000000"/>
                </a:solidFill>
                <a:effectLst/>
                <a:latin typeface="inter-regular"/>
              </a:rPr>
              <a:t>Mobile hand-sets can be used to access timesheets and fill expenses claims.</a:t>
            </a:r>
          </a:p>
          <a:p>
            <a:pPr algn="just">
              <a:buFont typeface="Arial" panose="020B0604020202020204" pitchFamily="34" charset="0"/>
              <a:buChar char="•"/>
            </a:pPr>
            <a:r>
              <a:rPr lang="en-US" b="0" i="0" dirty="0">
                <a:solidFill>
                  <a:srgbClr val="000000"/>
                </a:solidFill>
                <a:effectLst/>
                <a:latin typeface="inter-regular"/>
              </a:rPr>
              <a:t>Online mobile banking is very popular nowadays.</a:t>
            </a:r>
          </a:p>
          <a:p>
            <a:pPr algn="just">
              <a:buFont typeface="Arial" panose="020B0604020202020204" pitchFamily="34" charset="0"/>
              <a:buChar char="•"/>
            </a:pPr>
            <a:r>
              <a:rPr lang="en-US" b="0" i="0" dirty="0">
                <a:solidFill>
                  <a:srgbClr val="000000"/>
                </a:solidFill>
                <a:effectLst/>
                <a:latin typeface="inter-regular"/>
              </a:rPr>
              <a:t>It can also be used in multiple Internet-based services such as geographical location, Weather forecasting, Flight information, Movie &amp; cinema information, Traffic updates etc. All are possible due to WAP technology.</a:t>
            </a:r>
          </a:p>
          <a:p>
            <a:endParaRPr lang="en-US" dirty="0"/>
          </a:p>
        </p:txBody>
      </p:sp>
    </p:spTree>
    <p:extLst>
      <p:ext uri="{BB962C8B-B14F-4D97-AF65-F5344CB8AC3E}">
        <p14:creationId xmlns:p14="http://schemas.microsoft.com/office/powerpoint/2010/main" val="133230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E7BFE-CC32-C583-3C10-1EE19E8AA9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E32F00-81C0-F0AA-BEE4-5101EB22606F}"/>
              </a:ext>
            </a:extLst>
          </p:cNvPr>
          <p:cNvSpPr>
            <a:spLocks noGrp="1"/>
          </p:cNvSpPr>
          <p:nvPr>
            <p:ph idx="1"/>
          </p:nvPr>
        </p:nvSpPr>
        <p:spPr/>
        <p:txBody>
          <a:bodyPr/>
          <a:lstStyle/>
          <a:p>
            <a:pPr algn="just" fontAlgn="base"/>
            <a:r>
              <a:rPr lang="en-US" b="0" i="0" dirty="0">
                <a:solidFill>
                  <a:srgbClr val="273239"/>
                </a:solidFill>
                <a:effectLst/>
                <a:latin typeface="urw-din"/>
              </a:rPr>
              <a:t>Types of channels on which interference is present are- </a:t>
            </a:r>
          </a:p>
          <a:p>
            <a:pPr algn="just" fontAlgn="base">
              <a:buFont typeface="+mj-lt"/>
              <a:buAutoNum type="arabicPeriod"/>
            </a:pPr>
            <a:r>
              <a:rPr lang="en-US" b="1" i="0" dirty="0">
                <a:solidFill>
                  <a:srgbClr val="273239"/>
                </a:solidFill>
                <a:effectLst/>
                <a:latin typeface="urw-din"/>
              </a:rPr>
              <a:t>On Voice Channel:</a:t>
            </a:r>
            <a:r>
              <a:rPr lang="en-US" b="0" i="0" dirty="0">
                <a:solidFill>
                  <a:srgbClr val="273239"/>
                </a:solidFill>
                <a:effectLst/>
                <a:latin typeface="urw-din"/>
              </a:rPr>
              <a:t> leads to crosstalk which is an interference or background noise while we are talking to another person on mobile. Crosstalk is unwanted interference that should be minimized. </a:t>
            </a:r>
          </a:p>
          <a:p>
            <a:pPr algn="just" fontAlgn="base">
              <a:buFont typeface="+mj-lt"/>
              <a:buAutoNum type="arabicPeriod"/>
            </a:pPr>
            <a:r>
              <a:rPr lang="en-US" b="1" i="0" dirty="0">
                <a:solidFill>
                  <a:srgbClr val="273239"/>
                </a:solidFill>
                <a:effectLst/>
                <a:latin typeface="urw-din"/>
              </a:rPr>
              <a:t>On Control Channel: </a:t>
            </a:r>
            <a:r>
              <a:rPr lang="en-US" b="0" i="0" dirty="0">
                <a:solidFill>
                  <a:srgbClr val="273239"/>
                </a:solidFill>
                <a:effectLst/>
                <a:latin typeface="urw-din"/>
              </a:rPr>
              <a:t> It can lead to problems in creating a connection between the sender and receiver during a call which leads to missed calls. Calls may terminate abruptly known as blocked calls. </a:t>
            </a:r>
          </a:p>
          <a:p>
            <a:endParaRPr lang="en-US" dirty="0"/>
          </a:p>
        </p:txBody>
      </p:sp>
    </p:spTree>
    <p:extLst>
      <p:ext uri="{BB962C8B-B14F-4D97-AF65-F5344CB8AC3E}">
        <p14:creationId xmlns:p14="http://schemas.microsoft.com/office/powerpoint/2010/main" val="3294948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1095F-A32B-3708-6836-351E35685AD8}"/>
              </a:ext>
            </a:extLst>
          </p:cNvPr>
          <p:cNvSpPr>
            <a:spLocks noGrp="1"/>
          </p:cNvSpPr>
          <p:nvPr>
            <p:ph type="title"/>
          </p:nvPr>
        </p:nvSpPr>
        <p:spPr/>
        <p:txBody>
          <a:bodyPr>
            <a:normAutofit fontScale="90000"/>
          </a:bodyPr>
          <a:lstStyle/>
          <a:p>
            <a:r>
              <a:rPr lang="en-US" b="1" i="0" dirty="0">
                <a:solidFill>
                  <a:srgbClr val="273239"/>
                </a:solidFill>
                <a:effectLst/>
                <a:latin typeface="sofia-pro"/>
              </a:rPr>
              <a:t>Transaction Processing in Mobile Environment</a:t>
            </a:r>
            <a:br>
              <a:rPr lang="en-US" b="1" i="0" dirty="0">
                <a:solidFill>
                  <a:srgbClr val="273239"/>
                </a:solidFill>
                <a:effectLst/>
                <a:latin typeface="sofia-pro"/>
              </a:rPr>
            </a:br>
            <a:endParaRPr lang="en-US" dirty="0"/>
          </a:p>
        </p:txBody>
      </p:sp>
      <p:sp>
        <p:nvSpPr>
          <p:cNvPr id="3" name="Content Placeholder 2">
            <a:extLst>
              <a:ext uri="{FF2B5EF4-FFF2-40B4-BE49-F238E27FC236}">
                <a16:creationId xmlns:a16="http://schemas.microsoft.com/office/drawing/2014/main" id="{B0D30585-4C33-2B5A-0D6C-BB796D8A9E9A}"/>
              </a:ext>
            </a:extLst>
          </p:cNvPr>
          <p:cNvSpPr>
            <a:spLocks noGrp="1"/>
          </p:cNvSpPr>
          <p:nvPr>
            <p:ph idx="1"/>
          </p:nvPr>
        </p:nvSpPr>
        <p:spPr/>
        <p:txBody>
          <a:bodyPr/>
          <a:lstStyle/>
          <a:p>
            <a:r>
              <a:rPr lang="en-US" b="0" i="0" dirty="0">
                <a:solidFill>
                  <a:srgbClr val="273239"/>
                </a:solidFill>
                <a:effectLst/>
                <a:latin typeface="urw-din"/>
              </a:rPr>
              <a:t>A transaction processing system allows application programmers to concentrate on writing code that will allow users to perform transactions simultaneously without bothering about what other users may be doing with their transactions at the same time.</a:t>
            </a:r>
          </a:p>
          <a:p>
            <a:pPr algn="just" fontAlgn="base">
              <a:buFont typeface="Arial" panose="020B0604020202020204" pitchFamily="34" charset="0"/>
              <a:buChar char="•"/>
            </a:pPr>
            <a:r>
              <a:rPr lang="en-US" b="0" i="0" dirty="0">
                <a:solidFill>
                  <a:srgbClr val="273239"/>
                </a:solidFill>
                <a:effectLst/>
                <a:latin typeface="urw-din"/>
              </a:rPr>
              <a:t>It manages the concurrent processing of transactions. </a:t>
            </a:r>
          </a:p>
          <a:p>
            <a:pPr algn="just" fontAlgn="base">
              <a:buFont typeface="Arial" panose="020B0604020202020204" pitchFamily="34" charset="0"/>
              <a:buChar char="•"/>
            </a:pPr>
            <a:r>
              <a:rPr lang="en-US" b="0" i="0" dirty="0">
                <a:solidFill>
                  <a:srgbClr val="273239"/>
                </a:solidFill>
                <a:effectLst/>
                <a:latin typeface="urw-din"/>
              </a:rPr>
              <a:t>It enables the sharing of data. </a:t>
            </a:r>
          </a:p>
          <a:p>
            <a:pPr algn="just" fontAlgn="base">
              <a:buFont typeface="Arial" panose="020B0604020202020204" pitchFamily="34" charset="0"/>
              <a:buChar char="•"/>
            </a:pPr>
            <a:r>
              <a:rPr lang="en-US" b="0" i="0" dirty="0">
                <a:solidFill>
                  <a:srgbClr val="273239"/>
                </a:solidFill>
                <a:effectLst/>
                <a:latin typeface="urw-din"/>
              </a:rPr>
              <a:t>It ensures the integrity of data. </a:t>
            </a:r>
          </a:p>
          <a:p>
            <a:endParaRPr lang="en-US" dirty="0"/>
          </a:p>
        </p:txBody>
      </p:sp>
    </p:spTree>
    <p:extLst>
      <p:ext uri="{BB962C8B-B14F-4D97-AF65-F5344CB8AC3E}">
        <p14:creationId xmlns:p14="http://schemas.microsoft.com/office/powerpoint/2010/main" val="662067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D441-A86B-3C38-08BC-76879EB44EBA}"/>
              </a:ext>
            </a:extLst>
          </p:cNvPr>
          <p:cNvSpPr>
            <a:spLocks noGrp="1"/>
          </p:cNvSpPr>
          <p:nvPr>
            <p:ph type="title"/>
          </p:nvPr>
        </p:nvSpPr>
        <p:spPr/>
        <p:txBody>
          <a:bodyPr/>
          <a:lstStyle/>
          <a:p>
            <a:r>
              <a:rPr lang="en-US" b="1" dirty="0">
                <a:solidFill>
                  <a:srgbClr val="273239"/>
                </a:solidFill>
                <a:latin typeface="urw-din"/>
              </a:rPr>
              <a:t>I</a:t>
            </a:r>
            <a:r>
              <a:rPr lang="en-US" b="1" i="0" dirty="0">
                <a:solidFill>
                  <a:srgbClr val="273239"/>
                </a:solidFill>
                <a:effectLst/>
                <a:latin typeface="urw-din"/>
              </a:rPr>
              <a:t>ssues in Transaction Processing</a:t>
            </a:r>
            <a:br>
              <a:rPr lang="en-US" b="1"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B8ADB2DE-7274-3468-0F6B-9D131E3EEE7F}"/>
              </a:ext>
            </a:extLst>
          </p:cNvPr>
          <p:cNvSpPr>
            <a:spLocks noGrp="1"/>
          </p:cNvSpPr>
          <p:nvPr>
            <p:ph idx="1"/>
          </p:nvPr>
        </p:nvSpPr>
        <p:spPr/>
        <p:txBody>
          <a:bodyPr>
            <a:normAutofit lnSpcReduction="10000"/>
          </a:bodyPr>
          <a:lstStyle/>
          <a:p>
            <a:pPr algn="just" fontAlgn="base"/>
            <a:r>
              <a:rPr lang="en-US" b="0" i="0" dirty="0">
                <a:solidFill>
                  <a:srgbClr val="273239"/>
                </a:solidFill>
                <a:effectLst/>
                <a:latin typeface="urw-din"/>
              </a:rPr>
              <a:t>Database applications are normally structured into transactions. </a:t>
            </a:r>
          </a:p>
          <a:p>
            <a:pPr algn="just" fontAlgn="base"/>
            <a:r>
              <a:rPr lang="en-US" b="0" i="0" dirty="0">
                <a:solidFill>
                  <a:srgbClr val="273239"/>
                </a:solidFill>
                <a:effectLst/>
                <a:latin typeface="urw-din"/>
              </a:rPr>
              <a:t>The transaction is a type of operation that makes sure that database does not change into an inconsistent state to disrupt the transactions.</a:t>
            </a:r>
          </a:p>
          <a:p>
            <a:pPr algn="just" fontAlgn="base"/>
            <a:r>
              <a:rPr lang="en-US" b="0" i="0" dirty="0">
                <a:solidFill>
                  <a:srgbClr val="273239"/>
                </a:solidFill>
                <a:effectLst/>
                <a:latin typeface="urw-din"/>
              </a:rPr>
              <a:t>One important aim in the design of any database system is to maximize the number of transactions that can be active at a time. DBMS ensures serializability using ACID constraints:</a:t>
            </a:r>
          </a:p>
          <a:p>
            <a:pPr algn="just" fontAlgn="base">
              <a:buFont typeface="Arial" panose="020B0604020202020204" pitchFamily="34" charset="0"/>
              <a:buChar char="•"/>
            </a:pPr>
            <a:r>
              <a:rPr lang="en-US" b="0" i="0" dirty="0">
                <a:solidFill>
                  <a:srgbClr val="273239"/>
                </a:solidFill>
                <a:effectLst/>
                <a:latin typeface="urw-din"/>
              </a:rPr>
              <a:t>Atomicity</a:t>
            </a:r>
          </a:p>
          <a:p>
            <a:pPr algn="just" fontAlgn="base">
              <a:buFont typeface="Arial" panose="020B0604020202020204" pitchFamily="34" charset="0"/>
              <a:buChar char="•"/>
            </a:pPr>
            <a:r>
              <a:rPr lang="en-US" b="0" i="0" dirty="0">
                <a:solidFill>
                  <a:srgbClr val="273239"/>
                </a:solidFill>
                <a:effectLst/>
                <a:latin typeface="urw-din"/>
              </a:rPr>
              <a:t>Consistency</a:t>
            </a:r>
          </a:p>
          <a:p>
            <a:pPr algn="just" fontAlgn="base">
              <a:buFont typeface="Arial" panose="020B0604020202020204" pitchFamily="34" charset="0"/>
              <a:buChar char="•"/>
            </a:pPr>
            <a:r>
              <a:rPr lang="en-US" b="0" i="0" dirty="0">
                <a:solidFill>
                  <a:srgbClr val="273239"/>
                </a:solidFill>
                <a:effectLst/>
                <a:latin typeface="urw-din"/>
              </a:rPr>
              <a:t>Isolation</a:t>
            </a:r>
          </a:p>
          <a:p>
            <a:pPr algn="just" fontAlgn="base">
              <a:buFont typeface="Arial" panose="020B0604020202020204" pitchFamily="34" charset="0"/>
              <a:buChar char="•"/>
            </a:pPr>
            <a:r>
              <a:rPr lang="en-US" b="0" i="0" dirty="0">
                <a:solidFill>
                  <a:srgbClr val="273239"/>
                </a:solidFill>
                <a:effectLst/>
                <a:latin typeface="urw-din"/>
              </a:rPr>
              <a:t>Durability</a:t>
            </a:r>
          </a:p>
          <a:p>
            <a:endParaRPr lang="en-US" dirty="0"/>
          </a:p>
        </p:txBody>
      </p:sp>
    </p:spTree>
    <p:extLst>
      <p:ext uri="{BB962C8B-B14F-4D97-AF65-F5344CB8AC3E}">
        <p14:creationId xmlns:p14="http://schemas.microsoft.com/office/powerpoint/2010/main" val="3282173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D7BE-77DB-1EF6-269D-17BE812572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57534E-C5A9-0C04-F3FE-9FC051354698}"/>
              </a:ext>
            </a:extLst>
          </p:cNvPr>
          <p:cNvSpPr>
            <a:spLocks noGrp="1"/>
          </p:cNvSpPr>
          <p:nvPr>
            <p:ph idx="1"/>
          </p:nvPr>
        </p:nvSpPr>
        <p:spPr/>
        <p:txBody>
          <a:bodyPr/>
          <a:lstStyle/>
          <a:p>
            <a:pPr marL="0" indent="0">
              <a:buNone/>
            </a:pPr>
            <a:r>
              <a:rPr lang="en-US" b="0" i="0" dirty="0">
                <a:solidFill>
                  <a:srgbClr val="273239"/>
                </a:solidFill>
                <a:effectLst/>
                <a:latin typeface="urw-din"/>
              </a:rPr>
              <a:t>ACID properties have been redefined to support transactions in the mobile environment are: </a:t>
            </a:r>
          </a:p>
          <a:p>
            <a:pPr marL="0" indent="0">
              <a:buNone/>
            </a:pPr>
            <a:endParaRPr lang="en-US" b="1" i="0" dirty="0">
              <a:solidFill>
                <a:srgbClr val="273239"/>
              </a:solidFill>
              <a:effectLst/>
              <a:latin typeface="urw-din"/>
            </a:endParaRPr>
          </a:p>
          <a:p>
            <a:pPr marL="0" indent="0">
              <a:buNone/>
            </a:pPr>
            <a:r>
              <a:rPr lang="en-US" b="1" i="0" dirty="0">
                <a:solidFill>
                  <a:srgbClr val="273239"/>
                </a:solidFill>
                <a:effectLst/>
                <a:latin typeface="urw-din"/>
              </a:rPr>
              <a:t>Atomicity Relaxation: </a:t>
            </a:r>
            <a:r>
              <a:rPr lang="en-US" b="0" i="0" dirty="0">
                <a:solidFill>
                  <a:srgbClr val="273239"/>
                </a:solidFill>
                <a:effectLst/>
                <a:latin typeface="urw-din"/>
              </a:rPr>
              <a:t>Mobile Host is allowed to submit pieces of the transaction from different cells according to the movement. </a:t>
            </a:r>
          </a:p>
          <a:p>
            <a:r>
              <a:rPr lang="en-US" b="0" i="0" dirty="0">
                <a:solidFill>
                  <a:srgbClr val="273239"/>
                </a:solidFill>
                <a:effectLst/>
                <a:latin typeface="urw-din"/>
              </a:rPr>
              <a:t>It requires the ability to break a transaction into many sub-transactions that can be concurrently executed. </a:t>
            </a:r>
            <a:endParaRPr lang="en-US" dirty="0"/>
          </a:p>
        </p:txBody>
      </p:sp>
    </p:spTree>
    <p:extLst>
      <p:ext uri="{BB962C8B-B14F-4D97-AF65-F5344CB8AC3E}">
        <p14:creationId xmlns:p14="http://schemas.microsoft.com/office/powerpoint/2010/main" val="3532262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ABC9-CEBE-D2B9-C34C-435C92F1CE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3C30D1-B890-F3F1-3983-3EFF972362E6}"/>
              </a:ext>
            </a:extLst>
          </p:cNvPr>
          <p:cNvSpPr>
            <a:spLocks noGrp="1"/>
          </p:cNvSpPr>
          <p:nvPr>
            <p:ph idx="1"/>
          </p:nvPr>
        </p:nvSpPr>
        <p:spPr/>
        <p:txBody>
          <a:bodyPr/>
          <a:lstStyle/>
          <a:p>
            <a:r>
              <a:rPr lang="en-US" b="1" i="0" dirty="0">
                <a:solidFill>
                  <a:srgbClr val="273239"/>
                </a:solidFill>
                <a:effectLst/>
                <a:latin typeface="urw-din"/>
              </a:rPr>
              <a:t>Consistency Relaxation: </a:t>
            </a:r>
            <a:r>
              <a:rPr lang="en-US" b="0" i="0" dirty="0">
                <a:solidFill>
                  <a:srgbClr val="273239"/>
                </a:solidFill>
                <a:effectLst/>
                <a:latin typeface="urw-din"/>
              </a:rPr>
              <a:t>The database is logically partitioned into “clusters” based on some attributes. </a:t>
            </a:r>
          </a:p>
          <a:p>
            <a:r>
              <a:rPr lang="en-US" b="0" i="0" dirty="0">
                <a:solidFill>
                  <a:srgbClr val="273239"/>
                </a:solidFill>
                <a:effectLst/>
                <a:latin typeface="urw-din"/>
              </a:rPr>
              <a:t>Data in the same cluster must be strictly consistent. </a:t>
            </a:r>
          </a:p>
          <a:p>
            <a:r>
              <a:rPr lang="en-US" b="0" i="0" dirty="0">
                <a:solidFill>
                  <a:srgbClr val="273239"/>
                </a:solidFill>
                <a:effectLst/>
                <a:latin typeface="urw-din"/>
              </a:rPr>
              <a:t>Although the bounded degree of inconsistency is tolerated among the clusters. </a:t>
            </a:r>
            <a:endParaRPr lang="en-US" dirty="0"/>
          </a:p>
        </p:txBody>
      </p:sp>
      <p:pic>
        <p:nvPicPr>
          <p:cNvPr id="2050" name="Picture 2" descr="Consistency Relaxation">
            <a:extLst>
              <a:ext uri="{FF2B5EF4-FFF2-40B4-BE49-F238E27FC236}">
                <a16:creationId xmlns:a16="http://schemas.microsoft.com/office/drawing/2014/main" id="{BA4C41AC-7EED-6F11-BC33-3459C1254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3127" y="4001294"/>
            <a:ext cx="5435311" cy="2269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80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4B7C-ED60-34C6-2BFA-5F0CF3D853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B314C9-946C-4FCC-9202-2C3E77089272}"/>
              </a:ext>
            </a:extLst>
          </p:cNvPr>
          <p:cNvSpPr>
            <a:spLocks noGrp="1"/>
          </p:cNvSpPr>
          <p:nvPr>
            <p:ph idx="1"/>
          </p:nvPr>
        </p:nvSpPr>
        <p:spPr>
          <a:xfrm>
            <a:off x="1638300" y="1867189"/>
            <a:ext cx="10515600" cy="4351338"/>
          </a:xfrm>
        </p:spPr>
        <p:txBody>
          <a:bodyPr/>
          <a:lstStyle/>
          <a:p>
            <a:r>
              <a:rPr lang="en-US" b="1" i="0" dirty="0">
                <a:solidFill>
                  <a:srgbClr val="273239"/>
                </a:solidFill>
                <a:effectLst/>
                <a:latin typeface="urw-din"/>
              </a:rPr>
              <a:t>Isolation Relaxation: </a:t>
            </a:r>
            <a:r>
              <a:rPr lang="en-US" b="0" i="0" dirty="0">
                <a:solidFill>
                  <a:srgbClr val="273239"/>
                </a:solidFill>
                <a:effectLst/>
                <a:latin typeface="urw-din"/>
              </a:rPr>
              <a:t>The intermediate results of a transaction can be observed by other concurrent transactions. </a:t>
            </a:r>
          </a:p>
          <a:p>
            <a:r>
              <a:rPr lang="en-US" b="0" i="0" dirty="0">
                <a:solidFill>
                  <a:srgbClr val="273239"/>
                </a:solidFill>
                <a:effectLst/>
                <a:latin typeface="urw-din"/>
              </a:rPr>
              <a:t>For example, if T1 is a transaction process and T2 is another transaction process then T1 should not be visible to T2. </a:t>
            </a:r>
          </a:p>
          <a:p>
            <a:endParaRPr lang="en-US" dirty="0"/>
          </a:p>
        </p:txBody>
      </p:sp>
      <p:pic>
        <p:nvPicPr>
          <p:cNvPr id="5" name="Picture 4">
            <a:extLst>
              <a:ext uri="{FF2B5EF4-FFF2-40B4-BE49-F238E27FC236}">
                <a16:creationId xmlns:a16="http://schemas.microsoft.com/office/drawing/2014/main" id="{8C61E408-660B-9643-CC60-E96B718EDA14}"/>
              </a:ext>
            </a:extLst>
          </p:cNvPr>
          <p:cNvPicPr>
            <a:picLocks noChangeAspect="1"/>
          </p:cNvPicPr>
          <p:nvPr/>
        </p:nvPicPr>
        <p:blipFill>
          <a:blip r:embed="rId2"/>
          <a:stretch>
            <a:fillRect/>
          </a:stretch>
        </p:blipFill>
        <p:spPr>
          <a:xfrm>
            <a:off x="2355273" y="3611707"/>
            <a:ext cx="1482435" cy="1902402"/>
          </a:xfrm>
          <a:prstGeom prst="rect">
            <a:avLst/>
          </a:prstGeom>
        </p:spPr>
      </p:pic>
      <p:sp>
        <p:nvSpPr>
          <p:cNvPr id="7" name="TextBox 6">
            <a:extLst>
              <a:ext uri="{FF2B5EF4-FFF2-40B4-BE49-F238E27FC236}">
                <a16:creationId xmlns:a16="http://schemas.microsoft.com/office/drawing/2014/main" id="{8A137DC3-1B3C-3608-32C5-9A2901BCB6CF}"/>
              </a:ext>
            </a:extLst>
          </p:cNvPr>
          <p:cNvSpPr txBox="1"/>
          <p:nvPr/>
        </p:nvSpPr>
        <p:spPr>
          <a:xfrm>
            <a:off x="1638300" y="5601239"/>
            <a:ext cx="8212282" cy="369332"/>
          </a:xfrm>
          <a:prstGeom prst="rect">
            <a:avLst/>
          </a:prstGeom>
          <a:noFill/>
        </p:spPr>
        <p:txBody>
          <a:bodyPr wrap="square">
            <a:spAutoFit/>
          </a:bodyPr>
          <a:lstStyle/>
          <a:p>
            <a:r>
              <a:rPr lang="en-US" b="0" i="0" dirty="0">
                <a:solidFill>
                  <a:srgbClr val="273239"/>
                </a:solidFill>
                <a:effectLst/>
                <a:latin typeface="urw-din"/>
              </a:rPr>
              <a:t>T1 and T2 are two transaction processes where the operation of T1 is not seen by T2. </a:t>
            </a:r>
            <a:endParaRPr lang="en-US" dirty="0"/>
          </a:p>
        </p:txBody>
      </p:sp>
    </p:spTree>
    <p:extLst>
      <p:ext uri="{BB962C8B-B14F-4D97-AF65-F5344CB8AC3E}">
        <p14:creationId xmlns:p14="http://schemas.microsoft.com/office/powerpoint/2010/main" val="1817048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63D1F-35C4-22EE-4131-BB9A1B3E2A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420AD9-7C15-1C33-B28C-90C72A0F346F}"/>
              </a:ext>
            </a:extLst>
          </p:cNvPr>
          <p:cNvSpPr>
            <a:spLocks noGrp="1"/>
          </p:cNvSpPr>
          <p:nvPr>
            <p:ph idx="1"/>
          </p:nvPr>
        </p:nvSpPr>
        <p:spPr/>
        <p:txBody>
          <a:bodyPr/>
          <a:lstStyle/>
          <a:p>
            <a:r>
              <a:rPr lang="en-US" b="1" i="0" dirty="0">
                <a:solidFill>
                  <a:srgbClr val="273239"/>
                </a:solidFill>
                <a:effectLst/>
                <a:latin typeface="urw-din"/>
              </a:rPr>
              <a:t>Durability Relaxation: </a:t>
            </a:r>
            <a:r>
              <a:rPr lang="en-US" b="0" i="0" dirty="0">
                <a:solidFill>
                  <a:srgbClr val="273239"/>
                </a:solidFill>
                <a:effectLst/>
                <a:latin typeface="urw-din"/>
              </a:rPr>
              <a:t>A disconnected Mobile Host can only commit a transaction locally if this transaction does not conflict with other transactions executed on the same HOST while HOST was disconnected. </a:t>
            </a:r>
            <a:endParaRPr lang="en-US" dirty="0"/>
          </a:p>
        </p:txBody>
      </p:sp>
    </p:spTree>
    <p:extLst>
      <p:ext uri="{BB962C8B-B14F-4D97-AF65-F5344CB8AC3E}">
        <p14:creationId xmlns:p14="http://schemas.microsoft.com/office/powerpoint/2010/main" val="2694641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9B1C-9AA8-F843-49A6-3002CD6926B9}"/>
              </a:ext>
            </a:extLst>
          </p:cNvPr>
          <p:cNvSpPr>
            <a:spLocks noGrp="1"/>
          </p:cNvSpPr>
          <p:nvPr>
            <p:ph type="title"/>
          </p:nvPr>
        </p:nvSpPr>
        <p:spPr/>
        <p:txBody>
          <a:bodyPr/>
          <a:lstStyle/>
          <a:p>
            <a:r>
              <a:rPr lang="en-US" b="1" i="0" dirty="0">
                <a:solidFill>
                  <a:srgbClr val="273239"/>
                </a:solidFill>
                <a:effectLst/>
                <a:latin typeface="urw-din"/>
              </a:rPr>
              <a:t>Transaction Processing Environment</a:t>
            </a:r>
            <a:br>
              <a:rPr lang="en-US" b="1"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9C0CE074-F6DE-7E33-173E-884AA46A928D}"/>
              </a:ext>
            </a:extLst>
          </p:cNvPr>
          <p:cNvSpPr>
            <a:spLocks noGrp="1"/>
          </p:cNvSpPr>
          <p:nvPr>
            <p:ph idx="1"/>
          </p:nvPr>
        </p:nvSpPr>
        <p:spPr/>
        <p:txBody>
          <a:bodyPr/>
          <a:lstStyle/>
          <a:p>
            <a:pPr algn="just" fontAlgn="base"/>
            <a:r>
              <a:rPr lang="en-US" b="1" i="0" dirty="0">
                <a:solidFill>
                  <a:srgbClr val="273239"/>
                </a:solidFill>
                <a:effectLst/>
                <a:latin typeface="urw-din"/>
              </a:rPr>
              <a:t>1. Centralized Environment: </a:t>
            </a:r>
            <a:r>
              <a:rPr lang="en-US" b="0" i="0" dirty="0">
                <a:solidFill>
                  <a:srgbClr val="273239"/>
                </a:solidFill>
                <a:effectLst/>
                <a:latin typeface="urw-din"/>
              </a:rPr>
              <a:t>Single user system executes all the transactions. </a:t>
            </a:r>
          </a:p>
          <a:p>
            <a:pPr algn="just" fontAlgn="base"/>
            <a:r>
              <a:rPr lang="en-US" b="1" i="0" dirty="0">
                <a:solidFill>
                  <a:srgbClr val="273239"/>
                </a:solidFill>
                <a:effectLst/>
                <a:latin typeface="urw-din"/>
              </a:rPr>
              <a:t>2. Client Server Environment: </a:t>
            </a:r>
            <a:r>
              <a:rPr lang="en-US" b="0" i="0" dirty="0">
                <a:solidFill>
                  <a:srgbClr val="273239"/>
                </a:solidFill>
                <a:effectLst/>
                <a:latin typeface="urw-din"/>
              </a:rPr>
              <a:t>Transaction and transaction initiation are done by the server and client respectively. Many clients can send transactions to servers simultaneously. </a:t>
            </a:r>
          </a:p>
          <a:p>
            <a:pPr marL="0" indent="0">
              <a:buNone/>
            </a:pPr>
            <a:br>
              <a:rPr lang="en-US" dirty="0"/>
            </a:br>
            <a:endParaRPr lang="en-US" dirty="0"/>
          </a:p>
        </p:txBody>
      </p:sp>
      <p:pic>
        <p:nvPicPr>
          <p:cNvPr id="1026" name="Picture 2">
            <a:extLst>
              <a:ext uri="{FF2B5EF4-FFF2-40B4-BE49-F238E27FC236}">
                <a16:creationId xmlns:a16="http://schemas.microsoft.com/office/drawing/2014/main" id="{E48C7002-970D-1C76-258C-08513AFBC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618" y="4153474"/>
            <a:ext cx="5601566" cy="233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964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B450-6B05-357B-BB92-B5D014ECAA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B91D90-887A-074F-C7E4-CD84BD85521E}"/>
              </a:ext>
            </a:extLst>
          </p:cNvPr>
          <p:cNvSpPr>
            <a:spLocks noGrp="1"/>
          </p:cNvSpPr>
          <p:nvPr>
            <p:ph idx="1"/>
          </p:nvPr>
        </p:nvSpPr>
        <p:spPr/>
        <p:txBody>
          <a:bodyPr/>
          <a:lstStyle/>
          <a:p>
            <a:pPr algn="just" fontAlgn="base"/>
            <a:r>
              <a:rPr lang="en-US" b="1" i="0" dirty="0">
                <a:solidFill>
                  <a:srgbClr val="273239"/>
                </a:solidFill>
                <a:effectLst/>
                <a:latin typeface="urw-din"/>
              </a:rPr>
              <a:t>3. Distributed Environment: </a:t>
            </a:r>
            <a:r>
              <a:rPr lang="en-US" b="0" i="0" dirty="0">
                <a:solidFill>
                  <a:srgbClr val="273239"/>
                </a:solidFill>
                <a:effectLst/>
                <a:latin typeface="urw-din"/>
              </a:rPr>
              <a:t>Data is distributed over a network. The transaction can occur fully on a node or partially on a different node. </a:t>
            </a:r>
          </a:p>
          <a:p>
            <a:pPr algn="just" fontAlgn="base"/>
            <a:r>
              <a:rPr lang="en-US" b="1" i="0" dirty="0">
                <a:solidFill>
                  <a:srgbClr val="273239"/>
                </a:solidFill>
                <a:effectLst/>
                <a:latin typeface="urw-din"/>
              </a:rPr>
              <a:t>4. Mobile Environment: </a:t>
            </a:r>
            <a:r>
              <a:rPr lang="en-US" b="0" i="0" dirty="0">
                <a:solidFill>
                  <a:srgbClr val="273239"/>
                </a:solidFill>
                <a:effectLst/>
                <a:latin typeface="urw-din"/>
              </a:rPr>
              <a:t>Special type of distributed environment can accommodate user movements while processing transactions. </a:t>
            </a:r>
          </a:p>
          <a:p>
            <a:endParaRPr lang="en-US" dirty="0"/>
          </a:p>
        </p:txBody>
      </p:sp>
    </p:spTree>
    <p:extLst>
      <p:ext uri="{BB962C8B-B14F-4D97-AF65-F5344CB8AC3E}">
        <p14:creationId xmlns:p14="http://schemas.microsoft.com/office/powerpoint/2010/main" val="4175619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E407-BFDC-E49B-CC13-B7864BF55688}"/>
              </a:ext>
            </a:extLst>
          </p:cNvPr>
          <p:cNvSpPr>
            <a:spLocks noGrp="1"/>
          </p:cNvSpPr>
          <p:nvPr>
            <p:ph type="title"/>
          </p:nvPr>
        </p:nvSpPr>
        <p:spPr/>
        <p:txBody>
          <a:bodyPr/>
          <a:lstStyle/>
          <a:p>
            <a:r>
              <a:rPr lang="en-US" b="1" i="0" dirty="0">
                <a:solidFill>
                  <a:srgbClr val="273239"/>
                </a:solidFill>
                <a:effectLst/>
                <a:latin typeface="urw-din"/>
              </a:rPr>
              <a:t>Issues in Mobile Environment</a:t>
            </a:r>
            <a:br>
              <a:rPr lang="en-US" b="1"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30B6FC08-56A7-3441-B6D5-89F166E30A6E}"/>
              </a:ext>
            </a:extLst>
          </p:cNvPr>
          <p:cNvSpPr>
            <a:spLocks noGrp="1"/>
          </p:cNvSpPr>
          <p:nvPr>
            <p:ph idx="1"/>
          </p:nvPr>
        </p:nvSpPr>
        <p:spPr>
          <a:xfrm>
            <a:off x="838200" y="1825625"/>
            <a:ext cx="10515600" cy="4667250"/>
          </a:xfrm>
        </p:spPr>
        <p:txBody>
          <a:bodyPr>
            <a:normAutofit fontScale="92500" lnSpcReduction="10000"/>
          </a:bodyPr>
          <a:lstStyle/>
          <a:p>
            <a:pPr algn="just" fontAlgn="base">
              <a:buFont typeface="Arial" panose="020B0604020202020204" pitchFamily="34" charset="0"/>
              <a:buChar char="•"/>
            </a:pPr>
            <a:r>
              <a:rPr lang="en-US" b="1" i="0" dirty="0">
                <a:solidFill>
                  <a:srgbClr val="273239"/>
                </a:solidFill>
                <a:effectLst/>
                <a:latin typeface="urw-din"/>
              </a:rPr>
              <a:t>User Movement:</a:t>
            </a:r>
            <a:r>
              <a:rPr lang="en-US" b="0" i="0" dirty="0">
                <a:solidFill>
                  <a:srgbClr val="273239"/>
                </a:solidFill>
                <a:effectLst/>
                <a:latin typeface="urw-din"/>
              </a:rPr>
              <a:t> Tracking users, and data recovery are complicated. Location determination is complex. </a:t>
            </a:r>
          </a:p>
          <a:p>
            <a:pPr algn="just" fontAlgn="base">
              <a:buFont typeface="Arial" panose="020B0604020202020204" pitchFamily="34" charset="0"/>
              <a:buChar char="•"/>
            </a:pPr>
            <a:r>
              <a:rPr lang="en-US" b="1" i="0" dirty="0">
                <a:solidFill>
                  <a:srgbClr val="273239"/>
                </a:solidFill>
                <a:effectLst/>
                <a:latin typeface="urw-din"/>
              </a:rPr>
              <a:t>Disconnections: </a:t>
            </a:r>
            <a:r>
              <a:rPr lang="en-US" b="0" i="0" dirty="0">
                <a:solidFill>
                  <a:srgbClr val="273239"/>
                </a:solidFill>
                <a:effectLst/>
                <a:latin typeface="urw-din"/>
              </a:rPr>
              <a:t>There may be temporary disconnections due to noise, fading of signal, handoff, etc. </a:t>
            </a:r>
          </a:p>
          <a:p>
            <a:pPr lvl="1" algn="just" fontAlgn="base"/>
            <a:r>
              <a:rPr lang="en-US" b="0" i="0" dirty="0">
                <a:solidFill>
                  <a:srgbClr val="273239"/>
                </a:solidFill>
                <a:effectLst/>
                <a:latin typeface="urw-din"/>
              </a:rPr>
              <a:t>If there are planned disconnections, then the mobile user can perform some operations by downloading data beforehand. It can be referred to as data hoarding.</a:t>
            </a:r>
          </a:p>
          <a:p>
            <a:pPr lvl="1" algn="just" fontAlgn="base"/>
            <a:r>
              <a:rPr lang="en-US" b="0" i="0" dirty="0">
                <a:solidFill>
                  <a:srgbClr val="273239"/>
                </a:solidFill>
                <a:effectLst/>
                <a:latin typeface="urw-din"/>
              </a:rPr>
              <a:t>Another way to deal with disconnection is by migrating transaction processing to a non-mobile computer. </a:t>
            </a:r>
          </a:p>
          <a:p>
            <a:pPr lvl="1" algn="just" fontAlgn="base"/>
            <a:endParaRPr lang="en-US" b="0" i="0" dirty="0">
              <a:solidFill>
                <a:srgbClr val="273239"/>
              </a:solidFill>
              <a:effectLst/>
              <a:latin typeface="urw-din"/>
            </a:endParaRPr>
          </a:p>
          <a:p>
            <a:pPr algn="just" fontAlgn="base">
              <a:buFont typeface="Arial" panose="020B0604020202020204" pitchFamily="34" charset="0"/>
              <a:buChar char="•"/>
            </a:pPr>
            <a:r>
              <a:rPr lang="en-US" b="1" i="0" dirty="0">
                <a:solidFill>
                  <a:srgbClr val="273239"/>
                </a:solidFill>
                <a:effectLst/>
                <a:latin typeface="urw-din"/>
              </a:rPr>
              <a:t>Poor Communication Media- </a:t>
            </a:r>
            <a:r>
              <a:rPr lang="en-US" b="0" i="0" dirty="0">
                <a:solidFill>
                  <a:srgbClr val="273239"/>
                </a:solidFill>
                <a:effectLst/>
                <a:latin typeface="urw-din"/>
              </a:rPr>
              <a:t>Bandwidth allocated to mobile users could be very low. Interference from other traffic, noise, </a:t>
            </a:r>
            <a:r>
              <a:rPr lang="en-US" b="0" i="0" dirty="0" err="1">
                <a:solidFill>
                  <a:srgbClr val="273239"/>
                </a:solidFill>
                <a:effectLst/>
                <a:latin typeface="urw-din"/>
              </a:rPr>
              <a:t>etc</a:t>
            </a:r>
            <a:r>
              <a:rPr lang="en-US" b="0" i="0" dirty="0">
                <a:solidFill>
                  <a:srgbClr val="273239"/>
                </a:solidFill>
                <a:effectLst/>
                <a:latin typeface="urw-din"/>
              </a:rPr>
              <a:t> may corrupt data. MH tends to disconnect from the network whenever there is no data to send or receive in the near future. </a:t>
            </a:r>
          </a:p>
          <a:p>
            <a:endParaRPr lang="en-US" dirty="0"/>
          </a:p>
        </p:txBody>
      </p:sp>
    </p:spTree>
    <p:extLst>
      <p:ext uri="{BB962C8B-B14F-4D97-AF65-F5344CB8AC3E}">
        <p14:creationId xmlns:p14="http://schemas.microsoft.com/office/powerpoint/2010/main" val="3329689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10B39-FB78-EAB5-AEE1-C8C102E292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D90BFD-830A-1B06-799C-0B330B9757D0}"/>
              </a:ext>
            </a:extLst>
          </p:cNvPr>
          <p:cNvSpPr>
            <a:spLocks noGrp="1"/>
          </p:cNvSpPr>
          <p:nvPr>
            <p:ph idx="1"/>
          </p:nvPr>
        </p:nvSpPr>
        <p:spPr/>
        <p:txBody>
          <a:bodyPr/>
          <a:lstStyle/>
          <a:p>
            <a:pPr algn="just" fontAlgn="base">
              <a:buFont typeface="Arial" panose="020B0604020202020204" pitchFamily="34" charset="0"/>
              <a:buChar char="•"/>
            </a:pPr>
            <a:r>
              <a:rPr lang="en-US" b="1" i="0" dirty="0">
                <a:solidFill>
                  <a:srgbClr val="273239"/>
                </a:solidFill>
                <a:effectLst/>
                <a:latin typeface="urw-din"/>
              </a:rPr>
              <a:t>Processing Power-</a:t>
            </a:r>
            <a:r>
              <a:rPr lang="en-US" b="0" i="0" dirty="0">
                <a:solidFill>
                  <a:srgbClr val="273239"/>
                </a:solidFill>
                <a:effectLst/>
                <a:latin typeface="urw-din"/>
              </a:rPr>
              <a:t> With a less powerful CPU, database server operation is difficult.</a:t>
            </a:r>
          </a:p>
          <a:p>
            <a:pPr algn="just" fontAlgn="base">
              <a:buFont typeface="Arial" panose="020B0604020202020204" pitchFamily="34" charset="0"/>
              <a:buChar char="•"/>
            </a:pPr>
            <a:r>
              <a:rPr lang="en-US" b="1" i="0" dirty="0">
                <a:solidFill>
                  <a:srgbClr val="273239"/>
                </a:solidFill>
                <a:effectLst/>
                <a:latin typeface="urw-din"/>
              </a:rPr>
              <a:t>Memory-</a:t>
            </a:r>
            <a:r>
              <a:rPr lang="en-US" b="0" i="0" dirty="0">
                <a:solidFill>
                  <a:srgbClr val="273239"/>
                </a:solidFill>
                <a:effectLst/>
                <a:latin typeface="urw-din"/>
              </a:rPr>
              <a:t> Memory availability is limited.</a:t>
            </a:r>
          </a:p>
          <a:p>
            <a:pPr algn="just" fontAlgn="base">
              <a:buFont typeface="Arial" panose="020B0604020202020204" pitchFamily="34" charset="0"/>
              <a:buChar char="•"/>
            </a:pPr>
            <a:r>
              <a:rPr lang="en-US" b="1" i="0" dirty="0">
                <a:solidFill>
                  <a:srgbClr val="273239"/>
                </a:solidFill>
                <a:effectLst/>
                <a:latin typeface="urw-din"/>
              </a:rPr>
              <a:t>Battery Power-</a:t>
            </a:r>
            <a:r>
              <a:rPr lang="en-US" b="0" i="0" dirty="0">
                <a:solidFill>
                  <a:srgbClr val="273239"/>
                </a:solidFill>
                <a:effectLst/>
                <a:latin typeface="urw-din"/>
              </a:rPr>
              <a:t> Like memory, battery power is also limited.</a:t>
            </a:r>
          </a:p>
          <a:p>
            <a:pPr algn="just" fontAlgn="base">
              <a:buFont typeface="Arial" panose="020B0604020202020204" pitchFamily="34" charset="0"/>
              <a:buChar char="•"/>
            </a:pPr>
            <a:r>
              <a:rPr lang="en-US" b="1" i="0" dirty="0">
                <a:solidFill>
                  <a:srgbClr val="273239"/>
                </a:solidFill>
                <a:effectLst/>
                <a:latin typeface="urw-din"/>
              </a:rPr>
              <a:t>User Interface-</a:t>
            </a:r>
            <a:r>
              <a:rPr lang="en-US" b="0" i="0" dirty="0">
                <a:solidFill>
                  <a:srgbClr val="273239"/>
                </a:solidFill>
                <a:effectLst/>
                <a:latin typeface="urw-din"/>
              </a:rPr>
              <a:t> It should be designed keeping in mind resource restrictions. </a:t>
            </a:r>
          </a:p>
          <a:p>
            <a:pPr algn="just" fontAlgn="base">
              <a:buFont typeface="Arial" panose="020B0604020202020204" pitchFamily="34" charset="0"/>
              <a:buChar char="•"/>
            </a:pPr>
            <a:r>
              <a:rPr lang="en-US" b="1" i="0" dirty="0">
                <a:solidFill>
                  <a:srgbClr val="273239"/>
                </a:solidFill>
                <a:effectLst/>
                <a:latin typeface="urw-din"/>
              </a:rPr>
              <a:t>Security- </a:t>
            </a:r>
            <a:r>
              <a:rPr lang="en-US" b="0" i="0" dirty="0">
                <a:solidFill>
                  <a:srgbClr val="273239"/>
                </a:solidFill>
                <a:effectLst/>
                <a:latin typeface="urw-din"/>
              </a:rPr>
              <a:t>Chances of data theft and unauthorized access increases while MH moves from one cell to another.   </a:t>
            </a:r>
          </a:p>
          <a:p>
            <a:endParaRPr lang="en-US" dirty="0"/>
          </a:p>
        </p:txBody>
      </p:sp>
    </p:spTree>
    <p:extLst>
      <p:ext uri="{BB962C8B-B14F-4D97-AF65-F5344CB8AC3E}">
        <p14:creationId xmlns:p14="http://schemas.microsoft.com/office/powerpoint/2010/main" val="3757904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F3250-08AF-66E4-2678-6A01835645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AFFF13-0249-6F43-AE87-1374CE449F6C}"/>
              </a:ext>
            </a:extLst>
          </p:cNvPr>
          <p:cNvSpPr>
            <a:spLocks noGrp="1"/>
          </p:cNvSpPr>
          <p:nvPr>
            <p:ph idx="1"/>
          </p:nvPr>
        </p:nvSpPr>
        <p:spPr/>
        <p:txBody>
          <a:bodyPr/>
          <a:lstStyle/>
          <a:p>
            <a:pPr algn="just" fontAlgn="base"/>
            <a:r>
              <a:rPr lang="en-US" b="1" i="0" dirty="0">
                <a:solidFill>
                  <a:srgbClr val="273239"/>
                </a:solidFill>
                <a:effectLst/>
                <a:latin typeface="urw-din"/>
              </a:rPr>
              <a:t>Types of Interference in Mobile Communication</a:t>
            </a:r>
          </a:p>
          <a:p>
            <a:pPr algn="just" fontAlgn="base">
              <a:buFont typeface="+mj-lt"/>
              <a:buAutoNum type="arabicPeriod"/>
            </a:pPr>
            <a:r>
              <a:rPr lang="en-US" b="0" i="0" dirty="0">
                <a:solidFill>
                  <a:srgbClr val="273239"/>
                </a:solidFill>
                <a:effectLst/>
                <a:latin typeface="urw-din"/>
              </a:rPr>
              <a:t>Co-Channel Interference </a:t>
            </a:r>
          </a:p>
          <a:p>
            <a:pPr algn="just" fontAlgn="base">
              <a:buFont typeface="+mj-lt"/>
              <a:buAutoNum type="arabicPeriod"/>
            </a:pPr>
            <a:r>
              <a:rPr lang="en-US" b="0" i="0" dirty="0">
                <a:solidFill>
                  <a:srgbClr val="273239"/>
                </a:solidFill>
                <a:effectLst/>
                <a:latin typeface="urw-din"/>
              </a:rPr>
              <a:t>Adjacent Cell Interference</a:t>
            </a:r>
          </a:p>
          <a:p>
            <a:endParaRPr lang="en-US" dirty="0"/>
          </a:p>
        </p:txBody>
      </p:sp>
    </p:spTree>
    <p:extLst>
      <p:ext uri="{BB962C8B-B14F-4D97-AF65-F5344CB8AC3E}">
        <p14:creationId xmlns:p14="http://schemas.microsoft.com/office/powerpoint/2010/main" val="133106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7AEB-54BA-4AFE-8970-2981F1DC0B31}"/>
              </a:ext>
            </a:extLst>
          </p:cNvPr>
          <p:cNvSpPr>
            <a:spLocks noGrp="1"/>
          </p:cNvSpPr>
          <p:nvPr>
            <p:ph type="title"/>
          </p:nvPr>
        </p:nvSpPr>
        <p:spPr/>
        <p:txBody>
          <a:bodyPr/>
          <a:lstStyle/>
          <a:p>
            <a:r>
              <a:rPr lang="en-US" b="1" i="0" dirty="0">
                <a:solidFill>
                  <a:srgbClr val="273239"/>
                </a:solidFill>
                <a:effectLst/>
                <a:latin typeface="urw-din"/>
              </a:rPr>
              <a:t>Co-Channel Interference</a:t>
            </a:r>
            <a:br>
              <a:rPr lang="en-US" b="1"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8A81A0A0-A961-6D83-FA68-43008BFC5F4A}"/>
              </a:ext>
            </a:extLst>
          </p:cNvPr>
          <p:cNvSpPr>
            <a:spLocks noGrp="1"/>
          </p:cNvSpPr>
          <p:nvPr>
            <p:ph idx="1"/>
          </p:nvPr>
        </p:nvSpPr>
        <p:spPr>
          <a:xfrm>
            <a:off x="381000" y="2328545"/>
            <a:ext cx="10515600" cy="4351338"/>
          </a:xfrm>
        </p:spPr>
        <p:txBody>
          <a:bodyPr>
            <a:normAutofit fontScale="92500"/>
          </a:bodyPr>
          <a:lstStyle/>
          <a:p>
            <a:r>
              <a:rPr lang="en-US" b="0" i="0" dirty="0">
                <a:solidFill>
                  <a:srgbClr val="273239"/>
                </a:solidFill>
                <a:effectLst/>
                <a:latin typeface="urw-din"/>
              </a:rPr>
              <a:t>Co-channel cells are those cells that use the same frequency in a given coverage area. Interference from these cells is called co-channel interference. </a:t>
            </a:r>
          </a:p>
          <a:p>
            <a:r>
              <a:rPr lang="en-US" b="0" i="0" dirty="0">
                <a:solidFill>
                  <a:srgbClr val="404040"/>
                </a:solidFill>
                <a:effectLst/>
                <a:latin typeface="Varela Round" panose="00000500000000000000" pitchFamily="2" charset="-79"/>
                <a:cs typeface="Varela Round" panose="00000500000000000000" pitchFamily="2" charset="-79"/>
              </a:rPr>
              <a:t>Cochannel interference is also known as </a:t>
            </a:r>
            <a:r>
              <a:rPr lang="en-US" b="1" i="0" dirty="0">
                <a:solidFill>
                  <a:srgbClr val="404040"/>
                </a:solidFill>
                <a:effectLst/>
                <a:latin typeface="Varela Round" panose="00000500000000000000" pitchFamily="2" charset="-79"/>
                <a:cs typeface="Varela Round" panose="00000500000000000000" pitchFamily="2" charset="-79"/>
              </a:rPr>
              <a:t>inter-cell interference</a:t>
            </a:r>
            <a:r>
              <a:rPr lang="en-US" b="0" i="0" dirty="0">
                <a:solidFill>
                  <a:srgbClr val="404040"/>
                </a:solidFill>
                <a:effectLst/>
                <a:latin typeface="Varela Round" panose="00000500000000000000" pitchFamily="2" charset="-79"/>
                <a:cs typeface="Varela Round" panose="00000500000000000000" pitchFamily="2" charset="-79"/>
              </a:rPr>
              <a:t>.</a:t>
            </a:r>
            <a:endParaRPr lang="en-US" b="0" i="0" dirty="0">
              <a:solidFill>
                <a:srgbClr val="273239"/>
              </a:solidFill>
              <a:effectLst/>
              <a:latin typeface="urw-din"/>
            </a:endParaRPr>
          </a:p>
          <a:p>
            <a:r>
              <a:rPr lang="en-US" b="0" i="0" dirty="0">
                <a:solidFill>
                  <a:srgbClr val="273239"/>
                </a:solidFill>
                <a:effectLst/>
                <a:latin typeface="urw-din"/>
              </a:rPr>
              <a:t>In co-channel interference, the cells are clustered as close together as possible to reduce the co-channel interface and provide sufficient isolation. </a:t>
            </a:r>
          </a:p>
          <a:p>
            <a:r>
              <a:rPr lang="en-US" b="0" i="0" dirty="0">
                <a:solidFill>
                  <a:srgbClr val="273239"/>
                </a:solidFill>
                <a:effectLst/>
                <a:latin typeface="urw-din"/>
              </a:rPr>
              <a:t>Increasing the co-channel reuse ratio improves the transmission quality because of the smaller level of co-channel interference. </a:t>
            </a:r>
          </a:p>
          <a:p>
            <a:r>
              <a:rPr lang="en-US" b="0" i="0" dirty="0">
                <a:solidFill>
                  <a:srgbClr val="273239"/>
                </a:solidFill>
                <a:effectLst/>
                <a:latin typeface="urw-din"/>
              </a:rPr>
              <a:t>An example of co-channel interference is when a radio transmitter is operating on the same frequency. </a:t>
            </a:r>
            <a:endParaRPr lang="en-US" dirty="0"/>
          </a:p>
        </p:txBody>
      </p:sp>
      <p:pic>
        <p:nvPicPr>
          <p:cNvPr id="1026" name="Picture 2" descr="Co-Channel Interference">
            <a:extLst>
              <a:ext uri="{FF2B5EF4-FFF2-40B4-BE49-F238E27FC236}">
                <a16:creationId xmlns:a16="http://schemas.microsoft.com/office/drawing/2014/main" id="{490A986C-8174-3993-D48E-A8932588F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1420" y="0"/>
            <a:ext cx="4640580" cy="2320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196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5DC3-ED7F-19DC-050A-A394492068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3E526B-1464-5545-D270-1521B7457F2C}"/>
              </a:ext>
            </a:extLst>
          </p:cNvPr>
          <p:cNvSpPr>
            <a:spLocks noGrp="1"/>
          </p:cNvSpPr>
          <p:nvPr>
            <p:ph idx="1"/>
          </p:nvPr>
        </p:nvSpPr>
        <p:spPr/>
        <p:txBody>
          <a:bodyPr/>
          <a:lstStyle/>
          <a:p>
            <a:pPr marL="0" indent="0" algn="just" fontAlgn="base">
              <a:buNone/>
            </a:pPr>
            <a:r>
              <a:rPr lang="en-US" b="0" i="0" dirty="0">
                <a:solidFill>
                  <a:srgbClr val="273239"/>
                </a:solidFill>
                <a:effectLst/>
                <a:latin typeface="urw-din"/>
              </a:rPr>
              <a:t>The reasons behind Co-channel interference are: </a:t>
            </a:r>
          </a:p>
          <a:p>
            <a:pPr algn="just" fontAlgn="base">
              <a:buFont typeface="Arial" panose="020B0604020202020204" pitchFamily="34" charset="0"/>
              <a:buChar char="•"/>
            </a:pPr>
            <a:r>
              <a:rPr lang="en-US" b="0" i="0" dirty="0">
                <a:solidFill>
                  <a:srgbClr val="273239"/>
                </a:solidFill>
                <a:effectLst/>
                <a:latin typeface="urw-din"/>
              </a:rPr>
              <a:t>Bad weather condition </a:t>
            </a:r>
          </a:p>
          <a:p>
            <a:pPr algn="just" fontAlgn="base">
              <a:buFont typeface="Arial" panose="020B0604020202020204" pitchFamily="34" charset="0"/>
              <a:buChar char="•"/>
            </a:pPr>
            <a:r>
              <a:rPr lang="en-US" b="0" i="0" dirty="0">
                <a:solidFill>
                  <a:srgbClr val="273239"/>
                </a:solidFill>
                <a:effectLst/>
                <a:latin typeface="urw-din"/>
              </a:rPr>
              <a:t>Poor frequency planning </a:t>
            </a:r>
          </a:p>
          <a:p>
            <a:pPr marL="0" indent="0" algn="just" fontAlgn="base">
              <a:buNone/>
            </a:pPr>
            <a:r>
              <a:rPr lang="en-US" b="0" i="0" dirty="0">
                <a:solidFill>
                  <a:srgbClr val="273239"/>
                </a:solidFill>
                <a:effectLst/>
                <a:latin typeface="urw-din"/>
              </a:rPr>
              <a:t>Ways we can reduce co-channel interference in cellular communication are: </a:t>
            </a:r>
          </a:p>
          <a:p>
            <a:pPr algn="just" fontAlgn="base">
              <a:buFont typeface="Arial" panose="020B0604020202020204" pitchFamily="34" charset="0"/>
              <a:buChar char="•"/>
            </a:pPr>
            <a:r>
              <a:rPr lang="en-US" b="0" i="0" dirty="0">
                <a:solidFill>
                  <a:srgbClr val="273239"/>
                </a:solidFill>
                <a:effectLst/>
                <a:latin typeface="urw-din"/>
              </a:rPr>
              <a:t>Proper planning and implementation.</a:t>
            </a:r>
          </a:p>
          <a:p>
            <a:pPr algn="just" fontAlgn="base">
              <a:buFont typeface="Arial" panose="020B0604020202020204" pitchFamily="34" charset="0"/>
              <a:buChar char="•"/>
            </a:pPr>
            <a:r>
              <a:rPr lang="en-US" b="0" i="0" dirty="0">
                <a:solidFill>
                  <a:srgbClr val="273239"/>
                </a:solidFill>
                <a:effectLst/>
                <a:latin typeface="urw-din"/>
              </a:rPr>
              <a:t>The frequency reuse technique increases overall system capacity.</a:t>
            </a:r>
          </a:p>
          <a:p>
            <a:endParaRPr lang="en-US" dirty="0"/>
          </a:p>
        </p:txBody>
      </p:sp>
    </p:spTree>
    <p:extLst>
      <p:ext uri="{BB962C8B-B14F-4D97-AF65-F5344CB8AC3E}">
        <p14:creationId xmlns:p14="http://schemas.microsoft.com/office/powerpoint/2010/main" val="3953275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C666-FDFA-8CB1-9885-518F7A839D15}"/>
              </a:ext>
            </a:extLst>
          </p:cNvPr>
          <p:cNvSpPr>
            <a:spLocks noGrp="1"/>
          </p:cNvSpPr>
          <p:nvPr>
            <p:ph type="title"/>
          </p:nvPr>
        </p:nvSpPr>
        <p:spPr/>
        <p:txBody>
          <a:bodyPr/>
          <a:lstStyle/>
          <a:p>
            <a:r>
              <a:rPr lang="en-US" b="1" i="0" dirty="0">
                <a:solidFill>
                  <a:srgbClr val="273239"/>
                </a:solidFill>
                <a:effectLst/>
                <a:latin typeface="urw-din"/>
              </a:rPr>
              <a:t>Adjacent Channel Interference</a:t>
            </a:r>
            <a:br>
              <a:rPr lang="en-US" b="1"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298EC743-93FE-01BA-2B1C-51C7E4D302D8}"/>
              </a:ext>
            </a:extLst>
          </p:cNvPr>
          <p:cNvSpPr>
            <a:spLocks noGrp="1"/>
          </p:cNvSpPr>
          <p:nvPr>
            <p:ph idx="1"/>
          </p:nvPr>
        </p:nvSpPr>
        <p:spPr/>
        <p:txBody>
          <a:bodyPr/>
          <a:lstStyle/>
          <a:p>
            <a:r>
              <a:rPr lang="en-US" b="0" i="0" dirty="0">
                <a:solidFill>
                  <a:srgbClr val="273239"/>
                </a:solidFill>
                <a:effectLst/>
                <a:latin typeface="urw-din"/>
              </a:rPr>
              <a:t>It is the interference caused to the signal which is adjacent in frequency to the desired signal. </a:t>
            </a:r>
          </a:p>
          <a:p>
            <a:r>
              <a:rPr lang="en-US" b="0" i="0" dirty="0">
                <a:solidFill>
                  <a:srgbClr val="273239"/>
                </a:solidFill>
                <a:effectLst/>
                <a:latin typeface="urw-din"/>
              </a:rPr>
              <a:t>Imperfect receiver side filters allow the neighboring signal to mix with the actual pass band. </a:t>
            </a:r>
          </a:p>
          <a:p>
            <a:r>
              <a:rPr lang="en-US" b="0" i="0" dirty="0">
                <a:solidFill>
                  <a:srgbClr val="273239"/>
                </a:solidFill>
                <a:effectLst/>
                <a:latin typeface="urw-din"/>
              </a:rPr>
              <a:t>If adjacent channel signal strength becomes strong, it will be difficult for Base Station to differentiate the actual mobile signal from the strong mobile signal.</a:t>
            </a:r>
            <a:endParaRPr lang="en-US" dirty="0"/>
          </a:p>
        </p:txBody>
      </p:sp>
    </p:spTree>
    <p:extLst>
      <p:ext uri="{BB962C8B-B14F-4D97-AF65-F5344CB8AC3E}">
        <p14:creationId xmlns:p14="http://schemas.microsoft.com/office/powerpoint/2010/main" val="44973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9E4E-21FD-75FA-7ACD-047DB3BE8E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7C8AD2-ACEC-9651-F942-F5D6EC3D3669}"/>
              </a:ext>
            </a:extLst>
          </p:cNvPr>
          <p:cNvSpPr>
            <a:spLocks noGrp="1"/>
          </p:cNvSpPr>
          <p:nvPr>
            <p:ph idx="1"/>
          </p:nvPr>
        </p:nvSpPr>
        <p:spPr/>
        <p:txBody>
          <a:bodyPr/>
          <a:lstStyle/>
          <a:p>
            <a:pPr marL="0" indent="0" algn="just" fontAlgn="base">
              <a:buNone/>
            </a:pPr>
            <a:r>
              <a:rPr lang="en-US" b="0" i="0" dirty="0">
                <a:solidFill>
                  <a:srgbClr val="273239"/>
                </a:solidFill>
                <a:effectLst/>
                <a:latin typeface="urw-din"/>
              </a:rPr>
              <a:t>The reasons behind adjacent channel interference are as follows:</a:t>
            </a:r>
          </a:p>
          <a:p>
            <a:pPr algn="just" fontAlgn="base">
              <a:buFont typeface="Arial" panose="020B0604020202020204" pitchFamily="34" charset="0"/>
              <a:buChar char="•"/>
            </a:pPr>
            <a:r>
              <a:rPr lang="en-US" b="0" i="0" dirty="0">
                <a:solidFill>
                  <a:srgbClr val="273239"/>
                </a:solidFill>
                <a:effectLst/>
                <a:latin typeface="urw-din"/>
              </a:rPr>
              <a:t>Due to multiple channels close to each other communicating using similar frequencies. </a:t>
            </a:r>
          </a:p>
          <a:p>
            <a:pPr algn="just" fontAlgn="base">
              <a:buFont typeface="Arial" panose="020B0604020202020204" pitchFamily="34" charset="0"/>
              <a:buChar char="•"/>
            </a:pPr>
            <a:r>
              <a:rPr lang="en-US" b="0" i="0" dirty="0">
                <a:solidFill>
                  <a:srgbClr val="273239"/>
                </a:solidFill>
                <a:effectLst/>
                <a:latin typeface="urw-din"/>
              </a:rPr>
              <a:t>Irrelevant power emission from an adjacent channel.</a:t>
            </a:r>
          </a:p>
          <a:p>
            <a:endParaRPr lang="en-US" dirty="0"/>
          </a:p>
        </p:txBody>
      </p:sp>
    </p:spTree>
    <p:extLst>
      <p:ext uri="{BB962C8B-B14F-4D97-AF65-F5344CB8AC3E}">
        <p14:creationId xmlns:p14="http://schemas.microsoft.com/office/powerpoint/2010/main" val="1105608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26E50-5743-A061-EA37-8FCF4070C0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06DBF2-9009-93C3-5D9A-74AD0AF15825}"/>
              </a:ext>
            </a:extLst>
          </p:cNvPr>
          <p:cNvSpPr>
            <a:spLocks noGrp="1"/>
          </p:cNvSpPr>
          <p:nvPr>
            <p:ph idx="1"/>
          </p:nvPr>
        </p:nvSpPr>
        <p:spPr/>
        <p:txBody>
          <a:bodyPr/>
          <a:lstStyle/>
          <a:p>
            <a:pPr marL="0" indent="0" algn="just" fontAlgn="base">
              <a:buNone/>
            </a:pPr>
            <a:r>
              <a:rPr lang="en-US" b="0" i="0" dirty="0">
                <a:solidFill>
                  <a:srgbClr val="273239"/>
                </a:solidFill>
                <a:effectLst/>
                <a:latin typeface="urw-din"/>
              </a:rPr>
              <a:t>Factors for reducing Adjacent Channel Interference are as follows:</a:t>
            </a:r>
          </a:p>
          <a:p>
            <a:pPr algn="just" fontAlgn="base">
              <a:buFont typeface="Arial" panose="020B0604020202020204" pitchFamily="34" charset="0"/>
              <a:buChar char="•"/>
            </a:pPr>
            <a:r>
              <a:rPr lang="en-US" b="0" i="0" dirty="0">
                <a:solidFill>
                  <a:srgbClr val="273239"/>
                </a:solidFill>
                <a:effectLst/>
                <a:latin typeface="urw-din"/>
              </a:rPr>
              <a:t>Proper filtering</a:t>
            </a:r>
          </a:p>
          <a:p>
            <a:pPr algn="just" fontAlgn="base">
              <a:buFont typeface="Arial" panose="020B0604020202020204" pitchFamily="34" charset="0"/>
              <a:buChar char="•"/>
            </a:pPr>
            <a:r>
              <a:rPr lang="en-US" b="0" i="0" dirty="0">
                <a:solidFill>
                  <a:srgbClr val="273239"/>
                </a:solidFill>
                <a:effectLst/>
                <a:latin typeface="urw-din"/>
              </a:rPr>
              <a:t>Careful Channel Assignments   </a:t>
            </a:r>
          </a:p>
          <a:p>
            <a:pPr algn="just" fontAlgn="base">
              <a:buFont typeface="Arial" panose="020B0604020202020204" pitchFamily="34" charset="0"/>
              <a:buChar char="•"/>
            </a:pPr>
            <a:r>
              <a:rPr lang="en-US" b="0" i="0" dirty="0">
                <a:solidFill>
                  <a:srgbClr val="273239"/>
                </a:solidFill>
                <a:effectLst/>
                <a:latin typeface="urw-din"/>
              </a:rPr>
              <a:t>By managing the space between two adjacent cells which should remain constant.</a:t>
            </a:r>
          </a:p>
          <a:p>
            <a:endParaRPr lang="en-US" dirty="0"/>
          </a:p>
        </p:txBody>
      </p:sp>
    </p:spTree>
    <p:extLst>
      <p:ext uri="{BB962C8B-B14F-4D97-AF65-F5344CB8AC3E}">
        <p14:creationId xmlns:p14="http://schemas.microsoft.com/office/powerpoint/2010/main" val="955597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14324</TotalTime>
  <Words>2130</Words>
  <Application>Microsoft Office PowerPoint</Application>
  <PresentationFormat>Widescreen</PresentationFormat>
  <Paragraphs>145</Paragraphs>
  <Slides>39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39</vt:i4>
      </vt:variant>
    </vt:vector>
  </HeadingPairs>
  <TitlesOfParts>
    <vt:vector size="55" baseType="lpstr">
      <vt:lpstr>Arial</vt:lpstr>
      <vt:lpstr>Calibri</vt:lpstr>
      <vt:lpstr>Calibri Light</vt:lpstr>
      <vt:lpstr>erdana</vt:lpstr>
      <vt:lpstr>Google Sans</vt:lpstr>
      <vt:lpstr>Heebo</vt:lpstr>
      <vt:lpstr>inter-bold</vt:lpstr>
      <vt:lpstr>inter-regular</vt:lpstr>
      <vt:lpstr>Lato</vt:lpstr>
      <vt:lpstr>Nunito</vt:lpstr>
      <vt:lpstr>Open Sans</vt:lpstr>
      <vt:lpstr>sofia-pro</vt:lpstr>
      <vt:lpstr>Times New Roman</vt:lpstr>
      <vt:lpstr>urw-din</vt:lpstr>
      <vt:lpstr>Varela Round</vt:lpstr>
      <vt:lpstr>Office Theme</vt:lpstr>
      <vt:lpstr>Interference in Mobile Computing</vt:lpstr>
      <vt:lpstr>Interference</vt:lpstr>
      <vt:lpstr>PowerPoint Presentation</vt:lpstr>
      <vt:lpstr>PowerPoint Presentation</vt:lpstr>
      <vt:lpstr>Co-Channel Interference </vt:lpstr>
      <vt:lpstr>PowerPoint Presentation</vt:lpstr>
      <vt:lpstr>Adjacent Channel Interference </vt:lpstr>
      <vt:lpstr>PowerPoint Presentation</vt:lpstr>
      <vt:lpstr>PowerPoint Presentation</vt:lpstr>
      <vt:lpstr>Frequency Reuse</vt:lpstr>
      <vt:lpstr>Frequency Reuse</vt:lpstr>
      <vt:lpstr>PowerPoint Presentation</vt:lpstr>
      <vt:lpstr>PowerPoint Presentation</vt:lpstr>
      <vt:lpstr>Mobility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Wireless Application Protocol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Transaction Processing in Mobile Environment </vt:lpstr>
      <vt:lpstr>Issues in Transaction Processing </vt:lpstr>
      <vt:lpstr>PowerPoint Presentation</vt:lpstr>
      <vt:lpstr>PowerPoint Presentation</vt:lpstr>
      <vt:lpstr>PowerPoint Presentation</vt:lpstr>
      <vt:lpstr>PowerPoint Presentation</vt:lpstr>
      <vt:lpstr>Transaction Processing Environment </vt:lpstr>
      <vt:lpstr>PowerPoint Presentation</vt:lpstr>
      <vt:lpstr>Issues in Mobile Environment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Interference in Mobile Computing</dc:title>
  <dc:creator>MY_PC</dc:creator>
  <cp:lastModifiedBy>MY_PC</cp:lastModifiedBy>
  <cp:revision>15</cp:revision>
  <dcterms:created xsi:type="dcterms:W3CDTF">2023-03-20T19:05:48Z</dcterms:created>
  <dcterms:modified xsi:type="dcterms:W3CDTF">2023-04-12T17:41:33Z</dcterms:modified>
</cp:coreProperties>
</file>