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3BEF3-8644-66A6-FBA3-375F218BE0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549C6D-5586-8695-B270-4EBC0FBC3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683740-8F8C-1A2C-FB7F-E8AB1EF5917A}"/>
              </a:ext>
            </a:extLst>
          </p:cNvPr>
          <p:cNvSpPr>
            <a:spLocks noGrp="1"/>
          </p:cNvSpPr>
          <p:nvPr>
            <p:ph type="dt" sz="half" idx="10"/>
          </p:nvPr>
        </p:nvSpPr>
        <p:spPr/>
        <p:txBody>
          <a:bodyPr/>
          <a:lstStyle/>
          <a:p>
            <a:fld id="{AE2FCB00-AF62-4E09-8FAF-A74F862FE7BB}" type="datetimeFigureOut">
              <a:rPr lang="en-US" smtClean="0"/>
              <a:t>22-Feb-23</a:t>
            </a:fld>
            <a:endParaRPr lang="en-US"/>
          </a:p>
        </p:txBody>
      </p:sp>
      <p:sp>
        <p:nvSpPr>
          <p:cNvPr id="5" name="Footer Placeholder 4">
            <a:extLst>
              <a:ext uri="{FF2B5EF4-FFF2-40B4-BE49-F238E27FC236}">
                <a16:creationId xmlns:a16="http://schemas.microsoft.com/office/drawing/2014/main" id="{83BEA278-748B-7784-F9AD-085A3ECFB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0E90D-E18C-5310-243A-DE3F9091A619}"/>
              </a:ext>
            </a:extLst>
          </p:cNvPr>
          <p:cNvSpPr>
            <a:spLocks noGrp="1"/>
          </p:cNvSpPr>
          <p:nvPr>
            <p:ph type="sldNum" sz="quarter" idx="12"/>
          </p:nvPr>
        </p:nvSpPr>
        <p:spPr/>
        <p:txBody>
          <a:bodyPr/>
          <a:lstStyle/>
          <a:p>
            <a:fld id="{A5B80B0C-D80F-44AF-BC91-4DEA92706037}" type="slidenum">
              <a:rPr lang="en-US" smtClean="0"/>
              <a:t>‹#›</a:t>
            </a:fld>
            <a:endParaRPr lang="en-US"/>
          </a:p>
        </p:txBody>
      </p:sp>
    </p:spTree>
    <p:extLst>
      <p:ext uri="{BB962C8B-B14F-4D97-AF65-F5344CB8AC3E}">
        <p14:creationId xmlns:p14="http://schemas.microsoft.com/office/powerpoint/2010/main" val="672760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7A41-475D-42B9-3C7A-66DA34BEE8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E03F6E-3720-83CB-4FC7-0B6C50C31C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6335C-5A41-B8AD-D8B2-4E11318B0E40}"/>
              </a:ext>
            </a:extLst>
          </p:cNvPr>
          <p:cNvSpPr>
            <a:spLocks noGrp="1"/>
          </p:cNvSpPr>
          <p:nvPr>
            <p:ph type="dt" sz="half" idx="10"/>
          </p:nvPr>
        </p:nvSpPr>
        <p:spPr/>
        <p:txBody>
          <a:bodyPr/>
          <a:lstStyle/>
          <a:p>
            <a:fld id="{AE2FCB00-AF62-4E09-8FAF-A74F862FE7BB}" type="datetimeFigureOut">
              <a:rPr lang="en-US" smtClean="0"/>
              <a:t>22-Feb-23</a:t>
            </a:fld>
            <a:endParaRPr lang="en-US"/>
          </a:p>
        </p:txBody>
      </p:sp>
      <p:sp>
        <p:nvSpPr>
          <p:cNvPr id="5" name="Footer Placeholder 4">
            <a:extLst>
              <a:ext uri="{FF2B5EF4-FFF2-40B4-BE49-F238E27FC236}">
                <a16:creationId xmlns:a16="http://schemas.microsoft.com/office/drawing/2014/main" id="{E7448FBF-06DC-5001-0A19-28066C5FF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0D7C7-AA0A-1F20-06E5-4D8E63F9E09B}"/>
              </a:ext>
            </a:extLst>
          </p:cNvPr>
          <p:cNvSpPr>
            <a:spLocks noGrp="1"/>
          </p:cNvSpPr>
          <p:nvPr>
            <p:ph type="sldNum" sz="quarter" idx="12"/>
          </p:nvPr>
        </p:nvSpPr>
        <p:spPr/>
        <p:txBody>
          <a:bodyPr/>
          <a:lstStyle/>
          <a:p>
            <a:fld id="{A5B80B0C-D80F-44AF-BC91-4DEA92706037}" type="slidenum">
              <a:rPr lang="en-US" smtClean="0"/>
              <a:t>‹#›</a:t>
            </a:fld>
            <a:endParaRPr lang="en-US"/>
          </a:p>
        </p:txBody>
      </p:sp>
    </p:spTree>
    <p:extLst>
      <p:ext uri="{BB962C8B-B14F-4D97-AF65-F5344CB8AC3E}">
        <p14:creationId xmlns:p14="http://schemas.microsoft.com/office/powerpoint/2010/main" val="115811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93997-15E0-7F2A-E2A5-A74B761ECD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11DB0-089E-C19B-F700-7E4404F8CB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5D5A3-A318-CD80-C1D7-D6DF8DD36E7F}"/>
              </a:ext>
            </a:extLst>
          </p:cNvPr>
          <p:cNvSpPr>
            <a:spLocks noGrp="1"/>
          </p:cNvSpPr>
          <p:nvPr>
            <p:ph type="dt" sz="half" idx="10"/>
          </p:nvPr>
        </p:nvSpPr>
        <p:spPr/>
        <p:txBody>
          <a:bodyPr/>
          <a:lstStyle/>
          <a:p>
            <a:fld id="{AE2FCB00-AF62-4E09-8FAF-A74F862FE7BB}" type="datetimeFigureOut">
              <a:rPr lang="en-US" smtClean="0"/>
              <a:t>22-Feb-23</a:t>
            </a:fld>
            <a:endParaRPr lang="en-US"/>
          </a:p>
        </p:txBody>
      </p:sp>
      <p:sp>
        <p:nvSpPr>
          <p:cNvPr id="5" name="Footer Placeholder 4">
            <a:extLst>
              <a:ext uri="{FF2B5EF4-FFF2-40B4-BE49-F238E27FC236}">
                <a16:creationId xmlns:a16="http://schemas.microsoft.com/office/drawing/2014/main" id="{B6C4A139-2B9A-EF62-B083-38E4BA98E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88173-A263-D3DC-E193-B3F0E987854A}"/>
              </a:ext>
            </a:extLst>
          </p:cNvPr>
          <p:cNvSpPr>
            <a:spLocks noGrp="1"/>
          </p:cNvSpPr>
          <p:nvPr>
            <p:ph type="sldNum" sz="quarter" idx="12"/>
          </p:nvPr>
        </p:nvSpPr>
        <p:spPr/>
        <p:txBody>
          <a:bodyPr/>
          <a:lstStyle/>
          <a:p>
            <a:fld id="{A5B80B0C-D80F-44AF-BC91-4DEA92706037}" type="slidenum">
              <a:rPr lang="en-US" smtClean="0"/>
              <a:t>‹#›</a:t>
            </a:fld>
            <a:endParaRPr lang="en-US"/>
          </a:p>
        </p:txBody>
      </p:sp>
    </p:spTree>
    <p:extLst>
      <p:ext uri="{BB962C8B-B14F-4D97-AF65-F5344CB8AC3E}">
        <p14:creationId xmlns:p14="http://schemas.microsoft.com/office/powerpoint/2010/main" val="111979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2017-00C0-074C-C431-9E0F72F5D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CCCF5-2093-B895-FED9-5CA3B2BE3E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8E292-EB40-E542-D775-0EAFE13E19B4}"/>
              </a:ext>
            </a:extLst>
          </p:cNvPr>
          <p:cNvSpPr>
            <a:spLocks noGrp="1"/>
          </p:cNvSpPr>
          <p:nvPr>
            <p:ph type="dt" sz="half" idx="10"/>
          </p:nvPr>
        </p:nvSpPr>
        <p:spPr/>
        <p:txBody>
          <a:bodyPr/>
          <a:lstStyle/>
          <a:p>
            <a:fld id="{AE2FCB00-AF62-4E09-8FAF-A74F862FE7BB}" type="datetimeFigureOut">
              <a:rPr lang="en-US" smtClean="0"/>
              <a:t>22-Feb-23</a:t>
            </a:fld>
            <a:endParaRPr lang="en-US"/>
          </a:p>
        </p:txBody>
      </p:sp>
      <p:sp>
        <p:nvSpPr>
          <p:cNvPr id="5" name="Footer Placeholder 4">
            <a:extLst>
              <a:ext uri="{FF2B5EF4-FFF2-40B4-BE49-F238E27FC236}">
                <a16:creationId xmlns:a16="http://schemas.microsoft.com/office/drawing/2014/main" id="{E918DEFD-FD01-56C3-F18E-2ACE743DB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60E16-4AF2-78D5-5799-91519A17FE64}"/>
              </a:ext>
            </a:extLst>
          </p:cNvPr>
          <p:cNvSpPr>
            <a:spLocks noGrp="1"/>
          </p:cNvSpPr>
          <p:nvPr>
            <p:ph type="sldNum" sz="quarter" idx="12"/>
          </p:nvPr>
        </p:nvSpPr>
        <p:spPr/>
        <p:txBody>
          <a:bodyPr/>
          <a:lstStyle/>
          <a:p>
            <a:fld id="{A5B80B0C-D80F-44AF-BC91-4DEA92706037}" type="slidenum">
              <a:rPr lang="en-US" smtClean="0"/>
              <a:t>‹#›</a:t>
            </a:fld>
            <a:endParaRPr lang="en-US"/>
          </a:p>
        </p:txBody>
      </p:sp>
    </p:spTree>
    <p:extLst>
      <p:ext uri="{BB962C8B-B14F-4D97-AF65-F5344CB8AC3E}">
        <p14:creationId xmlns:p14="http://schemas.microsoft.com/office/powerpoint/2010/main" val="245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DD12-9FF2-42B1-2F90-793CFE243D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D7E33C-348E-2A0D-B040-7904316C9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75F90-9ACF-EE4E-E5E4-76449B3D1E07}"/>
              </a:ext>
            </a:extLst>
          </p:cNvPr>
          <p:cNvSpPr>
            <a:spLocks noGrp="1"/>
          </p:cNvSpPr>
          <p:nvPr>
            <p:ph type="dt" sz="half" idx="10"/>
          </p:nvPr>
        </p:nvSpPr>
        <p:spPr/>
        <p:txBody>
          <a:bodyPr/>
          <a:lstStyle/>
          <a:p>
            <a:fld id="{AE2FCB00-AF62-4E09-8FAF-A74F862FE7BB}" type="datetimeFigureOut">
              <a:rPr lang="en-US" smtClean="0"/>
              <a:t>22-Feb-23</a:t>
            </a:fld>
            <a:endParaRPr lang="en-US"/>
          </a:p>
        </p:txBody>
      </p:sp>
      <p:sp>
        <p:nvSpPr>
          <p:cNvPr id="5" name="Footer Placeholder 4">
            <a:extLst>
              <a:ext uri="{FF2B5EF4-FFF2-40B4-BE49-F238E27FC236}">
                <a16:creationId xmlns:a16="http://schemas.microsoft.com/office/drawing/2014/main" id="{C544ADA6-CD07-3266-2C5D-A2E4A48FE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0360A-D184-3D60-902D-3F3D73477B13}"/>
              </a:ext>
            </a:extLst>
          </p:cNvPr>
          <p:cNvSpPr>
            <a:spLocks noGrp="1"/>
          </p:cNvSpPr>
          <p:nvPr>
            <p:ph type="sldNum" sz="quarter" idx="12"/>
          </p:nvPr>
        </p:nvSpPr>
        <p:spPr/>
        <p:txBody>
          <a:bodyPr/>
          <a:lstStyle/>
          <a:p>
            <a:fld id="{A5B80B0C-D80F-44AF-BC91-4DEA92706037}" type="slidenum">
              <a:rPr lang="en-US" smtClean="0"/>
              <a:t>‹#›</a:t>
            </a:fld>
            <a:endParaRPr lang="en-US"/>
          </a:p>
        </p:txBody>
      </p:sp>
    </p:spTree>
    <p:extLst>
      <p:ext uri="{BB962C8B-B14F-4D97-AF65-F5344CB8AC3E}">
        <p14:creationId xmlns:p14="http://schemas.microsoft.com/office/powerpoint/2010/main" val="207206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D32E-37F3-DECF-99E8-6A8188D4F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4F32A1-002E-DEF3-7232-7B8DBEF7A1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FDC811-B6CD-61EC-4D89-AFD71561E6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FA9109-B03A-F5FD-591F-3C1A2B2ADEC0}"/>
              </a:ext>
            </a:extLst>
          </p:cNvPr>
          <p:cNvSpPr>
            <a:spLocks noGrp="1"/>
          </p:cNvSpPr>
          <p:nvPr>
            <p:ph type="dt" sz="half" idx="10"/>
          </p:nvPr>
        </p:nvSpPr>
        <p:spPr/>
        <p:txBody>
          <a:bodyPr/>
          <a:lstStyle/>
          <a:p>
            <a:fld id="{AE2FCB00-AF62-4E09-8FAF-A74F862FE7BB}" type="datetimeFigureOut">
              <a:rPr lang="en-US" smtClean="0"/>
              <a:t>22-Feb-23</a:t>
            </a:fld>
            <a:endParaRPr lang="en-US"/>
          </a:p>
        </p:txBody>
      </p:sp>
      <p:sp>
        <p:nvSpPr>
          <p:cNvPr id="6" name="Footer Placeholder 5">
            <a:extLst>
              <a:ext uri="{FF2B5EF4-FFF2-40B4-BE49-F238E27FC236}">
                <a16:creationId xmlns:a16="http://schemas.microsoft.com/office/drawing/2014/main" id="{3B60B1E7-2949-E70A-5CC2-A4253FD5C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2FC460-70F8-86EF-2507-776542D793F0}"/>
              </a:ext>
            </a:extLst>
          </p:cNvPr>
          <p:cNvSpPr>
            <a:spLocks noGrp="1"/>
          </p:cNvSpPr>
          <p:nvPr>
            <p:ph type="sldNum" sz="quarter" idx="12"/>
          </p:nvPr>
        </p:nvSpPr>
        <p:spPr/>
        <p:txBody>
          <a:bodyPr/>
          <a:lstStyle/>
          <a:p>
            <a:fld id="{A5B80B0C-D80F-44AF-BC91-4DEA92706037}" type="slidenum">
              <a:rPr lang="en-US" smtClean="0"/>
              <a:t>‹#›</a:t>
            </a:fld>
            <a:endParaRPr lang="en-US"/>
          </a:p>
        </p:txBody>
      </p:sp>
    </p:spTree>
    <p:extLst>
      <p:ext uri="{BB962C8B-B14F-4D97-AF65-F5344CB8AC3E}">
        <p14:creationId xmlns:p14="http://schemas.microsoft.com/office/powerpoint/2010/main" val="224793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AD81-7CD3-8906-4400-E5AEBC0CF7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8E34EE-9B34-A685-EA04-B6492AFF9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CC8AF9-D00D-4038-59FD-9C2ECFF80C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467192-5AFE-8A85-23D2-8DE999AC27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6EA48D-6FF1-3DC0-723A-BFBD423985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ECFB61-0AF7-2775-32D5-F60191122298}"/>
              </a:ext>
            </a:extLst>
          </p:cNvPr>
          <p:cNvSpPr>
            <a:spLocks noGrp="1"/>
          </p:cNvSpPr>
          <p:nvPr>
            <p:ph type="dt" sz="half" idx="10"/>
          </p:nvPr>
        </p:nvSpPr>
        <p:spPr/>
        <p:txBody>
          <a:bodyPr/>
          <a:lstStyle/>
          <a:p>
            <a:fld id="{AE2FCB00-AF62-4E09-8FAF-A74F862FE7BB}" type="datetimeFigureOut">
              <a:rPr lang="en-US" smtClean="0"/>
              <a:t>22-Feb-23</a:t>
            </a:fld>
            <a:endParaRPr lang="en-US"/>
          </a:p>
        </p:txBody>
      </p:sp>
      <p:sp>
        <p:nvSpPr>
          <p:cNvPr id="8" name="Footer Placeholder 7">
            <a:extLst>
              <a:ext uri="{FF2B5EF4-FFF2-40B4-BE49-F238E27FC236}">
                <a16:creationId xmlns:a16="http://schemas.microsoft.com/office/drawing/2014/main" id="{8B4DE32D-FA06-65E0-EFB2-4958C08F5C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C1AEB0-8A75-5AB9-4EF1-D8E9387859C9}"/>
              </a:ext>
            </a:extLst>
          </p:cNvPr>
          <p:cNvSpPr>
            <a:spLocks noGrp="1"/>
          </p:cNvSpPr>
          <p:nvPr>
            <p:ph type="sldNum" sz="quarter" idx="12"/>
          </p:nvPr>
        </p:nvSpPr>
        <p:spPr/>
        <p:txBody>
          <a:bodyPr/>
          <a:lstStyle/>
          <a:p>
            <a:fld id="{A5B80B0C-D80F-44AF-BC91-4DEA92706037}" type="slidenum">
              <a:rPr lang="en-US" smtClean="0"/>
              <a:t>‹#›</a:t>
            </a:fld>
            <a:endParaRPr lang="en-US"/>
          </a:p>
        </p:txBody>
      </p:sp>
    </p:spTree>
    <p:extLst>
      <p:ext uri="{BB962C8B-B14F-4D97-AF65-F5344CB8AC3E}">
        <p14:creationId xmlns:p14="http://schemas.microsoft.com/office/powerpoint/2010/main" val="288413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D04B-72A8-B8B8-3C26-FE3D3FAE0E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BFB41F-533D-15F5-44DD-52AA774B4BC0}"/>
              </a:ext>
            </a:extLst>
          </p:cNvPr>
          <p:cNvSpPr>
            <a:spLocks noGrp="1"/>
          </p:cNvSpPr>
          <p:nvPr>
            <p:ph type="dt" sz="half" idx="10"/>
          </p:nvPr>
        </p:nvSpPr>
        <p:spPr/>
        <p:txBody>
          <a:bodyPr/>
          <a:lstStyle/>
          <a:p>
            <a:fld id="{AE2FCB00-AF62-4E09-8FAF-A74F862FE7BB}" type="datetimeFigureOut">
              <a:rPr lang="en-US" smtClean="0"/>
              <a:t>22-Feb-23</a:t>
            </a:fld>
            <a:endParaRPr lang="en-US"/>
          </a:p>
        </p:txBody>
      </p:sp>
      <p:sp>
        <p:nvSpPr>
          <p:cNvPr id="4" name="Footer Placeholder 3">
            <a:extLst>
              <a:ext uri="{FF2B5EF4-FFF2-40B4-BE49-F238E27FC236}">
                <a16:creationId xmlns:a16="http://schemas.microsoft.com/office/drawing/2014/main" id="{9826F0C3-92A9-A86A-9D42-E074605086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D90817-604C-5416-6F3E-ACB07C59DF7A}"/>
              </a:ext>
            </a:extLst>
          </p:cNvPr>
          <p:cNvSpPr>
            <a:spLocks noGrp="1"/>
          </p:cNvSpPr>
          <p:nvPr>
            <p:ph type="sldNum" sz="quarter" idx="12"/>
          </p:nvPr>
        </p:nvSpPr>
        <p:spPr/>
        <p:txBody>
          <a:bodyPr/>
          <a:lstStyle/>
          <a:p>
            <a:fld id="{A5B80B0C-D80F-44AF-BC91-4DEA92706037}" type="slidenum">
              <a:rPr lang="en-US" smtClean="0"/>
              <a:t>‹#›</a:t>
            </a:fld>
            <a:endParaRPr lang="en-US"/>
          </a:p>
        </p:txBody>
      </p:sp>
    </p:spTree>
    <p:extLst>
      <p:ext uri="{BB962C8B-B14F-4D97-AF65-F5344CB8AC3E}">
        <p14:creationId xmlns:p14="http://schemas.microsoft.com/office/powerpoint/2010/main" val="1606396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06DF9-9C2D-B0D8-1CEC-FF3214DBE564}"/>
              </a:ext>
            </a:extLst>
          </p:cNvPr>
          <p:cNvSpPr>
            <a:spLocks noGrp="1"/>
          </p:cNvSpPr>
          <p:nvPr>
            <p:ph type="dt" sz="half" idx="10"/>
          </p:nvPr>
        </p:nvSpPr>
        <p:spPr/>
        <p:txBody>
          <a:bodyPr/>
          <a:lstStyle/>
          <a:p>
            <a:fld id="{AE2FCB00-AF62-4E09-8FAF-A74F862FE7BB}" type="datetimeFigureOut">
              <a:rPr lang="en-US" smtClean="0"/>
              <a:t>22-Feb-23</a:t>
            </a:fld>
            <a:endParaRPr lang="en-US"/>
          </a:p>
        </p:txBody>
      </p:sp>
      <p:sp>
        <p:nvSpPr>
          <p:cNvPr id="3" name="Footer Placeholder 2">
            <a:extLst>
              <a:ext uri="{FF2B5EF4-FFF2-40B4-BE49-F238E27FC236}">
                <a16:creationId xmlns:a16="http://schemas.microsoft.com/office/drawing/2014/main" id="{CFDAE526-2E8D-3ECA-D5C5-9720A384E2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2A9196-7150-F9D8-C265-81982501043D}"/>
              </a:ext>
            </a:extLst>
          </p:cNvPr>
          <p:cNvSpPr>
            <a:spLocks noGrp="1"/>
          </p:cNvSpPr>
          <p:nvPr>
            <p:ph type="sldNum" sz="quarter" idx="12"/>
          </p:nvPr>
        </p:nvSpPr>
        <p:spPr/>
        <p:txBody>
          <a:bodyPr/>
          <a:lstStyle/>
          <a:p>
            <a:fld id="{A5B80B0C-D80F-44AF-BC91-4DEA92706037}" type="slidenum">
              <a:rPr lang="en-US" smtClean="0"/>
              <a:t>‹#›</a:t>
            </a:fld>
            <a:endParaRPr lang="en-US"/>
          </a:p>
        </p:txBody>
      </p:sp>
    </p:spTree>
    <p:extLst>
      <p:ext uri="{BB962C8B-B14F-4D97-AF65-F5344CB8AC3E}">
        <p14:creationId xmlns:p14="http://schemas.microsoft.com/office/powerpoint/2010/main" val="425963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B0C5-2530-DA38-D807-5552FB28F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469E6-096E-43EE-3252-BA349F9B8D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C94EAF-31A4-8087-28E8-70A0E38E4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1EA6B2-3D3E-1A8C-8BA1-82D22A076A94}"/>
              </a:ext>
            </a:extLst>
          </p:cNvPr>
          <p:cNvSpPr>
            <a:spLocks noGrp="1"/>
          </p:cNvSpPr>
          <p:nvPr>
            <p:ph type="dt" sz="half" idx="10"/>
          </p:nvPr>
        </p:nvSpPr>
        <p:spPr/>
        <p:txBody>
          <a:bodyPr/>
          <a:lstStyle/>
          <a:p>
            <a:fld id="{AE2FCB00-AF62-4E09-8FAF-A74F862FE7BB}" type="datetimeFigureOut">
              <a:rPr lang="en-US" smtClean="0"/>
              <a:t>22-Feb-23</a:t>
            </a:fld>
            <a:endParaRPr lang="en-US"/>
          </a:p>
        </p:txBody>
      </p:sp>
      <p:sp>
        <p:nvSpPr>
          <p:cNvPr id="6" name="Footer Placeholder 5">
            <a:extLst>
              <a:ext uri="{FF2B5EF4-FFF2-40B4-BE49-F238E27FC236}">
                <a16:creationId xmlns:a16="http://schemas.microsoft.com/office/drawing/2014/main" id="{38985E26-34D5-28F6-5C90-C87EAD622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B3C38-FF2E-B37F-A3CD-E47B0513F41E}"/>
              </a:ext>
            </a:extLst>
          </p:cNvPr>
          <p:cNvSpPr>
            <a:spLocks noGrp="1"/>
          </p:cNvSpPr>
          <p:nvPr>
            <p:ph type="sldNum" sz="quarter" idx="12"/>
          </p:nvPr>
        </p:nvSpPr>
        <p:spPr/>
        <p:txBody>
          <a:bodyPr/>
          <a:lstStyle/>
          <a:p>
            <a:fld id="{A5B80B0C-D80F-44AF-BC91-4DEA92706037}" type="slidenum">
              <a:rPr lang="en-US" smtClean="0"/>
              <a:t>‹#›</a:t>
            </a:fld>
            <a:endParaRPr lang="en-US"/>
          </a:p>
        </p:txBody>
      </p:sp>
    </p:spTree>
    <p:extLst>
      <p:ext uri="{BB962C8B-B14F-4D97-AF65-F5344CB8AC3E}">
        <p14:creationId xmlns:p14="http://schemas.microsoft.com/office/powerpoint/2010/main" val="344635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1B34-55A0-D442-4185-C23805084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60C726-69D1-7F6C-9E7F-99148C14A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99ABA-280E-B160-B1B5-FF6B784E4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9B9BB-650D-39EB-4D7E-6BCE0C0C5577}"/>
              </a:ext>
            </a:extLst>
          </p:cNvPr>
          <p:cNvSpPr>
            <a:spLocks noGrp="1"/>
          </p:cNvSpPr>
          <p:nvPr>
            <p:ph type="dt" sz="half" idx="10"/>
          </p:nvPr>
        </p:nvSpPr>
        <p:spPr/>
        <p:txBody>
          <a:bodyPr/>
          <a:lstStyle/>
          <a:p>
            <a:fld id="{AE2FCB00-AF62-4E09-8FAF-A74F862FE7BB}" type="datetimeFigureOut">
              <a:rPr lang="en-US" smtClean="0"/>
              <a:t>22-Feb-23</a:t>
            </a:fld>
            <a:endParaRPr lang="en-US"/>
          </a:p>
        </p:txBody>
      </p:sp>
      <p:sp>
        <p:nvSpPr>
          <p:cNvPr id="6" name="Footer Placeholder 5">
            <a:extLst>
              <a:ext uri="{FF2B5EF4-FFF2-40B4-BE49-F238E27FC236}">
                <a16:creationId xmlns:a16="http://schemas.microsoft.com/office/drawing/2014/main" id="{EC40F6C9-8BF6-B66F-DB5B-A17D063B8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6A96F-BE89-B131-82AB-22D72E61406F}"/>
              </a:ext>
            </a:extLst>
          </p:cNvPr>
          <p:cNvSpPr>
            <a:spLocks noGrp="1"/>
          </p:cNvSpPr>
          <p:nvPr>
            <p:ph type="sldNum" sz="quarter" idx="12"/>
          </p:nvPr>
        </p:nvSpPr>
        <p:spPr/>
        <p:txBody>
          <a:bodyPr/>
          <a:lstStyle/>
          <a:p>
            <a:fld id="{A5B80B0C-D80F-44AF-BC91-4DEA92706037}" type="slidenum">
              <a:rPr lang="en-US" smtClean="0"/>
              <a:t>‹#›</a:t>
            </a:fld>
            <a:endParaRPr lang="en-US"/>
          </a:p>
        </p:txBody>
      </p:sp>
    </p:spTree>
    <p:extLst>
      <p:ext uri="{BB962C8B-B14F-4D97-AF65-F5344CB8AC3E}">
        <p14:creationId xmlns:p14="http://schemas.microsoft.com/office/powerpoint/2010/main" val="229684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3B12ED-211A-532C-6BF7-D99098C05F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F073FD-97CF-DF19-CA64-C5C06BE38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575AD-6F59-6714-FA5C-92144D1AD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FCB00-AF62-4E09-8FAF-A74F862FE7BB}" type="datetimeFigureOut">
              <a:rPr lang="en-US" smtClean="0"/>
              <a:t>22-Feb-23</a:t>
            </a:fld>
            <a:endParaRPr lang="en-US"/>
          </a:p>
        </p:txBody>
      </p:sp>
      <p:sp>
        <p:nvSpPr>
          <p:cNvPr id="5" name="Footer Placeholder 4">
            <a:extLst>
              <a:ext uri="{FF2B5EF4-FFF2-40B4-BE49-F238E27FC236}">
                <a16:creationId xmlns:a16="http://schemas.microsoft.com/office/drawing/2014/main" id="{531F980A-270D-7026-626B-827099F3D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C3EBCB-63C3-B237-3422-DB76922A25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80B0C-D80F-44AF-BC91-4DEA92706037}" type="slidenum">
              <a:rPr lang="en-US" smtClean="0"/>
              <a:t>‹#›</a:t>
            </a:fld>
            <a:endParaRPr lang="en-US"/>
          </a:p>
        </p:txBody>
      </p:sp>
    </p:spTree>
    <p:extLst>
      <p:ext uri="{BB962C8B-B14F-4D97-AF65-F5344CB8AC3E}">
        <p14:creationId xmlns:p14="http://schemas.microsoft.com/office/powerpoint/2010/main" val="2713670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tcp-and-udp-in-transport-layer/" TargetMode="External"/><Relationship Id="rId2" Type="http://schemas.openxmlformats.org/officeDocument/2006/relationships/hyperlink" Target="https://www.geeksforgeeks.org/services-and-segment-structure-in-tc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tcp-congestion-contro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tcp-congestion-contro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F731-075F-8631-250A-8F26A06DBD7C}"/>
              </a:ext>
            </a:extLst>
          </p:cNvPr>
          <p:cNvSpPr>
            <a:spLocks noGrp="1"/>
          </p:cNvSpPr>
          <p:nvPr>
            <p:ph type="ctrTitle"/>
          </p:nvPr>
        </p:nvSpPr>
        <p:spPr/>
        <p:txBody>
          <a:bodyPr/>
          <a:lstStyle/>
          <a:p>
            <a:r>
              <a:rPr lang="en-US" dirty="0"/>
              <a:t>Mobile TCP</a:t>
            </a:r>
          </a:p>
        </p:txBody>
      </p:sp>
      <p:sp>
        <p:nvSpPr>
          <p:cNvPr id="3" name="Subtitle 2">
            <a:extLst>
              <a:ext uri="{FF2B5EF4-FFF2-40B4-BE49-F238E27FC236}">
                <a16:creationId xmlns:a16="http://schemas.microsoft.com/office/drawing/2014/main" id="{CBFFFF25-2609-BCE2-4E2D-AABD93EDCF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964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C45F-C1A8-8811-ABDD-C9C835AA9E6F}"/>
              </a:ext>
            </a:extLst>
          </p:cNvPr>
          <p:cNvSpPr>
            <a:spLocks noGrp="1"/>
          </p:cNvSpPr>
          <p:nvPr>
            <p:ph type="title"/>
          </p:nvPr>
        </p:nvSpPr>
        <p:spPr/>
        <p:txBody>
          <a:bodyPr/>
          <a:lstStyle/>
          <a:p>
            <a:r>
              <a:rPr lang="en-US" b="1" i="0" dirty="0">
                <a:solidFill>
                  <a:srgbClr val="273239"/>
                </a:solidFill>
                <a:effectLst/>
                <a:latin typeface="urw-din"/>
              </a:rPr>
              <a:t>Slow start:</a:t>
            </a:r>
            <a:br>
              <a:rPr lang="en-US" b="0"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960F4DD7-563B-3CC5-8C8B-14B896BEA020}"/>
              </a:ext>
            </a:extLst>
          </p:cNvPr>
          <p:cNvSpPr>
            <a:spLocks noGrp="1"/>
          </p:cNvSpPr>
          <p:nvPr>
            <p:ph idx="1"/>
          </p:nvPr>
        </p:nvSpPr>
        <p:spPr/>
        <p:txBody>
          <a:bodyPr/>
          <a:lstStyle/>
          <a:p>
            <a:r>
              <a:rPr lang="en-US" b="0" i="0" dirty="0">
                <a:solidFill>
                  <a:srgbClr val="273239"/>
                </a:solidFill>
                <a:effectLst/>
                <a:latin typeface="urw-din"/>
              </a:rPr>
              <a:t>It is dangerous to double the congestion window each time because the steps might become too large. </a:t>
            </a:r>
          </a:p>
          <a:p>
            <a:r>
              <a:rPr lang="en-US" b="0" i="0" dirty="0">
                <a:solidFill>
                  <a:srgbClr val="273239"/>
                </a:solidFill>
                <a:effectLst/>
                <a:latin typeface="urw-din"/>
              </a:rPr>
              <a:t>The exponential growth stops at congestion threshold. </a:t>
            </a:r>
          </a:p>
          <a:p>
            <a:r>
              <a:rPr lang="en-US" b="0" i="0" dirty="0">
                <a:solidFill>
                  <a:srgbClr val="273239"/>
                </a:solidFill>
                <a:effectLst/>
                <a:latin typeface="urw-din"/>
              </a:rPr>
              <a:t>As it reaches congestion threshold, the increase in transmission rate becomes linear (i.e., the increase is only by 1). </a:t>
            </a:r>
          </a:p>
          <a:p>
            <a:r>
              <a:rPr lang="en-US" b="0" i="0" dirty="0">
                <a:solidFill>
                  <a:srgbClr val="273239"/>
                </a:solidFill>
                <a:effectLst/>
                <a:latin typeface="urw-din"/>
              </a:rPr>
              <a:t>Linear increase continues until the sender notices gap between the acknowledgments. </a:t>
            </a:r>
          </a:p>
          <a:p>
            <a:r>
              <a:rPr lang="en-US" b="0" i="0" dirty="0">
                <a:solidFill>
                  <a:srgbClr val="273239"/>
                </a:solidFill>
                <a:effectLst/>
                <a:latin typeface="urw-din"/>
              </a:rPr>
              <a:t>In this case, the sender sets the size of congestion window to half of its congestion threshold and the process continues.</a:t>
            </a:r>
          </a:p>
          <a:p>
            <a:endParaRPr lang="en-US" dirty="0"/>
          </a:p>
        </p:txBody>
      </p:sp>
    </p:spTree>
    <p:extLst>
      <p:ext uri="{BB962C8B-B14F-4D97-AF65-F5344CB8AC3E}">
        <p14:creationId xmlns:p14="http://schemas.microsoft.com/office/powerpoint/2010/main" val="249226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F92A-000C-25D2-0C0F-238E55DC16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0AB52A-F1A5-1660-572A-2AFEEAE6512E}"/>
              </a:ext>
            </a:extLst>
          </p:cNvPr>
          <p:cNvSpPr>
            <a:spLocks noGrp="1"/>
          </p:cNvSpPr>
          <p:nvPr>
            <p:ph idx="1"/>
          </p:nvPr>
        </p:nvSpPr>
        <p:spPr/>
        <p:txBody>
          <a:bodyPr/>
          <a:lstStyle/>
          <a:p>
            <a:r>
              <a:rPr lang="en-US" b="1" i="0" dirty="0">
                <a:solidFill>
                  <a:srgbClr val="273239"/>
                </a:solidFill>
                <a:effectLst/>
                <a:latin typeface="urw-din"/>
              </a:rPr>
              <a:t>Fast re-transmission:</a:t>
            </a:r>
            <a:br>
              <a:rPr lang="en-US" dirty="0"/>
            </a:br>
            <a:r>
              <a:rPr lang="en-US" b="0" i="0" dirty="0">
                <a:solidFill>
                  <a:srgbClr val="273239"/>
                </a:solidFill>
                <a:effectLst/>
                <a:latin typeface="urw-din"/>
              </a:rPr>
              <a:t>In TCP, two things lead to a reduction of the congestion threshold.</a:t>
            </a:r>
          </a:p>
          <a:p>
            <a:r>
              <a:rPr lang="en-US" b="0" i="0" dirty="0">
                <a:solidFill>
                  <a:srgbClr val="273239"/>
                </a:solidFill>
                <a:effectLst/>
                <a:latin typeface="urw-din"/>
              </a:rPr>
              <a:t>One of those is sender receiving continuous acknowledgements for the single packet. </a:t>
            </a:r>
          </a:p>
          <a:p>
            <a:r>
              <a:rPr lang="en-US" b="0" i="0" dirty="0">
                <a:solidFill>
                  <a:srgbClr val="273239"/>
                </a:solidFill>
                <a:effectLst/>
                <a:latin typeface="urw-din"/>
              </a:rPr>
              <a:t>By this it can convey either of two things. One such thing is that the receiver received all the packets up to the acknowledged one and the other thing is the gap is due to packet loss. Now the sender immediately re-transmit the missing packet before the given time expires. This is called as Fast re-transmission.</a:t>
            </a:r>
            <a:endParaRPr lang="en-US" dirty="0"/>
          </a:p>
        </p:txBody>
      </p:sp>
    </p:spTree>
    <p:extLst>
      <p:ext uri="{BB962C8B-B14F-4D97-AF65-F5344CB8AC3E}">
        <p14:creationId xmlns:p14="http://schemas.microsoft.com/office/powerpoint/2010/main" val="60057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7D26-F8B7-0BFD-7F8E-87A7D4DD56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D3E64E-7412-A30C-44EC-B464CB4F692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C20DBB1-1DBB-3F32-5D09-1AC0532202A7}"/>
              </a:ext>
            </a:extLst>
          </p:cNvPr>
          <p:cNvPicPr>
            <a:picLocks noChangeAspect="1"/>
          </p:cNvPicPr>
          <p:nvPr/>
        </p:nvPicPr>
        <p:blipFill>
          <a:blip r:embed="rId2"/>
          <a:stretch>
            <a:fillRect/>
          </a:stretch>
        </p:blipFill>
        <p:spPr>
          <a:xfrm>
            <a:off x="838199" y="387350"/>
            <a:ext cx="10515599" cy="2249833"/>
          </a:xfrm>
          <a:prstGeom prst="rect">
            <a:avLst/>
          </a:prstGeom>
        </p:spPr>
      </p:pic>
    </p:spTree>
    <p:extLst>
      <p:ext uri="{BB962C8B-B14F-4D97-AF65-F5344CB8AC3E}">
        <p14:creationId xmlns:p14="http://schemas.microsoft.com/office/powerpoint/2010/main" val="535397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8226-B81E-6FAD-96DE-3A3B86468FB0}"/>
              </a:ext>
            </a:extLst>
          </p:cNvPr>
          <p:cNvSpPr>
            <a:spLocks noGrp="1"/>
          </p:cNvSpPr>
          <p:nvPr>
            <p:ph type="title"/>
          </p:nvPr>
        </p:nvSpPr>
        <p:spPr/>
        <p:txBody>
          <a:bodyPr/>
          <a:lstStyle/>
          <a:p>
            <a:r>
              <a:rPr lang="en-US" b="1" i="0" dirty="0">
                <a:solidFill>
                  <a:srgbClr val="283D4B"/>
                </a:solidFill>
                <a:effectLst/>
                <a:latin typeface="Open Sans" panose="020B0606030504020204" pitchFamily="34" charset="0"/>
              </a:rPr>
              <a:t>Indirect TCP (I-TCP)</a:t>
            </a:r>
            <a:br>
              <a:rPr lang="en-US" b="1" i="0" dirty="0">
                <a:solidFill>
                  <a:srgbClr val="283D4B"/>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A3960ADA-A87E-6741-F832-6E9FF1DFC51E}"/>
              </a:ext>
            </a:extLst>
          </p:cNvPr>
          <p:cNvSpPr>
            <a:spLocks noGrp="1"/>
          </p:cNvSpPr>
          <p:nvPr>
            <p:ph idx="1"/>
          </p:nvPr>
        </p:nvSpPr>
        <p:spPr/>
        <p:txBody>
          <a:bodyPr/>
          <a:lstStyle/>
          <a:p>
            <a:pPr algn="l"/>
            <a:r>
              <a:rPr lang="en-US" b="0" i="0" dirty="0">
                <a:solidFill>
                  <a:srgbClr val="444444"/>
                </a:solidFill>
                <a:effectLst/>
                <a:latin typeface="Gentium Basic"/>
              </a:rPr>
              <a:t>Indirect TCP or I-TCP segments the connection </a:t>
            </a:r>
          </a:p>
          <a:p>
            <a:pPr algn="l"/>
            <a:r>
              <a:rPr lang="en-US" b="0" i="0" dirty="0">
                <a:solidFill>
                  <a:srgbClr val="444444"/>
                </a:solidFill>
                <a:effectLst/>
                <a:latin typeface="Gentium Basic"/>
              </a:rPr>
              <a:t>no changes to the TCP protocol for hosts connected to the wired Internet, millions of computers use (variants of) this protocol</a:t>
            </a:r>
          </a:p>
          <a:p>
            <a:pPr algn="l">
              <a:buFont typeface="Arial" panose="020B0604020202020204" pitchFamily="34" charset="0"/>
              <a:buChar char="•"/>
            </a:pPr>
            <a:r>
              <a:rPr lang="en-US" b="0" i="0" dirty="0">
                <a:solidFill>
                  <a:srgbClr val="444444"/>
                </a:solidFill>
                <a:effectLst/>
                <a:latin typeface="Gentium Basic"/>
              </a:rPr>
              <a:t>optimized TCP protocol for mobile hosts</a:t>
            </a:r>
          </a:p>
          <a:p>
            <a:pPr algn="l">
              <a:buFont typeface="Arial" panose="020B0604020202020204" pitchFamily="34" charset="0"/>
              <a:buChar char="•"/>
            </a:pPr>
            <a:r>
              <a:rPr lang="en-US" b="0" i="0" dirty="0">
                <a:solidFill>
                  <a:srgbClr val="444444"/>
                </a:solidFill>
                <a:effectLst/>
                <a:latin typeface="Gentium Basic"/>
              </a:rPr>
              <a:t>splitting of the TCP connection at, e.g., the foreign agent into 2 TCP connections, no real end-to-end connection any longer</a:t>
            </a:r>
          </a:p>
          <a:p>
            <a:pPr algn="l">
              <a:buFont typeface="Arial" panose="020B0604020202020204" pitchFamily="34" charset="0"/>
              <a:buChar char="•"/>
            </a:pPr>
            <a:r>
              <a:rPr lang="en-US" b="0" i="0" dirty="0">
                <a:solidFill>
                  <a:srgbClr val="444444"/>
                </a:solidFill>
                <a:effectLst/>
                <a:latin typeface="Gentium Basic"/>
              </a:rPr>
              <a:t>hosts in the fixed part of the net do not notice the characteristics of the wireless part</a:t>
            </a:r>
          </a:p>
          <a:p>
            <a:endParaRPr lang="en-US" dirty="0"/>
          </a:p>
        </p:txBody>
      </p:sp>
    </p:spTree>
    <p:extLst>
      <p:ext uri="{BB962C8B-B14F-4D97-AF65-F5344CB8AC3E}">
        <p14:creationId xmlns:p14="http://schemas.microsoft.com/office/powerpoint/2010/main" val="104440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 tcp segments">
            <a:extLst>
              <a:ext uri="{FF2B5EF4-FFF2-40B4-BE49-F238E27FC236}">
                <a16:creationId xmlns:a16="http://schemas.microsoft.com/office/drawing/2014/main" id="{0160C76A-F4C2-BCE4-7382-5730C9521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119" y="806933"/>
            <a:ext cx="7269645" cy="23735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474523-A55D-35A1-C5BB-22018E02005D}"/>
              </a:ext>
            </a:extLst>
          </p:cNvPr>
          <p:cNvSpPr txBox="1"/>
          <p:nvPr/>
        </p:nvSpPr>
        <p:spPr>
          <a:xfrm>
            <a:off x="5592417" y="3429000"/>
            <a:ext cx="6096000" cy="2031325"/>
          </a:xfrm>
          <a:prstGeom prst="rect">
            <a:avLst/>
          </a:prstGeom>
          <a:noFill/>
        </p:spPr>
        <p:txBody>
          <a:bodyPr wrap="square">
            <a:spAutoFit/>
          </a:bodyPr>
          <a:lstStyle/>
          <a:p>
            <a:pPr algn="l"/>
            <a:r>
              <a:rPr lang="en-US" b="0" i="0" u="sng" dirty="0">
                <a:solidFill>
                  <a:srgbClr val="444444"/>
                </a:solidFill>
                <a:effectLst/>
                <a:latin typeface="Gentium Basic"/>
              </a:rPr>
              <a:t>Packet delivery ( CN to MN)</a:t>
            </a:r>
            <a:endParaRPr lang="en-US" b="0" i="0" dirty="0">
              <a:solidFill>
                <a:srgbClr val="444444"/>
              </a:solidFill>
              <a:effectLst/>
              <a:latin typeface="Gentium Basic"/>
            </a:endParaRPr>
          </a:p>
          <a:p>
            <a:pPr algn="l">
              <a:buFont typeface="Arial" panose="020B0604020202020204" pitchFamily="34" charset="0"/>
              <a:buChar char="•"/>
            </a:pPr>
            <a:r>
              <a:rPr lang="en-US" b="0" i="0" dirty="0">
                <a:solidFill>
                  <a:srgbClr val="444444"/>
                </a:solidFill>
                <a:effectLst/>
                <a:latin typeface="Gentium Basic"/>
              </a:rPr>
              <a:t>If CN sends packet, FA acknowledges packet and forwards packet to MN</a:t>
            </a:r>
          </a:p>
          <a:p>
            <a:pPr algn="l">
              <a:buFont typeface="Arial" panose="020B0604020202020204" pitchFamily="34" charset="0"/>
              <a:buChar char="•"/>
            </a:pPr>
            <a:r>
              <a:rPr lang="en-US" b="0" i="0" dirty="0">
                <a:solidFill>
                  <a:srgbClr val="444444"/>
                </a:solidFill>
                <a:effectLst/>
                <a:latin typeface="Gentium Basic"/>
              </a:rPr>
              <a:t>If MN receives </a:t>
            </a:r>
            <a:r>
              <a:rPr lang="en-US" b="0" i="0" dirty="0" err="1">
                <a:solidFill>
                  <a:srgbClr val="444444"/>
                </a:solidFill>
                <a:effectLst/>
                <a:latin typeface="Gentium Basic"/>
              </a:rPr>
              <a:t>packet,it</a:t>
            </a:r>
            <a:r>
              <a:rPr lang="en-US" b="0" i="0" dirty="0">
                <a:solidFill>
                  <a:srgbClr val="444444"/>
                </a:solidFill>
                <a:effectLst/>
                <a:latin typeface="Gentium Basic"/>
              </a:rPr>
              <a:t> acknowledges</a:t>
            </a:r>
          </a:p>
          <a:p>
            <a:pPr algn="l">
              <a:buFont typeface="Arial" panose="020B0604020202020204" pitchFamily="34" charset="0"/>
              <a:buChar char="•"/>
            </a:pPr>
            <a:r>
              <a:rPr lang="en-US" b="0" i="0" dirty="0">
                <a:solidFill>
                  <a:srgbClr val="444444"/>
                </a:solidFill>
                <a:effectLst/>
                <a:latin typeface="Gentium Basic"/>
              </a:rPr>
              <a:t>This acknowledgement only used by CN</a:t>
            </a:r>
          </a:p>
          <a:p>
            <a:pPr algn="l"/>
            <a:r>
              <a:rPr lang="en-US" b="0" i="0" dirty="0">
                <a:solidFill>
                  <a:srgbClr val="444444"/>
                </a:solidFill>
                <a:effectLst/>
                <a:latin typeface="Gentium Basic"/>
              </a:rPr>
              <a:t>Similarly if MN sends packet, FA acknowledges packet and forwards it to CN</a:t>
            </a:r>
          </a:p>
        </p:txBody>
      </p:sp>
    </p:spTree>
    <p:extLst>
      <p:ext uri="{BB962C8B-B14F-4D97-AF65-F5344CB8AC3E}">
        <p14:creationId xmlns:p14="http://schemas.microsoft.com/office/powerpoint/2010/main" val="416418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019D-B115-BA8A-778F-AC2126895BCC}"/>
              </a:ext>
            </a:extLst>
          </p:cNvPr>
          <p:cNvSpPr>
            <a:spLocks noGrp="1"/>
          </p:cNvSpPr>
          <p:nvPr>
            <p:ph type="title"/>
          </p:nvPr>
        </p:nvSpPr>
        <p:spPr/>
        <p:txBody>
          <a:bodyPr/>
          <a:lstStyle/>
          <a:p>
            <a:r>
              <a:rPr lang="en-US" b="1" i="0" dirty="0">
                <a:solidFill>
                  <a:srgbClr val="283D4B"/>
                </a:solidFill>
                <a:effectLst/>
                <a:latin typeface="Open Sans" panose="020B0606030504020204" pitchFamily="34" charset="0"/>
              </a:rPr>
              <a:t>Snooping TCP</a:t>
            </a:r>
            <a:br>
              <a:rPr lang="en-US" b="1" i="0" dirty="0">
                <a:solidFill>
                  <a:srgbClr val="283D4B"/>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4DB3F75C-A97E-7B76-0967-5EB23D1BDBE6}"/>
              </a:ext>
            </a:extLst>
          </p:cNvPr>
          <p:cNvSpPr>
            <a:spLocks noGrp="1"/>
          </p:cNvSpPr>
          <p:nvPr>
            <p:ph idx="1"/>
          </p:nvPr>
        </p:nvSpPr>
        <p:spPr/>
        <p:txBody>
          <a:bodyPr/>
          <a:lstStyle/>
          <a:p>
            <a:pPr algn="l"/>
            <a:r>
              <a:rPr lang="en-US" b="0" i="0" dirty="0">
                <a:solidFill>
                  <a:srgbClr val="444444"/>
                </a:solidFill>
                <a:effectLst/>
                <a:latin typeface="Gentium Basic"/>
              </a:rPr>
              <a:t>“Transparent” extension of TCP within the foreign agent</a:t>
            </a:r>
          </a:p>
          <a:p>
            <a:pPr algn="l"/>
            <a:r>
              <a:rPr lang="en-US" b="0" i="0" dirty="0">
                <a:solidFill>
                  <a:srgbClr val="444444"/>
                </a:solidFill>
                <a:effectLst/>
                <a:latin typeface="Gentium Basic"/>
              </a:rPr>
              <a:t> buffering of packets sent to the mobile host</a:t>
            </a:r>
          </a:p>
          <a:p>
            <a:pPr algn="l"/>
            <a:r>
              <a:rPr lang="en-US" b="0" i="0" dirty="0">
                <a:solidFill>
                  <a:srgbClr val="444444"/>
                </a:solidFill>
                <a:effectLst/>
                <a:latin typeface="Gentium Basic"/>
              </a:rPr>
              <a:t>lost packets on the wireless link (both directions!) will be retransmitted immediately by the mobile host or foreign agent, respectively (so called “local” retransmission)</a:t>
            </a:r>
          </a:p>
          <a:p>
            <a:pPr algn="l"/>
            <a:r>
              <a:rPr lang="en-US" b="0" i="0" dirty="0">
                <a:solidFill>
                  <a:srgbClr val="444444"/>
                </a:solidFill>
                <a:effectLst/>
                <a:latin typeface="Gentium Basic"/>
              </a:rPr>
              <a:t>the foreign agent therefore “snoops” the packet flow and recognizes acknowledgements in both directions, it also filters ACKs</a:t>
            </a:r>
          </a:p>
          <a:p>
            <a:pPr algn="l"/>
            <a:r>
              <a:rPr lang="en-US" b="0" i="0" dirty="0">
                <a:solidFill>
                  <a:srgbClr val="444444"/>
                </a:solidFill>
                <a:effectLst/>
                <a:latin typeface="Gentium Basic"/>
              </a:rPr>
              <a:t>changes of TCP only within the foreign agent</a:t>
            </a:r>
          </a:p>
          <a:p>
            <a:endParaRPr lang="en-US" dirty="0"/>
          </a:p>
        </p:txBody>
      </p:sp>
    </p:spTree>
    <p:extLst>
      <p:ext uri="{BB962C8B-B14F-4D97-AF65-F5344CB8AC3E}">
        <p14:creationId xmlns:p14="http://schemas.microsoft.com/office/powerpoint/2010/main" val="101519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nooping tcp">
            <a:extLst>
              <a:ext uri="{FF2B5EF4-FFF2-40B4-BE49-F238E27FC236}">
                <a16:creationId xmlns:a16="http://schemas.microsoft.com/office/drawing/2014/main" id="{32A00698-D979-577A-69DF-5C72005EF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96" y="270635"/>
            <a:ext cx="7861231" cy="22737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7B8D2D-7030-4C0A-A79C-28E3E87AF646}"/>
              </a:ext>
            </a:extLst>
          </p:cNvPr>
          <p:cNvSpPr txBox="1"/>
          <p:nvPr/>
        </p:nvSpPr>
        <p:spPr>
          <a:xfrm>
            <a:off x="5602978" y="2761856"/>
            <a:ext cx="6096000" cy="2308324"/>
          </a:xfrm>
          <a:prstGeom prst="rect">
            <a:avLst/>
          </a:prstGeom>
          <a:noFill/>
        </p:spPr>
        <p:txBody>
          <a:bodyPr wrap="square">
            <a:spAutoFit/>
          </a:bodyPr>
          <a:lstStyle/>
          <a:p>
            <a:pPr algn="l"/>
            <a:r>
              <a:rPr lang="en-US" b="1" i="0" dirty="0">
                <a:solidFill>
                  <a:srgbClr val="444444"/>
                </a:solidFill>
                <a:effectLst/>
                <a:latin typeface="Gentium Basic"/>
              </a:rPr>
              <a:t>Data transfer to the mobile host</a:t>
            </a:r>
            <a:endParaRPr lang="en-US" b="0" i="0" dirty="0">
              <a:solidFill>
                <a:srgbClr val="444444"/>
              </a:solidFill>
              <a:effectLst/>
              <a:latin typeface="Gentium Basic"/>
            </a:endParaRPr>
          </a:p>
          <a:p>
            <a:pPr algn="l">
              <a:buFont typeface="Arial" panose="020B0604020202020204" pitchFamily="34" charset="0"/>
              <a:buChar char="•"/>
            </a:pPr>
            <a:r>
              <a:rPr lang="en-US" b="0" i="0" dirty="0">
                <a:solidFill>
                  <a:srgbClr val="444444"/>
                </a:solidFill>
                <a:effectLst/>
                <a:latin typeface="Gentium Basic"/>
              </a:rPr>
              <a:t>FA buffers data until it receives ACK of the MH, FA detects packet loss via duplicated ACKs or time-out</a:t>
            </a:r>
          </a:p>
          <a:p>
            <a:pPr algn="l">
              <a:buFont typeface="Arial" panose="020B0604020202020204" pitchFamily="34" charset="0"/>
              <a:buChar char="•"/>
            </a:pPr>
            <a:r>
              <a:rPr lang="en-US" b="0" i="0" dirty="0">
                <a:solidFill>
                  <a:srgbClr val="444444"/>
                </a:solidFill>
                <a:effectLst/>
                <a:latin typeface="Gentium Basic"/>
              </a:rPr>
              <a:t>fast retransmission possible, transparent for the fixed network</a:t>
            </a:r>
          </a:p>
          <a:p>
            <a:pPr algn="l"/>
            <a:r>
              <a:rPr lang="en-US" b="1" i="0" dirty="0">
                <a:solidFill>
                  <a:srgbClr val="444444"/>
                </a:solidFill>
                <a:effectLst/>
                <a:latin typeface="Gentium Basic"/>
              </a:rPr>
              <a:t>Data transfer from the mobile host</a:t>
            </a:r>
            <a:endParaRPr lang="en-US" b="0" i="0" dirty="0">
              <a:solidFill>
                <a:srgbClr val="444444"/>
              </a:solidFill>
              <a:effectLst/>
              <a:latin typeface="Gentium Basic"/>
            </a:endParaRPr>
          </a:p>
          <a:p>
            <a:pPr algn="l">
              <a:buFont typeface="Arial" panose="020B0604020202020204" pitchFamily="34" charset="0"/>
              <a:buChar char="•"/>
            </a:pPr>
            <a:r>
              <a:rPr lang="en-US" b="0" i="0" dirty="0">
                <a:solidFill>
                  <a:srgbClr val="444444"/>
                </a:solidFill>
                <a:effectLst/>
                <a:latin typeface="Gentium Basic"/>
              </a:rPr>
              <a:t>FA detects packet loss on the wireless link via sequence numbers, FA answers directly with a NACK to the MH</a:t>
            </a:r>
          </a:p>
          <a:p>
            <a:pPr algn="l">
              <a:buFont typeface="Arial" panose="020B0604020202020204" pitchFamily="34" charset="0"/>
              <a:buChar char="•"/>
            </a:pPr>
            <a:r>
              <a:rPr lang="en-US" b="0" i="0" dirty="0">
                <a:solidFill>
                  <a:srgbClr val="444444"/>
                </a:solidFill>
                <a:effectLst/>
                <a:latin typeface="Gentium Basic"/>
              </a:rPr>
              <a:t>MH can now retransmit data with only a very short delay</a:t>
            </a:r>
          </a:p>
        </p:txBody>
      </p:sp>
    </p:spTree>
    <p:extLst>
      <p:ext uri="{BB962C8B-B14F-4D97-AF65-F5344CB8AC3E}">
        <p14:creationId xmlns:p14="http://schemas.microsoft.com/office/powerpoint/2010/main" val="383083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E15F-A303-64DD-0564-2C1C3B9AF996}"/>
              </a:ext>
            </a:extLst>
          </p:cNvPr>
          <p:cNvSpPr>
            <a:spLocks noGrp="1"/>
          </p:cNvSpPr>
          <p:nvPr>
            <p:ph type="title" idx="4294967295"/>
          </p:nvPr>
        </p:nvSpPr>
        <p:spPr>
          <a:xfrm>
            <a:off x="0" y="365125"/>
            <a:ext cx="10515600" cy="1325563"/>
          </a:xfrm>
        </p:spPr>
        <p:txBody>
          <a:bodyPr/>
          <a:lstStyle/>
          <a:p>
            <a:r>
              <a:rPr lang="en-US" b="1" i="0" dirty="0">
                <a:solidFill>
                  <a:srgbClr val="333333"/>
                </a:solidFill>
                <a:effectLst/>
                <a:latin typeface="Source Sans Pro" panose="020B0503030403020204" pitchFamily="34" charset="0"/>
              </a:rPr>
              <a:t>Mobile TCP</a:t>
            </a:r>
            <a:endParaRPr lang="en-US" dirty="0"/>
          </a:p>
        </p:txBody>
      </p:sp>
      <p:pic>
        <p:nvPicPr>
          <p:cNvPr id="3074" name="Picture 2" descr="enter image description here">
            <a:extLst>
              <a:ext uri="{FF2B5EF4-FFF2-40B4-BE49-F238E27FC236}">
                <a16:creationId xmlns:a16="http://schemas.microsoft.com/office/drawing/2014/main" id="{83D132B9-CD5E-7F87-5293-6A5B8C82A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870" y="365125"/>
            <a:ext cx="6334539" cy="2232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2E4C69-8DCF-494D-F4E9-13D67112E7E7}"/>
              </a:ext>
            </a:extLst>
          </p:cNvPr>
          <p:cNvSpPr txBox="1"/>
          <p:nvPr/>
        </p:nvSpPr>
        <p:spPr>
          <a:xfrm>
            <a:off x="309770" y="2788507"/>
            <a:ext cx="10755795" cy="3554819"/>
          </a:xfrm>
          <a:prstGeom prst="rect">
            <a:avLst/>
          </a:prstGeom>
          <a:noFill/>
        </p:spPr>
        <p:txBody>
          <a:bodyPr wrap="square">
            <a:spAutoFit/>
          </a:bodyPr>
          <a:lstStyle/>
          <a:p>
            <a:pPr algn="l">
              <a:buFont typeface="Arial" panose="020B0604020202020204" pitchFamily="34" charset="0"/>
              <a:buChar char="•"/>
            </a:pPr>
            <a:r>
              <a:rPr lang="en-US" sz="1500" b="0" i="0" dirty="0">
                <a:solidFill>
                  <a:srgbClr val="333333"/>
                </a:solidFill>
                <a:effectLst/>
                <a:latin typeface="Source Sans Pro" panose="020B0503030403020204" pitchFamily="34" charset="0"/>
              </a:rPr>
              <a:t>The M-TCP splits up the connection into two parts:</a:t>
            </a:r>
          </a:p>
          <a:p>
            <a:pPr marL="742950" lvl="1" indent="-285750" algn="l">
              <a:buFont typeface="Arial" panose="020B0604020202020204" pitchFamily="34" charset="0"/>
              <a:buChar char="•"/>
            </a:pPr>
            <a:r>
              <a:rPr lang="en-US" sz="1500" b="0" i="0" dirty="0">
                <a:solidFill>
                  <a:srgbClr val="333333"/>
                </a:solidFill>
                <a:effectLst/>
                <a:latin typeface="Source Sans Pro" panose="020B0503030403020204" pitchFamily="34" charset="0"/>
              </a:rPr>
              <a:t>An unmodified TCP is used on the Standard host-Supervisory Host section</a:t>
            </a:r>
          </a:p>
          <a:p>
            <a:pPr marL="742950" lvl="1" indent="-285750" algn="l">
              <a:buFont typeface="Arial" panose="020B0604020202020204" pitchFamily="34" charset="0"/>
              <a:buChar char="•"/>
            </a:pPr>
            <a:r>
              <a:rPr lang="en-US" sz="1500" b="0" i="0" dirty="0">
                <a:solidFill>
                  <a:srgbClr val="333333"/>
                </a:solidFill>
                <a:effectLst/>
                <a:latin typeface="Source Sans Pro" panose="020B0503030403020204" pitchFamily="34" charset="0"/>
              </a:rPr>
              <a:t>An </a:t>
            </a:r>
            <a:r>
              <a:rPr lang="en-US" sz="1500" b="0" i="0" dirty="0" err="1">
                <a:solidFill>
                  <a:srgbClr val="333333"/>
                </a:solidFill>
                <a:effectLst/>
                <a:latin typeface="Source Sans Pro" panose="020B0503030403020204" pitchFamily="34" charset="0"/>
              </a:rPr>
              <a:t>optimised</a:t>
            </a:r>
            <a:r>
              <a:rPr lang="en-US" sz="1500" b="0" i="0" dirty="0">
                <a:solidFill>
                  <a:srgbClr val="333333"/>
                </a:solidFill>
                <a:effectLst/>
                <a:latin typeface="Source Sans Pro" panose="020B0503030403020204" pitchFamily="34" charset="0"/>
              </a:rPr>
              <a:t> TCP is used on the Supervisory Host- Mobile Host section.</a:t>
            </a:r>
          </a:p>
          <a:p>
            <a:pPr algn="l">
              <a:buFont typeface="Arial" panose="020B0604020202020204" pitchFamily="34" charset="0"/>
              <a:buChar char="•"/>
            </a:pPr>
            <a:r>
              <a:rPr lang="en-US" sz="1500" b="0" i="0" dirty="0">
                <a:solidFill>
                  <a:srgbClr val="333333"/>
                </a:solidFill>
                <a:effectLst/>
                <a:latin typeface="Source Sans Pro" panose="020B0503030403020204" pitchFamily="34" charset="0"/>
              </a:rPr>
              <a:t>The </a:t>
            </a:r>
            <a:r>
              <a:rPr lang="en-US" sz="1500" b="1" i="0" dirty="0">
                <a:solidFill>
                  <a:srgbClr val="333333"/>
                </a:solidFill>
                <a:effectLst/>
                <a:latin typeface="Source Sans Pro" panose="020B0503030403020204" pitchFamily="34" charset="0"/>
              </a:rPr>
              <a:t>Supervisory Host (SH)</a:t>
            </a:r>
            <a:r>
              <a:rPr lang="en-US" sz="1500" b="0" i="0" dirty="0">
                <a:solidFill>
                  <a:srgbClr val="333333"/>
                </a:solidFill>
                <a:effectLst/>
                <a:latin typeface="Source Sans Pro" panose="020B0503030403020204" pitchFamily="34" charset="0"/>
              </a:rPr>
              <a:t> adorns the same role as the proxy (Foreign Agent) in I-TCP.</a:t>
            </a:r>
          </a:p>
          <a:p>
            <a:pPr algn="l">
              <a:buFont typeface="Arial" panose="020B0604020202020204" pitchFamily="34" charset="0"/>
              <a:buChar char="•"/>
            </a:pPr>
            <a:r>
              <a:rPr lang="en-US" sz="1500" b="0" i="0" dirty="0">
                <a:solidFill>
                  <a:srgbClr val="333333"/>
                </a:solidFill>
                <a:effectLst/>
                <a:latin typeface="Source Sans Pro" panose="020B0503030403020204" pitchFamily="34" charset="0"/>
              </a:rPr>
              <a:t>The SH is responsible for exchanging data to both the Standard host and the Mobile host.</a:t>
            </a:r>
          </a:p>
          <a:p>
            <a:pPr algn="l">
              <a:buFont typeface="Arial" panose="020B0604020202020204" pitchFamily="34" charset="0"/>
              <a:buChar char="•"/>
            </a:pPr>
            <a:r>
              <a:rPr lang="en-US" sz="1500" b="0" i="0" dirty="0">
                <a:solidFill>
                  <a:srgbClr val="333333"/>
                </a:solidFill>
                <a:effectLst/>
                <a:latin typeface="Source Sans Pro" panose="020B0503030403020204" pitchFamily="34" charset="0"/>
              </a:rPr>
              <a:t>Here in this approach, we </a:t>
            </a:r>
            <a:r>
              <a:rPr lang="en-US" sz="1500" b="1" i="0" dirty="0">
                <a:solidFill>
                  <a:srgbClr val="333333"/>
                </a:solidFill>
                <a:effectLst/>
                <a:latin typeface="Source Sans Pro" panose="020B0503030403020204" pitchFamily="34" charset="0"/>
              </a:rPr>
              <a:t>assume</a:t>
            </a:r>
            <a:r>
              <a:rPr lang="en-US" sz="1500" b="0" i="0" dirty="0">
                <a:solidFill>
                  <a:srgbClr val="333333"/>
                </a:solidFill>
                <a:effectLst/>
                <a:latin typeface="Source Sans Pro" panose="020B0503030403020204" pitchFamily="34" charset="0"/>
              </a:rPr>
              <a:t> that the error bit rate is less as compared to other wireless links.</a:t>
            </a:r>
          </a:p>
          <a:p>
            <a:pPr algn="l">
              <a:buFont typeface="Arial" panose="020B0604020202020204" pitchFamily="34" charset="0"/>
              <a:buChar char="•"/>
            </a:pPr>
            <a:r>
              <a:rPr lang="en-US" sz="1500" b="0" i="0" dirty="0">
                <a:solidFill>
                  <a:srgbClr val="333333"/>
                </a:solidFill>
                <a:effectLst/>
                <a:latin typeface="Source Sans Pro" panose="020B0503030403020204" pitchFamily="34" charset="0"/>
              </a:rPr>
              <a:t>So if any packet is lost, the retransmission has to occur from the original sender and not by the SH. </a:t>
            </a:r>
          </a:p>
          <a:p>
            <a:pPr algn="l">
              <a:buFont typeface="Arial" panose="020B0604020202020204" pitchFamily="34" charset="0"/>
              <a:buChar char="•"/>
            </a:pPr>
            <a:r>
              <a:rPr lang="en-US" sz="1500" b="0" i="0" dirty="0">
                <a:solidFill>
                  <a:srgbClr val="333333"/>
                </a:solidFill>
                <a:effectLst/>
                <a:latin typeface="Source Sans Pro" panose="020B0503030403020204" pitchFamily="34" charset="0"/>
              </a:rPr>
              <a:t>The SH monitors the ACKs (ACK means acknowledgement) being sent by the MH. If for a long period ACKs have not been received, then the SH assumes that the MH has been disconnected (maybe due to failure or moved out of range, etc...).</a:t>
            </a:r>
          </a:p>
          <a:p>
            <a:pPr algn="l">
              <a:buFont typeface="Arial" panose="020B0604020202020204" pitchFamily="34" charset="0"/>
              <a:buChar char="•"/>
            </a:pPr>
            <a:r>
              <a:rPr lang="en-US" sz="1500" b="0" i="0" dirty="0">
                <a:solidFill>
                  <a:srgbClr val="333333"/>
                </a:solidFill>
                <a:effectLst/>
                <a:latin typeface="Source Sans Pro" panose="020B0503030403020204" pitchFamily="34" charset="0"/>
              </a:rPr>
              <a:t>If so the SH </a:t>
            </a:r>
            <a:r>
              <a:rPr lang="en-US" sz="1500" b="1" i="0" dirty="0">
                <a:solidFill>
                  <a:srgbClr val="333333"/>
                </a:solidFill>
                <a:effectLst/>
                <a:latin typeface="Source Sans Pro" panose="020B0503030403020204" pitchFamily="34" charset="0"/>
              </a:rPr>
              <a:t>chokes</a:t>
            </a:r>
            <a:r>
              <a:rPr lang="en-US" sz="1500" b="0" i="0" dirty="0">
                <a:solidFill>
                  <a:srgbClr val="333333"/>
                </a:solidFill>
                <a:effectLst/>
                <a:latin typeface="Source Sans Pro" panose="020B0503030403020204" pitchFamily="34" charset="0"/>
              </a:rPr>
              <a:t> the sender by setting its window size to 0.</a:t>
            </a:r>
          </a:p>
          <a:p>
            <a:pPr algn="l">
              <a:buFont typeface="Arial" panose="020B0604020202020204" pitchFamily="34" charset="0"/>
              <a:buChar char="•"/>
            </a:pPr>
            <a:r>
              <a:rPr lang="en-US" sz="1500" b="0" i="0" dirty="0">
                <a:solidFill>
                  <a:srgbClr val="333333"/>
                </a:solidFill>
                <a:effectLst/>
                <a:latin typeface="Source Sans Pro" panose="020B0503030403020204" pitchFamily="34" charset="0"/>
              </a:rPr>
              <a:t>Because of this the sender goes into persistent mode i.e. the sender’s state will not change no matter how long the receiver is disconnected.</a:t>
            </a:r>
          </a:p>
          <a:p>
            <a:pPr algn="l">
              <a:buFont typeface="Arial" panose="020B0604020202020204" pitchFamily="34" charset="0"/>
              <a:buChar char="•"/>
            </a:pPr>
            <a:r>
              <a:rPr lang="en-US" sz="1500" b="0" i="0" dirty="0">
                <a:solidFill>
                  <a:srgbClr val="333333"/>
                </a:solidFill>
                <a:effectLst/>
                <a:latin typeface="Source Sans Pro" panose="020B0503030403020204" pitchFamily="34" charset="0"/>
              </a:rPr>
              <a:t>This means that the sender will not try to retransmit the data.</a:t>
            </a:r>
          </a:p>
          <a:p>
            <a:pPr algn="l">
              <a:buFont typeface="Arial" panose="020B0604020202020204" pitchFamily="34" charset="0"/>
              <a:buChar char="•"/>
            </a:pPr>
            <a:r>
              <a:rPr lang="en-US" sz="1500" b="0" i="0" dirty="0">
                <a:solidFill>
                  <a:srgbClr val="333333"/>
                </a:solidFill>
                <a:effectLst/>
                <a:latin typeface="Source Sans Pro" panose="020B0503030403020204" pitchFamily="34" charset="0"/>
              </a:rPr>
              <a:t>Now when the SH detects a connectivity established again with the MH (the old SH or new SH if handover), the window of the sender is restored to original value.</a:t>
            </a:r>
          </a:p>
        </p:txBody>
      </p:sp>
    </p:spTree>
    <p:extLst>
      <p:ext uri="{BB962C8B-B14F-4D97-AF65-F5344CB8AC3E}">
        <p14:creationId xmlns:p14="http://schemas.microsoft.com/office/powerpoint/2010/main" val="335049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180D-E7B7-F466-5412-B8888037691F}"/>
              </a:ext>
            </a:extLst>
          </p:cNvPr>
          <p:cNvSpPr>
            <a:spLocks noGrp="1"/>
          </p:cNvSpPr>
          <p:nvPr>
            <p:ph type="title"/>
          </p:nvPr>
        </p:nvSpPr>
        <p:spPr/>
        <p:txBody>
          <a:bodyPr/>
          <a:lstStyle/>
          <a:p>
            <a:r>
              <a:rPr lang="en-US" b="1" i="0" dirty="0">
                <a:solidFill>
                  <a:srgbClr val="222222"/>
                </a:solidFill>
                <a:effectLst/>
                <a:latin typeface="arial" panose="020B0604020202020204" pitchFamily="34" charset="0"/>
              </a:rPr>
              <a:t>Selective retransmission</a:t>
            </a:r>
            <a:endParaRPr lang="en-US" dirty="0"/>
          </a:p>
        </p:txBody>
      </p:sp>
      <p:sp>
        <p:nvSpPr>
          <p:cNvPr id="3" name="Content Placeholder 2">
            <a:extLst>
              <a:ext uri="{FF2B5EF4-FFF2-40B4-BE49-F238E27FC236}">
                <a16:creationId xmlns:a16="http://schemas.microsoft.com/office/drawing/2014/main" id="{E8FC5829-81B9-9470-79C7-018F494EBCB9}"/>
              </a:ext>
            </a:extLst>
          </p:cNvPr>
          <p:cNvSpPr>
            <a:spLocks noGrp="1"/>
          </p:cNvSpPr>
          <p:nvPr>
            <p:ph idx="1"/>
          </p:nvPr>
        </p:nvSpPr>
        <p:spPr/>
        <p:txBody>
          <a:bodyPr>
            <a:normAutofit lnSpcReduction="10000"/>
          </a:bodyPr>
          <a:lstStyle/>
          <a:p>
            <a:r>
              <a:rPr lang="en-US" b="0" i="0" dirty="0">
                <a:solidFill>
                  <a:srgbClr val="222222"/>
                </a:solidFill>
                <a:effectLst/>
                <a:latin typeface="arial" panose="020B0604020202020204" pitchFamily="34" charset="0"/>
              </a:rPr>
              <a:t>A very useful extension of TCP is the use of selective retransmission. </a:t>
            </a:r>
          </a:p>
          <a:p>
            <a:r>
              <a:rPr lang="en-US" b="0" i="0" dirty="0">
                <a:solidFill>
                  <a:srgbClr val="222222"/>
                </a:solidFill>
                <a:effectLst/>
                <a:latin typeface="arial" panose="020B0604020202020204" pitchFamily="34" charset="0"/>
              </a:rPr>
              <a:t>TCP acknowledgements are cumulative, i.e., they acknowledge in-order receipt of packets up to a certain packet. </a:t>
            </a:r>
          </a:p>
          <a:p>
            <a:r>
              <a:rPr lang="en-US" b="0" i="0" dirty="0">
                <a:solidFill>
                  <a:srgbClr val="222222"/>
                </a:solidFill>
                <a:effectLst/>
                <a:latin typeface="arial" panose="020B0604020202020204" pitchFamily="34" charset="0"/>
              </a:rPr>
              <a:t>A single acknowledgement confirms reception of all packets up to a certain packet.</a:t>
            </a:r>
          </a:p>
          <a:p>
            <a:r>
              <a:rPr lang="en-US" b="0" i="0" dirty="0">
                <a:solidFill>
                  <a:srgbClr val="222222"/>
                </a:solidFill>
                <a:effectLst/>
                <a:latin typeface="arial" panose="020B0604020202020204" pitchFamily="34" charset="0"/>
              </a:rPr>
              <a:t>If a single packet is lost, the sender has to retransmit everything starting from the lost packet (go-back-n retransmission). </a:t>
            </a:r>
          </a:p>
          <a:p>
            <a:r>
              <a:rPr lang="en-US" b="0" i="0" dirty="0">
                <a:solidFill>
                  <a:srgbClr val="222222"/>
                </a:solidFill>
                <a:effectLst/>
                <a:latin typeface="arial" panose="020B0604020202020204" pitchFamily="34" charset="0"/>
              </a:rPr>
              <a:t>This obviously wastes bandwidth, not just in the case of a mobile network, but for any network.</a:t>
            </a:r>
            <a:endParaRPr lang="en-US" dirty="0"/>
          </a:p>
        </p:txBody>
      </p:sp>
    </p:spTree>
    <p:extLst>
      <p:ext uri="{BB962C8B-B14F-4D97-AF65-F5344CB8AC3E}">
        <p14:creationId xmlns:p14="http://schemas.microsoft.com/office/powerpoint/2010/main" val="187714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CB0B-0726-CC82-462C-D2E6BEBCC370}"/>
              </a:ext>
            </a:extLst>
          </p:cNvPr>
          <p:cNvSpPr>
            <a:spLocks noGrp="1"/>
          </p:cNvSpPr>
          <p:nvPr>
            <p:ph type="title"/>
          </p:nvPr>
        </p:nvSpPr>
        <p:spPr/>
        <p:txBody>
          <a:bodyPr/>
          <a:lstStyle/>
          <a:p>
            <a:r>
              <a:rPr lang="en-US" b="1" i="0" dirty="0">
                <a:solidFill>
                  <a:srgbClr val="222222"/>
                </a:solidFill>
                <a:effectLst/>
                <a:latin typeface="arial" panose="020B0604020202020204" pitchFamily="34" charset="0"/>
              </a:rPr>
              <a:t>Selective retransmission</a:t>
            </a:r>
            <a:endParaRPr lang="en-US" dirty="0"/>
          </a:p>
        </p:txBody>
      </p:sp>
      <p:sp>
        <p:nvSpPr>
          <p:cNvPr id="3" name="Content Placeholder 2">
            <a:extLst>
              <a:ext uri="{FF2B5EF4-FFF2-40B4-BE49-F238E27FC236}">
                <a16:creationId xmlns:a16="http://schemas.microsoft.com/office/drawing/2014/main" id="{71ED001C-168F-179F-C15A-F50C418FDFC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Using selective retransmission, TCP can indirectly request a selective retransmission of packets. </a:t>
            </a:r>
          </a:p>
          <a:p>
            <a:r>
              <a:rPr lang="en-US" b="0" i="0" dirty="0">
                <a:solidFill>
                  <a:srgbClr val="222222"/>
                </a:solidFill>
                <a:effectLst/>
                <a:latin typeface="arial" panose="020B0604020202020204" pitchFamily="34" charset="0"/>
              </a:rPr>
              <a:t>The receiver can acknowledge single packets</a:t>
            </a:r>
          </a:p>
          <a:p>
            <a:r>
              <a:rPr lang="en-US" b="0" i="0" dirty="0">
                <a:solidFill>
                  <a:srgbClr val="222222"/>
                </a:solidFill>
                <a:effectLst/>
                <a:latin typeface="arial" panose="020B0604020202020204" pitchFamily="34" charset="0"/>
              </a:rPr>
              <a:t>The sender can now determine precisely which packet is needed and can retransmit it.</a:t>
            </a:r>
            <a:endParaRPr lang="en-US" dirty="0"/>
          </a:p>
        </p:txBody>
      </p:sp>
    </p:spTree>
    <p:extLst>
      <p:ext uri="{BB962C8B-B14F-4D97-AF65-F5344CB8AC3E}">
        <p14:creationId xmlns:p14="http://schemas.microsoft.com/office/powerpoint/2010/main" val="16858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38DD-FB7C-A86A-F148-795C45D74F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43F8E6-C82A-F7B2-5327-EC5D42FDD7E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3E0E4F4-564E-E697-1DD7-C9549B0DD424}"/>
              </a:ext>
            </a:extLst>
          </p:cNvPr>
          <p:cNvPicPr>
            <a:picLocks noChangeAspect="1"/>
          </p:cNvPicPr>
          <p:nvPr/>
        </p:nvPicPr>
        <p:blipFill>
          <a:blip r:embed="rId2"/>
          <a:stretch>
            <a:fillRect/>
          </a:stretch>
        </p:blipFill>
        <p:spPr>
          <a:xfrm>
            <a:off x="0" y="0"/>
            <a:ext cx="12192000" cy="3512033"/>
          </a:xfrm>
          <a:prstGeom prst="rect">
            <a:avLst/>
          </a:prstGeom>
        </p:spPr>
      </p:pic>
      <p:sp>
        <p:nvSpPr>
          <p:cNvPr id="6" name="TextBox 5">
            <a:extLst>
              <a:ext uri="{FF2B5EF4-FFF2-40B4-BE49-F238E27FC236}">
                <a16:creationId xmlns:a16="http://schemas.microsoft.com/office/drawing/2014/main" id="{0C54F5E1-93AB-5528-6AA2-D2885CC8A35F}"/>
              </a:ext>
            </a:extLst>
          </p:cNvPr>
          <p:cNvSpPr txBox="1"/>
          <p:nvPr/>
        </p:nvSpPr>
        <p:spPr>
          <a:xfrm>
            <a:off x="215348" y="3626333"/>
            <a:ext cx="10386391" cy="923330"/>
          </a:xfrm>
          <a:prstGeom prst="rect">
            <a:avLst/>
          </a:prstGeom>
          <a:noFill/>
        </p:spPr>
        <p:txBody>
          <a:bodyPr wrap="square" rtlCol="0">
            <a:spAutoFit/>
          </a:bodyPr>
          <a:lstStyle/>
          <a:p>
            <a:r>
              <a:rPr lang="en-US" b="1" dirty="0"/>
              <a:t>TCP</a:t>
            </a:r>
          </a:p>
          <a:p>
            <a:r>
              <a:rPr lang="en-US" dirty="0"/>
              <a:t>It has built in mechanism to behave in a network friendly manner</a:t>
            </a:r>
          </a:p>
          <a:p>
            <a:r>
              <a:rPr lang="en-US" dirty="0" err="1"/>
              <a:t>Eg</a:t>
            </a:r>
            <a:r>
              <a:rPr lang="en-US" dirty="0"/>
              <a:t>: If TCP finds a packet loss it assumes network internal congestion and slow down the transmission rate</a:t>
            </a:r>
          </a:p>
        </p:txBody>
      </p:sp>
      <p:sp>
        <p:nvSpPr>
          <p:cNvPr id="8" name="TextBox 7">
            <a:extLst>
              <a:ext uri="{FF2B5EF4-FFF2-40B4-BE49-F238E27FC236}">
                <a16:creationId xmlns:a16="http://schemas.microsoft.com/office/drawing/2014/main" id="{4C7BFC7F-B367-7356-0FBD-E20740AA3004}"/>
              </a:ext>
            </a:extLst>
          </p:cNvPr>
          <p:cNvSpPr txBox="1"/>
          <p:nvPr/>
        </p:nvSpPr>
        <p:spPr>
          <a:xfrm>
            <a:off x="215348" y="4722700"/>
            <a:ext cx="10273666" cy="923330"/>
          </a:xfrm>
          <a:prstGeom prst="rect">
            <a:avLst/>
          </a:prstGeom>
          <a:noFill/>
        </p:spPr>
        <p:txBody>
          <a:bodyPr wrap="square">
            <a:spAutoFit/>
          </a:bodyPr>
          <a:lstStyle/>
          <a:p>
            <a:r>
              <a:rPr lang="en-US" b="1" dirty="0"/>
              <a:t>UDP</a:t>
            </a:r>
          </a:p>
          <a:p>
            <a:r>
              <a:rPr lang="en-US" dirty="0"/>
              <a:t>It does not behave in a network friendly manner</a:t>
            </a:r>
          </a:p>
          <a:p>
            <a:r>
              <a:rPr lang="en-US" dirty="0" err="1"/>
              <a:t>Eg</a:t>
            </a:r>
            <a:r>
              <a:rPr lang="en-US" dirty="0"/>
              <a:t>: It continuously keeps sending packets into an already congested network.</a:t>
            </a:r>
          </a:p>
        </p:txBody>
      </p:sp>
    </p:spTree>
    <p:extLst>
      <p:ext uri="{BB962C8B-B14F-4D97-AF65-F5344CB8AC3E}">
        <p14:creationId xmlns:p14="http://schemas.microsoft.com/office/powerpoint/2010/main" val="195698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0B9F-C024-D450-68C7-C53EC48029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461B97-1411-47A0-A720-98AF50346066}"/>
              </a:ext>
            </a:extLst>
          </p:cNvPr>
          <p:cNvSpPr>
            <a:spLocks noGrp="1"/>
          </p:cNvSpPr>
          <p:nvPr>
            <p:ph idx="1"/>
          </p:nvPr>
        </p:nvSpPr>
        <p:spPr/>
        <p:txBody>
          <a:bodyPr/>
          <a:lstStyle/>
          <a:p>
            <a:pPr marL="0" indent="0">
              <a:buNone/>
            </a:pPr>
            <a:r>
              <a:rPr lang="en-US" b="1" dirty="0">
                <a:solidFill>
                  <a:srgbClr val="222222"/>
                </a:solidFill>
                <a:latin typeface="arial" panose="020B0604020202020204" pitchFamily="34" charset="0"/>
              </a:rPr>
              <a:t>A</a:t>
            </a:r>
            <a:r>
              <a:rPr lang="en-US" b="1" i="0" dirty="0">
                <a:solidFill>
                  <a:srgbClr val="222222"/>
                </a:solidFill>
                <a:effectLst/>
                <a:latin typeface="arial" panose="020B0604020202020204" pitchFamily="34" charset="0"/>
              </a:rPr>
              <a:t>dvantage </a:t>
            </a:r>
          </a:p>
          <a:p>
            <a:r>
              <a:rPr lang="en-US" b="0" i="0" dirty="0">
                <a:solidFill>
                  <a:srgbClr val="222222"/>
                </a:solidFill>
                <a:effectLst/>
                <a:latin typeface="arial" panose="020B0604020202020204" pitchFamily="34" charset="0"/>
              </a:rPr>
              <a:t>a sender retransmits only the lost packets.</a:t>
            </a:r>
          </a:p>
          <a:p>
            <a:r>
              <a:rPr lang="en-US" b="0" i="0" dirty="0">
                <a:solidFill>
                  <a:srgbClr val="222222"/>
                </a:solidFill>
                <a:effectLst/>
                <a:latin typeface="arial" panose="020B0604020202020204" pitchFamily="34" charset="0"/>
              </a:rPr>
              <a:t>This lowers bandwidth requirements and is extremely helpful in slow wireless links. </a:t>
            </a:r>
          </a:p>
          <a:p>
            <a:pPr marL="0" indent="0">
              <a:buNone/>
            </a:pPr>
            <a:r>
              <a:rPr lang="en-US" b="1" dirty="0">
                <a:solidFill>
                  <a:srgbClr val="222222"/>
                </a:solidFill>
                <a:latin typeface="arial" panose="020B0604020202020204" pitchFamily="34" charset="0"/>
              </a:rPr>
              <a:t>D</a:t>
            </a:r>
            <a:r>
              <a:rPr lang="en-US" b="1" i="0" dirty="0">
                <a:solidFill>
                  <a:srgbClr val="222222"/>
                </a:solidFill>
                <a:effectLst/>
                <a:latin typeface="arial" panose="020B0604020202020204" pitchFamily="34" charset="0"/>
              </a:rPr>
              <a:t>isadvantage</a:t>
            </a:r>
            <a:r>
              <a:rPr lang="en-US" b="0" i="0" dirty="0">
                <a:solidFill>
                  <a:srgbClr val="222222"/>
                </a:solidFill>
                <a:effectLst/>
                <a:latin typeface="arial" panose="020B0604020202020204" pitchFamily="34" charset="0"/>
              </a:rPr>
              <a:t> is that more complex software on the receiver side is needed. </a:t>
            </a:r>
          </a:p>
          <a:p>
            <a:r>
              <a:rPr lang="en-US" b="0" i="0" dirty="0">
                <a:solidFill>
                  <a:srgbClr val="222222"/>
                </a:solidFill>
                <a:effectLst/>
                <a:latin typeface="arial" panose="020B0604020202020204" pitchFamily="34" charset="0"/>
              </a:rPr>
              <a:t>Also more buffer space is needed to </a:t>
            </a:r>
            <a:r>
              <a:rPr lang="en-US" b="0" i="0" dirty="0" err="1">
                <a:solidFill>
                  <a:srgbClr val="222222"/>
                </a:solidFill>
                <a:effectLst/>
                <a:latin typeface="arial" panose="020B0604020202020204" pitchFamily="34" charset="0"/>
              </a:rPr>
              <a:t>resequence</a:t>
            </a:r>
            <a:r>
              <a:rPr lang="en-US" b="0" i="0" dirty="0">
                <a:solidFill>
                  <a:srgbClr val="222222"/>
                </a:solidFill>
                <a:effectLst/>
                <a:latin typeface="arial" panose="020B0604020202020204" pitchFamily="34" charset="0"/>
              </a:rPr>
              <a:t> data and to wait for gaps to be filled.</a:t>
            </a:r>
            <a:endParaRPr lang="en-US" dirty="0"/>
          </a:p>
        </p:txBody>
      </p:sp>
    </p:spTree>
    <p:extLst>
      <p:ext uri="{BB962C8B-B14F-4D97-AF65-F5344CB8AC3E}">
        <p14:creationId xmlns:p14="http://schemas.microsoft.com/office/powerpoint/2010/main" val="90218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B8A4-F713-9B72-DF7F-BB33F59B89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41EBBC-829A-4125-D9AC-CB55D3114A3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2D29AD4-EB3A-7BE5-79BB-41823A8D3E32}"/>
              </a:ext>
            </a:extLst>
          </p:cNvPr>
          <p:cNvPicPr>
            <a:picLocks noChangeAspect="1"/>
          </p:cNvPicPr>
          <p:nvPr/>
        </p:nvPicPr>
        <p:blipFill>
          <a:blip r:embed="rId2"/>
          <a:stretch>
            <a:fillRect/>
          </a:stretch>
        </p:blipFill>
        <p:spPr>
          <a:xfrm>
            <a:off x="838199" y="548482"/>
            <a:ext cx="10240617" cy="2880518"/>
          </a:xfrm>
          <a:prstGeom prst="rect">
            <a:avLst/>
          </a:prstGeom>
        </p:spPr>
      </p:pic>
    </p:spTree>
    <p:extLst>
      <p:ext uri="{BB962C8B-B14F-4D97-AF65-F5344CB8AC3E}">
        <p14:creationId xmlns:p14="http://schemas.microsoft.com/office/powerpoint/2010/main" val="76382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784F-10B4-6AAC-6441-1CA0A6099F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90FB55-FE20-41D9-A8C8-A899A3FFE01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DDDB2D0-3D87-316D-C251-189930479EA3}"/>
              </a:ext>
            </a:extLst>
          </p:cNvPr>
          <p:cNvPicPr>
            <a:picLocks noChangeAspect="1"/>
          </p:cNvPicPr>
          <p:nvPr/>
        </p:nvPicPr>
        <p:blipFill>
          <a:blip r:embed="rId2"/>
          <a:stretch>
            <a:fillRect/>
          </a:stretch>
        </p:blipFill>
        <p:spPr>
          <a:xfrm>
            <a:off x="683936" y="365125"/>
            <a:ext cx="10845455" cy="3809310"/>
          </a:xfrm>
          <a:prstGeom prst="rect">
            <a:avLst/>
          </a:prstGeom>
        </p:spPr>
      </p:pic>
    </p:spTree>
    <p:extLst>
      <p:ext uri="{BB962C8B-B14F-4D97-AF65-F5344CB8AC3E}">
        <p14:creationId xmlns:p14="http://schemas.microsoft.com/office/powerpoint/2010/main" val="144747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DC16-EC0F-939E-7F7B-D40EB2BFC5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F20568-1784-283F-2AB2-073EC1DD985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9F1895C-FF56-321F-18A2-4B0A32AB98E9}"/>
              </a:ext>
            </a:extLst>
          </p:cNvPr>
          <p:cNvPicPr>
            <a:picLocks noChangeAspect="1"/>
          </p:cNvPicPr>
          <p:nvPr/>
        </p:nvPicPr>
        <p:blipFill>
          <a:blip r:embed="rId2"/>
          <a:stretch>
            <a:fillRect/>
          </a:stretch>
        </p:blipFill>
        <p:spPr>
          <a:xfrm>
            <a:off x="838200" y="365125"/>
            <a:ext cx="9163050" cy="4333875"/>
          </a:xfrm>
          <a:prstGeom prst="rect">
            <a:avLst/>
          </a:prstGeom>
        </p:spPr>
      </p:pic>
    </p:spTree>
    <p:extLst>
      <p:ext uri="{BB962C8B-B14F-4D97-AF65-F5344CB8AC3E}">
        <p14:creationId xmlns:p14="http://schemas.microsoft.com/office/powerpoint/2010/main" val="22326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58FC-7794-3BD0-42EE-7BEADCF053EE}"/>
              </a:ext>
            </a:extLst>
          </p:cNvPr>
          <p:cNvSpPr>
            <a:spLocks noGrp="1"/>
          </p:cNvSpPr>
          <p:nvPr>
            <p:ph type="title"/>
          </p:nvPr>
        </p:nvSpPr>
        <p:spPr/>
        <p:txBody>
          <a:bodyPr/>
          <a:lstStyle/>
          <a:p>
            <a:r>
              <a:rPr lang="en-US" dirty="0"/>
              <a:t>Traditional TCP</a:t>
            </a:r>
          </a:p>
        </p:txBody>
      </p:sp>
      <p:sp>
        <p:nvSpPr>
          <p:cNvPr id="3" name="Content Placeholder 2">
            <a:extLst>
              <a:ext uri="{FF2B5EF4-FFF2-40B4-BE49-F238E27FC236}">
                <a16:creationId xmlns:a16="http://schemas.microsoft.com/office/drawing/2014/main" id="{697E9F44-4138-35CB-C6FA-1FED0AEFE539}"/>
              </a:ext>
            </a:extLst>
          </p:cNvPr>
          <p:cNvSpPr>
            <a:spLocks noGrp="1"/>
          </p:cNvSpPr>
          <p:nvPr>
            <p:ph idx="1"/>
          </p:nvPr>
        </p:nvSpPr>
        <p:spPr/>
        <p:txBody>
          <a:bodyPr/>
          <a:lstStyle/>
          <a:p>
            <a:r>
              <a:rPr lang="en-US" b="0" i="0" u="sng" dirty="0">
                <a:effectLst/>
                <a:latin typeface="urw-din"/>
                <a:hlinkClick r:id="rId2"/>
              </a:rPr>
              <a:t>Transmission Control Protocol (TCP)</a:t>
            </a:r>
            <a:r>
              <a:rPr lang="en-US" b="0" i="0" dirty="0">
                <a:solidFill>
                  <a:srgbClr val="273239"/>
                </a:solidFill>
                <a:effectLst/>
                <a:latin typeface="urw-din"/>
              </a:rPr>
              <a:t> is the </a:t>
            </a:r>
            <a:r>
              <a:rPr lang="en-US" b="0" i="0" u="sng" dirty="0">
                <a:effectLst/>
                <a:latin typeface="urw-din"/>
                <a:hlinkClick r:id="rId3"/>
              </a:rPr>
              <a:t>transport layer protocol</a:t>
            </a:r>
            <a:r>
              <a:rPr lang="en-US" b="0" i="0" dirty="0">
                <a:solidFill>
                  <a:srgbClr val="273239"/>
                </a:solidFill>
                <a:effectLst/>
                <a:latin typeface="urw-din"/>
              </a:rPr>
              <a:t> that serves as an interface between client and server. </a:t>
            </a:r>
          </a:p>
          <a:p>
            <a:r>
              <a:rPr lang="en-US" b="0" i="0" dirty="0">
                <a:solidFill>
                  <a:srgbClr val="273239"/>
                </a:solidFill>
                <a:effectLst/>
                <a:latin typeface="urw-din"/>
              </a:rPr>
              <a:t>The TCP/IP protocol is used to transfer the data packets between transport layer and network layer. </a:t>
            </a:r>
          </a:p>
          <a:p>
            <a:r>
              <a:rPr lang="en-US" b="0" i="0" dirty="0">
                <a:solidFill>
                  <a:srgbClr val="273239"/>
                </a:solidFill>
                <a:effectLst/>
                <a:latin typeface="urw-din"/>
              </a:rPr>
              <a:t>Transport protocol is mainly designed for fixed end systems and fixed, wired networks. </a:t>
            </a:r>
          </a:p>
          <a:p>
            <a:r>
              <a:rPr lang="en-US" b="0" i="0" dirty="0">
                <a:solidFill>
                  <a:srgbClr val="273239"/>
                </a:solidFill>
                <a:effectLst/>
                <a:latin typeface="urw-din"/>
              </a:rPr>
              <a:t>In simple terms, the traditional TCP is defined as a wired network while classical TCP uses wireless approach. </a:t>
            </a:r>
          </a:p>
          <a:p>
            <a:r>
              <a:rPr lang="en-US" b="0" i="0" dirty="0">
                <a:solidFill>
                  <a:srgbClr val="273239"/>
                </a:solidFill>
                <a:effectLst/>
                <a:latin typeface="urw-din"/>
              </a:rPr>
              <a:t>Mainly TCP is designed for fixed networks and fixed, wired networks</a:t>
            </a:r>
            <a:endParaRPr lang="en-US" dirty="0"/>
          </a:p>
        </p:txBody>
      </p:sp>
    </p:spTree>
    <p:extLst>
      <p:ext uri="{BB962C8B-B14F-4D97-AF65-F5344CB8AC3E}">
        <p14:creationId xmlns:p14="http://schemas.microsoft.com/office/powerpoint/2010/main" val="252674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45EA-4FD6-2C09-7C36-3E70C16FE1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5EC85A-5260-1C60-6DBF-453EF5D81C2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7BCF543-BB56-4582-8E84-C8A2A2DEC0D0}"/>
              </a:ext>
            </a:extLst>
          </p:cNvPr>
          <p:cNvPicPr>
            <a:picLocks noChangeAspect="1"/>
          </p:cNvPicPr>
          <p:nvPr/>
        </p:nvPicPr>
        <p:blipFill>
          <a:blip r:embed="rId2"/>
          <a:stretch>
            <a:fillRect/>
          </a:stretch>
        </p:blipFill>
        <p:spPr>
          <a:xfrm>
            <a:off x="931380" y="365125"/>
            <a:ext cx="8553450" cy="3924300"/>
          </a:xfrm>
          <a:prstGeom prst="rect">
            <a:avLst/>
          </a:prstGeom>
        </p:spPr>
      </p:pic>
    </p:spTree>
    <p:extLst>
      <p:ext uri="{BB962C8B-B14F-4D97-AF65-F5344CB8AC3E}">
        <p14:creationId xmlns:p14="http://schemas.microsoft.com/office/powerpoint/2010/main" val="401005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D8D0-4DC2-E26F-B9C8-1320000BA6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3A5109-BEBF-FFEC-ED53-33D3BCF60A97}"/>
              </a:ext>
            </a:extLst>
          </p:cNvPr>
          <p:cNvSpPr>
            <a:spLocks noGrp="1"/>
          </p:cNvSpPr>
          <p:nvPr>
            <p:ph idx="1"/>
          </p:nvPr>
        </p:nvSpPr>
        <p:spPr>
          <a:xfrm>
            <a:off x="838200" y="1825625"/>
            <a:ext cx="10515600" cy="4667250"/>
          </a:xfrm>
        </p:spPr>
        <p:txBody>
          <a:bodyPr>
            <a:normAutofit fontScale="85000" lnSpcReduction="20000"/>
          </a:bodyPr>
          <a:lstStyle/>
          <a:p>
            <a:pPr fontAlgn="base"/>
            <a:r>
              <a:rPr lang="en-US" b="1" i="0" dirty="0">
                <a:solidFill>
                  <a:srgbClr val="273239"/>
                </a:solidFill>
                <a:effectLst/>
                <a:latin typeface="urw-din"/>
              </a:rPr>
              <a:t>1. </a:t>
            </a:r>
            <a:r>
              <a:rPr lang="en-US" b="0" i="0" u="sng" dirty="0">
                <a:solidFill>
                  <a:srgbClr val="273239"/>
                </a:solidFill>
                <a:effectLst/>
                <a:latin typeface="urw-din"/>
                <a:hlinkClick r:id="rId2"/>
              </a:rPr>
              <a:t>Congestion control</a:t>
            </a:r>
            <a:r>
              <a:rPr lang="en-US" b="1" i="0" dirty="0">
                <a:solidFill>
                  <a:srgbClr val="273239"/>
                </a:solidFill>
                <a:effectLst/>
                <a:latin typeface="urw-din"/>
              </a:rPr>
              <a:t>:</a:t>
            </a:r>
            <a:br>
              <a:rPr lang="en-US" b="0" i="0" dirty="0">
                <a:solidFill>
                  <a:srgbClr val="273239"/>
                </a:solidFill>
                <a:effectLst/>
                <a:latin typeface="urw-din"/>
              </a:rPr>
            </a:br>
            <a:r>
              <a:rPr lang="en-US" b="0" i="0" dirty="0">
                <a:solidFill>
                  <a:srgbClr val="273239"/>
                </a:solidFill>
                <a:effectLst/>
                <a:latin typeface="urw-din"/>
              </a:rPr>
              <a:t>During data transmission from sender to receiver, sometimes the data packet may be lost. </a:t>
            </a:r>
          </a:p>
          <a:p>
            <a:pPr fontAlgn="base"/>
            <a:r>
              <a:rPr lang="en-US" b="0" i="0" dirty="0">
                <a:solidFill>
                  <a:srgbClr val="273239"/>
                </a:solidFill>
                <a:effectLst/>
                <a:latin typeface="urw-din"/>
              </a:rPr>
              <a:t>It is not because of hardware or software problem. </a:t>
            </a:r>
          </a:p>
          <a:p>
            <a:pPr fontAlgn="base"/>
            <a:r>
              <a:rPr lang="en-US" b="0" i="0" dirty="0">
                <a:solidFill>
                  <a:srgbClr val="273239"/>
                </a:solidFill>
                <a:effectLst/>
                <a:latin typeface="urw-din"/>
              </a:rPr>
              <a:t>Whenever the packet loss is confirmed, the probable reason might be the temporary overload at some point in the transmission path. This temporary overload is otherwise called as Congestion.</a:t>
            </a:r>
          </a:p>
          <a:p>
            <a:pPr algn="l" fontAlgn="base"/>
            <a:r>
              <a:rPr lang="en-US" b="0" i="0" dirty="0">
                <a:solidFill>
                  <a:srgbClr val="273239"/>
                </a:solidFill>
                <a:effectLst/>
                <a:latin typeface="urw-din"/>
              </a:rPr>
              <a:t>Congestion is caused often even when the network is designed perfectly.</a:t>
            </a:r>
          </a:p>
          <a:p>
            <a:pPr algn="l" fontAlgn="base"/>
            <a:r>
              <a:rPr lang="en-US" b="0" i="0" dirty="0">
                <a:solidFill>
                  <a:srgbClr val="273239"/>
                </a:solidFill>
                <a:effectLst/>
                <a:latin typeface="urw-din"/>
              </a:rPr>
              <a:t>The transmission speed of receiver may not be equal to the transmission speed of the sender. </a:t>
            </a:r>
          </a:p>
          <a:p>
            <a:pPr algn="l" fontAlgn="base"/>
            <a:r>
              <a:rPr lang="en-US" dirty="0">
                <a:solidFill>
                  <a:srgbClr val="273239"/>
                </a:solidFill>
                <a:latin typeface="urw-din"/>
              </a:rPr>
              <a:t>I</a:t>
            </a:r>
            <a:r>
              <a:rPr lang="en-US" b="0" i="0" dirty="0">
                <a:solidFill>
                  <a:srgbClr val="273239"/>
                </a:solidFill>
                <a:effectLst/>
                <a:latin typeface="urw-din"/>
              </a:rPr>
              <a:t>f the capacity of the sender is more than the capacity of output link, then the packet buffer of a router is filled and the router cannot forward the packets fast enough. </a:t>
            </a:r>
          </a:p>
          <a:p>
            <a:pPr algn="l" fontAlgn="base"/>
            <a:r>
              <a:rPr lang="en-US" b="0" i="0" dirty="0">
                <a:solidFill>
                  <a:srgbClr val="273239"/>
                </a:solidFill>
                <a:effectLst/>
                <a:latin typeface="urw-din"/>
              </a:rPr>
              <a:t>The only thing the router can do in this situation is to drop some packets.</a:t>
            </a:r>
          </a:p>
          <a:p>
            <a:endParaRPr lang="en-US" dirty="0"/>
          </a:p>
        </p:txBody>
      </p:sp>
    </p:spTree>
    <p:extLst>
      <p:ext uri="{BB962C8B-B14F-4D97-AF65-F5344CB8AC3E}">
        <p14:creationId xmlns:p14="http://schemas.microsoft.com/office/powerpoint/2010/main" val="113398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AB56-893B-4070-15FB-F0A2B96107A7}"/>
              </a:ext>
            </a:extLst>
          </p:cNvPr>
          <p:cNvSpPr>
            <a:spLocks noGrp="1"/>
          </p:cNvSpPr>
          <p:nvPr>
            <p:ph type="title"/>
          </p:nvPr>
        </p:nvSpPr>
        <p:spPr/>
        <p:txBody>
          <a:bodyPr/>
          <a:lstStyle/>
          <a:p>
            <a:r>
              <a:rPr lang="en-US" b="0" i="0" u="sng" dirty="0">
                <a:solidFill>
                  <a:srgbClr val="273239"/>
                </a:solidFill>
                <a:effectLst/>
                <a:latin typeface="urw-din"/>
                <a:hlinkClick r:id="rId2"/>
              </a:rPr>
              <a:t>Congestion control</a:t>
            </a:r>
            <a:endParaRPr lang="en-US" dirty="0"/>
          </a:p>
        </p:txBody>
      </p:sp>
      <p:sp>
        <p:nvSpPr>
          <p:cNvPr id="3" name="Content Placeholder 2">
            <a:extLst>
              <a:ext uri="{FF2B5EF4-FFF2-40B4-BE49-F238E27FC236}">
                <a16:creationId xmlns:a16="http://schemas.microsoft.com/office/drawing/2014/main" id="{869AE17C-CDEB-B9C8-4A0B-90579C438BC3}"/>
              </a:ext>
            </a:extLst>
          </p:cNvPr>
          <p:cNvSpPr>
            <a:spLocks noGrp="1"/>
          </p:cNvSpPr>
          <p:nvPr>
            <p:ph idx="1"/>
          </p:nvPr>
        </p:nvSpPr>
        <p:spPr/>
        <p:txBody>
          <a:bodyPr/>
          <a:lstStyle/>
          <a:p>
            <a:r>
              <a:rPr lang="en-US" b="0" i="0" dirty="0">
                <a:solidFill>
                  <a:srgbClr val="273239"/>
                </a:solidFill>
                <a:effectLst/>
                <a:latin typeface="urw-din"/>
              </a:rPr>
              <a:t>The receiver sense the packet loss but does not send message regarding packet loss to the sender.</a:t>
            </a:r>
          </a:p>
          <a:p>
            <a:r>
              <a:rPr lang="en-US" b="0" i="0" dirty="0">
                <a:solidFill>
                  <a:srgbClr val="273239"/>
                </a:solidFill>
                <a:effectLst/>
                <a:latin typeface="urw-din"/>
              </a:rPr>
              <a:t>Instead, the receiver starts to send acknowledgement for all the received packets and the sender soon identifies the missing acknowledgement. </a:t>
            </a:r>
          </a:p>
          <a:p>
            <a:r>
              <a:rPr lang="en-US" b="0" i="0" dirty="0">
                <a:solidFill>
                  <a:srgbClr val="273239"/>
                </a:solidFill>
                <a:effectLst/>
                <a:latin typeface="urw-din"/>
              </a:rPr>
              <a:t>The sender now notices that a packet is lost and slows down the transmission process. </a:t>
            </a:r>
          </a:p>
          <a:p>
            <a:r>
              <a:rPr lang="en-US" b="0" i="0" dirty="0">
                <a:solidFill>
                  <a:srgbClr val="273239"/>
                </a:solidFill>
                <a:effectLst/>
                <a:latin typeface="urw-din"/>
              </a:rPr>
              <a:t>By this, the congestion is reduced. This feature of TCP is one of the reason for its demand even today.</a:t>
            </a:r>
            <a:endParaRPr lang="en-US" dirty="0"/>
          </a:p>
        </p:txBody>
      </p:sp>
    </p:spTree>
    <p:extLst>
      <p:ext uri="{BB962C8B-B14F-4D97-AF65-F5344CB8AC3E}">
        <p14:creationId xmlns:p14="http://schemas.microsoft.com/office/powerpoint/2010/main" val="10255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73C2-8125-FE5E-2C05-315A28DF29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8BC1A6-38E4-FCCA-BB40-E4FB9C1C21F4}"/>
              </a:ext>
            </a:extLst>
          </p:cNvPr>
          <p:cNvSpPr>
            <a:spLocks noGrp="1"/>
          </p:cNvSpPr>
          <p:nvPr>
            <p:ph idx="1"/>
          </p:nvPr>
        </p:nvSpPr>
        <p:spPr/>
        <p:txBody>
          <a:bodyPr>
            <a:normAutofit fontScale="92500"/>
          </a:bodyPr>
          <a:lstStyle/>
          <a:p>
            <a:pPr marL="0" indent="0" fontAlgn="base">
              <a:buNone/>
            </a:pPr>
            <a:r>
              <a:rPr lang="en-US" b="1" i="0" dirty="0">
                <a:solidFill>
                  <a:srgbClr val="273239"/>
                </a:solidFill>
                <a:effectLst/>
                <a:latin typeface="urw-din"/>
              </a:rPr>
              <a:t>2. Slow start:</a:t>
            </a:r>
            <a:br>
              <a:rPr lang="en-US" b="0" i="0" dirty="0">
                <a:solidFill>
                  <a:srgbClr val="273239"/>
                </a:solidFill>
                <a:effectLst/>
                <a:latin typeface="urw-din"/>
              </a:rPr>
            </a:br>
            <a:r>
              <a:rPr lang="en-US" b="0" i="0" dirty="0">
                <a:solidFill>
                  <a:srgbClr val="273239"/>
                </a:solidFill>
                <a:effectLst/>
                <a:latin typeface="urw-din"/>
              </a:rPr>
              <a:t>The behavior TCP shows after the detection of congestion is called as slow start.</a:t>
            </a:r>
          </a:p>
          <a:p>
            <a:pPr fontAlgn="base"/>
            <a:r>
              <a:rPr lang="en-US" b="0" i="0" dirty="0">
                <a:solidFill>
                  <a:srgbClr val="273239"/>
                </a:solidFill>
                <a:effectLst/>
                <a:latin typeface="urw-din"/>
              </a:rPr>
              <a:t>The sender always calculates a congestion window for a receiver.</a:t>
            </a:r>
          </a:p>
          <a:p>
            <a:pPr fontAlgn="base"/>
            <a:r>
              <a:rPr lang="en-US" b="0" i="0" dirty="0">
                <a:solidFill>
                  <a:srgbClr val="273239"/>
                </a:solidFill>
                <a:effectLst/>
                <a:latin typeface="urw-din"/>
              </a:rPr>
              <a:t> At first the sender sends a packet and waits for the acknowledgement. </a:t>
            </a:r>
          </a:p>
          <a:p>
            <a:pPr fontAlgn="base"/>
            <a:r>
              <a:rPr lang="en-US" b="0" i="0" dirty="0">
                <a:solidFill>
                  <a:srgbClr val="273239"/>
                </a:solidFill>
                <a:effectLst/>
                <a:latin typeface="urw-din"/>
              </a:rPr>
              <a:t>Once the acknowledgement is back it doubles the packet size and sends two packets.</a:t>
            </a:r>
          </a:p>
          <a:p>
            <a:pPr fontAlgn="base"/>
            <a:r>
              <a:rPr lang="en-US" b="0" i="0" dirty="0">
                <a:solidFill>
                  <a:srgbClr val="273239"/>
                </a:solidFill>
                <a:effectLst/>
                <a:latin typeface="urw-din"/>
              </a:rPr>
              <a:t> After receiving two acknowledgements, one for each packet, the sender again doubles the packet size and this process continues. This is called Exponential growth.</a:t>
            </a:r>
          </a:p>
          <a:p>
            <a:endParaRPr lang="en-US" dirty="0"/>
          </a:p>
        </p:txBody>
      </p:sp>
    </p:spTree>
    <p:extLst>
      <p:ext uri="{BB962C8B-B14F-4D97-AF65-F5344CB8AC3E}">
        <p14:creationId xmlns:p14="http://schemas.microsoft.com/office/powerpoint/2010/main" val="3141925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1365</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vt:lpstr>
      <vt:lpstr>Calibri</vt:lpstr>
      <vt:lpstr>Calibri Light</vt:lpstr>
      <vt:lpstr>Gentium Basic</vt:lpstr>
      <vt:lpstr>Open Sans</vt:lpstr>
      <vt:lpstr>Source Sans Pro</vt:lpstr>
      <vt:lpstr>urw-din</vt:lpstr>
      <vt:lpstr>Office Theme</vt:lpstr>
      <vt:lpstr>Mobile TCP</vt:lpstr>
      <vt:lpstr>PowerPoint Presentation</vt:lpstr>
      <vt:lpstr>PowerPoint Presentation</vt:lpstr>
      <vt:lpstr>PowerPoint Presentation</vt:lpstr>
      <vt:lpstr>Traditional TCP</vt:lpstr>
      <vt:lpstr>PowerPoint Presentation</vt:lpstr>
      <vt:lpstr>PowerPoint Presentation</vt:lpstr>
      <vt:lpstr>Congestion control</vt:lpstr>
      <vt:lpstr>PowerPoint Presentation</vt:lpstr>
      <vt:lpstr>Slow start: </vt:lpstr>
      <vt:lpstr>PowerPoint Presentation</vt:lpstr>
      <vt:lpstr>PowerPoint Presentation</vt:lpstr>
      <vt:lpstr>Indirect TCP (I-TCP) </vt:lpstr>
      <vt:lpstr>PowerPoint Presentation</vt:lpstr>
      <vt:lpstr>Snooping TCP </vt:lpstr>
      <vt:lpstr>PowerPoint Presentation</vt:lpstr>
      <vt:lpstr>Mobile TCP</vt:lpstr>
      <vt:lpstr>Selective retransmission</vt:lpstr>
      <vt:lpstr>Selective retransmission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TCP</dc:title>
  <dc:creator>MY_PC</dc:creator>
  <cp:lastModifiedBy>MY_PC</cp:lastModifiedBy>
  <cp:revision>10</cp:revision>
  <dcterms:created xsi:type="dcterms:W3CDTF">2023-02-23T04:12:05Z</dcterms:created>
  <dcterms:modified xsi:type="dcterms:W3CDTF">2023-02-23T17:17:43Z</dcterms:modified>
</cp:coreProperties>
</file>