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61" r:id="rId5"/>
    <p:sldId id="274" r:id="rId6"/>
    <p:sldId id="262" r:id="rId7"/>
    <p:sldId id="270" r:id="rId8"/>
    <p:sldId id="263" r:id="rId9"/>
    <p:sldId id="271" r:id="rId10"/>
    <p:sldId id="272" r:id="rId11"/>
    <p:sldId id="264" r:id="rId12"/>
    <p:sldId id="273" r:id="rId13"/>
    <p:sldId id="265" r:id="rId14"/>
    <p:sldId id="268" r:id="rId15"/>
    <p:sldId id="266" r:id="rId16"/>
    <p:sldId id="267"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AE27DF-1072-4DB7-806F-57653F74DE92}" v="4" dt="2024-02-04T23:37:51.901"/>
    <p1510:client id="{5E66765C-63B3-4957-A6FC-DFA2323C14B2}" v="41" dt="2024-02-05T06:25:23.008"/>
    <p1510:client id="{672415A6-F12C-4F3F-BB67-7521C84234FD}" v="854" dt="2024-02-04T23:37:01.739"/>
    <p1510:client id="{78FC8FC2-663D-43A4-A40F-9B4C5A2763BB}" v="43" dt="2024-02-05T01:45:15.470"/>
    <p1510:client id="{9D8D4858-B0C0-4D8B-B522-7AB2AE0112A1}" v="18" dt="2024-02-04T23:42:20.913"/>
    <p1510:client id="{A79D9BEB-B00C-4647-B4CE-253516E1B0D4}" v="40" dt="2024-02-05T08:32:22.033"/>
    <p1510:client id="{BFC731F7-FFDF-4EF4-929F-280FC05AD41A}" v="82" dt="2024-02-04T23:01:10.627"/>
    <p1510:client id="{C2C58C5F-27BE-42B3-A893-FC6F4594170F}" v="188" dt="2024-02-05T06:57:14.516"/>
  </p1510:revLst>
</p1510:revInfo>
</file>

<file path=ppt/tableStyles.xml><?xml version="1.0" encoding="utf-8"?>
<a:tblStyleLst xmlns:a="http://schemas.openxmlformats.org/drawingml/2006/main" def="{37E866A4-2D24-4E5F-B9EA-6FDDF5592C60}">
  <a:tblStyle styleId="{37E866A4-2D24-4E5F-B9EA-6FDDF5592C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89fbe490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89fbe490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D51CADA2-1087-9D90-126A-DDD775F6C8BD}"/>
            </a:ext>
          </a:extLst>
        </p:cNvPr>
        <p:cNvGrpSpPr/>
        <p:nvPr/>
      </p:nvGrpSpPr>
      <p:grpSpPr>
        <a:xfrm>
          <a:off x="0" y="0"/>
          <a:ext cx="0" cy="0"/>
          <a:chOff x="0" y="0"/>
          <a:chExt cx="0" cy="0"/>
        </a:xfrm>
      </p:grpSpPr>
      <p:sp>
        <p:nvSpPr>
          <p:cNvPr id="117" name="Google Shape;117;g1689fbe490d_0_123:notes">
            <a:extLst>
              <a:ext uri="{FF2B5EF4-FFF2-40B4-BE49-F238E27FC236}">
                <a16:creationId xmlns:a16="http://schemas.microsoft.com/office/drawing/2014/main" id="{D71821BE-236C-6AC2-AE6C-26C72AEDCD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689fbe490d_0_123:notes">
            <a:extLst>
              <a:ext uri="{FF2B5EF4-FFF2-40B4-BE49-F238E27FC236}">
                <a16:creationId xmlns:a16="http://schemas.microsoft.com/office/drawing/2014/main" id="{3BB04723-5397-D7DD-2A22-DA448AC838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43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689fbe490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689fbe490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972F1EA6-EE25-80A9-12F4-E2164CE534BA}"/>
            </a:ext>
          </a:extLst>
        </p:cNvPr>
        <p:cNvGrpSpPr/>
        <p:nvPr/>
      </p:nvGrpSpPr>
      <p:grpSpPr>
        <a:xfrm>
          <a:off x="0" y="0"/>
          <a:ext cx="0" cy="0"/>
          <a:chOff x="0" y="0"/>
          <a:chExt cx="0" cy="0"/>
        </a:xfrm>
      </p:grpSpPr>
      <p:sp>
        <p:nvSpPr>
          <p:cNvPr id="124" name="Google Shape;124;g1689fbe490d_0_48:notes">
            <a:extLst>
              <a:ext uri="{FF2B5EF4-FFF2-40B4-BE49-F238E27FC236}">
                <a16:creationId xmlns:a16="http://schemas.microsoft.com/office/drawing/2014/main" id="{9B7C4293-A5AA-1564-1D00-3ADEEC21CB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689fbe490d_0_48:notes">
            <a:extLst>
              <a:ext uri="{FF2B5EF4-FFF2-40B4-BE49-F238E27FC236}">
                <a16:creationId xmlns:a16="http://schemas.microsoft.com/office/drawing/2014/main" id="{4050151E-AAE6-14AF-6F83-DA072557C5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580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689fbe490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689fbe490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689fbe490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689fbe490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907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689fbe49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689fbe49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6f73a04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6f73a04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89fbe490d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89fbe490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689fbe490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689fbe490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89fbe490d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89fbe490d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36B35767-6084-7181-A0AF-8D07E0A36FBD}"/>
            </a:ext>
          </a:extLst>
        </p:cNvPr>
        <p:cNvGrpSpPr/>
        <p:nvPr/>
      </p:nvGrpSpPr>
      <p:grpSpPr>
        <a:xfrm>
          <a:off x="0" y="0"/>
          <a:ext cx="0" cy="0"/>
          <a:chOff x="0" y="0"/>
          <a:chExt cx="0" cy="0"/>
        </a:xfrm>
      </p:grpSpPr>
      <p:sp>
        <p:nvSpPr>
          <p:cNvPr id="103" name="Google Shape;103;g1689fbe490d_0_113:notes">
            <a:extLst>
              <a:ext uri="{FF2B5EF4-FFF2-40B4-BE49-F238E27FC236}">
                <a16:creationId xmlns:a16="http://schemas.microsoft.com/office/drawing/2014/main" id="{1BEF0DF1-F203-6D58-5E9A-1FF12F5EAB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89fbe490d_0_113:notes">
            <a:extLst>
              <a:ext uri="{FF2B5EF4-FFF2-40B4-BE49-F238E27FC236}">
                <a16:creationId xmlns:a16="http://schemas.microsoft.com/office/drawing/2014/main" id="{361F54A1-9C9C-B4FA-69C6-1FDEF3862F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020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689fbe490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689fbe490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689fbe490d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689fbe490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3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689fbe490d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689fbe490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45541EDB-748A-90F4-4F7E-6ED67EF7EB1D}"/>
            </a:ext>
          </a:extLst>
        </p:cNvPr>
        <p:cNvGrpSpPr/>
        <p:nvPr/>
      </p:nvGrpSpPr>
      <p:grpSpPr>
        <a:xfrm>
          <a:off x="0" y="0"/>
          <a:ext cx="0" cy="0"/>
          <a:chOff x="0" y="0"/>
          <a:chExt cx="0" cy="0"/>
        </a:xfrm>
      </p:grpSpPr>
      <p:sp>
        <p:nvSpPr>
          <p:cNvPr id="117" name="Google Shape;117;g1689fbe490d_0_123:notes">
            <a:extLst>
              <a:ext uri="{FF2B5EF4-FFF2-40B4-BE49-F238E27FC236}">
                <a16:creationId xmlns:a16="http://schemas.microsoft.com/office/drawing/2014/main" id="{5CB39DFD-3AD6-9B83-F02E-B05F00FD8B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689fbe490d_0_123:notes">
            <a:extLst>
              <a:ext uri="{FF2B5EF4-FFF2-40B4-BE49-F238E27FC236}">
                <a16:creationId xmlns:a16="http://schemas.microsoft.com/office/drawing/2014/main" id="{73EC69AA-6F26-0885-32DD-4E36192F17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271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821933"/>
            <a:ext cx="9144000" cy="4321567"/>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360750" y="224498"/>
            <a:ext cx="8222100" cy="472959"/>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232899"/>
            <a:ext cx="3999900" cy="3396376"/>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232899"/>
            <a:ext cx="3999900" cy="3396376"/>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body" idx="1"/>
          </p:nvPr>
        </p:nvSpPr>
        <p:spPr>
          <a:xfrm>
            <a:off x="395622" y="1960570"/>
            <a:ext cx="8222100" cy="792768"/>
          </a:xfrm>
          <a:prstGeom prst="rect">
            <a:avLst/>
          </a:prstGeom>
        </p:spPr>
        <p:txBody>
          <a:bodyPr spcFirstLastPara="1" wrap="square" lIns="91425" tIns="91425" rIns="91425" bIns="91425" anchor="ctr" anchorCtr="0">
            <a:noAutofit/>
          </a:bodyPr>
          <a:lstStyle/>
          <a:p>
            <a:pPr marL="114300" indent="0">
              <a:buNone/>
            </a:pPr>
            <a:br>
              <a:rPr lang="en-US" sz="2400"/>
            </a:br>
            <a:endParaRPr sz="2400" b="1">
              <a:solidFill>
                <a:schemeClr val="dk2"/>
              </a:solidFill>
              <a:latin typeface="Times New Roman" panose="02020603050405020304" pitchFamily="18" charset="0"/>
              <a:cs typeface="Times New Roman" panose="02020603050405020304" pitchFamily="18" charset="0"/>
            </a:endParaRPr>
          </a:p>
        </p:txBody>
      </p:sp>
      <p:pic>
        <p:nvPicPr>
          <p:cNvPr id="68" name="Google Shape;68;p13"/>
          <p:cNvPicPr preferRelativeResize="0"/>
          <p:nvPr/>
        </p:nvPicPr>
        <p:blipFill>
          <a:blip r:embed="rId3">
            <a:alphaModFix/>
          </a:blip>
          <a:stretch>
            <a:fillRect/>
          </a:stretch>
        </p:blipFill>
        <p:spPr>
          <a:xfrm>
            <a:off x="172190" y="288395"/>
            <a:ext cx="1423432" cy="1143044"/>
          </a:xfrm>
          <a:prstGeom prst="rect">
            <a:avLst/>
          </a:prstGeom>
          <a:noFill/>
          <a:ln>
            <a:noFill/>
          </a:ln>
        </p:spPr>
      </p:pic>
      <p:pic>
        <p:nvPicPr>
          <p:cNvPr id="69" name="Google Shape;69;p13"/>
          <p:cNvPicPr preferRelativeResize="0"/>
          <p:nvPr/>
        </p:nvPicPr>
        <p:blipFill>
          <a:blip r:embed="rId4">
            <a:alphaModFix/>
          </a:blip>
          <a:stretch>
            <a:fillRect/>
          </a:stretch>
        </p:blipFill>
        <p:spPr>
          <a:xfrm>
            <a:off x="7648132" y="229340"/>
            <a:ext cx="1305200" cy="1261154"/>
          </a:xfrm>
          <a:prstGeom prst="rect">
            <a:avLst/>
          </a:prstGeom>
          <a:noFill/>
          <a:ln>
            <a:noFill/>
          </a:ln>
        </p:spPr>
      </p:pic>
      <p:sp>
        <p:nvSpPr>
          <p:cNvPr id="70" name="Google Shape;70;p13"/>
          <p:cNvSpPr txBox="1"/>
          <p:nvPr/>
        </p:nvSpPr>
        <p:spPr>
          <a:xfrm>
            <a:off x="1595622" y="573719"/>
            <a:ext cx="5822100"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chemeClr val="accent4">
                    <a:lumMod val="10000"/>
                  </a:schemeClr>
                </a:solidFill>
                <a:latin typeface="Roboto"/>
                <a:ea typeface="Roboto"/>
                <a:cs typeface="Roboto"/>
                <a:sym typeface="Roboto"/>
              </a:rPr>
              <a:t>Mini Project Synopsis Presentation</a:t>
            </a:r>
            <a:endParaRPr sz="2400" b="1">
              <a:solidFill>
                <a:schemeClr val="accent4">
                  <a:lumMod val="10000"/>
                </a:schemeClr>
              </a:solidFill>
              <a:latin typeface="Roboto"/>
              <a:ea typeface="Roboto"/>
              <a:cs typeface="Roboto"/>
              <a:sym typeface="Roboto"/>
            </a:endParaRPr>
          </a:p>
        </p:txBody>
      </p:sp>
      <p:sp>
        <p:nvSpPr>
          <p:cNvPr id="71" name="Google Shape;71;p13"/>
          <p:cNvSpPr txBox="1"/>
          <p:nvPr/>
        </p:nvSpPr>
        <p:spPr>
          <a:xfrm>
            <a:off x="190668" y="3449084"/>
            <a:ext cx="30672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panose="02020603050405020304" pitchFamily="18" charset="0"/>
                <a:ea typeface="Roboto"/>
                <a:cs typeface="Times New Roman" panose="02020603050405020304" pitchFamily="18" charset="0"/>
                <a:sym typeface="Roboto"/>
              </a:rPr>
              <a:t>Team Members:</a:t>
            </a:r>
            <a:endParaRPr b="1">
              <a:latin typeface="Times New Roman" panose="02020603050405020304" pitchFamily="18" charset="0"/>
              <a:ea typeface="Roboto"/>
              <a:cs typeface="Times New Roman" panose="02020603050405020304" pitchFamily="18" charset="0"/>
              <a:sym typeface="Roboto"/>
            </a:endParaRPr>
          </a:p>
          <a:p>
            <a:r>
              <a:rPr lang="en">
                <a:latin typeface="Times New Roman"/>
                <a:ea typeface="Roboto"/>
                <a:cs typeface="Times New Roman"/>
              </a:rPr>
              <a:t>Lima Dsouza – 4SF21CD013</a:t>
            </a:r>
            <a:endParaRPr lang="en">
              <a:latin typeface="Times New Roman" panose="02020603050405020304" pitchFamily="18" charset="0"/>
              <a:ea typeface="Roboto"/>
              <a:cs typeface="Times New Roman" panose="02020603050405020304" pitchFamily="18" charset="0"/>
            </a:endParaRPr>
          </a:p>
          <a:p>
            <a:pPr marL="0" lvl="0" indent="0" algn="l">
              <a:spcBef>
                <a:spcPts val="0"/>
              </a:spcBef>
              <a:spcAft>
                <a:spcPts val="0"/>
              </a:spcAft>
              <a:buNone/>
            </a:pPr>
            <a:r>
              <a:rPr lang="en">
                <a:latin typeface="Times New Roman"/>
                <a:ea typeface="Roboto"/>
                <a:cs typeface="Times New Roman"/>
              </a:rPr>
              <a:t>Adithi – 4SF21CD002</a:t>
            </a:r>
            <a:endParaRPr lang="en">
              <a:latin typeface="Times New Roman" panose="02020603050405020304" pitchFamily="18" charset="0"/>
              <a:ea typeface="Roboto"/>
              <a:cs typeface="Times New Roman" panose="02020603050405020304" pitchFamily="18" charset="0"/>
            </a:endParaRPr>
          </a:p>
          <a:p>
            <a:r>
              <a:rPr lang="en">
                <a:latin typeface="Times New Roman"/>
                <a:ea typeface="Roboto"/>
                <a:cs typeface="Times New Roman"/>
              </a:rPr>
              <a:t>Nihara – 4SF21CD018 </a:t>
            </a:r>
          </a:p>
          <a:p>
            <a:r>
              <a:rPr lang="en">
                <a:latin typeface="Times New Roman"/>
                <a:ea typeface="Roboto"/>
                <a:cs typeface="Times New Roman"/>
              </a:rPr>
              <a:t>Mayur P S – 4SF21CD016</a:t>
            </a:r>
            <a:endParaRPr lang="en">
              <a:latin typeface="Times New Roman" panose="02020603050405020304" pitchFamily="18" charset="0"/>
              <a:ea typeface="Roboto"/>
              <a:cs typeface="Times New Roman" panose="02020603050405020304" pitchFamily="18" charset="0"/>
            </a:endParaRPr>
          </a:p>
        </p:txBody>
      </p:sp>
      <p:sp>
        <p:nvSpPr>
          <p:cNvPr id="72" name="Google Shape;72;p13"/>
          <p:cNvSpPr txBox="1"/>
          <p:nvPr/>
        </p:nvSpPr>
        <p:spPr>
          <a:xfrm>
            <a:off x="6476532" y="3549112"/>
            <a:ext cx="2476800" cy="106179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Times New Roman" panose="02020603050405020304" pitchFamily="18" charset="0"/>
                <a:ea typeface="Roboto"/>
                <a:cs typeface="Times New Roman" panose="02020603050405020304" pitchFamily="18" charset="0"/>
                <a:sym typeface="Roboto"/>
              </a:rPr>
              <a:t>Under the Guidance of:</a:t>
            </a:r>
            <a:endParaRPr b="1">
              <a:latin typeface="Times New Roman" panose="02020603050405020304" pitchFamily="18" charset="0"/>
              <a:ea typeface="Roboto"/>
              <a:cs typeface="Times New Roman" panose="02020603050405020304" pitchFamily="18" charset="0"/>
              <a:sym typeface="Roboto"/>
            </a:endParaRPr>
          </a:p>
          <a:p>
            <a:pPr marL="0" lvl="0" indent="0" algn="ctr" rtl="0">
              <a:spcBef>
                <a:spcPts val="0"/>
              </a:spcBef>
              <a:spcAft>
                <a:spcPts val="0"/>
              </a:spcAft>
              <a:buNone/>
            </a:pPr>
            <a:r>
              <a:rPr lang="en">
                <a:latin typeface="Times New Roman" panose="02020603050405020304" pitchFamily="18" charset="0"/>
                <a:ea typeface="Roboto"/>
                <a:cs typeface="Times New Roman" panose="02020603050405020304" pitchFamily="18" charset="0"/>
                <a:sym typeface="Roboto"/>
              </a:rPr>
              <a:t>Dr. Navaneeth Bhaskar</a:t>
            </a:r>
            <a:endParaRPr>
              <a:latin typeface="Times New Roman" panose="02020603050405020304" pitchFamily="18" charset="0"/>
              <a:ea typeface="Roboto"/>
              <a:cs typeface="Times New Roman" panose="02020603050405020304" pitchFamily="18" charset="0"/>
              <a:sym typeface="Roboto"/>
            </a:endParaRPr>
          </a:p>
          <a:p>
            <a:pPr marL="0" lvl="0" indent="0" algn="ctr" rtl="0">
              <a:spcBef>
                <a:spcPts val="0"/>
              </a:spcBef>
              <a:spcAft>
                <a:spcPts val="0"/>
              </a:spcAft>
              <a:buNone/>
            </a:pPr>
            <a:r>
              <a:rPr lang="en">
                <a:latin typeface="Times New Roman" panose="02020603050405020304" pitchFamily="18" charset="0"/>
                <a:ea typeface="Roboto"/>
                <a:cs typeface="Times New Roman" panose="02020603050405020304" pitchFamily="18" charset="0"/>
                <a:sym typeface="Roboto"/>
              </a:rPr>
              <a:t>Associate Professor </a:t>
            </a:r>
          </a:p>
          <a:p>
            <a:pPr marL="0" lvl="0" indent="0" algn="ctr" rtl="0">
              <a:spcBef>
                <a:spcPts val="0"/>
              </a:spcBef>
              <a:spcAft>
                <a:spcPts val="0"/>
              </a:spcAft>
              <a:buNone/>
            </a:pPr>
            <a:r>
              <a:rPr lang="en">
                <a:latin typeface="Times New Roman" panose="02020603050405020304" pitchFamily="18" charset="0"/>
                <a:ea typeface="Roboto"/>
                <a:cs typeface="Times New Roman" panose="02020603050405020304" pitchFamily="18" charset="0"/>
                <a:sym typeface="Roboto"/>
              </a:rPr>
              <a:t>CSE(DS)/ISE, SCEM</a:t>
            </a:r>
            <a:endParaRPr>
              <a:latin typeface="Times New Roman" panose="02020603050405020304" pitchFamily="18" charset="0"/>
              <a:ea typeface="Roboto"/>
              <a:cs typeface="Times New Roman" panose="02020603050405020304" pitchFamily="18" charset="0"/>
              <a:sym typeface="Roboto"/>
            </a:endParaRPr>
          </a:p>
        </p:txBody>
      </p:sp>
      <p:sp>
        <p:nvSpPr>
          <p:cNvPr id="2" name="Rectangle 1"/>
          <p:cNvSpPr/>
          <p:nvPr/>
        </p:nvSpPr>
        <p:spPr>
          <a:xfrm>
            <a:off x="1647418" y="4711068"/>
            <a:ext cx="6214573" cy="584775"/>
          </a:xfrm>
          <a:prstGeom prst="rect">
            <a:avLst/>
          </a:prstGeom>
        </p:spPr>
        <p:txBody>
          <a:bodyPr wrap="square" lIns="91440" tIns="45720" rIns="91440" bIns="45720" anchor="t">
            <a:spAutoFit/>
          </a:bodyPr>
          <a:lstStyle/>
          <a:p>
            <a:r>
              <a:rPr lang="en-US" sz="1600" b="1" dirty="0">
                <a:solidFill>
                  <a:srgbClr val="002060"/>
                </a:solidFill>
                <a:latin typeface="Times New Roman"/>
                <a:cs typeface="Times New Roman"/>
              </a:rPr>
              <a:t>Department of Computer Science and Engineering(Data Science)</a:t>
            </a:r>
            <a:endParaRPr lang="en-US" dirty="0"/>
          </a:p>
          <a:p>
            <a:endParaRPr lang="en-US" sz="1600" b="1">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4" name="TextBox 3">
            <a:extLst>
              <a:ext uri="{FF2B5EF4-FFF2-40B4-BE49-F238E27FC236}">
                <a16:creationId xmlns:a16="http://schemas.microsoft.com/office/drawing/2014/main" id="{6BAE7CCC-7D44-D2DD-DCF6-C342CB71270A}"/>
              </a:ext>
            </a:extLst>
          </p:cNvPr>
          <p:cNvSpPr txBox="1"/>
          <p:nvPr/>
        </p:nvSpPr>
        <p:spPr>
          <a:xfrm>
            <a:off x="1226634" y="2011717"/>
            <a:ext cx="6480971" cy="1200329"/>
          </a:xfrm>
          <a:prstGeom prst="rect">
            <a:avLst/>
          </a:prstGeom>
          <a:noFill/>
        </p:spPr>
        <p:txBody>
          <a:bodyPr wrap="square" lIns="91440" tIns="45720" rIns="91440" bIns="45720" rtlCol="0" anchor="t">
            <a:spAutoFit/>
          </a:bodyPr>
          <a:lstStyle/>
          <a:p>
            <a:pPr algn="ctr"/>
            <a:r>
              <a:rPr lang="en-IN" sz="2400" b="1">
                <a:latin typeface="Times New Roman"/>
                <a:cs typeface="Times New Roman"/>
              </a:rPr>
              <a:t>Deep Learning – Powered Criminal Investigations in CCTV Surveillance for Digital Crime Investigations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56926A21-DFBE-31A3-0843-5178621DC892}"/>
            </a:ext>
          </a:extLst>
        </p:cNvPr>
        <p:cNvGrpSpPr/>
        <p:nvPr/>
      </p:nvGrpSpPr>
      <p:grpSpPr>
        <a:xfrm>
          <a:off x="0" y="0"/>
          <a:ext cx="0" cy="0"/>
          <a:chOff x="0" y="0"/>
          <a:chExt cx="0" cy="0"/>
        </a:xfrm>
      </p:grpSpPr>
      <p:sp>
        <p:nvSpPr>
          <p:cNvPr id="120" name="Google Shape;120;p20">
            <a:extLst>
              <a:ext uri="{FF2B5EF4-FFF2-40B4-BE49-F238E27FC236}">
                <a16:creationId xmlns:a16="http://schemas.microsoft.com/office/drawing/2014/main" id="{AB348625-B2F5-E1F2-C23A-A6445BE5EFDD}"/>
              </a:ext>
            </a:extLst>
          </p:cNvPr>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Proposed Methodology</a:t>
            </a:r>
            <a:endParaRPr>
              <a:latin typeface="Times New Roman" panose="02020603050405020304" pitchFamily="18" charset="0"/>
              <a:cs typeface="Times New Roman" panose="02020603050405020304" pitchFamily="18" charset="0"/>
            </a:endParaRPr>
          </a:p>
        </p:txBody>
      </p:sp>
      <p:sp>
        <p:nvSpPr>
          <p:cNvPr id="122" name="Google Shape;122;p20">
            <a:extLst>
              <a:ext uri="{FF2B5EF4-FFF2-40B4-BE49-F238E27FC236}">
                <a16:creationId xmlns:a16="http://schemas.microsoft.com/office/drawing/2014/main" id="{66355290-17A8-E11C-3590-9DCBCA3EEA79}"/>
              </a:ext>
            </a:extLst>
          </p:cNvPr>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10</a:t>
            </a:fld>
            <a:endParaRPr>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E73E838B-02F9-144A-B2EC-30C34A63ACC9}"/>
              </a:ext>
            </a:extLst>
          </p:cNvPr>
          <p:cNvSpPr/>
          <p:nvPr/>
        </p:nvSpPr>
        <p:spPr>
          <a:xfrm>
            <a:off x="120090" y="161016"/>
            <a:ext cx="3725700"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Proposed Methodology</a:t>
            </a:r>
          </a:p>
        </p:txBody>
      </p:sp>
      <p:sp>
        <p:nvSpPr>
          <p:cNvPr id="4" name="Google Shape;107;p18">
            <a:extLst>
              <a:ext uri="{FF2B5EF4-FFF2-40B4-BE49-F238E27FC236}">
                <a16:creationId xmlns:a16="http://schemas.microsoft.com/office/drawing/2014/main" id="{6AD73856-D300-E2E5-4FD5-353CE4A481B8}"/>
              </a:ext>
            </a:extLst>
          </p:cNvPr>
          <p:cNvSpPr txBox="1">
            <a:spLocks noGrp="1"/>
          </p:cNvSpPr>
          <p:nvPr>
            <p:ph type="body" idx="1"/>
          </p:nvPr>
        </p:nvSpPr>
        <p:spPr>
          <a:xfrm>
            <a:off x="141000" y="1037727"/>
            <a:ext cx="8553000" cy="3944757"/>
          </a:xfrm>
          <a:prstGeom prst="rect">
            <a:avLst/>
          </a:prstGeom>
        </p:spPr>
        <p:txBody>
          <a:bodyPr spcFirstLastPara="1" wrap="square" lIns="91425" tIns="91425" rIns="91425" bIns="91425" anchor="t" anchorCtr="0">
            <a:noAutofit/>
          </a:bodyPr>
          <a:lstStyle/>
          <a:p>
            <a:pPr algn="just">
              <a:lnSpc>
                <a:spcPct val="150000"/>
              </a:lnSpc>
            </a:pPr>
            <a:r>
              <a:rPr lang="en-US" sz="1800" b="1" i="0">
                <a:solidFill>
                  <a:schemeClr val="bg2"/>
                </a:solidFill>
                <a:effectLst/>
                <a:latin typeface="Times New Roman"/>
                <a:cs typeface="Times New Roman"/>
              </a:rPr>
              <a:t>Face Prediction:</a:t>
            </a:r>
            <a:endParaRPr lang="en-US" sz="1800" b="1">
              <a:solidFill>
                <a:schemeClr val="bg2"/>
              </a:solidFill>
              <a:latin typeface="Times New Roman"/>
              <a:cs typeface="Times New Roman"/>
            </a:endParaRPr>
          </a:p>
          <a:p>
            <a:pPr marL="139700" indent="0" algn="just">
              <a:lnSpc>
                <a:spcPct val="150000"/>
              </a:lnSpc>
              <a:buNone/>
            </a:pPr>
            <a:r>
              <a:rPr lang="en-US" sz="1600" i="0">
                <a:solidFill>
                  <a:schemeClr val="bg2"/>
                </a:solidFill>
                <a:effectLst/>
                <a:latin typeface="Times New Roman"/>
                <a:cs typeface="Times New Roman"/>
              </a:rPr>
              <a:t>Once faces are detected, the next step is to predict or recognize the identities of individuals. This may involve comparing facial features with a database of known individuals or training a model for facial recognition.</a:t>
            </a:r>
          </a:p>
          <a:p>
            <a:pPr marL="139700" indent="0" algn="l">
              <a:buNone/>
            </a:pPr>
            <a:endParaRPr lang="en-US" sz="1800" b="0" i="0">
              <a:solidFill>
                <a:schemeClr val="bg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68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01441" y="984052"/>
            <a:ext cx="8222100" cy="40013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Hardware/Software Requirements</a:t>
            </a:r>
            <a:endParaRPr>
              <a:latin typeface="Times New Roman" panose="02020603050405020304" pitchFamily="18" charset="0"/>
              <a:cs typeface="Times New Roman" panose="02020603050405020304" pitchFamily="18" charset="0"/>
            </a:endParaRPr>
          </a:p>
        </p:txBody>
      </p:sp>
      <p:sp>
        <p:nvSpPr>
          <p:cNvPr id="130" name="Google Shape;130;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11</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156986" y="158126"/>
            <a:ext cx="2339102"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Requirements</a:t>
            </a:r>
          </a:p>
        </p:txBody>
      </p:sp>
      <p:sp>
        <p:nvSpPr>
          <p:cNvPr id="3" name="TextBox 2">
            <a:extLst>
              <a:ext uri="{FF2B5EF4-FFF2-40B4-BE49-F238E27FC236}">
                <a16:creationId xmlns:a16="http://schemas.microsoft.com/office/drawing/2014/main" id="{85BA7A85-2529-679D-9327-0012AFB86038}"/>
              </a:ext>
            </a:extLst>
          </p:cNvPr>
          <p:cNvSpPr txBox="1"/>
          <p:nvPr/>
        </p:nvSpPr>
        <p:spPr>
          <a:xfrm>
            <a:off x="301441" y="884663"/>
            <a:ext cx="8374208" cy="4110741"/>
          </a:xfrm>
          <a:prstGeom prst="rect">
            <a:avLst/>
          </a:prstGeom>
          <a:noFill/>
        </p:spPr>
        <p:txBody>
          <a:bodyPr wrap="square" lIns="91440" tIns="45720" rIns="91440" bIns="45720" rtlCol="0" anchor="t">
            <a:spAutoFit/>
          </a:bodyPr>
          <a:lstStyle/>
          <a:p>
            <a:pPr marL="285750" indent="-285750" algn="just">
              <a:lnSpc>
                <a:spcPct val="150000"/>
              </a:lnSpc>
              <a:buChar char="•"/>
            </a:pPr>
            <a:r>
              <a:rPr lang="en-US" sz="1600" b="1" i="0" dirty="0">
                <a:solidFill>
                  <a:schemeClr val="bg2"/>
                </a:solidFill>
                <a:effectLst/>
                <a:latin typeface="Times New Roman"/>
                <a:cs typeface="Times New Roman"/>
              </a:rPr>
              <a:t>CCTV Dataset:</a:t>
            </a:r>
            <a:r>
              <a:rPr lang="en-US" sz="1600" b="1" dirty="0">
                <a:solidFill>
                  <a:schemeClr val="bg2"/>
                </a:solidFill>
                <a:latin typeface="Times New Roman"/>
                <a:cs typeface="Times New Roman"/>
              </a:rPr>
              <a:t> </a:t>
            </a:r>
            <a:endParaRPr lang="en-US" sz="1600" b="1" i="0" dirty="0">
              <a:solidFill>
                <a:schemeClr val="bg2"/>
              </a:solidFill>
              <a:effectLst/>
              <a:latin typeface="Times New Roman" panose="02020603050405020304" pitchFamily="18" charset="0"/>
              <a:cs typeface="Times New Roman" panose="02020603050405020304" pitchFamily="18" charset="0"/>
            </a:endParaRPr>
          </a:p>
          <a:p>
            <a:pPr algn="just">
              <a:lnSpc>
                <a:spcPct val="150000"/>
              </a:lnSpc>
            </a:pPr>
            <a:r>
              <a:rPr lang="en-US" sz="1600" i="0" dirty="0">
                <a:solidFill>
                  <a:schemeClr val="bg2"/>
                </a:solidFill>
                <a:effectLst/>
                <a:latin typeface="Times New Roman"/>
                <a:cs typeface="Times New Roman"/>
              </a:rPr>
              <a:t>Collect a diverse dataset of CCTV footage with labeled criminal and non-criminal faces for training and testing the model</a:t>
            </a:r>
            <a:r>
              <a:rPr lang="en-US" sz="1600" dirty="0">
                <a:solidFill>
                  <a:schemeClr val="bg2"/>
                </a:solidFill>
                <a:latin typeface="Times New Roman"/>
                <a:cs typeface="Times New Roman"/>
              </a:rPr>
              <a:t>.</a:t>
            </a:r>
          </a:p>
          <a:p>
            <a:pPr marL="285750" indent="-285750" algn="just">
              <a:lnSpc>
                <a:spcPct val="150000"/>
              </a:lnSpc>
              <a:buChar char="•"/>
            </a:pPr>
            <a:endParaRPr lang="en-US" sz="1600" i="0">
              <a:solidFill>
                <a:schemeClr val="bg2"/>
              </a:solidFill>
              <a:effectLst/>
              <a:latin typeface="Times New Roman" panose="02020603050405020304" pitchFamily="18" charset="0"/>
              <a:cs typeface="Times New Roman" panose="02020603050405020304" pitchFamily="18" charset="0"/>
            </a:endParaRPr>
          </a:p>
          <a:p>
            <a:pPr marL="285750" indent="-285750" algn="just">
              <a:lnSpc>
                <a:spcPct val="150000"/>
              </a:lnSpc>
              <a:buChar char="•"/>
            </a:pPr>
            <a:r>
              <a:rPr lang="en-US" sz="1600" b="1" i="0" dirty="0">
                <a:solidFill>
                  <a:schemeClr val="bg2"/>
                </a:solidFill>
                <a:effectLst/>
                <a:latin typeface="Times New Roman"/>
                <a:cs typeface="Times New Roman"/>
              </a:rPr>
              <a:t>User-Friendly Interface:</a:t>
            </a:r>
          </a:p>
          <a:p>
            <a:pPr algn="just">
              <a:lnSpc>
                <a:spcPct val="150000"/>
              </a:lnSpc>
            </a:pPr>
            <a:r>
              <a:rPr lang="en-US" sz="1600" i="0" dirty="0">
                <a:solidFill>
                  <a:schemeClr val="bg2"/>
                </a:solidFill>
                <a:effectLst/>
                <a:latin typeface="Times New Roman"/>
                <a:cs typeface="Times New Roman"/>
              </a:rPr>
              <a:t>Provide an intuitive interface for law enforcement personnel.</a:t>
            </a:r>
          </a:p>
          <a:p>
            <a:pPr marL="285750" indent="-285750" algn="just">
              <a:lnSpc>
                <a:spcPct val="150000"/>
              </a:lnSpc>
              <a:buChar char="•"/>
            </a:pPr>
            <a:endParaRPr lang="en-US" sz="1600" b="1" i="0">
              <a:solidFill>
                <a:schemeClr val="bg2"/>
              </a:solidFill>
              <a:effectLst/>
              <a:latin typeface="Times New Roman" panose="02020603050405020304" pitchFamily="18" charset="0"/>
              <a:cs typeface="Times New Roman" panose="02020603050405020304" pitchFamily="18" charset="0"/>
            </a:endParaRPr>
          </a:p>
          <a:p>
            <a:pPr marL="285750" indent="-285750" algn="just">
              <a:lnSpc>
                <a:spcPct val="150000"/>
              </a:lnSpc>
              <a:buChar char="•"/>
            </a:pPr>
            <a:r>
              <a:rPr lang="en-US" sz="1600" b="1" i="0" dirty="0">
                <a:solidFill>
                  <a:schemeClr val="bg2"/>
                </a:solidFill>
                <a:effectLst/>
                <a:latin typeface="Times New Roman"/>
                <a:cs typeface="Times New Roman"/>
              </a:rPr>
              <a:t>Adaptability and Continuous Learning with CNN:</a:t>
            </a:r>
          </a:p>
          <a:p>
            <a:pPr algn="just">
              <a:lnSpc>
                <a:spcPct val="150000"/>
              </a:lnSpc>
            </a:pPr>
            <a:r>
              <a:rPr lang="en-US" sz="1600" i="0" dirty="0">
                <a:solidFill>
                  <a:schemeClr val="bg2"/>
                </a:solidFill>
                <a:effectLst/>
                <a:latin typeface="Times New Roman"/>
                <a:cs typeface="Times New Roman"/>
              </a:rPr>
              <a:t>Incorporate mechanisms for continuous learning and adaptation using CNN-based models</a:t>
            </a:r>
            <a:r>
              <a:rPr lang="en-US" sz="1600" dirty="0">
                <a:solidFill>
                  <a:schemeClr val="bg2"/>
                </a:solidFill>
                <a:latin typeface="Times New Roman"/>
                <a:cs typeface="Times New Roman"/>
              </a:rPr>
              <a:t>.</a:t>
            </a:r>
            <a:endParaRPr lang="en-US" sz="1600" i="0" dirty="0">
              <a:solidFill>
                <a:schemeClr val="bg2"/>
              </a:solidFill>
              <a:effectLst/>
              <a:latin typeface="Times New Roman"/>
              <a:cs typeface="Times New Roman"/>
            </a:endParaRPr>
          </a:p>
          <a:p>
            <a:pPr marL="285750" indent="-285750" algn="just">
              <a:lnSpc>
                <a:spcPct val="150000"/>
              </a:lnSpc>
              <a:buChar char="•"/>
            </a:pPr>
            <a:endParaRPr lang="en-IN" sz="1600">
              <a:solidFill>
                <a:schemeClr val="bg2"/>
              </a:solidFill>
              <a:latin typeface="Times New Roman" panose="02020603050405020304" pitchFamily="18" charset="0"/>
              <a:cs typeface="Times New Roman" panose="02020603050405020304" pitchFamily="18" charset="0"/>
            </a:endParaRPr>
          </a:p>
          <a:p>
            <a:pPr marL="285750" indent="-285750" algn="just">
              <a:lnSpc>
                <a:spcPct val="150000"/>
              </a:lnSpc>
              <a:buChar char="•"/>
            </a:pPr>
            <a:endParaRPr lang="en-IN" sz="160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2B1C0517-9476-9343-B872-E196D60D84C0}"/>
            </a:ext>
          </a:extLst>
        </p:cNvPr>
        <p:cNvGrpSpPr/>
        <p:nvPr/>
      </p:nvGrpSpPr>
      <p:grpSpPr>
        <a:xfrm>
          <a:off x="0" y="0"/>
          <a:ext cx="0" cy="0"/>
          <a:chOff x="0" y="0"/>
          <a:chExt cx="0" cy="0"/>
        </a:xfrm>
      </p:grpSpPr>
      <p:sp>
        <p:nvSpPr>
          <p:cNvPr id="127" name="Google Shape;127;p21">
            <a:extLst>
              <a:ext uri="{FF2B5EF4-FFF2-40B4-BE49-F238E27FC236}">
                <a16:creationId xmlns:a16="http://schemas.microsoft.com/office/drawing/2014/main" id="{FB9EE8C5-DBB2-9CFE-ACDF-DF442D89E2EC}"/>
              </a:ext>
            </a:extLst>
          </p:cNvPr>
          <p:cNvSpPr txBox="1">
            <a:spLocks noGrp="1"/>
          </p:cNvSpPr>
          <p:nvPr>
            <p:ph type="title"/>
          </p:nvPr>
        </p:nvSpPr>
        <p:spPr>
          <a:xfrm>
            <a:off x="293718" y="999498"/>
            <a:ext cx="8222100" cy="40013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Hardware/Software Requirements</a:t>
            </a:r>
            <a:endParaRPr>
              <a:latin typeface="Times New Roman" panose="02020603050405020304" pitchFamily="18" charset="0"/>
              <a:cs typeface="Times New Roman" panose="02020603050405020304" pitchFamily="18" charset="0"/>
            </a:endParaRPr>
          </a:p>
        </p:txBody>
      </p:sp>
      <p:sp>
        <p:nvSpPr>
          <p:cNvPr id="130" name="Google Shape;130;p21">
            <a:extLst>
              <a:ext uri="{FF2B5EF4-FFF2-40B4-BE49-F238E27FC236}">
                <a16:creationId xmlns:a16="http://schemas.microsoft.com/office/drawing/2014/main" id="{A8027EBC-C7A1-8655-8EEB-29D7F056A0CC}"/>
              </a:ext>
            </a:extLst>
          </p:cNvPr>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12</a:t>
            </a:fld>
            <a:endParaRPr>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69E3909-51B9-EF27-DA32-AC56368A42DE}"/>
              </a:ext>
            </a:extLst>
          </p:cNvPr>
          <p:cNvSpPr/>
          <p:nvPr/>
        </p:nvSpPr>
        <p:spPr>
          <a:xfrm>
            <a:off x="156986" y="158126"/>
            <a:ext cx="2339102"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Requirements</a:t>
            </a:r>
          </a:p>
        </p:txBody>
      </p:sp>
      <p:sp>
        <p:nvSpPr>
          <p:cNvPr id="3" name="TextBox 2">
            <a:extLst>
              <a:ext uri="{FF2B5EF4-FFF2-40B4-BE49-F238E27FC236}">
                <a16:creationId xmlns:a16="http://schemas.microsoft.com/office/drawing/2014/main" id="{8A3EFFAD-069F-19C7-6F0F-4175BA81D441}"/>
              </a:ext>
            </a:extLst>
          </p:cNvPr>
          <p:cNvSpPr txBox="1"/>
          <p:nvPr/>
        </p:nvSpPr>
        <p:spPr>
          <a:xfrm>
            <a:off x="225387" y="1122556"/>
            <a:ext cx="8374208" cy="2310248"/>
          </a:xfrm>
          <a:prstGeom prst="rect">
            <a:avLst/>
          </a:prstGeom>
          <a:noFill/>
        </p:spPr>
        <p:txBody>
          <a:bodyPr wrap="square" lIns="91440" tIns="45720" rIns="91440" bIns="45720" rtlCol="0" anchor="t">
            <a:spAutoFit/>
          </a:bodyPr>
          <a:lstStyle/>
          <a:p>
            <a:pPr algn="just">
              <a:lnSpc>
                <a:spcPct val="150000"/>
              </a:lnSpc>
            </a:pPr>
            <a:r>
              <a:rPr lang="en-IN" sz="1800" b="1" dirty="0">
                <a:solidFill>
                  <a:schemeClr val="bg2"/>
                </a:solidFill>
                <a:latin typeface="Times New Roman"/>
                <a:cs typeface="Times New Roman"/>
              </a:rPr>
              <a:t>Python libraries:</a:t>
            </a:r>
            <a:endParaRPr lang="en-US" dirty="0">
              <a:solidFill>
                <a:schemeClr val="bg2"/>
              </a:solidFill>
            </a:endParaRPr>
          </a:p>
          <a:p>
            <a:pPr marL="285750" indent="-285750" algn="just">
              <a:lnSpc>
                <a:spcPct val="150000"/>
              </a:lnSpc>
              <a:buChar char="•"/>
            </a:pPr>
            <a:r>
              <a:rPr lang="en-IN" sz="1600" dirty="0">
                <a:solidFill>
                  <a:schemeClr val="bg2"/>
                </a:solidFill>
                <a:latin typeface="Times New Roman"/>
                <a:cs typeface="Times New Roman"/>
              </a:rPr>
              <a:t>OpenCV: For image and video processing.</a:t>
            </a:r>
          </a:p>
          <a:p>
            <a:pPr marL="285750" indent="-285750" algn="just">
              <a:lnSpc>
                <a:spcPct val="150000"/>
              </a:lnSpc>
              <a:buChar char="•"/>
            </a:pPr>
            <a:r>
              <a:rPr lang="en-IN" sz="1600" dirty="0">
                <a:solidFill>
                  <a:schemeClr val="bg2"/>
                </a:solidFill>
                <a:latin typeface="Times New Roman"/>
                <a:cs typeface="Times New Roman"/>
              </a:rPr>
              <a:t>NumPy: For mathematical calculations and analyzation.</a:t>
            </a:r>
          </a:p>
          <a:p>
            <a:pPr marL="285750" indent="-285750" algn="just">
              <a:lnSpc>
                <a:spcPct val="150000"/>
              </a:lnSpc>
              <a:buChar char="•"/>
            </a:pPr>
            <a:r>
              <a:rPr lang="en-IN" sz="1600" dirty="0">
                <a:solidFill>
                  <a:schemeClr val="bg2"/>
                </a:solidFill>
                <a:latin typeface="Times New Roman"/>
                <a:cs typeface="Times New Roman"/>
              </a:rPr>
              <a:t>TensorFlow or </a:t>
            </a:r>
            <a:r>
              <a:rPr lang="en-IN" sz="1600" dirty="0" err="1">
                <a:solidFill>
                  <a:schemeClr val="bg2"/>
                </a:solidFill>
                <a:latin typeface="Times New Roman"/>
                <a:cs typeface="Times New Roman"/>
              </a:rPr>
              <a:t>PyTorch</a:t>
            </a:r>
            <a:r>
              <a:rPr lang="en-IN" sz="1600" dirty="0">
                <a:solidFill>
                  <a:schemeClr val="bg2"/>
                </a:solidFill>
                <a:latin typeface="Times New Roman"/>
                <a:cs typeface="Times New Roman"/>
              </a:rPr>
              <a:t>: Deep learning frameworks for building and training neural networks.</a:t>
            </a:r>
          </a:p>
          <a:p>
            <a:pPr marL="285750" indent="-285750" algn="just">
              <a:lnSpc>
                <a:spcPct val="150000"/>
              </a:lnSpc>
              <a:buChar char="•"/>
            </a:pPr>
            <a:r>
              <a:rPr lang="en-IN" sz="1600" dirty="0">
                <a:solidFill>
                  <a:schemeClr val="bg2"/>
                </a:solidFill>
                <a:latin typeface="Times New Roman"/>
                <a:cs typeface="Times New Roman"/>
              </a:rPr>
              <a:t>scikit-learn: For machine learning utilities and evaluation metrics.</a:t>
            </a:r>
          </a:p>
          <a:p>
            <a:pPr marL="285750" indent="-285750" algn="just">
              <a:lnSpc>
                <a:spcPct val="150000"/>
              </a:lnSpc>
              <a:buChar char="•"/>
            </a:pPr>
            <a:r>
              <a:rPr lang="en-IN" sz="1600" dirty="0" err="1">
                <a:solidFill>
                  <a:schemeClr val="bg2"/>
                </a:solidFill>
                <a:latin typeface="Times New Roman"/>
                <a:cs typeface="Times New Roman"/>
              </a:rPr>
              <a:t>dlib</a:t>
            </a:r>
            <a:r>
              <a:rPr lang="en-IN" sz="1600" dirty="0">
                <a:solidFill>
                  <a:schemeClr val="bg2"/>
                </a:solidFill>
                <a:latin typeface="Times New Roman"/>
                <a:cs typeface="Times New Roman"/>
              </a:rPr>
              <a:t>: A library for face detection and facial landmark estimation.</a:t>
            </a:r>
          </a:p>
        </p:txBody>
      </p:sp>
    </p:spTree>
    <p:extLst>
      <p:ext uri="{BB962C8B-B14F-4D97-AF65-F5344CB8AC3E}">
        <p14:creationId xmlns:p14="http://schemas.microsoft.com/office/powerpoint/2010/main" val="1173505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2"/>
          <p:cNvSpPr txBox="1">
            <a:spLocks noGrp="1"/>
          </p:cNvSpPr>
          <p:nvPr>
            <p:ph type="body" idx="1"/>
          </p:nvPr>
        </p:nvSpPr>
        <p:spPr>
          <a:xfrm>
            <a:off x="238720" y="1163121"/>
            <a:ext cx="8553000" cy="3765718"/>
          </a:xfrm>
          <a:prstGeom prst="rect">
            <a:avLst/>
          </a:prstGeom>
        </p:spPr>
        <p:txBody>
          <a:bodyPr spcFirstLastPara="1" wrap="square" lIns="91425" tIns="91425" rIns="91425" bIns="91425" anchor="t" anchorCtr="0">
            <a:noAutofit/>
          </a:bodyPr>
          <a:lstStyle/>
          <a:p>
            <a:pPr marL="425450" indent="-285750" algn="just" rtl="0" fontAlgn="base">
              <a:lnSpc>
                <a:spcPct val="150000"/>
              </a:lnSpc>
              <a:spcBef>
                <a:spcPts val="0"/>
              </a:spcBef>
              <a:spcAft>
                <a:spcPts val="0"/>
              </a:spcAft>
            </a:pPr>
            <a:r>
              <a:rPr lang="en-US" sz="1600" i="0" u="none" strike="noStrike">
                <a:solidFill>
                  <a:srgbClr val="000000"/>
                </a:solidFill>
                <a:effectLst/>
                <a:latin typeface="Times New Roman"/>
              </a:rPr>
              <a:t>The model will be utilized in crime investigation sectors where it will play a crucial role in predicting criminals</a:t>
            </a:r>
            <a:r>
              <a:rPr lang="en-US" sz="1600">
                <a:solidFill>
                  <a:srgbClr val="000000"/>
                </a:solidFill>
                <a:latin typeface="Times New Roman"/>
              </a:rPr>
              <a:t>.</a:t>
            </a:r>
            <a:endParaRPr lang="en-US"/>
          </a:p>
          <a:p>
            <a:pPr marL="425450" indent="-285750" algn="just" rtl="0" fontAlgn="base">
              <a:lnSpc>
                <a:spcPct val="150000"/>
              </a:lnSpc>
              <a:spcBef>
                <a:spcPts val="0"/>
              </a:spcBef>
              <a:spcAft>
                <a:spcPts val="0"/>
              </a:spcAft>
            </a:pPr>
            <a:r>
              <a:rPr lang="en-US" sz="1600" i="0" u="none" strike="noStrike">
                <a:solidFill>
                  <a:srgbClr val="000000"/>
                </a:solidFill>
                <a:effectLst/>
                <a:latin typeface="Times New Roman"/>
              </a:rPr>
              <a:t>Improved efficiency in criminal investigations by reducing the time required to identify persons of interest in video recordings.</a:t>
            </a:r>
          </a:p>
          <a:p>
            <a:pPr marL="425450" indent="-285750" algn="just" rtl="0" fontAlgn="base">
              <a:lnSpc>
                <a:spcPct val="150000"/>
              </a:lnSpc>
              <a:spcBef>
                <a:spcPts val="0"/>
              </a:spcBef>
              <a:spcAft>
                <a:spcPts val="0"/>
              </a:spcAft>
            </a:pPr>
            <a:r>
              <a:rPr lang="en-US" sz="1600" i="0" u="none" strike="noStrike">
                <a:solidFill>
                  <a:srgbClr val="000000"/>
                </a:solidFill>
                <a:effectLst/>
                <a:latin typeface="Times New Roman"/>
              </a:rPr>
              <a:t>User-friendly interface for law enforcement agencies to easily interact with the system for real-time identification.</a:t>
            </a:r>
          </a:p>
          <a:p>
            <a:pPr marL="425450" indent="-285750" algn="just" rtl="0" fontAlgn="base">
              <a:lnSpc>
                <a:spcPct val="150000"/>
              </a:lnSpc>
              <a:spcBef>
                <a:spcPts val="0"/>
              </a:spcBef>
              <a:spcAft>
                <a:spcPts val="0"/>
              </a:spcAft>
            </a:pPr>
            <a:r>
              <a:rPr lang="en-US" sz="1600" i="0" u="none" strike="noStrike">
                <a:solidFill>
                  <a:srgbClr val="000000"/>
                </a:solidFill>
                <a:effectLst/>
                <a:latin typeface="Times New Roman"/>
              </a:rPr>
              <a:t>Rapid identification of persons of interest aids in swift response to potential threats, allowing law enforcement to take proactive measures and mitigate risks promptly. This enhances the ability of law enforcement agencies to maintain a safer environment for the community.</a:t>
            </a:r>
          </a:p>
        </p:txBody>
      </p:sp>
      <p:sp>
        <p:nvSpPr>
          <p:cNvPr id="137" name="Google Shape;137;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Rectangle 1"/>
          <p:cNvSpPr/>
          <p:nvPr/>
        </p:nvSpPr>
        <p:spPr>
          <a:xfrm>
            <a:off x="238720" y="138982"/>
            <a:ext cx="3427541"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Outcome of the work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2"/>
          <p:cNvSpPr txBox="1">
            <a:spLocks noGrp="1"/>
          </p:cNvSpPr>
          <p:nvPr>
            <p:ph type="body" idx="1"/>
          </p:nvPr>
        </p:nvSpPr>
        <p:spPr>
          <a:xfrm>
            <a:off x="244891" y="992134"/>
            <a:ext cx="8553000" cy="3758285"/>
          </a:xfrm>
          <a:prstGeom prst="rect">
            <a:avLst/>
          </a:prstGeom>
        </p:spPr>
        <p:txBody>
          <a:bodyPr spcFirstLastPara="1" wrap="square" lIns="91425" tIns="91425" rIns="91425" bIns="91425" anchor="t" anchorCtr="0">
            <a:noAutofit/>
          </a:bodyPr>
          <a:lstStyle/>
          <a:p>
            <a:pPr marL="425450" indent="-285750" algn="just">
              <a:lnSpc>
                <a:spcPct val="150000"/>
              </a:lnSpc>
              <a:buClr>
                <a:schemeClr val="dk2"/>
              </a:buClr>
            </a:pPr>
            <a:r>
              <a:rPr lang="en-US" sz="1600" i="0" u="none" strike="noStrike">
                <a:solidFill>
                  <a:srgbClr val="000000"/>
                </a:solidFill>
                <a:effectLst/>
                <a:latin typeface="Times New Roman"/>
              </a:rPr>
              <a:t>The proposed model introduces an advanced application in computer vision and facial recognition tailored for criminal investigations.</a:t>
            </a:r>
            <a:endParaRPr lang="en-US" sz="1600">
              <a:solidFill>
                <a:srgbClr val="424242"/>
              </a:solidFill>
              <a:latin typeface="Times New Roman"/>
              <a:cs typeface="Times New Roman"/>
            </a:endParaRPr>
          </a:p>
          <a:p>
            <a:pPr marL="425450" indent="-285750" algn="just">
              <a:lnSpc>
                <a:spcPct val="150000"/>
              </a:lnSpc>
              <a:buClr>
                <a:schemeClr val="dk2"/>
              </a:buClr>
            </a:pPr>
            <a:r>
              <a:rPr lang="en-US" sz="1600" i="0" u="none" strike="noStrike">
                <a:solidFill>
                  <a:srgbClr val="000000"/>
                </a:solidFill>
                <a:effectLst/>
                <a:latin typeface="Times New Roman"/>
              </a:rPr>
              <a:t>Its core objective is to take an individual's image as input, analyze CCTV video footage, and ascertain the person's presence in the video.</a:t>
            </a:r>
            <a:r>
              <a:rPr lang="en-US" sz="1600">
                <a:solidFill>
                  <a:srgbClr val="000000"/>
                </a:solidFill>
                <a:latin typeface="Times New Roman"/>
              </a:rPr>
              <a:t> </a:t>
            </a:r>
            <a:endParaRPr lang="en-US" sz="1600">
              <a:solidFill>
                <a:srgbClr val="424242"/>
              </a:solidFill>
              <a:latin typeface="Times New Roman"/>
              <a:cs typeface="Times New Roman" panose="02020603050405020304" pitchFamily="18" charset="0"/>
            </a:endParaRPr>
          </a:p>
          <a:p>
            <a:pPr marL="425450" indent="-285750" algn="just">
              <a:lnSpc>
                <a:spcPct val="150000"/>
              </a:lnSpc>
              <a:buClr>
                <a:schemeClr val="dk2"/>
              </a:buClr>
            </a:pPr>
            <a:r>
              <a:rPr lang="en-US" sz="1600" i="0" u="none" strike="noStrike">
                <a:solidFill>
                  <a:srgbClr val="000000"/>
                </a:solidFill>
                <a:effectLst/>
                <a:latin typeface="Times New Roman"/>
              </a:rPr>
              <a:t>This innovative approach simplifies law enforcement tasks, automates identification, and ensures quick responses to potential security threats.</a:t>
            </a:r>
            <a:r>
              <a:rPr lang="en-US" sz="1600">
                <a:solidFill>
                  <a:srgbClr val="000000"/>
                </a:solidFill>
                <a:latin typeface="Times New Roman"/>
              </a:rPr>
              <a:t> </a:t>
            </a:r>
            <a:endParaRPr lang="en-US" sz="1600">
              <a:solidFill>
                <a:srgbClr val="424242"/>
              </a:solidFill>
              <a:latin typeface="Times New Roman"/>
              <a:cs typeface="Times New Roman" panose="02020603050405020304" pitchFamily="18" charset="0"/>
            </a:endParaRPr>
          </a:p>
          <a:p>
            <a:pPr marL="425450" indent="-285750" algn="just">
              <a:lnSpc>
                <a:spcPct val="150000"/>
              </a:lnSpc>
              <a:buClr>
                <a:schemeClr val="dk2"/>
              </a:buClr>
            </a:pPr>
            <a:r>
              <a:rPr lang="en-US" sz="1600" i="0" u="none" strike="noStrike">
                <a:solidFill>
                  <a:srgbClr val="000000"/>
                </a:solidFill>
                <a:effectLst/>
                <a:latin typeface="Times New Roman"/>
              </a:rPr>
              <a:t>Situated at the crossroads of artificial intelligence, deep learning-CNN’s, and surveillance technologies, the project significantly contributes to modernizing security practices and optimizing criminal investigations.</a:t>
            </a:r>
            <a:endParaRPr lang="en-US" sz="1600">
              <a:solidFill>
                <a:schemeClr val="dk2"/>
              </a:solidFill>
              <a:latin typeface="Times New Roman"/>
              <a:cs typeface="Times New Roman" panose="02020603050405020304" pitchFamily="18" charset="0"/>
            </a:endParaRPr>
          </a:p>
        </p:txBody>
      </p:sp>
      <p:sp>
        <p:nvSpPr>
          <p:cNvPr id="137" name="Google Shape;137;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Rectangle 1"/>
          <p:cNvSpPr/>
          <p:nvPr/>
        </p:nvSpPr>
        <p:spPr>
          <a:xfrm>
            <a:off x="244891" y="145837"/>
            <a:ext cx="1901483"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249236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References</a:t>
            </a:r>
            <a:endParaRPr/>
          </a:p>
        </p:txBody>
      </p:sp>
      <p:sp>
        <p:nvSpPr>
          <p:cNvPr id="143" name="Google Shape;143;p23"/>
          <p:cNvSpPr txBox="1">
            <a:spLocks noGrp="1"/>
          </p:cNvSpPr>
          <p:nvPr>
            <p:ph type="body" idx="1"/>
          </p:nvPr>
        </p:nvSpPr>
        <p:spPr>
          <a:xfrm>
            <a:off x="210173" y="1151375"/>
            <a:ext cx="8553000" cy="2710200"/>
          </a:xfrm>
          <a:prstGeom prst="rect">
            <a:avLst/>
          </a:prstGeom>
        </p:spPr>
        <p:txBody>
          <a:bodyPr spcFirstLastPara="1" wrap="square" lIns="91425" tIns="91425" rIns="91425" bIns="91425" anchor="t" anchorCtr="0">
            <a:noAutofit/>
          </a:bodyPr>
          <a:lstStyle/>
          <a:p>
            <a:pPr algn="just" rtl="0" fontAlgn="base">
              <a:lnSpc>
                <a:spcPct val="150000"/>
              </a:lnSpc>
              <a:spcBef>
                <a:spcPts val="0"/>
              </a:spcBef>
              <a:spcAft>
                <a:spcPts val="0"/>
              </a:spcAft>
              <a:buFont typeface="+mj-lt"/>
              <a:buAutoNum type="arabicPeriod"/>
            </a:pPr>
            <a:r>
              <a:rPr lang="en-IN" sz="1600" b="0" i="0" u="none" strike="noStrike" err="1">
                <a:solidFill>
                  <a:srgbClr val="222222"/>
                </a:solidFill>
                <a:effectLst/>
                <a:latin typeface="Times New Roman" panose="02020603050405020304" pitchFamily="18" charset="0"/>
                <a:cs typeface="Times New Roman" panose="02020603050405020304" pitchFamily="18" charset="0"/>
              </a:rPr>
              <a:t>Matsugu</a:t>
            </a:r>
            <a:r>
              <a:rPr lang="en-IN" sz="1600" b="0" i="0" u="none" strike="noStrike">
                <a:solidFill>
                  <a:srgbClr val="222222"/>
                </a:solidFill>
                <a:effectLst/>
                <a:latin typeface="Times New Roman" panose="02020603050405020304" pitchFamily="18" charset="0"/>
                <a:cs typeface="Times New Roman" panose="02020603050405020304" pitchFamily="18" charset="0"/>
              </a:rPr>
              <a:t>, M., Mori, K. and Suzuki, T., 2004. Face recognition using SVM combined with CNN for face detection. In </a:t>
            </a:r>
            <a:r>
              <a:rPr lang="en-IN" sz="1600" b="0" i="1" u="none" strike="noStrike">
                <a:solidFill>
                  <a:srgbClr val="222222"/>
                </a:solidFill>
                <a:effectLst/>
                <a:latin typeface="Times New Roman" panose="02020603050405020304" pitchFamily="18" charset="0"/>
                <a:cs typeface="Times New Roman" panose="02020603050405020304" pitchFamily="18" charset="0"/>
              </a:rPr>
              <a:t>Neural Information Processing: 11th International Conference, ICONIP 2004, Calcutta, India, November 22-25, 2004. Proceedings 11</a:t>
            </a:r>
            <a:r>
              <a:rPr lang="en-IN" sz="1600" b="0" i="0" u="none" strike="noStrike">
                <a:solidFill>
                  <a:srgbClr val="222222"/>
                </a:solidFill>
                <a:effectLst/>
                <a:latin typeface="Times New Roman" panose="02020603050405020304" pitchFamily="18" charset="0"/>
                <a:cs typeface="Times New Roman" panose="02020603050405020304" pitchFamily="18" charset="0"/>
              </a:rPr>
              <a:t> (pp. 356-361). Springer Berlin Heidelberg.</a:t>
            </a:r>
          </a:p>
          <a:p>
            <a:pPr algn="just" rtl="0" fontAlgn="base">
              <a:lnSpc>
                <a:spcPct val="150000"/>
              </a:lnSpc>
              <a:spcBef>
                <a:spcPts val="0"/>
              </a:spcBef>
              <a:spcAft>
                <a:spcPts val="0"/>
              </a:spcAft>
              <a:buFont typeface="+mj-lt"/>
              <a:buAutoNum type="arabicPeriod"/>
            </a:pPr>
            <a:r>
              <a:rPr lang="en-IN" sz="1600" b="0" i="0" u="none" strike="noStrike">
                <a:solidFill>
                  <a:srgbClr val="222222"/>
                </a:solidFill>
                <a:effectLst/>
                <a:latin typeface="Times New Roman" panose="02020603050405020304" pitchFamily="18" charset="0"/>
                <a:cs typeface="Times New Roman" panose="02020603050405020304" pitchFamily="18" charset="0"/>
              </a:rPr>
              <a:t>Tao, Q.Q., Zhan, S., Li, X.H. and </a:t>
            </a:r>
            <a:r>
              <a:rPr lang="en-IN" sz="1600" b="0" i="0" u="none" strike="noStrike" err="1">
                <a:solidFill>
                  <a:srgbClr val="222222"/>
                </a:solidFill>
                <a:effectLst/>
                <a:latin typeface="Times New Roman" panose="02020603050405020304" pitchFamily="18" charset="0"/>
                <a:cs typeface="Times New Roman" panose="02020603050405020304" pitchFamily="18" charset="0"/>
              </a:rPr>
              <a:t>Kurihara</a:t>
            </a:r>
            <a:r>
              <a:rPr lang="en-IN" sz="1600" b="0" i="0" u="none" strike="noStrike">
                <a:solidFill>
                  <a:srgbClr val="222222"/>
                </a:solidFill>
                <a:effectLst/>
                <a:latin typeface="Times New Roman" panose="02020603050405020304" pitchFamily="18" charset="0"/>
                <a:cs typeface="Times New Roman" panose="02020603050405020304" pitchFamily="18" charset="0"/>
              </a:rPr>
              <a:t>, T., 2016. Robust face detection using local CNN and SVM based on kernel combination. </a:t>
            </a:r>
            <a:r>
              <a:rPr lang="en-IN" sz="1600" b="0" i="1" u="none" strike="noStrike">
                <a:solidFill>
                  <a:srgbClr val="222222"/>
                </a:solidFill>
                <a:effectLst/>
                <a:latin typeface="Times New Roman" panose="02020603050405020304" pitchFamily="18" charset="0"/>
                <a:cs typeface="Times New Roman" panose="02020603050405020304" pitchFamily="18" charset="0"/>
              </a:rPr>
              <a:t>Neurocomputing</a:t>
            </a:r>
            <a:r>
              <a:rPr lang="en-IN" sz="1600" b="0" i="0" u="none" strike="noStrike">
                <a:solidFill>
                  <a:srgbClr val="222222"/>
                </a:solidFill>
                <a:effectLst/>
                <a:latin typeface="Times New Roman" panose="02020603050405020304" pitchFamily="18" charset="0"/>
                <a:cs typeface="Times New Roman" panose="02020603050405020304" pitchFamily="18" charset="0"/>
              </a:rPr>
              <a:t>, </a:t>
            </a:r>
            <a:r>
              <a:rPr lang="en-IN" sz="1600" b="0" i="1" u="none" strike="noStrike">
                <a:solidFill>
                  <a:srgbClr val="222222"/>
                </a:solidFill>
                <a:effectLst/>
                <a:latin typeface="Times New Roman" panose="02020603050405020304" pitchFamily="18" charset="0"/>
                <a:cs typeface="Times New Roman" panose="02020603050405020304" pitchFamily="18" charset="0"/>
              </a:rPr>
              <a:t>211</a:t>
            </a:r>
            <a:r>
              <a:rPr lang="en-IN" sz="1600" b="0" i="0" u="none" strike="noStrike">
                <a:solidFill>
                  <a:srgbClr val="222222"/>
                </a:solidFill>
                <a:effectLst/>
                <a:latin typeface="Times New Roman" panose="02020603050405020304" pitchFamily="18" charset="0"/>
                <a:cs typeface="Times New Roman" panose="02020603050405020304" pitchFamily="18" charset="0"/>
              </a:rPr>
              <a:t>, pp.98-105.</a:t>
            </a:r>
          </a:p>
          <a:p>
            <a:pPr marL="482600" indent="-342900" algn="just">
              <a:lnSpc>
                <a:spcPct val="150000"/>
              </a:lnSpc>
              <a:buFont typeface="+mj-lt"/>
              <a:buAutoNum type="arabicPeriod"/>
            </a:pPr>
            <a:r>
              <a:rPr lang="en-IN" sz="1600" b="0" i="0" u="none" strike="noStrike">
                <a:solidFill>
                  <a:srgbClr val="222222"/>
                </a:solidFill>
                <a:effectLst/>
                <a:latin typeface="Times New Roman" panose="02020603050405020304" pitchFamily="18" charset="0"/>
                <a:cs typeface="Times New Roman" panose="02020603050405020304" pitchFamily="18" charset="0"/>
              </a:rPr>
              <a:t>Wang, J. and Li, Z., 2018, July. Research on face recognition based on CNN. In </a:t>
            </a:r>
            <a:r>
              <a:rPr lang="en-IN" sz="1600" b="0" i="1" u="none" strike="noStrike">
                <a:solidFill>
                  <a:srgbClr val="222222"/>
                </a:solidFill>
                <a:effectLst/>
                <a:latin typeface="Times New Roman" panose="02020603050405020304" pitchFamily="18" charset="0"/>
                <a:cs typeface="Times New Roman" panose="02020603050405020304" pitchFamily="18" charset="0"/>
              </a:rPr>
              <a:t>IOP Conference Series: Earth and Environmental Science</a:t>
            </a:r>
            <a:r>
              <a:rPr lang="en-IN" sz="1600" b="0" i="0" u="none" strike="noStrike">
                <a:solidFill>
                  <a:srgbClr val="222222"/>
                </a:solidFill>
                <a:effectLst/>
                <a:latin typeface="Times New Roman" panose="02020603050405020304" pitchFamily="18" charset="0"/>
                <a:cs typeface="Times New Roman" panose="02020603050405020304" pitchFamily="18" charset="0"/>
              </a:rPr>
              <a:t> (Vol. 170, No. 3, p. 032110). IOP Publishing.</a:t>
            </a:r>
            <a:endParaRPr sz="1600">
              <a:solidFill>
                <a:schemeClr val="dk2"/>
              </a:solidFill>
              <a:latin typeface="Times New Roman" panose="02020603050405020304" pitchFamily="18" charset="0"/>
              <a:cs typeface="Times New Roman" panose="02020603050405020304" pitchFamily="18" charset="0"/>
            </a:endParaRPr>
          </a:p>
        </p:txBody>
      </p:sp>
      <p:sp>
        <p:nvSpPr>
          <p:cNvPr id="144" name="Google Shape;144;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Rectangle 1"/>
          <p:cNvSpPr/>
          <p:nvPr/>
        </p:nvSpPr>
        <p:spPr>
          <a:xfrm>
            <a:off x="210173" y="149157"/>
            <a:ext cx="1856598"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idx="4294967295"/>
          </p:nvPr>
        </p:nvSpPr>
        <p:spPr>
          <a:xfrm>
            <a:off x="2998845" y="3640357"/>
            <a:ext cx="7596600" cy="13795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a:solidFill>
                  <a:schemeClr val="lt2"/>
                </a:solidFill>
                <a:latin typeface="Times New Roman" panose="02020603050405020304" pitchFamily="18" charset="0"/>
                <a:cs typeface="Times New Roman" panose="02020603050405020304" pitchFamily="18" charset="0"/>
              </a:rPr>
              <a:t>Thank You</a:t>
            </a:r>
            <a:endParaRPr sz="4000" b="1">
              <a:solidFill>
                <a:schemeClr val="lt2"/>
              </a:solidFill>
              <a:latin typeface="Times New Roman" panose="02020603050405020304" pitchFamily="18" charset="0"/>
              <a:cs typeface="Times New Roman" panose="02020603050405020304" pitchFamily="18" charset="0"/>
            </a:endParaRPr>
          </a:p>
        </p:txBody>
      </p:sp>
      <p:sp>
        <p:nvSpPr>
          <p:cNvPr id="151" name="Google Shape;151;p2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Contents</a:t>
            </a:r>
            <a:endParaRPr>
              <a:latin typeface="Times New Roman" panose="02020603050405020304" pitchFamily="18" charset="0"/>
              <a:cs typeface="Times New Roman" panose="02020603050405020304" pitchFamily="18" charset="0"/>
            </a:endParaRPr>
          </a:p>
        </p:txBody>
      </p:sp>
      <p:sp>
        <p:nvSpPr>
          <p:cNvPr id="79" name="Google Shape;79;p14"/>
          <p:cNvSpPr txBox="1">
            <a:spLocks noGrp="1"/>
          </p:cNvSpPr>
          <p:nvPr>
            <p:ph type="body" idx="1"/>
          </p:nvPr>
        </p:nvSpPr>
        <p:spPr>
          <a:xfrm>
            <a:off x="244891" y="1173656"/>
            <a:ext cx="8553000" cy="31406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Char char="●"/>
            </a:pPr>
            <a:r>
              <a:rPr lang="en" sz="2000">
                <a:solidFill>
                  <a:schemeClr val="dk2"/>
                </a:solidFill>
                <a:latin typeface="Times New Roman"/>
                <a:cs typeface="Times New Roman"/>
              </a:rPr>
              <a:t>Introduction</a:t>
            </a:r>
            <a:endParaRPr sz="2000">
              <a:solidFill>
                <a:schemeClr val="dk2"/>
              </a:solidFill>
              <a:latin typeface="Times New Roman"/>
              <a:cs typeface="Times New Roman"/>
            </a:endParaRPr>
          </a:p>
          <a:p>
            <a:pPr marL="457200" lvl="0" indent="-317500" algn="l" rtl="0">
              <a:lnSpc>
                <a:spcPct val="150000"/>
              </a:lnSpc>
              <a:spcBef>
                <a:spcPts val="0"/>
              </a:spcBef>
              <a:spcAft>
                <a:spcPts val="0"/>
              </a:spcAft>
              <a:buClr>
                <a:schemeClr val="dk2"/>
              </a:buClr>
              <a:buSzPts val="1400"/>
              <a:buChar char="●"/>
            </a:pPr>
            <a:r>
              <a:rPr lang="en-IN" sz="2000">
                <a:solidFill>
                  <a:schemeClr val="dk2"/>
                </a:solidFill>
                <a:latin typeface="Times New Roman"/>
                <a:cs typeface="Times New Roman"/>
              </a:rPr>
              <a:t>Problem Statement and Description</a:t>
            </a:r>
          </a:p>
          <a:p>
            <a:pPr marL="457200" lvl="0" indent="-317500" algn="l" rtl="0">
              <a:lnSpc>
                <a:spcPct val="150000"/>
              </a:lnSpc>
              <a:spcBef>
                <a:spcPts val="0"/>
              </a:spcBef>
              <a:spcAft>
                <a:spcPts val="0"/>
              </a:spcAft>
              <a:buClr>
                <a:schemeClr val="dk2"/>
              </a:buClr>
              <a:buSzPts val="1400"/>
              <a:buChar char="●"/>
            </a:pPr>
            <a:r>
              <a:rPr lang="en" sz="2000">
                <a:solidFill>
                  <a:schemeClr val="dk2"/>
                </a:solidFill>
                <a:latin typeface="Times New Roman"/>
                <a:cs typeface="Times New Roman"/>
              </a:rPr>
              <a:t>Objectives</a:t>
            </a:r>
            <a:endParaRPr sz="2000">
              <a:solidFill>
                <a:schemeClr val="dk2"/>
              </a:solidFill>
              <a:latin typeface="Times New Roman"/>
              <a:cs typeface="Times New Roman"/>
            </a:endParaRPr>
          </a:p>
          <a:p>
            <a:pPr marL="457200" lvl="0" indent="-317500" algn="l" rtl="0">
              <a:lnSpc>
                <a:spcPct val="150000"/>
              </a:lnSpc>
              <a:spcBef>
                <a:spcPts val="0"/>
              </a:spcBef>
              <a:spcAft>
                <a:spcPts val="0"/>
              </a:spcAft>
              <a:buClr>
                <a:schemeClr val="dk2"/>
              </a:buClr>
              <a:buSzPts val="1400"/>
              <a:buChar char="●"/>
            </a:pPr>
            <a:r>
              <a:rPr lang="en" sz="2000">
                <a:solidFill>
                  <a:schemeClr val="dk2"/>
                </a:solidFill>
                <a:latin typeface="Times New Roman"/>
                <a:cs typeface="Times New Roman"/>
              </a:rPr>
              <a:t>Proposed Methodology</a:t>
            </a:r>
            <a:endParaRPr sz="2000">
              <a:solidFill>
                <a:schemeClr val="dk2"/>
              </a:solidFill>
              <a:latin typeface="Times New Roman"/>
              <a:cs typeface="Times New Roman"/>
            </a:endParaRPr>
          </a:p>
          <a:p>
            <a:pPr marL="457200" lvl="0" indent="-317500" algn="l" rtl="0">
              <a:lnSpc>
                <a:spcPct val="150000"/>
              </a:lnSpc>
              <a:spcBef>
                <a:spcPts val="0"/>
              </a:spcBef>
              <a:spcAft>
                <a:spcPts val="0"/>
              </a:spcAft>
              <a:buClr>
                <a:schemeClr val="dk2"/>
              </a:buClr>
              <a:buSzPts val="1400"/>
              <a:buChar char="●"/>
            </a:pPr>
            <a:r>
              <a:rPr lang="en-IN" sz="2000">
                <a:solidFill>
                  <a:schemeClr val="dk2"/>
                </a:solidFill>
                <a:latin typeface="Times New Roman"/>
                <a:cs typeface="Times New Roman"/>
              </a:rPr>
              <a:t>Outcome of the work</a:t>
            </a:r>
          </a:p>
          <a:p>
            <a:pPr marL="457200" lvl="0" indent="-317500" algn="l" rtl="0">
              <a:lnSpc>
                <a:spcPct val="150000"/>
              </a:lnSpc>
              <a:spcBef>
                <a:spcPts val="0"/>
              </a:spcBef>
              <a:spcAft>
                <a:spcPts val="0"/>
              </a:spcAft>
              <a:buClr>
                <a:schemeClr val="dk2"/>
              </a:buClr>
              <a:buSzPts val="1400"/>
              <a:buChar char="●"/>
            </a:pPr>
            <a:r>
              <a:rPr lang="en" sz="2000">
                <a:solidFill>
                  <a:schemeClr val="dk2"/>
                </a:solidFill>
                <a:latin typeface="Times New Roman"/>
                <a:cs typeface="Times New Roman"/>
              </a:rPr>
              <a:t>Conclusion</a:t>
            </a:r>
            <a:endParaRPr sz="2000">
              <a:solidFill>
                <a:schemeClr val="dk2"/>
              </a:solidFill>
              <a:latin typeface="Times New Roman"/>
              <a:cs typeface="Times New Roman"/>
            </a:endParaRPr>
          </a:p>
        </p:txBody>
      </p:sp>
      <p:sp>
        <p:nvSpPr>
          <p:cNvPr id="80" name="Google Shape;80;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383765" y="171438"/>
            <a:ext cx="1563248"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301441" y="16682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Introduction</a:t>
            </a:r>
            <a:endParaRPr>
              <a:latin typeface="Times New Roman" panose="02020603050405020304" pitchFamily="18" charset="0"/>
              <a:cs typeface="Times New Roman" panose="02020603050405020304" pitchFamily="18" charset="0"/>
            </a:endParaRPr>
          </a:p>
        </p:txBody>
      </p:sp>
      <p:sp>
        <p:nvSpPr>
          <p:cNvPr id="86" name="Google Shape;86;p15"/>
          <p:cNvSpPr txBox="1">
            <a:spLocks noGrp="1"/>
          </p:cNvSpPr>
          <p:nvPr>
            <p:ph type="body" idx="1"/>
          </p:nvPr>
        </p:nvSpPr>
        <p:spPr>
          <a:xfrm>
            <a:off x="126626" y="944026"/>
            <a:ext cx="8824511" cy="3848309"/>
          </a:xfrm>
          <a:prstGeom prst="rect">
            <a:avLst/>
          </a:prstGeom>
        </p:spPr>
        <p:txBody>
          <a:bodyPr spcFirstLastPara="1" wrap="square" lIns="91425" tIns="91425" rIns="91425" bIns="91425" anchor="t" anchorCtr="0">
            <a:noAutofit/>
          </a:bodyPr>
          <a:lstStyle/>
          <a:p>
            <a:pPr marL="425450" indent="-285750" algn="just">
              <a:lnSpc>
                <a:spcPct val="150000"/>
              </a:lnSpc>
              <a:spcBef>
                <a:spcPts val="600"/>
              </a:spcBef>
              <a:buClr>
                <a:schemeClr val="dk2"/>
              </a:buClr>
            </a:pPr>
            <a:r>
              <a:rPr lang="en-US" sz="1600" i="0" u="none" strike="noStrike" dirty="0">
                <a:solidFill>
                  <a:srgbClr val="000000"/>
                </a:solidFill>
                <a:effectLst/>
                <a:latin typeface="Times New Roman"/>
              </a:rPr>
              <a:t>We know CCTV cameras are everywhere, there's a growing need for smarter technology to boost security and speed up criminal investigations</a:t>
            </a:r>
            <a:r>
              <a:rPr lang="en-US" sz="1600" dirty="0">
                <a:solidFill>
                  <a:srgbClr val="000000"/>
                </a:solidFill>
                <a:latin typeface="Times New Roman"/>
              </a:rPr>
              <a:t>.</a:t>
            </a:r>
            <a:endParaRPr lang="en-US" dirty="0"/>
          </a:p>
          <a:p>
            <a:pPr marL="425450" indent="-285750" algn="just">
              <a:lnSpc>
                <a:spcPct val="150000"/>
              </a:lnSpc>
              <a:spcBef>
                <a:spcPts val="600"/>
              </a:spcBef>
              <a:buClr>
                <a:schemeClr val="dk2"/>
              </a:buClr>
            </a:pPr>
            <a:r>
              <a:rPr lang="en-US" sz="1600" dirty="0">
                <a:solidFill>
                  <a:srgbClr val="000000"/>
                </a:solidFill>
                <a:latin typeface="Times New Roman"/>
              </a:rPr>
              <a:t> </a:t>
            </a:r>
            <a:r>
              <a:rPr lang="en-US" sz="1600" i="0" u="none" strike="noStrike" dirty="0">
                <a:solidFill>
                  <a:srgbClr val="000000"/>
                </a:solidFill>
                <a:effectLst/>
                <a:latin typeface="Times New Roman"/>
              </a:rPr>
              <a:t>Our proposed model, an advanced criminal face identification system for CCTV surveillance, steps in to meet this demand.</a:t>
            </a:r>
            <a:r>
              <a:rPr lang="en-US" sz="1600" dirty="0">
                <a:solidFill>
                  <a:srgbClr val="000000"/>
                </a:solidFill>
                <a:latin typeface="Times New Roman"/>
              </a:rPr>
              <a:t> </a:t>
            </a:r>
            <a:endParaRPr lang="en-US" sz="1600" i="0" u="none" strike="noStrike" dirty="0">
              <a:solidFill>
                <a:srgbClr val="000000"/>
              </a:solidFill>
              <a:effectLst/>
              <a:latin typeface="Times New Roman" panose="02020603050405020304" pitchFamily="18" charset="0"/>
            </a:endParaRPr>
          </a:p>
          <a:p>
            <a:pPr marL="425450" indent="-285750" algn="just">
              <a:lnSpc>
                <a:spcPct val="150000"/>
              </a:lnSpc>
              <a:spcBef>
                <a:spcPts val="600"/>
              </a:spcBef>
              <a:buClr>
                <a:schemeClr val="dk2"/>
              </a:buClr>
            </a:pPr>
            <a:r>
              <a:rPr lang="en-US" sz="1600" i="0" u="none" strike="noStrike" dirty="0">
                <a:solidFill>
                  <a:srgbClr val="000000"/>
                </a:solidFill>
                <a:effectLst/>
                <a:latin typeface="Times New Roman"/>
              </a:rPr>
              <a:t>While CCTV cameras help monitor public spaces and important areas, going through all the video footage manually to identify people, especially those with criminal backgrounds, is slow and can lead to mistakes.</a:t>
            </a:r>
            <a:r>
              <a:rPr lang="en-US" sz="1600" dirty="0">
                <a:solidFill>
                  <a:srgbClr val="000000"/>
                </a:solidFill>
                <a:latin typeface="Times New Roman"/>
              </a:rPr>
              <a:t> </a:t>
            </a:r>
            <a:endParaRPr lang="en-US" sz="1600" i="0" u="none" strike="noStrike" dirty="0">
              <a:solidFill>
                <a:srgbClr val="000000"/>
              </a:solidFill>
              <a:effectLst/>
              <a:latin typeface="Times New Roman" panose="02020603050405020304" pitchFamily="18" charset="0"/>
            </a:endParaRPr>
          </a:p>
          <a:p>
            <a:pPr marL="425450" indent="-285750" algn="just">
              <a:lnSpc>
                <a:spcPct val="150000"/>
              </a:lnSpc>
              <a:spcBef>
                <a:spcPts val="600"/>
              </a:spcBef>
              <a:buClr>
                <a:schemeClr val="dk2"/>
              </a:buClr>
            </a:pPr>
            <a:r>
              <a:rPr lang="en-US" sz="1600" i="0" u="none" strike="noStrike" dirty="0">
                <a:solidFill>
                  <a:srgbClr val="000000"/>
                </a:solidFill>
                <a:effectLst/>
                <a:latin typeface="Times New Roman"/>
              </a:rPr>
              <a:t> By automating the identification process using advanced facial recognition algorithms, our model aims to significantly cut down the time and effort usually spent on manual reviews.</a:t>
            </a:r>
            <a:endParaRPr lang="en-US" sz="1600" dirty="0">
              <a:solidFill>
                <a:schemeClr val="dk2"/>
              </a:solidFill>
              <a:latin typeface="Times New Roman"/>
              <a:cs typeface="Times New Roman" panose="02020603050405020304" pitchFamily="18" charset="0"/>
            </a:endParaRPr>
          </a:p>
          <a:p>
            <a:pPr marL="425450" indent="-285750" algn="just">
              <a:lnSpc>
                <a:spcPct val="150000"/>
              </a:lnSpc>
              <a:spcBef>
                <a:spcPts val="600"/>
              </a:spcBef>
              <a:buClr>
                <a:schemeClr val="dk2"/>
              </a:buClr>
            </a:pPr>
            <a:endParaRPr sz="1600">
              <a:solidFill>
                <a:schemeClr val="dk2"/>
              </a:solidFill>
              <a:latin typeface="Times New Roman" panose="02020603050405020304" pitchFamily="18" charset="0"/>
              <a:cs typeface="Times New Roman" panose="02020603050405020304" pitchFamily="18" charset="0"/>
            </a:endParaRPr>
          </a:p>
        </p:txBody>
      </p:sp>
      <p:sp>
        <p:nvSpPr>
          <p:cNvPr id="87" name="Google Shape;87;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3</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295630" y="161207"/>
            <a:ext cx="2141933"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Problem Statement</a:t>
            </a:r>
            <a:endParaRPr>
              <a:latin typeface="Times New Roman" panose="02020603050405020304" pitchFamily="18" charset="0"/>
              <a:cs typeface="Times New Roman" panose="02020603050405020304" pitchFamily="18" charset="0"/>
            </a:endParaRPr>
          </a:p>
        </p:txBody>
      </p:sp>
      <p:sp>
        <p:nvSpPr>
          <p:cNvPr id="107" name="Google Shape;107;p18"/>
          <p:cNvSpPr txBox="1">
            <a:spLocks noGrp="1"/>
          </p:cNvSpPr>
          <p:nvPr>
            <p:ph type="body" idx="1"/>
          </p:nvPr>
        </p:nvSpPr>
        <p:spPr>
          <a:xfrm>
            <a:off x="133277" y="1037727"/>
            <a:ext cx="8553000" cy="3459593"/>
          </a:xfrm>
          <a:prstGeom prst="rect">
            <a:avLst/>
          </a:prstGeom>
        </p:spPr>
        <p:txBody>
          <a:bodyPr spcFirstLastPara="1" wrap="square" lIns="91425" tIns="91425" rIns="91425" bIns="91425" anchor="t" anchorCtr="0">
            <a:noAutofit/>
          </a:bodyPr>
          <a:lstStyle/>
          <a:p>
            <a:pPr marL="425450" indent="-285750" algn="just">
              <a:lnSpc>
                <a:spcPct val="150000"/>
              </a:lnSpc>
              <a:spcBef>
                <a:spcPts val="600"/>
              </a:spcBef>
              <a:buClr>
                <a:schemeClr val="dk2"/>
              </a:buClr>
            </a:pPr>
            <a:r>
              <a:rPr lang="en-US" sz="1600" i="0" u="none" strike="noStrike">
                <a:solidFill>
                  <a:srgbClr val="000000"/>
                </a:solidFill>
                <a:effectLst/>
                <a:latin typeface="Times New Roman"/>
              </a:rPr>
              <a:t>The rise of Closed-Circuit Television (CCTV) surveillance has overwhelmed law enforcement with an enormous amount of visual data.</a:t>
            </a:r>
            <a:r>
              <a:rPr lang="en-US" sz="1600">
                <a:solidFill>
                  <a:srgbClr val="000000"/>
                </a:solidFill>
                <a:latin typeface="Times New Roman"/>
              </a:rPr>
              <a:t> </a:t>
            </a:r>
            <a:endParaRPr lang="en-US" sz="1600" i="0" u="none" strike="noStrike">
              <a:solidFill>
                <a:srgbClr val="000000"/>
              </a:solidFill>
              <a:effectLst/>
              <a:latin typeface="Times New Roman" panose="02020603050405020304" pitchFamily="18" charset="0"/>
            </a:endParaRPr>
          </a:p>
          <a:p>
            <a:pPr marL="425450" indent="-285750" algn="just">
              <a:lnSpc>
                <a:spcPct val="150000"/>
              </a:lnSpc>
              <a:spcBef>
                <a:spcPts val="600"/>
              </a:spcBef>
              <a:buClr>
                <a:schemeClr val="dk2"/>
              </a:buClr>
            </a:pPr>
            <a:r>
              <a:rPr lang="en-US" sz="1600" i="0" u="none" strike="noStrike">
                <a:solidFill>
                  <a:srgbClr val="000000"/>
                </a:solidFill>
                <a:effectLst/>
                <a:latin typeface="Times New Roman"/>
              </a:rPr>
              <a:t>Manually sifting through this footage to identify criminal faces is slow, error-prone, and often leads to delays.</a:t>
            </a:r>
            <a:r>
              <a:rPr lang="en-US" sz="1600">
                <a:solidFill>
                  <a:srgbClr val="000000"/>
                </a:solidFill>
                <a:latin typeface="Times New Roman"/>
              </a:rPr>
              <a:t> </a:t>
            </a:r>
            <a:endParaRPr lang="en-US" sz="1600" i="0" u="none" strike="noStrike">
              <a:solidFill>
                <a:srgbClr val="000000"/>
              </a:solidFill>
              <a:effectLst/>
              <a:latin typeface="Times New Roman" panose="02020603050405020304" pitchFamily="18" charset="0"/>
            </a:endParaRPr>
          </a:p>
          <a:p>
            <a:pPr marL="425450" lvl="0" indent="-285750" algn="just">
              <a:lnSpc>
                <a:spcPct val="150000"/>
              </a:lnSpc>
              <a:spcBef>
                <a:spcPts val="600"/>
              </a:spcBef>
              <a:buClr>
                <a:schemeClr val="dk2"/>
              </a:buClr>
            </a:pPr>
            <a:r>
              <a:rPr lang="en-US" sz="1600" i="0" u="none" strike="noStrike">
                <a:solidFill>
                  <a:srgbClr val="000000"/>
                </a:solidFill>
                <a:effectLst/>
                <a:latin typeface="Times New Roman"/>
              </a:rPr>
              <a:t>The main problem is that traditional surveillance methods struggle to handle the sheer volume of video data and the need for quick and accurate identification of individuals with criminal backgrounds.</a:t>
            </a:r>
            <a:endParaRPr lang="en-US" sz="1600">
              <a:solidFill>
                <a:schemeClr val="dk2"/>
              </a:solidFill>
              <a:latin typeface="Times New Roman"/>
              <a:cs typeface="Times New Roman" panose="02020603050405020304" pitchFamily="18" charset="0"/>
            </a:endParaRPr>
          </a:p>
        </p:txBody>
      </p:sp>
      <p:sp>
        <p:nvSpPr>
          <p:cNvPr id="108" name="Google Shape;108;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4</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188033" y="149157"/>
            <a:ext cx="5682966"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Problem Statement and Description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432E7AB-6756-55DF-A91E-2721CD9E8789}"/>
            </a:ext>
          </a:extLst>
        </p:cNvPr>
        <p:cNvGrpSpPr/>
        <p:nvPr/>
      </p:nvGrpSpPr>
      <p:grpSpPr>
        <a:xfrm>
          <a:off x="0" y="0"/>
          <a:ext cx="0" cy="0"/>
          <a:chOff x="0" y="0"/>
          <a:chExt cx="0" cy="0"/>
        </a:xfrm>
      </p:grpSpPr>
      <p:sp>
        <p:nvSpPr>
          <p:cNvPr id="106" name="Google Shape;106;p18">
            <a:extLst>
              <a:ext uri="{FF2B5EF4-FFF2-40B4-BE49-F238E27FC236}">
                <a16:creationId xmlns:a16="http://schemas.microsoft.com/office/drawing/2014/main" id="{5C8C3465-0EC9-418B-27FA-6AD0E1A85B44}"/>
              </a:ext>
            </a:extLst>
          </p:cNvPr>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Problem Statement</a:t>
            </a:r>
            <a:endParaRPr>
              <a:latin typeface="Times New Roman" panose="02020603050405020304" pitchFamily="18" charset="0"/>
              <a:cs typeface="Times New Roman" panose="02020603050405020304" pitchFamily="18" charset="0"/>
            </a:endParaRPr>
          </a:p>
        </p:txBody>
      </p:sp>
      <p:sp>
        <p:nvSpPr>
          <p:cNvPr id="107" name="Google Shape;107;p18">
            <a:extLst>
              <a:ext uri="{FF2B5EF4-FFF2-40B4-BE49-F238E27FC236}">
                <a16:creationId xmlns:a16="http://schemas.microsoft.com/office/drawing/2014/main" id="{AE69D8C6-F408-2E68-9731-78BEBAB0B3FA}"/>
              </a:ext>
            </a:extLst>
          </p:cNvPr>
          <p:cNvSpPr txBox="1">
            <a:spLocks noGrp="1"/>
          </p:cNvSpPr>
          <p:nvPr>
            <p:ph type="body" idx="1"/>
          </p:nvPr>
        </p:nvSpPr>
        <p:spPr>
          <a:xfrm>
            <a:off x="141000" y="1037727"/>
            <a:ext cx="8553000" cy="3459593"/>
          </a:xfrm>
          <a:prstGeom prst="rect">
            <a:avLst/>
          </a:prstGeom>
        </p:spPr>
        <p:txBody>
          <a:bodyPr spcFirstLastPara="1" wrap="square" lIns="91425" tIns="91425" rIns="91425" bIns="91425" anchor="t" anchorCtr="0">
            <a:noAutofit/>
          </a:bodyPr>
          <a:lstStyle/>
          <a:p>
            <a:pPr marL="425450" indent="-285750" algn="just">
              <a:lnSpc>
                <a:spcPct val="150000"/>
              </a:lnSpc>
              <a:spcBef>
                <a:spcPts val="600"/>
              </a:spcBef>
              <a:buClr>
                <a:schemeClr val="dk2"/>
              </a:buClr>
            </a:pPr>
            <a:r>
              <a:rPr lang="en-US" sz="1600" i="0" u="none" strike="noStrike">
                <a:solidFill>
                  <a:srgbClr val="000000"/>
                </a:solidFill>
                <a:effectLst/>
                <a:latin typeface="Times New Roman"/>
              </a:rPr>
              <a:t>Our proposed model, which incorporates advanced face recognition algorithms, deep learning, and Convolutional Neural Networks (CNNs) directly tackles this challenge.</a:t>
            </a:r>
            <a:r>
              <a:rPr lang="en-US" sz="1600">
                <a:solidFill>
                  <a:srgbClr val="000000"/>
                </a:solidFill>
                <a:latin typeface="Times New Roman"/>
              </a:rPr>
              <a:t> </a:t>
            </a:r>
            <a:endParaRPr lang="en-US" sz="1600" i="0" u="none" strike="noStrike">
              <a:solidFill>
                <a:srgbClr val="000000"/>
              </a:solidFill>
              <a:effectLst/>
              <a:latin typeface="Times New Roman" panose="02020603050405020304" pitchFamily="18" charset="0"/>
            </a:endParaRPr>
          </a:p>
          <a:p>
            <a:pPr marL="425450" lvl="0" indent="-285750" algn="just">
              <a:lnSpc>
                <a:spcPct val="150000"/>
              </a:lnSpc>
              <a:spcBef>
                <a:spcPts val="600"/>
              </a:spcBef>
              <a:buClr>
                <a:schemeClr val="dk2"/>
              </a:buClr>
            </a:pPr>
            <a:r>
              <a:rPr lang="en-US" sz="1600" i="0" u="none" strike="noStrike">
                <a:solidFill>
                  <a:srgbClr val="000000"/>
                </a:solidFill>
                <a:effectLst/>
                <a:latin typeface="Times New Roman"/>
              </a:rPr>
              <a:t>The project aims to automate real-time criminal face identification, reducing investigation times, and enabling swift responses to security threats.</a:t>
            </a:r>
          </a:p>
          <a:p>
            <a:pPr marL="425450" indent="-285750" algn="just">
              <a:lnSpc>
                <a:spcPct val="150000"/>
              </a:lnSpc>
              <a:spcBef>
                <a:spcPts val="600"/>
              </a:spcBef>
              <a:buClr>
                <a:schemeClr val="dk2"/>
              </a:buClr>
            </a:pPr>
            <a:r>
              <a:rPr lang="en-US" sz="1600">
                <a:solidFill>
                  <a:srgbClr val="000000"/>
                </a:solidFill>
                <a:latin typeface="Times New Roman"/>
              </a:rPr>
              <a:t> </a:t>
            </a:r>
            <a:r>
              <a:rPr lang="en-US" sz="1600" i="0" u="none" strike="noStrike">
                <a:solidFill>
                  <a:srgbClr val="000000"/>
                </a:solidFill>
                <a:effectLst/>
                <a:latin typeface="Times New Roman"/>
              </a:rPr>
              <a:t>By closing the gap between the growing demand for efficient surveillance and the limitations of current practices, our model offers a revolutionary solution for improved public safety and more efficient criminal investigations.</a:t>
            </a:r>
            <a:endParaRPr lang="en-US" sz="1600">
              <a:solidFill>
                <a:schemeClr val="dk2"/>
              </a:solidFill>
              <a:latin typeface="Times New Roman"/>
              <a:cs typeface="Times New Roman" panose="02020603050405020304" pitchFamily="18" charset="0"/>
            </a:endParaRPr>
          </a:p>
        </p:txBody>
      </p:sp>
      <p:sp>
        <p:nvSpPr>
          <p:cNvPr id="108" name="Google Shape;108;p18">
            <a:extLst>
              <a:ext uri="{FF2B5EF4-FFF2-40B4-BE49-F238E27FC236}">
                <a16:creationId xmlns:a16="http://schemas.microsoft.com/office/drawing/2014/main" id="{BA4BCFD4-0D62-492A-4CF3-89D389BAF56F}"/>
              </a:ext>
            </a:extLst>
          </p:cNvPr>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5</a:t>
            </a:fld>
            <a:endParaRPr>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12032C9-B113-6B11-2E60-FFC8DA0B04BE}"/>
              </a:ext>
            </a:extLst>
          </p:cNvPr>
          <p:cNvSpPr/>
          <p:nvPr/>
        </p:nvSpPr>
        <p:spPr>
          <a:xfrm>
            <a:off x="188033" y="149157"/>
            <a:ext cx="5682966"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Problem Statement and Description</a:t>
            </a:r>
          </a:p>
        </p:txBody>
      </p:sp>
    </p:spTree>
    <p:extLst>
      <p:ext uri="{BB962C8B-B14F-4D97-AF65-F5344CB8AC3E}">
        <p14:creationId xmlns:p14="http://schemas.microsoft.com/office/powerpoint/2010/main" val="137603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Objectives</a:t>
            </a:r>
            <a:endParaRPr>
              <a:latin typeface="Times New Roman" panose="02020603050405020304" pitchFamily="18" charset="0"/>
              <a:cs typeface="Times New Roman" panose="02020603050405020304" pitchFamily="18" charset="0"/>
            </a:endParaRPr>
          </a:p>
        </p:txBody>
      </p:sp>
      <p:sp>
        <p:nvSpPr>
          <p:cNvPr id="114" name="Google Shape;114;p19"/>
          <p:cNvSpPr txBox="1">
            <a:spLocks noGrp="1"/>
          </p:cNvSpPr>
          <p:nvPr>
            <p:ph type="body" idx="1"/>
          </p:nvPr>
        </p:nvSpPr>
        <p:spPr>
          <a:xfrm>
            <a:off x="0" y="997677"/>
            <a:ext cx="8553000" cy="2862246"/>
          </a:xfrm>
          <a:prstGeom prst="rect">
            <a:avLst/>
          </a:prstGeom>
        </p:spPr>
        <p:txBody>
          <a:bodyPr spcFirstLastPara="1" wrap="square" lIns="91425" tIns="91425" rIns="91425" bIns="91425" anchor="t" anchorCtr="0">
            <a:noAutofit/>
          </a:bodyPr>
          <a:lstStyle/>
          <a:p>
            <a:pPr marL="425450" indent="-285750" algn="just" fontAlgn="base">
              <a:lnSpc>
                <a:spcPct val="150000"/>
              </a:lnSpc>
            </a:pPr>
            <a:r>
              <a:rPr lang="en-US" sz="1600" i="0" u="none" strike="noStrike" dirty="0">
                <a:solidFill>
                  <a:srgbClr val="000000"/>
                </a:solidFill>
                <a:effectLst/>
                <a:latin typeface="Times New Roman"/>
              </a:rPr>
              <a:t>The primary objective of the work is to design a smart model for automatically identifying the criminals from CCTV footage and to ensure the model is capable of accurately identifying criminal faces within CCTV footage</a:t>
            </a:r>
            <a:r>
              <a:rPr lang="en-US" sz="1600" dirty="0">
                <a:solidFill>
                  <a:srgbClr val="000000"/>
                </a:solidFill>
                <a:latin typeface="Times New Roman"/>
              </a:rPr>
              <a:t> </a:t>
            </a:r>
            <a:endParaRPr lang="en-US" dirty="0"/>
          </a:p>
          <a:p>
            <a:pPr marL="425450" indent="-285750" algn="just">
              <a:lnSpc>
                <a:spcPct val="150000"/>
              </a:lnSpc>
              <a:spcBef>
                <a:spcPts val="0"/>
              </a:spcBef>
              <a:spcAft>
                <a:spcPts val="0"/>
              </a:spcAft>
            </a:pPr>
            <a:r>
              <a:rPr lang="en-US" sz="1600" i="0" u="none" strike="noStrike" dirty="0">
                <a:solidFill>
                  <a:srgbClr val="000000"/>
                </a:solidFill>
                <a:effectLst/>
                <a:latin typeface="Times New Roman"/>
              </a:rPr>
              <a:t>To design a deep learning algorithm for detection of the criminals and to implement efficient data preprocessing techniques to enhance the system's responsiveness </a:t>
            </a:r>
            <a:endParaRPr lang="en-US" i="0" u="none" strike="noStrike">
              <a:solidFill>
                <a:srgbClr val="737373"/>
              </a:solidFill>
              <a:effectLst/>
            </a:endParaRPr>
          </a:p>
          <a:p>
            <a:pPr marL="425450" indent="-285750" algn="just">
              <a:lnSpc>
                <a:spcPct val="150000"/>
              </a:lnSpc>
              <a:spcBef>
                <a:spcPts val="0"/>
              </a:spcBef>
              <a:spcAft>
                <a:spcPts val="0"/>
              </a:spcAft>
            </a:pPr>
            <a:r>
              <a:rPr lang="en-US" sz="1600" i="0" u="none" strike="noStrike" dirty="0">
                <a:solidFill>
                  <a:srgbClr val="000000"/>
                </a:solidFill>
                <a:effectLst/>
                <a:latin typeface="Times New Roman"/>
              </a:rPr>
              <a:t>To develop a user-friendly interface that enables  easy input of facial images, initiate real-time identification processes, and provide clear and actionable results</a:t>
            </a:r>
            <a:r>
              <a:rPr lang="en-US" sz="1600" dirty="0">
                <a:solidFill>
                  <a:srgbClr val="000000"/>
                </a:solidFill>
                <a:latin typeface="Times New Roman"/>
              </a:rPr>
              <a:t>.</a:t>
            </a:r>
            <a:endParaRPr lang="en-US"/>
          </a:p>
          <a:p>
            <a:pPr marL="425450" lvl="0" indent="-285750" algn="just">
              <a:spcBef>
                <a:spcPts val="600"/>
              </a:spcBef>
              <a:buClr>
                <a:schemeClr val="dk2"/>
              </a:buClr>
            </a:pPr>
            <a:endParaRPr lang="en"/>
          </a:p>
        </p:txBody>
      </p:sp>
      <p:sp>
        <p:nvSpPr>
          <p:cNvPr id="115" name="Google Shape;115;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6</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218551" y="147505"/>
            <a:ext cx="1798890"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Objectives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Proposed Methodology</a:t>
            </a:r>
            <a:endParaRPr>
              <a:latin typeface="Times New Roman" panose="02020603050405020304" pitchFamily="18" charset="0"/>
              <a:cs typeface="Times New Roman" panose="02020603050405020304" pitchFamily="18" charset="0"/>
            </a:endParaRPr>
          </a:p>
        </p:txBody>
      </p:sp>
      <p:sp>
        <p:nvSpPr>
          <p:cNvPr id="122" name="Google Shape;122;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7</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120090" y="161016"/>
            <a:ext cx="3725700"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Proposed Methodology</a:t>
            </a:r>
          </a:p>
        </p:txBody>
      </p:sp>
      <p:sp>
        <p:nvSpPr>
          <p:cNvPr id="3" name="Rectangle 2"/>
          <p:cNvSpPr/>
          <p:nvPr/>
        </p:nvSpPr>
        <p:spPr>
          <a:xfrm>
            <a:off x="1806497" y="4404774"/>
            <a:ext cx="5274527" cy="646331"/>
          </a:xfrm>
          <a:prstGeom prst="rect">
            <a:avLst/>
          </a:prstGeom>
        </p:spPr>
        <p:txBody>
          <a:bodyPr wrap="square">
            <a:spAutoFit/>
          </a:bodyPr>
          <a:lstStyle/>
          <a:p>
            <a:pPr algn="just" rtl="0">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Criminal Identification in CCTV Surveillance for Digital Crime Investigations</a:t>
            </a:r>
            <a:endParaRPr lang="en-US" sz="1200" b="0">
              <a:effectLst/>
              <a:latin typeface="Times New Roman" panose="02020603050405020304" pitchFamily="18" charset="0"/>
              <a:cs typeface="Times New Roman" panose="02020603050405020304" pitchFamily="18" charset="0"/>
            </a:endParaRPr>
          </a:p>
          <a:p>
            <a:pPr algn="just"/>
            <a:br>
              <a:rPr lang="en-US" sz="1200">
                <a:latin typeface="Times New Roman" panose="02020603050405020304" pitchFamily="18" charset="0"/>
                <a:cs typeface="Times New Roman" panose="02020603050405020304" pitchFamily="18" charset="0"/>
              </a:rPr>
            </a:br>
            <a:endParaRPr lang="en-US" sz="120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B227104F-6D50-21BE-3EAA-740D602EB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88" y="890587"/>
            <a:ext cx="6029325"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4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Proposed Methodology</a:t>
            </a:r>
            <a:endParaRPr>
              <a:latin typeface="Times New Roman" panose="02020603050405020304" pitchFamily="18" charset="0"/>
              <a:cs typeface="Times New Roman" panose="02020603050405020304" pitchFamily="18" charset="0"/>
            </a:endParaRPr>
          </a:p>
        </p:txBody>
      </p:sp>
      <p:sp>
        <p:nvSpPr>
          <p:cNvPr id="122" name="Google Shape;122;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8</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120090" y="161016"/>
            <a:ext cx="3725700"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Proposed Methodology</a:t>
            </a:r>
          </a:p>
        </p:txBody>
      </p:sp>
      <p:sp>
        <p:nvSpPr>
          <p:cNvPr id="4" name="Google Shape;107;p18">
            <a:extLst>
              <a:ext uri="{FF2B5EF4-FFF2-40B4-BE49-F238E27FC236}">
                <a16:creationId xmlns:a16="http://schemas.microsoft.com/office/drawing/2014/main" id="{81017929-EA06-FB91-64F6-044A01A7F907}"/>
              </a:ext>
            </a:extLst>
          </p:cNvPr>
          <p:cNvSpPr txBox="1">
            <a:spLocks noGrp="1"/>
          </p:cNvSpPr>
          <p:nvPr>
            <p:ph type="body" idx="1"/>
          </p:nvPr>
        </p:nvSpPr>
        <p:spPr>
          <a:xfrm>
            <a:off x="141000" y="1037727"/>
            <a:ext cx="8553000" cy="3944757"/>
          </a:xfrm>
          <a:prstGeom prst="rect">
            <a:avLst/>
          </a:prstGeom>
        </p:spPr>
        <p:txBody>
          <a:bodyPr spcFirstLastPara="1" wrap="square" lIns="91425" tIns="91425" rIns="91425" bIns="91425" anchor="t" anchorCtr="0">
            <a:noAutofit/>
          </a:bodyPr>
          <a:lstStyle/>
          <a:p>
            <a:pPr algn="just">
              <a:lnSpc>
                <a:spcPct val="150000"/>
              </a:lnSpc>
            </a:pPr>
            <a:r>
              <a:rPr lang="en-US" sz="2000" b="1" i="0" dirty="0">
                <a:solidFill>
                  <a:schemeClr val="bg2"/>
                </a:solidFill>
                <a:effectLst/>
                <a:latin typeface="Times New Roman"/>
                <a:cs typeface="Times New Roman"/>
              </a:rPr>
              <a:t>CCTV Interfacing and Image Acquisition:</a:t>
            </a:r>
            <a:endParaRPr lang="en-US" sz="2000" b="1" dirty="0">
              <a:solidFill>
                <a:schemeClr val="bg2"/>
              </a:solidFill>
              <a:latin typeface="Times New Roman"/>
              <a:cs typeface="Times New Roman"/>
            </a:endParaRPr>
          </a:p>
          <a:p>
            <a:pPr marL="139700" indent="0" algn="just">
              <a:lnSpc>
                <a:spcPct val="150000"/>
              </a:lnSpc>
              <a:buNone/>
            </a:pPr>
            <a:r>
              <a:rPr lang="en-US" sz="1600" i="0" dirty="0">
                <a:solidFill>
                  <a:schemeClr val="bg2"/>
                </a:solidFill>
                <a:effectLst/>
                <a:latin typeface="Times New Roman"/>
                <a:cs typeface="Times New Roman"/>
              </a:rPr>
              <a:t>This step involves establishing a connection with the Closed-Circuit Television (CCTV) system to acquire video feeds. The goal is to interface with the CCTV cameras, access the video streams, and capture the frames/images for further analysis.</a:t>
            </a:r>
            <a:endParaRPr lang="en-US">
              <a:solidFill>
                <a:schemeClr val="bg2"/>
              </a:solidFill>
            </a:endParaRPr>
          </a:p>
          <a:p>
            <a:pPr marL="139700" indent="0" algn="just">
              <a:lnSpc>
                <a:spcPct val="150000"/>
              </a:lnSpc>
              <a:buNone/>
            </a:pPr>
            <a:endParaRPr lang="en-US"/>
          </a:p>
          <a:p>
            <a:pPr algn="just">
              <a:lnSpc>
                <a:spcPct val="150000"/>
              </a:lnSpc>
            </a:pPr>
            <a:r>
              <a:rPr lang="en-US" sz="1800" b="1" i="0" dirty="0">
                <a:solidFill>
                  <a:schemeClr val="bg2"/>
                </a:solidFill>
                <a:effectLst/>
                <a:latin typeface="Times New Roman"/>
                <a:cs typeface="Times New Roman"/>
              </a:rPr>
              <a:t>Preprocessing and Image Enhancement:</a:t>
            </a:r>
            <a:endParaRPr lang="en-US">
              <a:solidFill>
                <a:schemeClr val="bg2"/>
              </a:solidFill>
            </a:endParaRPr>
          </a:p>
          <a:p>
            <a:pPr marL="139700" indent="0" algn="just">
              <a:lnSpc>
                <a:spcPct val="150000"/>
              </a:lnSpc>
              <a:buNone/>
            </a:pPr>
            <a:r>
              <a:rPr lang="en-US" sz="1600" i="0" dirty="0">
                <a:solidFill>
                  <a:schemeClr val="bg2"/>
                </a:solidFill>
                <a:effectLst/>
                <a:latin typeface="Times New Roman"/>
                <a:cs typeface="Times New Roman"/>
              </a:rPr>
              <a:t> Preprocessing involves cleaning and enhancing the images to improve the performance of subsequent analysis</a:t>
            </a:r>
            <a:r>
              <a:rPr lang="en-US" sz="1600" dirty="0">
                <a:solidFill>
                  <a:schemeClr val="bg2"/>
                </a:solidFill>
                <a:latin typeface="Times New Roman"/>
                <a:cs typeface="Times New Roman"/>
              </a:rPr>
              <a:t>.</a:t>
            </a:r>
            <a:endParaRPr lang="en-US">
              <a:solidFill>
                <a:schemeClr val="bg2"/>
              </a:solidFill>
            </a:endParaRPr>
          </a:p>
          <a:p>
            <a:pPr marL="139700" indent="0" algn="just">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3EE1024C-D647-40B9-42EF-6D2D16DB40D4}"/>
            </a:ext>
          </a:extLst>
        </p:cNvPr>
        <p:cNvGrpSpPr/>
        <p:nvPr/>
      </p:nvGrpSpPr>
      <p:grpSpPr>
        <a:xfrm>
          <a:off x="0" y="0"/>
          <a:ext cx="0" cy="0"/>
          <a:chOff x="0" y="0"/>
          <a:chExt cx="0" cy="0"/>
        </a:xfrm>
      </p:grpSpPr>
      <p:sp>
        <p:nvSpPr>
          <p:cNvPr id="120" name="Google Shape;120;p20">
            <a:extLst>
              <a:ext uri="{FF2B5EF4-FFF2-40B4-BE49-F238E27FC236}">
                <a16:creationId xmlns:a16="http://schemas.microsoft.com/office/drawing/2014/main" id="{871CEAB6-D6ED-FEF1-C1CC-1BA1000D9552}"/>
              </a:ext>
            </a:extLst>
          </p:cNvPr>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Proposed Methodology</a:t>
            </a:r>
            <a:endParaRPr>
              <a:latin typeface="Times New Roman" panose="02020603050405020304" pitchFamily="18" charset="0"/>
              <a:cs typeface="Times New Roman" panose="02020603050405020304" pitchFamily="18" charset="0"/>
            </a:endParaRPr>
          </a:p>
        </p:txBody>
      </p:sp>
      <p:sp>
        <p:nvSpPr>
          <p:cNvPr id="122" name="Google Shape;122;p20">
            <a:extLst>
              <a:ext uri="{FF2B5EF4-FFF2-40B4-BE49-F238E27FC236}">
                <a16:creationId xmlns:a16="http://schemas.microsoft.com/office/drawing/2014/main" id="{7874C859-B694-33A6-BC9B-80E23AF1F253}"/>
              </a:ext>
            </a:extLst>
          </p:cNvPr>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9</a:t>
            </a:fld>
            <a:endParaRPr>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072EAC8-6B48-3C3D-CFC0-0D3C7AC2A3BA}"/>
              </a:ext>
            </a:extLst>
          </p:cNvPr>
          <p:cNvSpPr/>
          <p:nvPr/>
        </p:nvSpPr>
        <p:spPr>
          <a:xfrm>
            <a:off x="120090" y="161016"/>
            <a:ext cx="3725700"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Proposed Methodology</a:t>
            </a:r>
          </a:p>
        </p:txBody>
      </p:sp>
      <p:sp>
        <p:nvSpPr>
          <p:cNvPr id="4" name="Google Shape;107;p18">
            <a:extLst>
              <a:ext uri="{FF2B5EF4-FFF2-40B4-BE49-F238E27FC236}">
                <a16:creationId xmlns:a16="http://schemas.microsoft.com/office/drawing/2014/main" id="{70FC47B2-6225-25F8-556E-CF0E9B843920}"/>
              </a:ext>
            </a:extLst>
          </p:cNvPr>
          <p:cNvSpPr txBox="1">
            <a:spLocks noGrp="1"/>
          </p:cNvSpPr>
          <p:nvPr>
            <p:ph type="body" idx="1"/>
          </p:nvPr>
        </p:nvSpPr>
        <p:spPr>
          <a:xfrm>
            <a:off x="141000" y="1037727"/>
            <a:ext cx="8553000" cy="3944757"/>
          </a:xfrm>
          <a:prstGeom prst="rect">
            <a:avLst/>
          </a:prstGeom>
        </p:spPr>
        <p:txBody>
          <a:bodyPr spcFirstLastPara="1" wrap="square" lIns="91425" tIns="91425" rIns="91425" bIns="91425" anchor="t" anchorCtr="0">
            <a:noAutofit/>
          </a:bodyPr>
          <a:lstStyle/>
          <a:p>
            <a:pPr marL="425450" indent="-285750" algn="just">
              <a:lnSpc>
                <a:spcPct val="150000"/>
              </a:lnSpc>
            </a:pPr>
            <a:r>
              <a:rPr lang="en-US" sz="1800" b="1" i="0">
                <a:solidFill>
                  <a:schemeClr val="bg2"/>
                </a:solidFill>
                <a:effectLst/>
                <a:latin typeface="Times New Roman"/>
                <a:cs typeface="Times New Roman"/>
              </a:rPr>
              <a:t>Face Detection Using Features:</a:t>
            </a:r>
            <a:endParaRPr lang="en-US"/>
          </a:p>
          <a:p>
            <a:pPr marL="139700" indent="0" algn="just">
              <a:lnSpc>
                <a:spcPct val="150000"/>
              </a:lnSpc>
              <a:buNone/>
            </a:pPr>
            <a:r>
              <a:rPr lang="en-US" sz="1600" i="0">
                <a:solidFill>
                  <a:schemeClr val="bg2"/>
                </a:solidFill>
                <a:effectLst/>
                <a:latin typeface="Times New Roman"/>
                <a:cs typeface="Times New Roman"/>
              </a:rPr>
              <a:t>This step involves the identification of faces within the preprocessed images using relevant facial features.</a:t>
            </a:r>
            <a:r>
              <a:rPr lang="en-US" sz="1600">
                <a:solidFill>
                  <a:schemeClr val="bg2"/>
                </a:solidFill>
                <a:latin typeface="Times New Roman"/>
                <a:cs typeface="Times New Roman"/>
              </a:rPr>
              <a:t> </a:t>
            </a:r>
            <a:endParaRPr lang="en-US" sz="1600" i="0">
              <a:solidFill>
                <a:schemeClr val="bg2"/>
              </a:solidFill>
              <a:effectLst/>
              <a:latin typeface="Times New Roman" panose="02020603050405020304" pitchFamily="18" charset="0"/>
              <a:cs typeface="Times New Roman" panose="02020603050405020304" pitchFamily="18" charset="0"/>
            </a:endParaRPr>
          </a:p>
          <a:p>
            <a:pPr marL="425450" indent="-285750" algn="just">
              <a:lnSpc>
                <a:spcPct val="150000"/>
              </a:lnSpc>
            </a:pPr>
            <a:endParaRPr lang="en-US" sz="1800">
              <a:solidFill>
                <a:schemeClr val="bg2"/>
              </a:solidFill>
              <a:latin typeface="Times New Roman" panose="02020603050405020304" pitchFamily="18" charset="0"/>
              <a:cs typeface="Times New Roman" panose="02020603050405020304" pitchFamily="18" charset="0"/>
            </a:endParaRPr>
          </a:p>
          <a:p>
            <a:pPr marL="425450" indent="-285750" algn="just">
              <a:lnSpc>
                <a:spcPct val="150000"/>
              </a:lnSpc>
            </a:pPr>
            <a:r>
              <a:rPr lang="en-US" sz="1800" b="1" i="0">
                <a:solidFill>
                  <a:schemeClr val="bg2"/>
                </a:solidFill>
                <a:effectLst/>
                <a:latin typeface="Times New Roman"/>
                <a:cs typeface="Times New Roman"/>
              </a:rPr>
              <a:t>Detection of Faces Using CNN:</a:t>
            </a:r>
            <a:endParaRPr lang="en-US" sz="1800" b="1">
              <a:solidFill>
                <a:schemeClr val="bg2"/>
              </a:solidFill>
              <a:latin typeface="Times New Roman"/>
              <a:cs typeface="Times New Roman"/>
            </a:endParaRPr>
          </a:p>
          <a:p>
            <a:pPr marL="139700" indent="0" algn="just">
              <a:lnSpc>
                <a:spcPct val="150000"/>
              </a:lnSpc>
              <a:buNone/>
            </a:pPr>
            <a:r>
              <a:rPr lang="en-US" sz="1600" i="0">
                <a:solidFill>
                  <a:schemeClr val="bg2"/>
                </a:solidFill>
                <a:effectLst/>
                <a:latin typeface="Times New Roman"/>
                <a:cs typeface="Times New Roman"/>
              </a:rPr>
              <a:t>Convolutional Neural Networks (CNNs) are powerful deep learning models widely used for image-related tasks. This step involves employing a CNN for more accurate and robust face detection, leveraging the network's ability to automatically learn hierarchical features.</a:t>
            </a:r>
          </a:p>
          <a:p>
            <a:pPr marL="425450" indent="-285750" algn="just"/>
            <a:endParaRPr lang="en-US" sz="1800" b="0" i="0">
              <a:solidFill>
                <a:schemeClr val="bg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433176"/>
      </p:ext>
    </p:extLst>
  </p:cSld>
  <p:clrMapOvr>
    <a:masterClrMapping/>
  </p:clrMapOvr>
</p:sld>
</file>

<file path=ppt/theme/theme1.xml><?xml version="1.0" encoding="utf-8"?>
<a:theme xmlns:a="http://schemas.openxmlformats.org/drawingml/2006/main" name="Material">
  <a:themeElements>
    <a:clrScheme name="Custom 14">
      <a:dk1>
        <a:srgbClr val="669900"/>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16</Slides>
  <Notes>16</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Material</vt:lpstr>
      <vt:lpstr>PowerPoint Presentation</vt:lpstr>
      <vt:lpstr>Contents</vt:lpstr>
      <vt:lpstr>Introduction</vt:lpstr>
      <vt:lpstr>Problem Statement</vt:lpstr>
      <vt:lpstr>Problem Statement</vt:lpstr>
      <vt:lpstr>Objectives</vt:lpstr>
      <vt:lpstr>Proposed Methodology</vt:lpstr>
      <vt:lpstr>Proposed Methodology</vt:lpstr>
      <vt:lpstr>Proposed Methodology</vt:lpstr>
      <vt:lpstr>Proposed Methodology</vt:lpstr>
      <vt:lpstr>Hardware/Software Requirements</vt:lpstr>
      <vt:lpstr>Hardware/Software Requirements</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20</cp:revision>
  <dcterms:modified xsi:type="dcterms:W3CDTF">2024-02-05T08:35:49Z</dcterms:modified>
</cp:coreProperties>
</file>