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3" r:id="rId7"/>
    <p:sldId id="270" r:id="rId8"/>
    <p:sldId id="264" r:id="rId9"/>
    <p:sldId id="272" r:id="rId10"/>
    <p:sldId id="273" r:id="rId11"/>
    <p:sldId id="265" r:id="rId12"/>
    <p:sldId id="274" r:id="rId13"/>
    <p:sldId id="268" r:id="rId14"/>
    <p:sldId id="266" r:id="rId15"/>
    <p:sldId id="267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8377B-B610-4FD2-9554-4A696D24B43C}" v="195" dt="2024-03-06T12:11:29.390"/>
    <p1510:client id="{463F6578-C28E-43DD-BC7D-D454F6B2AA8D}" v="15" dt="2024-03-06T02:56:08.655"/>
    <p1510:client id="{5A514152-7886-436B-82FA-5B95F875155E}" v="646" dt="2024-03-05T15:19:19.362"/>
    <p1510:client id="{6B09B9BB-24A9-4DC0-9DA9-48A5F8A63203}" v="4" dt="2024-03-05T17:45:11.604"/>
    <p1510:client id="{9F06FDE8-BF86-1E4C-AF72-E64EBB9FC356}" v="178" dt="2024-03-05T15:48:00.514"/>
    <p1510:client id="{A126BA65-B7EB-453E-856C-88A9E679BAA2}" v="11" dt="2024-03-06T09:50:52.952"/>
  </p1510:revLst>
</p1510:revInfo>
</file>

<file path=ppt/tableStyles.xml><?xml version="1.0" encoding="utf-8"?>
<a:tblStyleLst xmlns:a="http://schemas.openxmlformats.org/drawingml/2006/main" def="{37E866A4-2D24-4E5F-B9EA-6FDDF5592C60}">
  <a:tblStyle styleId="{37E866A4-2D24-4E5F-B9EA-6FDDF5592C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89fbe49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89fbe49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89fbe490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89fbe490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90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89fbe49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89fbe49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89fbe490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89fbe490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89fbe490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89fbe490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89fbe490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89fbe490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89fbe49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89fbe49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89fbe490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89fbe490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89fbe490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89fbe490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89fbe490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89fbe490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89fbe490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89fbe490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821933"/>
            <a:ext cx="9144000" cy="4321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60750" y="224498"/>
            <a:ext cx="8222100" cy="4729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232899"/>
            <a:ext cx="3999900" cy="3396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232899"/>
            <a:ext cx="3999900" cy="3396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293061" y="2043247"/>
            <a:ext cx="8625511" cy="868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2400" b="1" err="1">
                <a:solidFill>
                  <a:schemeClr val="dk2"/>
                </a:solidFill>
                <a:latin typeface="Times New Roman"/>
                <a:cs typeface="Times New Roman"/>
              </a:rPr>
              <a:t>SecureAccess</a:t>
            </a:r>
            <a:r>
              <a:rPr lang="en-US" sz="2400" b="1">
                <a:solidFill>
                  <a:schemeClr val="dk2"/>
                </a:solidFill>
                <a:latin typeface="Times New Roman"/>
                <a:cs typeface="Times New Roman"/>
              </a:rPr>
              <a:t>: Bank Locker Security with Facial Recognition Technology</a:t>
            </a: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90" y="288395"/>
            <a:ext cx="1423432" cy="11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132" y="229340"/>
            <a:ext cx="1305200" cy="12611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595622" y="573719"/>
            <a:ext cx="5822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chemeClr val="accent4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Mini Project Final Presentation</a:t>
            </a:r>
            <a:endParaRPr lang="en-IN" sz="2400" b="1">
              <a:solidFill>
                <a:schemeClr val="accent4">
                  <a:lumMod val="1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93061" y="3282470"/>
            <a:ext cx="3067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Team Members:</a:t>
            </a:r>
            <a:endParaRPr b="1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Lima Lolita D’Souza </a:t>
            </a:r>
            <a:r>
              <a:rPr lang="en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- </a:t>
            </a:r>
            <a:r>
              <a:rPr lang="en-US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4SF21CD013</a:t>
            </a:r>
            <a:endParaRPr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Adithi</a:t>
            </a:r>
            <a:r>
              <a:rPr lang="en-IN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- </a:t>
            </a:r>
            <a:r>
              <a:rPr lang="en-US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4SF21CD002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Nihara</a:t>
            </a:r>
            <a:r>
              <a:rPr lang="en-US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- 4SF21CD018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Mayur</a:t>
            </a:r>
            <a:r>
              <a:rPr lang="en-US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PS – 4SF21CD016 </a:t>
            </a:r>
            <a:endParaRPr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476532" y="3549112"/>
            <a:ext cx="24768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Under the Guidance of:</a:t>
            </a:r>
            <a:endParaRPr b="1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Dr. Navaneeth Bhaskar</a:t>
            </a:r>
            <a:endParaRPr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Associate Professor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CSE(DS)/ISE, SCEM</a:t>
            </a:r>
            <a:endParaRPr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3074" y="4695623"/>
            <a:ext cx="621525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>
                <a:solidFill>
                  <a:srgbClr val="002060"/>
                </a:solidFill>
                <a:latin typeface="Times New Roman"/>
                <a:cs typeface="Times New Roman"/>
              </a:rPr>
              <a:t>Department of Computer Science and Engineering (Data Science)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2A58-FA9C-DCA6-0144-6C811411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Times New Roman"/>
              </a:rPr>
              <a:t>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D2872-C58F-18C5-48E0-EC7BAF2124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CFB7C-F58B-CC2B-856B-85DB533621FF}"/>
              </a:ext>
            </a:extLst>
          </p:cNvPr>
          <p:cNvSpPr txBox="1"/>
          <p:nvPr/>
        </p:nvSpPr>
        <p:spPr>
          <a:xfrm>
            <a:off x="273143" y="756397"/>
            <a:ext cx="8414917" cy="13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>
                <a:solidFill>
                  <a:schemeClr val="bg2"/>
                </a:solidFill>
                <a:latin typeface="Times New Roman"/>
              </a:rPr>
              <a:t>Hardware Requirements </a:t>
            </a:r>
            <a:endParaRPr lang="en-US" b="1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>
                <a:solidFill>
                  <a:schemeClr val="bg2"/>
                </a:solidFill>
                <a:latin typeface="Times New Roman"/>
              </a:rPr>
              <a:t>High-Resolution Cameras 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>
                <a:solidFill>
                  <a:schemeClr val="bg2"/>
                </a:solidFill>
                <a:latin typeface="Times New Roman"/>
              </a:rPr>
              <a:t>Powerful Processing Unit 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>
                <a:solidFill>
                  <a:schemeClr val="bg2"/>
                </a:solidFill>
                <a:latin typeface="Times New Roman"/>
              </a:rPr>
              <a:t>Laptops/Computing Devices</a:t>
            </a:r>
          </a:p>
        </p:txBody>
      </p:sp>
    </p:spTree>
    <p:extLst>
      <p:ext uri="{BB962C8B-B14F-4D97-AF65-F5344CB8AC3E}">
        <p14:creationId xmlns:p14="http://schemas.microsoft.com/office/powerpoint/2010/main" val="168702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110420" y="927456"/>
            <a:ext cx="8553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dk2"/>
              </a:buClr>
            </a:pPr>
            <a:endParaRPr lang="en-IN">
              <a:solidFill>
                <a:schemeClr val="bg2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effectLst/>
                <a:latin typeface="Times New Roman"/>
              </a:rPr>
              <a:t>Prevention of unauthorized access, minimizing theft or security breaches.</a:t>
            </a:r>
            <a:endParaRPr lang="en-US">
              <a:solidFill>
                <a:schemeClr val="bg2"/>
              </a:solidFill>
              <a:effectLst/>
              <a:latin typeface="Times New Roman"/>
            </a:endParaRP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effectLst/>
                <a:latin typeface="Times New Roman"/>
              </a:rPr>
              <a:t>User-friendly interface for easy management of authorized personnel datasets.</a:t>
            </a:r>
            <a:endParaRPr lang="en-US">
              <a:solidFill>
                <a:schemeClr val="bg2"/>
              </a:solidFill>
              <a:effectLst/>
              <a:latin typeface="Times New Roman"/>
            </a:endParaRP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effectLst/>
                <a:latin typeface="Times New Roman"/>
              </a:rPr>
              <a:t>Improved overall efficiency in access control processes.</a:t>
            </a:r>
            <a:endParaRPr lang="en-IN">
              <a:solidFill>
                <a:schemeClr val="bg2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Enhanced Security The facial recognition technology fortifies access control, significantly reducing the risk of unauthorized entry.</a:t>
            </a: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Real-Time Access: Users can access their bank lockers swiftly, enhancing overall efficiency in banking operations</a:t>
            </a:r>
          </a:p>
          <a:p>
            <a:pPr marL="139700" indent="0" algn="just">
              <a:buClr>
                <a:schemeClr val="dk2"/>
              </a:buClr>
              <a:buNone/>
            </a:pPr>
            <a:endParaRPr lang="en-US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38720" y="138982"/>
            <a:ext cx="3427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the 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0458-975D-67B3-68F4-F299D148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Times New Roman"/>
              </a:rPr>
              <a:t>Scope and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64AB3-466C-A04C-C360-1516057E4D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C405-6D52-59AF-9D82-DB95FFF6F478}"/>
              </a:ext>
            </a:extLst>
          </p:cNvPr>
          <p:cNvSpPr txBox="1"/>
          <p:nvPr/>
        </p:nvSpPr>
        <p:spPr>
          <a:xfrm>
            <a:off x="189098" y="777408"/>
            <a:ext cx="8408614" cy="425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 b="1">
                <a:latin typeface="Times New Roman"/>
              </a:rPr>
              <a:t>Continuous Performance Optimization:</a:t>
            </a:r>
            <a:r>
              <a:rPr lang="en-US">
                <a:latin typeface="Times New Roman"/>
              </a:rPr>
              <a:t> Regularly assess and optimize the system’s performance to ensure swift and accurate facial recognition. Implement updates to address any emerging security concerns or technological advancement</a:t>
            </a:r>
            <a:endParaRPr lang="en-US"/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 b="1">
                <a:latin typeface="Times New Roman"/>
              </a:rPr>
              <a:t>User Feedback and Iterative Enhancements:</a:t>
            </a:r>
            <a:r>
              <a:rPr lang="en-US">
                <a:latin typeface="Times New Roman"/>
              </a:rPr>
              <a:t> Solicit user feedback to identify areas for improvement and implement iterative enhancements. Prioritize user experience to maintain a positive and user-centric authentication process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 b="1">
                <a:latin typeface="Times New Roman"/>
              </a:rPr>
              <a:t>Collaboration with Financial Technology Innovations</a:t>
            </a:r>
            <a:r>
              <a:rPr lang="en-US">
                <a:latin typeface="Times New Roman"/>
              </a:rPr>
              <a:t>: Collaborate with fintech partners and stay engaged with industry innovations to leverage cutting-edge technologies that can further enhance the security and efficiency of the system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 b="1">
                <a:latin typeface="Times New Roman"/>
              </a:rPr>
              <a:t>Global Implementation: </a:t>
            </a:r>
            <a:r>
              <a:rPr lang="en-US">
                <a:latin typeface="Times New Roman"/>
              </a:rPr>
              <a:t>Explore the potential for implementing the system across multiple branches or even on a global scale, considering the unique security and user experience needs of different regions.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endParaRPr lang="en-US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Char char="•"/>
            </a:pPr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381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177656" y="961073"/>
            <a:ext cx="8553000" cy="3113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effectLst/>
                <a:latin typeface="Times New Roman"/>
              </a:rPr>
              <a:t>Significant advancement in banking security practices.</a:t>
            </a:r>
            <a:endParaRPr lang="en-US">
              <a:solidFill>
                <a:schemeClr val="bg2"/>
              </a:solidFill>
              <a:effectLst/>
              <a:latin typeface="Times New Roman"/>
            </a:endParaRP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effectLst/>
                <a:latin typeface="Times New Roman"/>
              </a:rPr>
              <a:t>Leveraging cutting-edge technology for a robust access control solution.</a:t>
            </a:r>
            <a:endParaRPr lang="en-US">
              <a:solidFill>
                <a:schemeClr val="bg2"/>
              </a:solidFill>
              <a:effectLst/>
              <a:latin typeface="Times New Roman"/>
            </a:endParaRP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effectLst/>
                <a:latin typeface="Times New Roman"/>
              </a:rPr>
              <a:t>Redefining security standards in the banking sector with AI and facial recognition.</a:t>
            </a:r>
            <a:endParaRPr lang="en-IN">
              <a:solidFill>
                <a:schemeClr val="bg2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Users could access bank lockers simply by presenting their face to the system, eliminating the need for PINs or access cards</a:t>
            </a: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The integration with Firebase real-time database provided a solid foundation for data storage, synchronization, and access log management.</a:t>
            </a: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The system demonstrates scalability and adaptability, accommodating diverse banking environments and handling increased user volumes and transaction loads with ease. </a:t>
            </a: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endParaRPr lang="en-IN">
              <a:solidFill>
                <a:srgbClr val="424242"/>
              </a:solidFill>
              <a:latin typeface="Times New Roman"/>
            </a:endParaRPr>
          </a:p>
          <a:p>
            <a:pPr algn="just">
              <a:lnSpc>
                <a:spcPct val="114999"/>
              </a:lnSpc>
              <a:buClr>
                <a:schemeClr val="dk2"/>
              </a:buClr>
            </a:pPr>
            <a:endParaRPr lang="en-IN" sz="2400">
              <a:solidFill>
                <a:srgbClr val="737373"/>
              </a:solidFill>
            </a:endParaRPr>
          </a:p>
          <a:p>
            <a:pPr algn="just">
              <a:buClr>
                <a:schemeClr val="dk2"/>
              </a:buClr>
            </a:pPr>
            <a:endParaRPr lang="en-US" sz="180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44891" y="145837"/>
            <a:ext cx="1901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923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210173" y="1151375"/>
            <a:ext cx="8553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Font typeface="+mj-lt"/>
              <a:buAutoNum type="arabicPeriod"/>
            </a:pPr>
            <a:r>
              <a:rPr lang="en-IN">
                <a:solidFill>
                  <a:schemeClr val="dk2"/>
                </a:solidFill>
                <a:latin typeface="Times New Roman"/>
                <a:cs typeface="Times New Roman"/>
              </a:rPr>
              <a:t>Garg, A., Rouf, R.R., Hafiz, K.N., Sharna, M. and Hasan, N., 2016. Automated detection, locking and hitting a fast moving aerial object by image processing (suitable for guided missile). IOSR Journal of Electronics and Communication Engineering, 11(4), pp.60-68.</a:t>
            </a:r>
          </a:p>
          <a:p>
            <a:pPr marL="482600" lvl="0" indent="-342900"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Font typeface="+mj-lt"/>
              <a:buAutoNum type="arabicPeriod"/>
            </a:pPr>
            <a:r>
              <a:rPr lang="en-IN">
                <a:solidFill>
                  <a:schemeClr val="dk2"/>
                </a:solidFill>
                <a:latin typeface="Times New Roman"/>
                <a:cs typeface="Times New Roman"/>
              </a:rPr>
              <a:t>Alimi, R., Bakshi, L., Kot, E., Shafir, N., Forte, D. and </a:t>
            </a:r>
            <a:r>
              <a:rPr lang="en-IN" err="1">
                <a:solidFill>
                  <a:schemeClr val="dk2"/>
                </a:solidFill>
                <a:latin typeface="Times New Roman"/>
                <a:cs typeface="Times New Roman"/>
              </a:rPr>
              <a:t>Sudai</a:t>
            </a:r>
            <a:r>
              <a:rPr lang="en-IN">
                <a:solidFill>
                  <a:schemeClr val="dk2"/>
                </a:solidFill>
                <a:latin typeface="Times New Roman"/>
                <a:cs typeface="Times New Roman"/>
              </a:rPr>
              <a:t>, M., 2006. Experimental ballistic improvement in a pure electrothermal (ET) 25-mm gun. IEEE transactions on magnetics, 43(1), pp.284-288.</a:t>
            </a:r>
          </a:p>
          <a:p>
            <a:pPr marL="482600" indent="-342900" algn="just">
              <a:lnSpc>
                <a:spcPct val="150000"/>
              </a:lnSpc>
              <a:spcBef>
                <a:spcPts val="600"/>
              </a:spcBef>
              <a:buClr>
                <a:srgbClr val="424242"/>
              </a:buClr>
              <a:buAutoNum type="arabicPeriod"/>
            </a:pPr>
            <a:r>
              <a:rPr lang="en-IN">
                <a:solidFill>
                  <a:schemeClr val="dk2"/>
                </a:solidFill>
                <a:latin typeface="Times New Roman"/>
              </a:rPr>
              <a:t>Jain, A., Arora, D., Bali, R. and Sinha, D., 2021. Secure authentication for banking using face recognition. Journal of Informatics Electrical and Electronics Engineering (JIEEE), 2(2), pp.1-8.</a:t>
            </a:r>
            <a:endParaRPr lang="en-IN">
              <a:solidFill>
                <a:schemeClr val="dk2"/>
              </a:solidFill>
              <a:latin typeface="Times New Roman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IN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0173" y="149157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2282743" y="3541153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4891" y="1173656"/>
            <a:ext cx="8553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200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00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IN" sz="200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Description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200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200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200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sz="200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IN" sz="200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the work</a:t>
            </a:r>
            <a:endParaRPr lang="en-US" sz="200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200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and Future work</a:t>
            </a:r>
            <a:endParaRPr lang="en-IN" sz="200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200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200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00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765" y="171438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135937" y="1013440"/>
            <a:ext cx="8824511" cy="3848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Traditional methods of authentication, reliant on physical tokens and PINs, are proving to be insufficient in meeting contemporary standards of security.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Addressing the need for advanced access control in banking security.</a:t>
            </a:r>
            <a:r>
              <a:rPr lang="en-US">
                <a:solidFill>
                  <a:schemeClr val="bg2"/>
                </a:solidFill>
                <a:latin typeface="Times New Roman"/>
              </a:rPr>
              <a:t>    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US">
                <a:solidFill>
                  <a:schemeClr val="bg2"/>
                </a:solidFill>
                <a:latin typeface="Times New Roman"/>
              </a:rPr>
              <a:t>Integrating facial recognition technology for bank locker security.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US">
                <a:solidFill>
                  <a:schemeClr val="bg2"/>
                </a:solidFill>
                <a:latin typeface="Times New Roman"/>
              </a:rPr>
              <a:t>The primary objective of the Real-Time Bank Locker Access Authentication System is to establish a secure, user-friendly, and efficient means of accessing bank lockers. 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US" dirty="0">
                <a:solidFill>
                  <a:schemeClr val="bg2"/>
                </a:solidFill>
                <a:latin typeface="Times New Roman"/>
              </a:rPr>
              <a:t>The significance of this project lies not only in its potential to reshape access control standards within the banking sector but also as a model for secure authentication systems across diverse </a:t>
            </a:r>
            <a:r>
              <a:rPr lang="en-US">
                <a:solidFill>
                  <a:schemeClr val="bg2"/>
                </a:solidFill>
                <a:latin typeface="Times New Roman"/>
              </a:rPr>
              <a:t>domains</a:t>
            </a:r>
          </a:p>
          <a:p>
            <a:pPr algn="just">
              <a:lnSpc>
                <a:spcPct val="114999"/>
              </a:lnSpc>
              <a:buClr>
                <a:srgbClr val="737373"/>
              </a:buClr>
            </a:pPr>
            <a:r>
              <a:rPr lang="en-US" b="1">
                <a:solidFill>
                  <a:srgbClr val="272727"/>
                </a:solidFill>
              </a:rPr>
              <a:t>Data Collection: Gather diverse facial images </a:t>
            </a:r>
            <a:endParaRPr lang="en-US">
              <a:solidFill>
                <a:srgbClr val="737373"/>
              </a:solidFill>
            </a:endParaRPr>
          </a:p>
          <a:p>
            <a:pPr algn="just">
              <a:lnSpc>
                <a:spcPct val="114999"/>
              </a:lnSpc>
              <a:buClr>
                <a:srgbClr val="737373"/>
              </a:buClr>
            </a:pPr>
            <a:r>
              <a:rPr lang="en-US" b="1">
                <a:solidFill>
                  <a:srgbClr val="272727"/>
                </a:solidFill>
              </a:rPr>
              <a:t>Face Encoding: Convert features into numerical representations </a:t>
            </a:r>
            <a:endParaRPr lang="en-US"/>
          </a:p>
          <a:p>
            <a:pPr algn="just">
              <a:lnSpc>
                <a:spcPct val="114999"/>
              </a:lnSpc>
              <a:buClr>
                <a:srgbClr val="737373"/>
              </a:buClr>
            </a:pPr>
            <a:r>
              <a:rPr lang="en-US" b="1">
                <a:solidFill>
                  <a:srgbClr val="272727"/>
                </a:solidFill>
              </a:rPr>
              <a:t>Face Enrollment: Capture and encode images of authorized individuals </a:t>
            </a:r>
            <a:endParaRPr lang="en-US"/>
          </a:p>
          <a:p>
            <a:pPr algn="just">
              <a:lnSpc>
                <a:spcPct val="114999"/>
              </a:lnSpc>
              <a:buClr>
                <a:srgbClr val="737373"/>
              </a:buClr>
            </a:pPr>
            <a:r>
              <a:rPr lang="en-US" b="1">
                <a:solidFill>
                  <a:srgbClr val="272727"/>
                </a:solidFill>
              </a:rPr>
              <a:t>Face Recognition: Compare face embeddings to determine identity </a:t>
            </a:r>
            <a:endParaRPr lang="en-US"/>
          </a:p>
          <a:p>
            <a:pPr algn="just">
              <a:lnSpc>
                <a:spcPct val="114999"/>
              </a:lnSpc>
              <a:buClr>
                <a:srgbClr val="737373"/>
              </a:buClr>
            </a:pPr>
            <a:r>
              <a:rPr lang="en-US" b="1">
                <a:solidFill>
                  <a:srgbClr val="272727"/>
                </a:solidFill>
              </a:rPr>
              <a:t>Deployment and Integration: Deploy system into bank security infrastructure </a:t>
            </a:r>
            <a:endParaRPr lang="en-US"/>
          </a:p>
          <a:p>
            <a:pPr algn="just">
              <a:lnSpc>
                <a:spcPct val="114999"/>
              </a:lnSpc>
              <a:buClr>
                <a:srgbClr val="737373"/>
              </a:buClr>
            </a:pPr>
            <a:r>
              <a:rPr lang="en-US" b="1">
                <a:solidFill>
                  <a:srgbClr val="272727"/>
                </a:solidFill>
              </a:rPr>
              <a:t>Maintenance and Monitoring: Regular maintenance and monitoring practices </a:t>
            </a:r>
            <a:endParaRPr lang="en-US"/>
          </a:p>
          <a:p>
            <a:pPr algn="just">
              <a:lnSpc>
                <a:spcPct val="114999"/>
              </a:lnSpc>
              <a:buClr>
                <a:srgbClr val="737373"/>
              </a:buClr>
            </a:pPr>
            <a:endParaRPr lang="en-US" b="1" dirty="0">
              <a:solidFill>
                <a:srgbClr val="272727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rgbClr val="424242"/>
              </a:buClr>
            </a:pPr>
            <a:endParaRPr lang="en-US">
              <a:solidFill>
                <a:schemeClr val="bg2"/>
              </a:solidFill>
              <a:latin typeface="tim"/>
            </a:endParaRPr>
          </a:p>
          <a:p>
            <a:pPr marL="139700" indent="0" algn="just">
              <a:spcBef>
                <a:spcPts val="600"/>
              </a:spcBef>
              <a:buClr>
                <a:schemeClr val="dk2"/>
              </a:buClr>
              <a:buNone/>
            </a:pPr>
            <a:br>
              <a:rPr lang="en-US" sz="2400"/>
            </a:br>
            <a:r>
              <a:rPr lang="en-US" sz="2400"/>
              <a:t> </a:t>
            </a:r>
            <a:endParaRPr lang="en-US" sz="180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630" y="161207"/>
            <a:ext cx="2141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-1875" y="785594"/>
            <a:ext cx="8553000" cy="3459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In the rapidly evolving landscape of banking security, traditional authentication methods such as Personal Identification Numbers (PINs) and access cards have become increasingly vulnerable to sophisticated cyber threats.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Conventional methods often burden users with the need to remember complex codes or carry physical tokens, creating a potential for human error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A secure bank locker authentication system employing facial recognition technology to verify authorized users. </a:t>
            </a:r>
            <a:endParaRPr lang="en-US">
              <a:solidFill>
                <a:schemeClr val="bg2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The objective is to enhance security measures within banking facilities by implementing an accurate and efficient authentication method. </a:t>
            </a:r>
            <a:endParaRPr lang="en-US">
              <a:solidFill>
                <a:schemeClr val="bg2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The system will grant </a:t>
            </a:r>
            <a:r>
              <a:rPr lang="en-IN">
                <a:solidFill>
                  <a:schemeClr val="bg2"/>
                </a:solidFill>
                <a:effectLst/>
                <a:latin typeface="Times New Roman"/>
              </a:rPr>
              <a:t>access </a:t>
            </a:r>
            <a:r>
              <a:rPr lang="en-IN">
                <a:solidFill>
                  <a:schemeClr val="bg2"/>
                </a:solidFill>
                <a:latin typeface="Times New Roman"/>
              </a:rPr>
              <a:t>to bank lockers solely to individuals whose facial features match those of authorized users, thereby mitigating unauthorized access and ensuring the protection of valuable assets stored within the lockers.</a:t>
            </a:r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033" y="149157"/>
            <a:ext cx="5682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06450" y="1401282"/>
            <a:ext cx="8553000" cy="2862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effectLst/>
                <a:latin typeface="Times New Roman"/>
              </a:rPr>
              <a:t>Design and implement a facial recognition system for bank locker access control.</a:t>
            </a:r>
            <a:endParaRPr lang="en-US">
              <a:solidFill>
                <a:schemeClr val="bg2"/>
              </a:solidFill>
              <a:effectLst/>
              <a:latin typeface="Times New Roman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effectLst/>
                <a:latin typeface="Times New Roman"/>
              </a:rPr>
              <a:t>Create a user-friendly interface for authorized personnel dataset management.</a:t>
            </a:r>
            <a:endParaRPr lang="en-IN">
              <a:solidFill>
                <a:schemeClr val="bg2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Enhance user experience and convenience.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rgbClr val="424242"/>
              </a:buClr>
            </a:pPr>
            <a:r>
              <a:rPr lang="en">
                <a:solidFill>
                  <a:schemeClr val="dk2"/>
                </a:solidFill>
                <a:latin typeface="Times New Roman"/>
              </a:rPr>
              <a:t>Ensure scalability.</a:t>
            </a:r>
            <a:endParaRPr lang="en">
              <a:solidFill>
                <a:schemeClr val="dk2"/>
              </a:solidFill>
            </a:endParaRPr>
          </a:p>
          <a:p>
            <a:pPr algn="just">
              <a:lnSpc>
                <a:spcPct val="114999"/>
              </a:lnSpc>
              <a:spcBef>
                <a:spcPts val="600"/>
              </a:spcBef>
              <a:buClr>
                <a:srgbClr val="424242"/>
              </a:buClr>
            </a:pPr>
            <a:endParaRPr lang="en" sz="1800"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551" y="147505"/>
            <a:ext cx="1798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090" y="161016"/>
            <a:ext cx="3725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4" name="Google Shape;107;p18">
            <a:extLst>
              <a:ext uri="{FF2B5EF4-FFF2-40B4-BE49-F238E27FC236}">
                <a16:creationId xmlns:a16="http://schemas.microsoft.com/office/drawing/2014/main" id="{81017929-EA06-FB91-64F6-044A01A7F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4191" y="953683"/>
            <a:ext cx="8553000" cy="3459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None/>
            </a:pPr>
            <a:endParaRPr lang="en-IN">
              <a:solidFill>
                <a:schemeClr val="bg2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Data Collection: Gather diverse facial images</a:t>
            </a: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Face Encoding: Convert features into numerical representations</a:t>
            </a: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Face </a:t>
            </a:r>
            <a:r>
              <a:rPr lang="en-IN" err="1">
                <a:solidFill>
                  <a:schemeClr val="bg2"/>
                </a:solidFill>
                <a:latin typeface="Times New Roman"/>
              </a:rPr>
              <a:t>Enrollment</a:t>
            </a:r>
            <a:r>
              <a:rPr lang="en-IN">
                <a:solidFill>
                  <a:schemeClr val="bg2"/>
                </a:solidFill>
                <a:latin typeface="Times New Roman"/>
              </a:rPr>
              <a:t>: Capture and encode images of authorized individuals</a:t>
            </a: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Face Recognition: Compare face embeddings to determine identity</a:t>
            </a:r>
          </a:p>
          <a:p>
            <a:pPr algn="just">
              <a:lnSpc>
                <a:spcPct val="150000"/>
              </a:lnSpc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Deployment and Integration: Deploy system into bank security infrastructure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IN">
                <a:solidFill>
                  <a:schemeClr val="bg2"/>
                </a:solidFill>
                <a:latin typeface="Times New Roman"/>
              </a:rPr>
              <a:t>Maintenance and Monitoring: Regular maintenance and monitoring practices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endParaRPr lang="en-IN" sz="120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090" y="161016"/>
            <a:ext cx="3725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31408" y="4584646"/>
            <a:ext cx="2828018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Architucture</a:t>
            </a:r>
            <a:r>
              <a:rPr lang="en-US">
                <a:latin typeface="Times New Roman"/>
                <a:cs typeface="Times New Roman"/>
              </a:rPr>
              <a:t> of the proposed module</a:t>
            </a:r>
          </a:p>
        </p:txBody>
      </p:sp>
      <p:pic>
        <p:nvPicPr>
          <p:cNvPr id="4" name="Picture 3" descr="A diagram of a face recognition&#10;&#10;Description automatically generated">
            <a:extLst>
              <a:ext uri="{FF2B5EF4-FFF2-40B4-BE49-F238E27FC236}">
                <a16:creationId xmlns:a16="http://schemas.microsoft.com/office/drawing/2014/main" id="{27AD9FF9-C76E-8054-8DDA-F9A2176C6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89" y="828313"/>
            <a:ext cx="6631080" cy="37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6986" y="15812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7676F-6D7B-62D8-167C-F2069F13997E}"/>
              </a:ext>
            </a:extLst>
          </p:cNvPr>
          <p:cNvSpPr txBox="1"/>
          <p:nvPr/>
        </p:nvSpPr>
        <p:spPr>
          <a:xfrm>
            <a:off x="273143" y="1050551"/>
            <a:ext cx="8614522" cy="3331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/>
              </a:rPr>
              <a:t>Components Requirements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High-Resolution Cameras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 Processing Unit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 Facial Recognition Algorithm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Real-Time Database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User Interface (UI)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 Backend System (Python)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Secure User Enrollment Process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 System Calibration Mechanism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 Monitoring and Update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B12A-2426-EF21-D79C-6C44F7CA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Times New Roman"/>
              </a:rPr>
              <a:t>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ABCBB3-6019-26F7-93F7-0BAE445E8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09B36-B015-475D-9A2D-21C4C97D03E1}"/>
              </a:ext>
            </a:extLst>
          </p:cNvPr>
          <p:cNvSpPr txBox="1"/>
          <p:nvPr/>
        </p:nvSpPr>
        <p:spPr>
          <a:xfrm>
            <a:off x="283649" y="829935"/>
            <a:ext cx="8519972" cy="36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Times New Roman"/>
              </a:rPr>
              <a:t>Software Requirements  </a:t>
            </a:r>
            <a:endParaRPr lang="en-US" sz="1600" b="1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err="1">
                <a:latin typeface="Times New Roman"/>
              </a:rPr>
              <a:t>Jupyter</a:t>
            </a:r>
            <a:r>
              <a:rPr lang="en-US">
                <a:latin typeface="Times New Roman"/>
              </a:rPr>
              <a:t> Notebook 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Python Libraries (e.g., OpenCV, NumPy, TensorFlow) 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 Database Management System (e.g., Firebase) 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. Integrated Development Environment (e.g., Visual Studio Code, PyCharm) Development Tools (e.g., HTML, CSS)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 Version Control System (e.g., Git) 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 Text Editor (e.g., Notepad++, Sublime Text) 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Communication Tools (e.g., Slack, Microsoft Teams) 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Security Tools (e.g., Antivirus software, firewall) 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latin typeface="Times New Roman"/>
              </a:rPr>
              <a:t>Documentation Tools (e.g., Markdown editors, Google Docs)</a:t>
            </a:r>
          </a:p>
        </p:txBody>
      </p:sp>
    </p:spTree>
    <p:extLst>
      <p:ext uri="{BB962C8B-B14F-4D97-AF65-F5344CB8AC3E}">
        <p14:creationId xmlns:p14="http://schemas.microsoft.com/office/powerpoint/2010/main" val="402504330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Custom 14">
      <a:dk1>
        <a:srgbClr val="6699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Material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Proposed Methodology</vt:lpstr>
      <vt:lpstr>PowerPoint Presentation</vt:lpstr>
      <vt:lpstr>Requirements</vt:lpstr>
      <vt:lpstr>Requirements</vt:lpstr>
      <vt:lpstr>PowerPoint Presentation</vt:lpstr>
      <vt:lpstr>Scope and Future Work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</cp:revision>
  <dcterms:modified xsi:type="dcterms:W3CDTF">2024-03-08T12:13:29Z</dcterms:modified>
</cp:coreProperties>
</file>