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Caveat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A0DA69-ED38-4A6C-BFE7-1134E25D1F95}">
  <a:tblStyle styleId="{45A0DA69-ED38-4A6C-BFE7-1134E25D1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Caveat-bold.fntdata"/><Relationship Id="rId14" Type="http://schemas.openxmlformats.org/officeDocument/2006/relationships/font" Target="fonts/Cave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0de16b43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50de16b4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0de16b43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0de16b43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0de16b4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50de16b4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0de16b43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0de16b43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0de16b43_4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50de16b43_4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50de16b43_4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50de16b43_4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50de16b43_1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50de16b43_1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2971799" y="1473200"/>
            <a:ext cx="5398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971799" y="3289299"/>
            <a:ext cx="5398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8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699418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971799" y="4402931"/>
            <a:ext cx="3670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7956718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514350" y="3549649"/>
            <a:ext cx="7598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028700" y="699084"/>
            <a:ext cx="6570000" cy="2373600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514350" y="3974702"/>
            <a:ext cx="7598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514351" y="457201"/>
            <a:ext cx="75987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514350" y="3257550"/>
            <a:ext cx="75987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7678400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lang="en"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94" name="Google Shape;94;p13"/>
          <p:cNvSpPr txBox="1"/>
          <p:nvPr/>
        </p:nvSpPr>
        <p:spPr>
          <a:xfrm>
            <a:off x="366206" y="6175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lang="en"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744200" y="457201"/>
            <a:ext cx="7162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823406" y="2514600"/>
            <a:ext cx="7004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515599" y="3257550"/>
            <a:ext cx="7614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514352" y="2481436"/>
            <a:ext cx="7598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514351" y="3583036"/>
            <a:ext cx="7598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7678400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lang="en"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11" name="Google Shape;111;p15"/>
          <p:cNvSpPr txBox="1"/>
          <p:nvPr/>
        </p:nvSpPr>
        <p:spPr>
          <a:xfrm>
            <a:off x="366206" y="6175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lang="en"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744200" y="457201"/>
            <a:ext cx="7162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514350" y="2914650"/>
            <a:ext cx="7601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514349" y="3581400"/>
            <a:ext cx="7601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514351" y="457201"/>
            <a:ext cx="759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514351" y="2628900"/>
            <a:ext cx="7598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514350" y="3257550"/>
            <a:ext cx="75987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2945119" y="-824350"/>
            <a:ext cx="2736900" cy="7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5360421" y="1590899"/>
            <a:ext cx="38862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1508337" y="-536700"/>
            <a:ext cx="3886200" cy="5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514350" y="2481436"/>
            <a:ext cx="7598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14349" y="3583036"/>
            <a:ext cx="7598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14352" y="1606550"/>
            <a:ext cx="37464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366421" y="1606550"/>
            <a:ext cx="37464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730253" y="1663700"/>
            <a:ext cx="3531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514351" y="2152651"/>
            <a:ext cx="37476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572002" y="1670050"/>
            <a:ext cx="3542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367612" y="2152651"/>
            <a:ext cx="37464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514350" y="1555750"/>
            <a:ext cx="2760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486151" y="457201"/>
            <a:ext cx="46269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514350" y="2584450"/>
            <a:ext cx="2760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514350" y="1200150"/>
            <a:ext cx="4623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652190" y="685800"/>
            <a:ext cx="2460600" cy="3429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14350" y="2228850"/>
            <a:ext cx="4623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5430275" y="208775"/>
            <a:ext cx="3602700" cy="564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00"/>
                </a:solidFill>
                <a:highlight>
                  <a:srgbClr val="6FA8DC"/>
                </a:highlight>
              </a:rPr>
              <a:t>TYL C++ HACKATHON</a:t>
            </a:r>
            <a:endParaRPr b="1" sz="3100">
              <a:solidFill>
                <a:srgbClr val="000000"/>
              </a:solidFill>
              <a:highlight>
                <a:srgbClr val="6FA8DC"/>
              </a:highlight>
            </a:endParaRPr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7157375" y="2821500"/>
            <a:ext cx="1875600" cy="23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TEAM: </a:t>
            </a:r>
            <a:endParaRPr b="1" sz="15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CODEBLOODED</a:t>
            </a:r>
            <a:endParaRPr b="1" sz="15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-AKANSHA AGARWAL</a:t>
            </a:r>
            <a:endParaRPr b="1" sz="15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-ALAJANGI </a:t>
            </a: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NIHARIKA</a:t>
            </a:r>
            <a:endParaRPr b="1" sz="15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-AMAN KAPOOR</a:t>
            </a:r>
            <a:endParaRPr b="1" sz="15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-AMAN KUMAR</a:t>
            </a:r>
            <a:endParaRPr b="1" sz="1500">
              <a:solidFill>
                <a:srgbClr val="000000"/>
              </a:solidFill>
              <a:highlight>
                <a:srgbClr val="EFEFEF"/>
              </a:highlight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75" y="354625"/>
            <a:ext cx="1348825" cy="106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0" y="883850"/>
            <a:ext cx="9120457" cy="12229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CCCCCC"/>
                </a:solidFill>
                <a:latin typeface="Georgia"/>
              </a:rPr>
              <a:t>PROBLEM STATEMENT :- </a:t>
            </a:r>
            <a:br>
              <a:rPr b="1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CCCCCC"/>
                </a:solidFill>
                <a:latin typeface="Georgia"/>
              </a:rPr>
            </a:br>
            <a:r>
              <a:rPr b="1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CCCCCC"/>
                </a:solidFill>
                <a:latin typeface="Georgia"/>
              </a:rPr>
              <a:t>MODELING THE COVID-19 SPREAD AND RECOVERY</a:t>
            </a: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50" y="2306600"/>
            <a:ext cx="4374825" cy="2630274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20"/>
          <p:cNvGraphicFramePr/>
          <p:nvPr/>
        </p:nvGraphicFramePr>
        <p:xfrm>
          <a:off x="4733125" y="221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{45A0DA69-ED38-4A6C-BFE7-1134E25D1F95}</a:tableStyleId>
              </a:tblPr>
              <a:tblGrid>
                <a:gridCol w="806850"/>
                <a:gridCol w="806850"/>
                <a:gridCol w="806850"/>
                <a:gridCol w="806850"/>
                <a:gridCol w="806850"/>
              </a:tblGrid>
              <a:tr h="52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2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2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2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2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54" name="Google Shape;154;p20"/>
          <p:cNvSpPr txBox="1"/>
          <p:nvPr/>
        </p:nvSpPr>
        <p:spPr>
          <a:xfrm>
            <a:off x="376263" y="284250"/>
            <a:ext cx="37239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INITIAL STAGE </a:t>
            </a:r>
            <a:r>
              <a:rPr lang="en" sz="4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:</a:t>
            </a:r>
            <a:endParaRPr sz="4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4733125" y="284250"/>
            <a:ext cx="38898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</a:rPr>
              <a:t>➨25 Regions, each represented by a cell in 2-D matrix.  </a:t>
            </a:r>
            <a:endParaRPr sz="18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</a:rPr>
              <a:t>➨Initially we assume 6 regions are declared as red zones, 10 regions as yellow zones and 9 regions as green zones.</a:t>
            </a:r>
            <a:endParaRPr sz="18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3C47D"/>
              </a:solidFill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00" y="1332175"/>
            <a:ext cx="4217424" cy="298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3149850" y="189450"/>
            <a:ext cx="37239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WEEK ONE :</a:t>
            </a:r>
            <a:endParaRPr sz="4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292350" y="995250"/>
            <a:ext cx="85593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Font typeface="Georgia"/>
              <a:buAutoNum type="arabicParenR"/>
            </a:pPr>
            <a:r>
              <a:rPr b="1" lang="en" sz="2200">
                <a:solidFill>
                  <a:srgbClr val="F4CCCC"/>
                </a:solidFill>
                <a:latin typeface="Georgia"/>
                <a:ea typeface="Georgia"/>
                <a:cs typeface="Georgia"/>
                <a:sym typeface="Georgia"/>
              </a:rPr>
              <a:t>If a region has two neighbouring regions as Red zones, this region also moves to Red zone in 1 week.</a:t>
            </a:r>
            <a:endParaRPr b="1" sz="2200">
              <a:solidFill>
                <a:srgbClr val="F4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4CC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63" name="Google Shape;163;p21"/>
          <p:cNvGraphicFramePr/>
          <p:nvPr/>
        </p:nvGraphicFramePr>
        <p:xfrm>
          <a:off x="222875" y="229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{45A0DA69-ED38-4A6C-BFE7-1134E25D1F95}</a:tableStyleId>
              </a:tblPr>
              <a:tblGrid>
                <a:gridCol w="543750"/>
                <a:gridCol w="543750"/>
                <a:gridCol w="543750"/>
                <a:gridCol w="543750"/>
                <a:gridCol w="543750"/>
              </a:tblGrid>
              <a:tr h="4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164" name="Google Shape;164;p21"/>
          <p:cNvCxnSpPr/>
          <p:nvPr/>
        </p:nvCxnSpPr>
        <p:spPr>
          <a:xfrm flipH="1" rot="10800000">
            <a:off x="3071125" y="3376150"/>
            <a:ext cx="693300" cy="60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5" name="Google Shape;165;p21"/>
          <p:cNvGraphicFramePr/>
          <p:nvPr/>
        </p:nvGraphicFramePr>
        <p:xfrm>
          <a:off x="3970125" y="229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{45A0DA69-ED38-4A6C-BFE7-1134E25D1F95}</a:tableStyleId>
              </a:tblPr>
              <a:tblGrid>
                <a:gridCol w="543750"/>
                <a:gridCol w="543750"/>
                <a:gridCol w="543750"/>
                <a:gridCol w="543750"/>
                <a:gridCol w="543750"/>
              </a:tblGrid>
              <a:tr h="4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66" name="Google Shape;166;p21"/>
          <p:cNvSpPr/>
          <p:nvPr/>
        </p:nvSpPr>
        <p:spPr>
          <a:xfrm>
            <a:off x="6873750" y="1840125"/>
            <a:ext cx="2270100" cy="1943700"/>
          </a:xfrm>
          <a:prstGeom prst="cloudCallout">
            <a:avLst>
              <a:gd fmla="val -67937" name="adj1"/>
              <a:gd fmla="val 5318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Bright red indicates the region has been moved to red zone.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292350" y="263825"/>
            <a:ext cx="85593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F4CCCC"/>
                </a:solidFill>
                <a:latin typeface="Georgia"/>
                <a:ea typeface="Georgia"/>
                <a:cs typeface="Georgia"/>
                <a:sym typeface="Georgia"/>
              </a:rPr>
              <a:t>2) If a non-Red zone has 2 neighbouring non-Green zones, this moves to the next level in 1 week.</a:t>
            </a:r>
            <a:endParaRPr b="1" sz="2200">
              <a:solidFill>
                <a:srgbClr val="F4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4CC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72" name="Google Shape;172;p22"/>
          <p:cNvGraphicFramePr/>
          <p:nvPr/>
        </p:nvGraphicFramePr>
        <p:xfrm>
          <a:off x="292350" y="159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{45A0DA69-ED38-4A6C-BFE7-1134E25D1F95}</a:tableStyleId>
              </a:tblPr>
              <a:tblGrid>
                <a:gridCol w="543750"/>
                <a:gridCol w="543750"/>
                <a:gridCol w="543750"/>
                <a:gridCol w="543750"/>
                <a:gridCol w="543750"/>
              </a:tblGrid>
              <a:tr h="53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3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3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3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3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3" name="Google Shape;173;p22"/>
          <p:cNvGraphicFramePr/>
          <p:nvPr/>
        </p:nvGraphicFramePr>
        <p:xfrm>
          <a:off x="4225550" y="159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{45A0DA69-ED38-4A6C-BFE7-1134E25D1F95}</a:tableStyleId>
              </a:tblPr>
              <a:tblGrid>
                <a:gridCol w="543750"/>
                <a:gridCol w="543750"/>
                <a:gridCol w="543750"/>
                <a:gridCol w="543750"/>
                <a:gridCol w="543750"/>
              </a:tblGrid>
              <a:tr h="53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3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3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3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53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74" name="Google Shape;174;p22"/>
          <p:cNvSpPr/>
          <p:nvPr/>
        </p:nvSpPr>
        <p:spPr>
          <a:xfrm>
            <a:off x="292350" y="4459275"/>
            <a:ext cx="675300" cy="530700"/>
          </a:xfrm>
          <a:prstGeom prst="flowChartSummingJunction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1923600" y="2719050"/>
            <a:ext cx="519300" cy="401100"/>
          </a:xfrm>
          <a:prstGeom prst="flowChartSummingJunction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1379850" y="3315000"/>
            <a:ext cx="519300" cy="401100"/>
          </a:xfrm>
          <a:prstGeom prst="flowChartSummingJunction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292350" y="3315000"/>
            <a:ext cx="519300" cy="401100"/>
          </a:xfrm>
          <a:prstGeom prst="flowChartSummingJunction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836100" y="3315000"/>
            <a:ext cx="519300" cy="401100"/>
          </a:xfrm>
          <a:prstGeom prst="flowChartSummingJunction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836100" y="2719050"/>
            <a:ext cx="519300" cy="401100"/>
          </a:xfrm>
          <a:prstGeom prst="flowChartSummingJunction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1923600" y="3716100"/>
            <a:ext cx="519300" cy="401100"/>
          </a:xfrm>
          <a:prstGeom prst="flowChartSummingJunction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2467350" y="3315000"/>
            <a:ext cx="519300" cy="401100"/>
          </a:xfrm>
          <a:prstGeom prst="flowChartSummingJunction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1556875" y="4588975"/>
            <a:ext cx="7043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GREY INDICATES THE CELL HAS ALREADY BEEN UPDATED FOR WEEK 1</a:t>
            </a:r>
            <a:endParaRPr b="1" sz="18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22"/>
          <p:cNvCxnSpPr>
            <a:stCxn id="182" idx="1"/>
            <a:endCxn id="182" idx="1"/>
          </p:cNvCxnSpPr>
          <p:nvPr/>
        </p:nvCxnSpPr>
        <p:spPr>
          <a:xfrm>
            <a:off x="1556875" y="47895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2"/>
          <p:cNvSpPr/>
          <p:nvPr/>
        </p:nvSpPr>
        <p:spPr>
          <a:xfrm>
            <a:off x="1049550" y="4630225"/>
            <a:ext cx="330300" cy="31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2"/>
          <p:cNvCxnSpPr/>
          <p:nvPr/>
        </p:nvCxnSpPr>
        <p:spPr>
          <a:xfrm flipH="1" rot="10800000">
            <a:off x="3271663" y="2919300"/>
            <a:ext cx="693300" cy="60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2"/>
          <p:cNvSpPr/>
          <p:nvPr/>
        </p:nvSpPr>
        <p:spPr>
          <a:xfrm>
            <a:off x="7038900" y="872775"/>
            <a:ext cx="2210100" cy="2843400"/>
          </a:xfrm>
          <a:prstGeom prst="cloudCallout">
            <a:avLst>
              <a:gd fmla="val -63167" name="adj1"/>
              <a:gd fmla="val 559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Bright yellow indicates the region has been moved to next level zone i.e yellow zone.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292350" y="263825"/>
            <a:ext cx="88515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F4CCCC"/>
                </a:solidFill>
                <a:latin typeface="Georgia"/>
                <a:ea typeface="Georgia"/>
                <a:cs typeface="Georgia"/>
                <a:sym typeface="Georgia"/>
              </a:rPr>
              <a:t>3) If triangular nodes (3 neighbouring regions) are non-green zones, all nodes move to the next level in 1 week.</a:t>
            </a:r>
            <a:endParaRPr b="1" sz="2200">
              <a:solidFill>
                <a:srgbClr val="F4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4CC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92" name="Google Shape;192;p23"/>
          <p:cNvGraphicFramePr/>
          <p:nvPr/>
        </p:nvGraphicFramePr>
        <p:xfrm>
          <a:off x="3230700" y="148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{45A0DA69-ED38-4A6C-BFE7-1134E25D1F95}</a:tableStyleId>
              </a:tblPr>
              <a:tblGrid>
                <a:gridCol w="418700"/>
                <a:gridCol w="418700"/>
                <a:gridCol w="418700"/>
                <a:gridCol w="418700"/>
                <a:gridCol w="418700"/>
              </a:tblGrid>
              <a:tr h="43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4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4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4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193" name="Google Shape;193;p23"/>
          <p:cNvCxnSpPr/>
          <p:nvPr/>
        </p:nvCxnSpPr>
        <p:spPr>
          <a:xfrm>
            <a:off x="2571725" y="2571750"/>
            <a:ext cx="473100" cy="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3"/>
          <p:cNvSpPr txBox="1"/>
          <p:nvPr/>
        </p:nvSpPr>
        <p:spPr>
          <a:xfrm>
            <a:off x="1556875" y="4588975"/>
            <a:ext cx="7043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INDICATES THE CELL REMAINS UNCHANGED AFTER 1ST WEEK</a:t>
            </a:r>
            <a:endParaRPr b="1" sz="18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7113" y="4630225"/>
            <a:ext cx="330300" cy="318600"/>
          </a:xfrm>
          <a:prstGeom prst="rightArrow">
            <a:avLst>
              <a:gd fmla="val 50000" name="adj1"/>
              <a:gd fmla="val 4594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23"/>
          <p:cNvGraphicFramePr/>
          <p:nvPr/>
        </p:nvGraphicFramePr>
        <p:xfrm>
          <a:off x="292350" y="148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{45A0DA69-ED38-4A6C-BFE7-1134E25D1F95}</a:tableStyleId>
              </a:tblPr>
              <a:tblGrid>
                <a:gridCol w="418700"/>
                <a:gridCol w="418700"/>
                <a:gridCol w="418700"/>
                <a:gridCol w="418700"/>
                <a:gridCol w="418700"/>
              </a:tblGrid>
              <a:tr h="4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4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197" name="Google Shape;197;p23"/>
          <p:cNvCxnSpPr/>
          <p:nvPr/>
        </p:nvCxnSpPr>
        <p:spPr>
          <a:xfrm>
            <a:off x="5555400" y="2571750"/>
            <a:ext cx="473100" cy="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3"/>
          <p:cNvSpPr txBox="1"/>
          <p:nvPr/>
        </p:nvSpPr>
        <p:spPr>
          <a:xfrm>
            <a:off x="393950" y="3791663"/>
            <a:ext cx="18903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Calibri"/>
                <a:ea typeface="Calibri"/>
                <a:cs typeface="Calibri"/>
                <a:sym typeface="Calibri"/>
              </a:rPr>
              <a:t>INITIAL STAGE</a:t>
            </a:r>
            <a:endParaRPr b="1" sz="2000">
              <a:solidFill>
                <a:srgbClr val="DD7E6B"/>
              </a:solidFill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3044825" y="3791675"/>
            <a:ext cx="26649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Calibri"/>
                <a:ea typeface="Calibri"/>
                <a:cs typeface="Calibri"/>
                <a:sym typeface="Calibri"/>
              </a:rPr>
              <a:t>AFTER 3 CONDITIONS</a:t>
            </a:r>
            <a:endParaRPr b="1" sz="2000">
              <a:solidFill>
                <a:srgbClr val="DD7E6B"/>
              </a:solidFill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" name="Google Shape;200;p23"/>
          <p:cNvGraphicFramePr/>
          <p:nvPr/>
        </p:nvGraphicFramePr>
        <p:xfrm>
          <a:off x="6259700" y="148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{45A0DA69-ED38-4A6C-BFE7-1134E25D1F95}</a:tableStyleId>
              </a:tblPr>
              <a:tblGrid>
                <a:gridCol w="418700"/>
                <a:gridCol w="418700"/>
                <a:gridCol w="418700"/>
                <a:gridCol w="418700"/>
                <a:gridCol w="418700"/>
              </a:tblGrid>
              <a:tr h="43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4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4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4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4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201" name="Google Shape;201;p23"/>
          <p:cNvSpPr txBox="1"/>
          <p:nvPr/>
        </p:nvSpPr>
        <p:spPr>
          <a:xfrm>
            <a:off x="6259750" y="3755725"/>
            <a:ext cx="20934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DD7E6B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" sz="2300">
                <a:solidFill>
                  <a:srgbClr val="DD7E6B"/>
                </a:solidFill>
                <a:latin typeface="Calibri"/>
                <a:ea typeface="Calibri"/>
                <a:cs typeface="Calibri"/>
                <a:sym typeface="Calibri"/>
              </a:rPr>
              <a:t>FTER 1 WEEK</a:t>
            </a:r>
            <a:endParaRPr b="1" sz="2300">
              <a:solidFill>
                <a:srgbClr val="DD7E6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DD7E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23"/>
          <p:cNvCxnSpPr/>
          <p:nvPr/>
        </p:nvCxnSpPr>
        <p:spPr>
          <a:xfrm flipH="1" rot="10800000">
            <a:off x="471875" y="2099625"/>
            <a:ext cx="401100" cy="542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3"/>
          <p:cNvCxnSpPr/>
          <p:nvPr/>
        </p:nvCxnSpPr>
        <p:spPr>
          <a:xfrm>
            <a:off x="896575" y="2099650"/>
            <a:ext cx="0" cy="519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3"/>
          <p:cNvCxnSpPr/>
          <p:nvPr/>
        </p:nvCxnSpPr>
        <p:spPr>
          <a:xfrm>
            <a:off x="424700" y="2642325"/>
            <a:ext cx="519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3"/>
          <p:cNvCxnSpPr/>
          <p:nvPr/>
        </p:nvCxnSpPr>
        <p:spPr>
          <a:xfrm flipH="1" rot="10800000">
            <a:off x="943750" y="2193050"/>
            <a:ext cx="2976900" cy="354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3"/>
          <p:cNvCxnSpPr/>
          <p:nvPr/>
        </p:nvCxnSpPr>
        <p:spPr>
          <a:xfrm>
            <a:off x="495475" y="2996225"/>
            <a:ext cx="0" cy="542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3"/>
          <p:cNvCxnSpPr/>
          <p:nvPr/>
        </p:nvCxnSpPr>
        <p:spPr>
          <a:xfrm>
            <a:off x="495475" y="3019825"/>
            <a:ext cx="471900" cy="448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3"/>
          <p:cNvCxnSpPr/>
          <p:nvPr/>
        </p:nvCxnSpPr>
        <p:spPr>
          <a:xfrm flipH="1" rot="10800000">
            <a:off x="471875" y="3468000"/>
            <a:ext cx="519000" cy="94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3"/>
          <p:cNvCxnSpPr/>
          <p:nvPr/>
        </p:nvCxnSpPr>
        <p:spPr>
          <a:xfrm>
            <a:off x="896575" y="3397325"/>
            <a:ext cx="2927100" cy="57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3"/>
          <p:cNvCxnSpPr/>
          <p:nvPr/>
        </p:nvCxnSpPr>
        <p:spPr>
          <a:xfrm flipH="1">
            <a:off x="2194150" y="2689725"/>
            <a:ext cx="23700" cy="306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3"/>
          <p:cNvCxnSpPr/>
          <p:nvPr/>
        </p:nvCxnSpPr>
        <p:spPr>
          <a:xfrm rot="10800000">
            <a:off x="1722325" y="3020025"/>
            <a:ext cx="5427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3"/>
          <p:cNvCxnSpPr/>
          <p:nvPr/>
        </p:nvCxnSpPr>
        <p:spPr>
          <a:xfrm flipH="1" rot="10800000">
            <a:off x="1745950" y="2648325"/>
            <a:ext cx="506100" cy="371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3"/>
          <p:cNvSpPr/>
          <p:nvPr/>
        </p:nvSpPr>
        <p:spPr>
          <a:xfrm>
            <a:off x="6259750" y="1472488"/>
            <a:ext cx="401100" cy="448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7515800" y="1929688"/>
            <a:ext cx="401100" cy="448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7105900" y="1472488"/>
            <a:ext cx="401100" cy="448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7952050" y="1472488"/>
            <a:ext cx="401100" cy="448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7105900" y="3206563"/>
            <a:ext cx="401100" cy="448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6302850" y="2347650"/>
            <a:ext cx="401100" cy="448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7105900" y="2339538"/>
            <a:ext cx="401100" cy="448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7925700" y="3206575"/>
            <a:ext cx="401100" cy="448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7515800" y="2842713"/>
            <a:ext cx="401100" cy="448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471875" y="4575113"/>
            <a:ext cx="401100" cy="448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6219450" y="3222788"/>
            <a:ext cx="401100" cy="448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/>
        </p:nvSpPr>
        <p:spPr>
          <a:xfrm>
            <a:off x="292350" y="263825"/>
            <a:ext cx="88515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4CCCC"/>
                </a:solidFill>
                <a:latin typeface="Georgia"/>
                <a:ea typeface="Georgia"/>
                <a:cs typeface="Georgia"/>
                <a:sym typeface="Georgia"/>
              </a:rPr>
              <a:t>4) If a zone stays in the same level (colour) for 4 consecutive weeks, then it moves down one level.</a:t>
            </a:r>
            <a:endParaRPr b="1" sz="2200">
              <a:solidFill>
                <a:srgbClr val="F4CC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3161700" y="2291013"/>
            <a:ext cx="1410300" cy="1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TIME LAPSE:</a:t>
            </a:r>
            <a:endParaRPr sz="2400"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AFTER 4 WEEKS</a:t>
            </a:r>
            <a:endParaRPr sz="2400"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0" name="Google Shape;230;p24"/>
          <p:cNvGraphicFramePr/>
          <p:nvPr/>
        </p:nvGraphicFramePr>
        <p:xfrm>
          <a:off x="292350" y="152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{45A0DA69-ED38-4A6C-BFE7-1134E25D1F95}</a:tableStyleId>
              </a:tblPr>
              <a:tblGrid>
                <a:gridCol w="543750"/>
                <a:gridCol w="543750"/>
                <a:gridCol w="543750"/>
                <a:gridCol w="543750"/>
                <a:gridCol w="543750"/>
              </a:tblGrid>
              <a:tr h="5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E6B96A"/>
                        </a:gs>
                        <a:gs pos="100000">
                          <a:srgbClr val="A9792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231" name="Google Shape;231;p24"/>
          <p:cNvCxnSpPr/>
          <p:nvPr/>
        </p:nvCxnSpPr>
        <p:spPr>
          <a:xfrm flipH="1" rot="10800000">
            <a:off x="4572000" y="3073113"/>
            <a:ext cx="949200" cy="1170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32" name="Google Shape;232;p24"/>
          <p:cNvGraphicFramePr/>
          <p:nvPr/>
        </p:nvGraphicFramePr>
        <p:xfrm>
          <a:off x="5983300" y="152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{45A0DA69-ED38-4A6C-BFE7-1134E25D1F95}</a:tableStyleId>
              </a:tblPr>
              <a:tblGrid>
                <a:gridCol w="543750"/>
                <a:gridCol w="543750"/>
                <a:gridCol w="543750"/>
                <a:gridCol w="543750"/>
                <a:gridCol w="543750"/>
              </a:tblGrid>
              <a:tr h="5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233" name="Google Shape;233;p24"/>
          <p:cNvSpPr txBox="1"/>
          <p:nvPr/>
        </p:nvSpPr>
        <p:spPr>
          <a:xfrm>
            <a:off x="5046450" y="4242875"/>
            <a:ext cx="35913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After </a:t>
            </a:r>
            <a:r>
              <a:rPr b="1" lang="en" sz="4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WEEK  four:</a:t>
            </a:r>
            <a:endParaRPr sz="4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356625" y="4242875"/>
            <a:ext cx="25902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Initial stage</a:t>
            </a:r>
            <a:r>
              <a:rPr b="1" lang="en" sz="4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:</a:t>
            </a:r>
            <a:endParaRPr sz="4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/>
        </p:nvSpPr>
        <p:spPr>
          <a:xfrm>
            <a:off x="734775" y="302500"/>
            <a:ext cx="81213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4CCCC"/>
                </a:solidFill>
                <a:latin typeface="Georgia"/>
                <a:ea typeface="Georgia"/>
                <a:cs typeface="Georgia"/>
                <a:sym typeface="Georgia"/>
              </a:rPr>
              <a:t>SPREAD AND RECOVERY:  (FOR 25 REGIONS)</a:t>
            </a:r>
            <a:endParaRPr b="1" sz="2200">
              <a:solidFill>
                <a:srgbClr val="F4CC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0" name="Google Shape;240;p25"/>
          <p:cNvPicPr preferRelativeResize="0"/>
          <p:nvPr/>
        </p:nvPicPr>
        <p:blipFill rotWithShape="1">
          <a:blip r:embed="rId3">
            <a:alphaModFix/>
          </a:blip>
          <a:srcRect b="1830" l="0" r="0" t="-1830"/>
          <a:stretch/>
        </p:blipFill>
        <p:spPr>
          <a:xfrm>
            <a:off x="192950" y="987525"/>
            <a:ext cx="4505800" cy="3168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9360000" dist="314325">
              <a:srgbClr val="000000">
                <a:alpha val="60000"/>
              </a:srgbClr>
            </a:outerShdw>
          </a:effectLst>
        </p:spPr>
      </p:pic>
      <p:pic>
        <p:nvPicPr>
          <p:cNvPr id="241" name="Google Shape;2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150" y="1102175"/>
            <a:ext cx="3906951" cy="288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 txBox="1"/>
          <p:nvPr/>
        </p:nvSpPr>
        <p:spPr>
          <a:xfrm>
            <a:off x="1237525" y="4254025"/>
            <a:ext cx="2765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AFTER WEEK ONE:</a:t>
            </a:r>
            <a:endParaRPr b="1" sz="24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5759975" y="4254025"/>
            <a:ext cx="2765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AFTER WEEK FOUR:</a:t>
            </a:r>
            <a:endParaRPr b="1" sz="24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