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A040201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EB Garamond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3162" autoAdjust="0"/>
  </p:normalViewPr>
  <p:slideViewPr>
    <p:cSldViewPr snapToGrid="0">
      <p:cViewPr varScale="1">
        <p:scale>
          <a:sx n="63" d="100"/>
          <a:sy n="63" d="100"/>
        </p:scale>
        <p:origin x="876" y="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BIGTECHCOMPANY</a:t>
            </a:r>
            <a:endParaRPr dirty="0"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Financial Overview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 dirty="0"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Insert Quarterly table (Output 1) in this space.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Delete this box once this is completed. 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12DA8E-BCF4-8AC5-551B-3B089EFE5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58232"/>
              </p:ext>
            </p:extLst>
          </p:nvPr>
        </p:nvGraphicFramePr>
        <p:xfrm>
          <a:off x="1191768" y="1864659"/>
          <a:ext cx="9753601" cy="453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1171">
                  <a:extLst>
                    <a:ext uri="{9D8B030D-6E8A-4147-A177-3AD203B41FA5}">
                      <a16:colId xmlns:a16="http://schemas.microsoft.com/office/drawing/2014/main" val="615658003"/>
                    </a:ext>
                  </a:extLst>
                </a:gridCol>
                <a:gridCol w="860270">
                  <a:extLst>
                    <a:ext uri="{9D8B030D-6E8A-4147-A177-3AD203B41FA5}">
                      <a16:colId xmlns:a16="http://schemas.microsoft.com/office/drawing/2014/main" val="3814788582"/>
                    </a:ext>
                  </a:extLst>
                </a:gridCol>
                <a:gridCol w="860270">
                  <a:extLst>
                    <a:ext uri="{9D8B030D-6E8A-4147-A177-3AD203B41FA5}">
                      <a16:colId xmlns:a16="http://schemas.microsoft.com/office/drawing/2014/main" val="1594069188"/>
                    </a:ext>
                  </a:extLst>
                </a:gridCol>
                <a:gridCol w="860270">
                  <a:extLst>
                    <a:ext uri="{9D8B030D-6E8A-4147-A177-3AD203B41FA5}">
                      <a16:colId xmlns:a16="http://schemas.microsoft.com/office/drawing/2014/main" val="781750354"/>
                    </a:ext>
                  </a:extLst>
                </a:gridCol>
                <a:gridCol w="860270">
                  <a:extLst>
                    <a:ext uri="{9D8B030D-6E8A-4147-A177-3AD203B41FA5}">
                      <a16:colId xmlns:a16="http://schemas.microsoft.com/office/drawing/2014/main" val="3961472531"/>
                    </a:ext>
                  </a:extLst>
                </a:gridCol>
                <a:gridCol w="860270">
                  <a:extLst>
                    <a:ext uri="{9D8B030D-6E8A-4147-A177-3AD203B41FA5}">
                      <a16:colId xmlns:a16="http://schemas.microsoft.com/office/drawing/2014/main" val="834483285"/>
                    </a:ext>
                  </a:extLst>
                </a:gridCol>
                <a:gridCol w="860270">
                  <a:extLst>
                    <a:ext uri="{9D8B030D-6E8A-4147-A177-3AD203B41FA5}">
                      <a16:colId xmlns:a16="http://schemas.microsoft.com/office/drawing/2014/main" val="2375926327"/>
                    </a:ext>
                  </a:extLst>
                </a:gridCol>
                <a:gridCol w="860270">
                  <a:extLst>
                    <a:ext uri="{9D8B030D-6E8A-4147-A177-3AD203B41FA5}">
                      <a16:colId xmlns:a16="http://schemas.microsoft.com/office/drawing/2014/main" val="870769787"/>
                    </a:ext>
                  </a:extLst>
                </a:gridCol>
                <a:gridCol w="860270">
                  <a:extLst>
                    <a:ext uri="{9D8B030D-6E8A-4147-A177-3AD203B41FA5}">
                      <a16:colId xmlns:a16="http://schemas.microsoft.com/office/drawing/2014/main" val="3273061952"/>
                    </a:ext>
                  </a:extLst>
                </a:gridCol>
                <a:gridCol w="860270">
                  <a:extLst>
                    <a:ext uri="{9D8B030D-6E8A-4147-A177-3AD203B41FA5}">
                      <a16:colId xmlns:a16="http://schemas.microsoft.com/office/drawing/2014/main" val="2726653564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BigTechCompany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555720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sng" strike="noStrike">
                          <a:effectLst/>
                        </a:rPr>
                        <a:t>($ in thousands)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 dirty="0">
                          <a:effectLst/>
                        </a:rPr>
                        <a:t>2021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 dirty="0">
                          <a:effectLst/>
                        </a:rPr>
                        <a:t>2021</a:t>
                      </a:r>
                      <a:endParaRPr lang="en-IN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4326824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Revenues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$5,01,430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$5,13,924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$5,23,843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$5,39,652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$5,50,744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$5,57,910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$5,54,791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$5,49,644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$5,71,305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8748765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Quarterly Growth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4158968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882496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Operating Income (EBITDA)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$1,37,190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$1,29,334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$1,22,868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$44,224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$1,38,014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$1,10,480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$1,07,311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$38,493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$1,20,002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5821292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Quarterly Growth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-5%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-64%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212%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-20%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-64%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212%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049014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9839529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Net Income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$1,19,470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$94,711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$1,01,435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$42,520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$1,11,821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$1,00,867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$97,877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$3,870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$1,02,019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7966875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Quarterly Growth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-21%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-58%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163%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-96%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2536%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7771353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Income per Share(EPS)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$3.27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$1.37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$0.12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0293085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8984203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Free Cash Flow (FCF)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$48,416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-$12,253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-$7,438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-$39,848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$56,118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$891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$33,030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$23,259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$56,812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0661955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8174618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sng" strike="noStrike">
                          <a:effectLst/>
                        </a:rPr>
                        <a:t>Financial Metrics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Q1 2021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Q2 2021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Q3 2021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Q4 2021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Q1 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Q2 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Q3 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Q4 2022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Q1 2023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9067670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EBITDA 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0254181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Net Income 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6805648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FCF per Diluted Share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$1.52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-$0.38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-$0.23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-$1.25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$1.76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$0.03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$0.74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$1.80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165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980660" y="1518386"/>
            <a:ext cx="10671048" cy="148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Q4 , the company declared increased price, after it the churn rate increased to a massive level; it took a lot of time to get it to the same value</a:t>
            </a:r>
            <a:endParaRPr lang="en-IN"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price increase, consumer attribution started increasing at a massive scale.; also the increase of new users also increased during this time.</a:t>
            </a:r>
            <a:endParaRPr lang="en-IN" dirty="0"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A547E8-388C-7A85-C759-4C9599E76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53302"/>
              </p:ext>
            </p:extLst>
          </p:nvPr>
        </p:nvGraphicFramePr>
        <p:xfrm>
          <a:off x="1759923" y="3218388"/>
          <a:ext cx="9215714" cy="3149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9467">
                  <a:extLst>
                    <a:ext uri="{9D8B030D-6E8A-4147-A177-3AD203B41FA5}">
                      <a16:colId xmlns:a16="http://schemas.microsoft.com/office/drawing/2014/main" val="3521992858"/>
                    </a:ext>
                  </a:extLst>
                </a:gridCol>
                <a:gridCol w="719583">
                  <a:extLst>
                    <a:ext uri="{9D8B030D-6E8A-4147-A177-3AD203B41FA5}">
                      <a16:colId xmlns:a16="http://schemas.microsoft.com/office/drawing/2014/main" val="1977517796"/>
                    </a:ext>
                  </a:extLst>
                </a:gridCol>
                <a:gridCol w="719583">
                  <a:extLst>
                    <a:ext uri="{9D8B030D-6E8A-4147-A177-3AD203B41FA5}">
                      <a16:colId xmlns:a16="http://schemas.microsoft.com/office/drawing/2014/main" val="2856748549"/>
                    </a:ext>
                  </a:extLst>
                </a:gridCol>
                <a:gridCol w="719583">
                  <a:extLst>
                    <a:ext uri="{9D8B030D-6E8A-4147-A177-3AD203B41FA5}">
                      <a16:colId xmlns:a16="http://schemas.microsoft.com/office/drawing/2014/main" val="2253329206"/>
                    </a:ext>
                  </a:extLst>
                </a:gridCol>
                <a:gridCol w="719583">
                  <a:extLst>
                    <a:ext uri="{9D8B030D-6E8A-4147-A177-3AD203B41FA5}">
                      <a16:colId xmlns:a16="http://schemas.microsoft.com/office/drawing/2014/main" val="678289491"/>
                    </a:ext>
                  </a:extLst>
                </a:gridCol>
                <a:gridCol w="719583">
                  <a:extLst>
                    <a:ext uri="{9D8B030D-6E8A-4147-A177-3AD203B41FA5}">
                      <a16:colId xmlns:a16="http://schemas.microsoft.com/office/drawing/2014/main" val="3517693397"/>
                    </a:ext>
                  </a:extLst>
                </a:gridCol>
                <a:gridCol w="719583">
                  <a:extLst>
                    <a:ext uri="{9D8B030D-6E8A-4147-A177-3AD203B41FA5}">
                      <a16:colId xmlns:a16="http://schemas.microsoft.com/office/drawing/2014/main" val="2273485262"/>
                    </a:ext>
                  </a:extLst>
                </a:gridCol>
                <a:gridCol w="719583">
                  <a:extLst>
                    <a:ext uri="{9D8B030D-6E8A-4147-A177-3AD203B41FA5}">
                      <a16:colId xmlns:a16="http://schemas.microsoft.com/office/drawing/2014/main" val="325202692"/>
                    </a:ext>
                  </a:extLst>
                </a:gridCol>
                <a:gridCol w="719583">
                  <a:extLst>
                    <a:ext uri="{9D8B030D-6E8A-4147-A177-3AD203B41FA5}">
                      <a16:colId xmlns:a16="http://schemas.microsoft.com/office/drawing/2014/main" val="2282608251"/>
                    </a:ext>
                  </a:extLst>
                </a:gridCol>
                <a:gridCol w="719583">
                  <a:extLst>
                    <a:ext uri="{9D8B030D-6E8A-4147-A177-3AD203B41FA5}">
                      <a16:colId xmlns:a16="http://schemas.microsoft.com/office/drawing/2014/main" val="1155285636"/>
                    </a:ext>
                  </a:extLst>
                </a:gridCol>
              </a:tblGrid>
              <a:tr h="190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Customer Trends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2062973"/>
                  </a:ext>
                </a:extLst>
              </a:tr>
              <a:tr h="190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sng" strike="noStrike">
                          <a:effectLst/>
                        </a:rPr>
                        <a:t>#s in thousands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2023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701453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114532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Cost of Subscription (Quarterly)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$34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542369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1805472"/>
                  </a:ext>
                </a:extLst>
              </a:tr>
              <a:tr h="343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Users (Beginning of Period)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15,195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   15,573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15,874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16,353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16,198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16,409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16,317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16,166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16,803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7029363"/>
                  </a:ext>
                </a:extLst>
              </a:tr>
              <a:tr h="3437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Customer Attrition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 89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200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204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444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2,446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5,000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1,655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1,244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322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9902661"/>
                  </a:ext>
                </a:extLst>
              </a:tr>
              <a:tr h="3437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New Users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468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501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683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289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2,657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4,908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1,504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1,881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1,965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7561021"/>
                  </a:ext>
                </a:extLst>
              </a:tr>
              <a:tr h="343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Users (End of Period)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15,573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15,874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16,353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16,198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16,409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16,317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16,166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16,803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18,446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0137004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Change in # of Users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4139302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946437"/>
                  </a:ext>
                </a:extLst>
              </a:tr>
              <a:tr h="3437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 Change in Customers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379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301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479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(155)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211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 (92)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(151)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   637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      1,643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6719615"/>
                  </a:ext>
                </a:extLst>
              </a:tr>
              <a:tr h="175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Churn 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1.3%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15.1%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30.5%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1.9%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343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556FF7-98A2-8062-9447-496FEB644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07534"/>
              </p:ext>
            </p:extLst>
          </p:nvPr>
        </p:nvGraphicFramePr>
        <p:xfrm>
          <a:off x="1859280" y="1686560"/>
          <a:ext cx="8651241" cy="4317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0870">
                  <a:extLst>
                    <a:ext uri="{9D8B030D-6E8A-4147-A177-3AD203B41FA5}">
                      <a16:colId xmlns:a16="http://schemas.microsoft.com/office/drawing/2014/main" val="1755247431"/>
                    </a:ext>
                  </a:extLst>
                </a:gridCol>
                <a:gridCol w="1146221">
                  <a:extLst>
                    <a:ext uri="{9D8B030D-6E8A-4147-A177-3AD203B41FA5}">
                      <a16:colId xmlns:a16="http://schemas.microsoft.com/office/drawing/2014/main" val="3741904384"/>
                    </a:ext>
                  </a:extLst>
                </a:gridCol>
                <a:gridCol w="968830">
                  <a:extLst>
                    <a:ext uri="{9D8B030D-6E8A-4147-A177-3AD203B41FA5}">
                      <a16:colId xmlns:a16="http://schemas.microsoft.com/office/drawing/2014/main" val="2075056666"/>
                    </a:ext>
                  </a:extLst>
                </a:gridCol>
                <a:gridCol w="968830">
                  <a:extLst>
                    <a:ext uri="{9D8B030D-6E8A-4147-A177-3AD203B41FA5}">
                      <a16:colId xmlns:a16="http://schemas.microsoft.com/office/drawing/2014/main" val="1255357119"/>
                    </a:ext>
                  </a:extLst>
                </a:gridCol>
                <a:gridCol w="968830">
                  <a:extLst>
                    <a:ext uri="{9D8B030D-6E8A-4147-A177-3AD203B41FA5}">
                      <a16:colId xmlns:a16="http://schemas.microsoft.com/office/drawing/2014/main" val="3623963717"/>
                    </a:ext>
                  </a:extLst>
                </a:gridCol>
                <a:gridCol w="968830">
                  <a:extLst>
                    <a:ext uri="{9D8B030D-6E8A-4147-A177-3AD203B41FA5}">
                      <a16:colId xmlns:a16="http://schemas.microsoft.com/office/drawing/2014/main" val="1543249943"/>
                    </a:ext>
                  </a:extLst>
                </a:gridCol>
                <a:gridCol w="968830">
                  <a:extLst>
                    <a:ext uri="{9D8B030D-6E8A-4147-A177-3AD203B41FA5}">
                      <a16:colId xmlns:a16="http://schemas.microsoft.com/office/drawing/2014/main" val="2406558247"/>
                    </a:ext>
                  </a:extLst>
                </a:gridCol>
              </a:tblGrid>
              <a:tr h="260818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FY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2020-2024E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132582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sng" strike="noStrike">
                          <a:effectLst/>
                        </a:rPr>
                        <a:t>Financial Highlights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2020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2021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2022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2023E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2024E</a:t>
                      </a:r>
                      <a:endParaRPr lang="en-IN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sng" strike="noStrike">
                          <a:effectLst/>
                        </a:rPr>
                        <a:t>CAGR</a:t>
                      </a:r>
                      <a:endParaRPr lang="en-IN" sz="1200" b="0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6666016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Revenues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$19,99,444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 $      20,78,849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 $      22,13,089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 $      22,85,221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 $      26,28,004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1245190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Annual Growth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7967416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Operating Income (EBITDA)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$3,71,461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          4,33,616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          3,94,298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          4,80,009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          5,28,010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1845709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Annual Growth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6554466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Net Income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$2,47,641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$        3,58,136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$        3,14,435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$        4,08,075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$        4,40,721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7265301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Annual Growth</a:t>
                      </a:r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0363928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Net Income per Share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$12.11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$             11.55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$             10.11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$             13.09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 $             14.14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5680104"/>
                  </a:ext>
                </a:extLst>
              </a:tr>
              <a:tr h="405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Free Cash Flow (FCF)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$755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$           (11,123)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$         1,13,297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$         2,27,248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$         2,22,703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314%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3642481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3507916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sng" strike="noStrike">
                          <a:effectLst/>
                        </a:rPr>
                        <a:t>Financial Metrics</a:t>
                      </a:r>
                      <a:endParaRPr lang="en-IN" sz="1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3601653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EBITDA 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5533971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Net Income 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9686181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Debt / EBITDA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2.7x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2.4x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2.5x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2.0x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1.9x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7953433"/>
                  </a:ext>
                </a:extLst>
              </a:tr>
              <a:tr h="2608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FCF per Diluted Share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$0.03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-$0.35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$3.58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$7.18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$7.03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048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 dirty="0"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1495761" y="1535305"/>
            <a:ext cx="921571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ym typeface="Calibri"/>
              </a:rPr>
              <a:t>The future expected revenue trend is supposed to be increasing; future cash flow is also increasing </a:t>
            </a:r>
            <a:endParaRPr lang="en-US" sz="1600"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ym typeface="Calibri"/>
              </a:rPr>
              <a:t>Debt/ebitda is also less than  industry (4x) which is a positive sign.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ym typeface="Calibri"/>
              </a:rPr>
              <a:t>Net income cagr is growing.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quartile volatile expenses (increased prices on all the costs)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ym typeface="Calibri"/>
              </a:rPr>
              <a:t>EBITDA is also low then industry specific 39%</a:t>
            </a:r>
            <a:endParaRPr lang="en-US" sz="16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lang="en-US" sz="1800"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ym typeface="Calibri"/>
              </a:rPr>
              <a:t>We should ask company about increased cost in 4th quarter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ym typeface="Calibri"/>
              </a:rPr>
              <a:t>If there is going to be increase in price of subscription to calculate customer attribution.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ym typeface="Calibri"/>
              </a:rPr>
              <a:t>Overall it’s a good company to adjust with estimated good return in the future as well.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sz="1600" dirty="0">
              <a:sym typeface="Calibri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914</Words>
  <Application>Microsoft Office PowerPoint</Application>
  <PresentationFormat>Widescreen</PresentationFormat>
  <Paragraphs>376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Arial</vt:lpstr>
      <vt:lpstr>Calibri</vt:lpstr>
      <vt:lpstr>EB Garamond</vt:lpstr>
      <vt:lpstr>Noto Sans Symbols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Niharika Bisht</dc:creator>
  <cp:lastModifiedBy>Niharika Bisht</cp:lastModifiedBy>
  <cp:revision>6</cp:revision>
  <dcterms:created xsi:type="dcterms:W3CDTF">2023-05-19T18:17:16Z</dcterms:created>
  <dcterms:modified xsi:type="dcterms:W3CDTF">2023-12-20T13:32:09Z</dcterms:modified>
</cp:coreProperties>
</file>