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0"/>
      <p:regular r:id="rId15"/>
      <p:bold r:id="rId16"/>
      <p:italic r:id="rId17"/>
      <p:boldItalic r:id="rId18"/>
    </p:embeddedFont>
    <p:embeddedFont>
      <p:font typeface="Segoe UI" panose="020B0502040204020203"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1C2CC3-8880-4F77-9A23-5E749482180A}">
  <a:tblStyle styleId="{AF1C2CC3-8880-4F77-9A23-5E74948218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89" autoAdjust="0"/>
  </p:normalViewPr>
  <p:slideViewPr>
    <p:cSldViewPr snapToGrid="0">
      <p:cViewPr varScale="1">
        <p:scale>
          <a:sx n="96" d="100"/>
          <a:sy n="96" d="100"/>
        </p:scale>
        <p:origin x="1066" y="6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168736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1687363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1687363f9_0_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1687363f9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First pie chart: Results from the post-pilot survey</a:t>
            </a:r>
            <a:endParaRPr sz="1000" dirty="0"/>
          </a:p>
          <a:p>
            <a:pPr marL="0" lvl="0" indent="0" algn="l" rtl="0">
              <a:spcBef>
                <a:spcPts val="0"/>
              </a:spcBef>
              <a:spcAft>
                <a:spcPts val="0"/>
              </a:spcAft>
              <a:buNone/>
            </a:pPr>
            <a:r>
              <a:rPr lang="en" sz="1000" dirty="0"/>
              <a:t>Second pie chart: Results from the post-launch survey, after making changes</a:t>
            </a:r>
            <a:endParaRPr sz="1000" dirty="0"/>
          </a:p>
          <a:p>
            <a:pPr marL="0" lvl="0" indent="0" algn="l" rtl="0">
              <a:spcBef>
                <a:spcPts val="0"/>
              </a:spcBef>
              <a:spcAft>
                <a:spcPts val="0"/>
              </a:spcAft>
              <a:buNone/>
            </a:pPr>
            <a:r>
              <a:rPr lang="en" sz="1000" dirty="0"/>
              <a:t>Satisfaction has gone up from 72% (4 and 5 rating) to 86% (4 and 5 rating)</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Post-pilot data:</a:t>
            </a:r>
            <a:endParaRPr sz="1000" dirty="0"/>
          </a:p>
          <a:p>
            <a:pPr marL="0" lvl="0" indent="0" algn="l" rtl="0">
              <a:spcBef>
                <a:spcPts val="0"/>
              </a:spcBef>
              <a:spcAft>
                <a:spcPts val="0"/>
              </a:spcAft>
              <a:buClr>
                <a:schemeClr val="dk1"/>
              </a:buClr>
              <a:buSzPts val="1100"/>
              <a:buFont typeface="Arial"/>
              <a:buNone/>
            </a:pPr>
            <a:r>
              <a:rPr lang="en" sz="1000" dirty="0"/>
              <a:t>1 - Lacking	2	4%</a:t>
            </a:r>
            <a:endParaRPr sz="1000" dirty="0"/>
          </a:p>
          <a:p>
            <a:pPr marL="0" lvl="0" indent="0" algn="l" rtl="0">
              <a:spcBef>
                <a:spcPts val="0"/>
              </a:spcBef>
              <a:spcAft>
                <a:spcPts val="0"/>
              </a:spcAft>
              <a:buClr>
                <a:schemeClr val="dk1"/>
              </a:buClr>
              <a:buSzPts val="1100"/>
              <a:buFont typeface="Arial"/>
              <a:buNone/>
            </a:pPr>
            <a:r>
              <a:rPr lang="en" sz="1000" dirty="0"/>
              <a:t>2		5	10%</a:t>
            </a:r>
            <a:endParaRPr sz="1000" dirty="0"/>
          </a:p>
          <a:p>
            <a:pPr marL="0" lvl="0" indent="0" algn="l" rtl="0">
              <a:spcBef>
                <a:spcPts val="0"/>
              </a:spcBef>
              <a:spcAft>
                <a:spcPts val="0"/>
              </a:spcAft>
              <a:buClr>
                <a:schemeClr val="dk1"/>
              </a:buClr>
              <a:buSzPts val="1100"/>
              <a:buFont typeface="Arial"/>
              <a:buNone/>
            </a:pPr>
            <a:r>
              <a:rPr lang="en" sz="1000" dirty="0"/>
              <a:t>3		7	14%</a:t>
            </a:r>
            <a:endParaRPr sz="1000" dirty="0"/>
          </a:p>
          <a:p>
            <a:pPr marL="0" lvl="0" indent="0" algn="l" rtl="0">
              <a:spcBef>
                <a:spcPts val="0"/>
              </a:spcBef>
              <a:spcAft>
                <a:spcPts val="0"/>
              </a:spcAft>
              <a:buClr>
                <a:schemeClr val="dk1"/>
              </a:buClr>
              <a:buSzPts val="1100"/>
              <a:buFont typeface="Arial"/>
              <a:buNone/>
            </a:pPr>
            <a:r>
              <a:rPr lang="en" sz="1000" dirty="0"/>
              <a:t>4		20	40%</a:t>
            </a:r>
            <a:endParaRPr sz="1000" dirty="0"/>
          </a:p>
          <a:p>
            <a:pPr marL="0" lvl="0" indent="0" algn="l" rtl="0">
              <a:spcBef>
                <a:spcPts val="0"/>
              </a:spcBef>
              <a:spcAft>
                <a:spcPts val="0"/>
              </a:spcAft>
              <a:buNone/>
            </a:pPr>
            <a:r>
              <a:rPr lang="en" sz="1000" dirty="0"/>
              <a:t>5 - Great	16	32%</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Post-launch data:</a:t>
            </a:r>
            <a:endParaRPr sz="1000" dirty="0"/>
          </a:p>
          <a:p>
            <a:pPr marL="0" lvl="0" indent="0" algn="l" rtl="0">
              <a:spcBef>
                <a:spcPts val="0"/>
              </a:spcBef>
              <a:spcAft>
                <a:spcPts val="0"/>
              </a:spcAft>
              <a:buNone/>
            </a:pPr>
            <a:r>
              <a:rPr lang="en" sz="1000" dirty="0"/>
              <a:t>1 - Lacking	1	2%</a:t>
            </a:r>
            <a:endParaRPr sz="1000" dirty="0"/>
          </a:p>
          <a:p>
            <a:pPr marL="0" lvl="0" indent="0" algn="l" rtl="0">
              <a:spcBef>
                <a:spcPts val="0"/>
              </a:spcBef>
              <a:spcAft>
                <a:spcPts val="0"/>
              </a:spcAft>
              <a:buNone/>
            </a:pPr>
            <a:r>
              <a:rPr lang="en" sz="1000" dirty="0"/>
              <a:t>2		2	4%</a:t>
            </a:r>
            <a:endParaRPr sz="1000" dirty="0"/>
          </a:p>
          <a:p>
            <a:pPr marL="0" lvl="0" indent="0" algn="l" rtl="0">
              <a:spcBef>
                <a:spcPts val="0"/>
              </a:spcBef>
              <a:spcAft>
                <a:spcPts val="0"/>
              </a:spcAft>
              <a:buNone/>
            </a:pPr>
            <a:r>
              <a:rPr lang="en" sz="1000" dirty="0"/>
              <a:t>3		4	8%</a:t>
            </a:r>
            <a:endParaRPr sz="1000" dirty="0"/>
          </a:p>
          <a:p>
            <a:pPr marL="0" lvl="0" indent="0" algn="l" rtl="0">
              <a:spcBef>
                <a:spcPts val="0"/>
              </a:spcBef>
              <a:spcAft>
                <a:spcPts val="0"/>
              </a:spcAft>
              <a:buNone/>
            </a:pPr>
            <a:r>
              <a:rPr lang="en" sz="1000" dirty="0"/>
              <a:t>4		22	44%</a:t>
            </a:r>
            <a:endParaRPr sz="1000" dirty="0"/>
          </a:p>
          <a:p>
            <a:pPr marL="0" lvl="0" indent="0" algn="l" rtl="0">
              <a:spcBef>
                <a:spcPts val="0"/>
              </a:spcBef>
              <a:spcAft>
                <a:spcPts val="0"/>
              </a:spcAft>
              <a:buNone/>
            </a:pPr>
            <a:r>
              <a:rPr lang="en" sz="1000" dirty="0"/>
              <a:t>5 - Great	21	42%</a:t>
            </a:r>
            <a:endParaRPr sz="1000" dirty="0"/>
          </a:p>
          <a:p>
            <a:pPr marL="0" lvl="0" indent="0" algn="l" rtl="0">
              <a:spcBef>
                <a:spcPts val="0"/>
              </a:spcBef>
              <a:spcAft>
                <a:spcPts val="0"/>
              </a:spcAft>
              <a:buClr>
                <a:schemeClr val="dk1"/>
              </a:buClr>
              <a:buSzPts val="1100"/>
              <a:buFont typeface="Arial"/>
              <a:buNone/>
            </a:pPr>
            <a:endParaRPr sz="1000" dirty="0"/>
          </a:p>
          <a:p>
            <a:pPr marL="0" lvl="0" indent="0" algn="l" rtl="0">
              <a:spcBef>
                <a:spcPts val="0"/>
              </a:spcBef>
              <a:spcAft>
                <a:spcPts val="0"/>
              </a:spcAft>
              <a:buNone/>
            </a:pPr>
            <a:endParaRPr sz="1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9abcc198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9abcc198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First pie chart: Results from the post-pilot survey</a:t>
            </a:r>
            <a:endParaRPr sz="1000" dirty="0"/>
          </a:p>
          <a:p>
            <a:pPr marL="0" lvl="0" indent="0" algn="l" rtl="0">
              <a:spcBef>
                <a:spcPts val="0"/>
              </a:spcBef>
              <a:spcAft>
                <a:spcPts val="0"/>
              </a:spcAft>
              <a:buNone/>
            </a:pPr>
            <a:r>
              <a:rPr lang="en" sz="1000" dirty="0"/>
              <a:t>Second pie chart: Results from the post-launch survey, after making changes</a:t>
            </a:r>
            <a:endParaRPr sz="1000" dirty="0"/>
          </a:p>
          <a:p>
            <a:pPr marL="0" lvl="0" indent="0" algn="l" rtl="0">
              <a:spcBef>
                <a:spcPts val="0"/>
              </a:spcBef>
              <a:spcAft>
                <a:spcPts val="0"/>
              </a:spcAft>
              <a:buNone/>
            </a:pPr>
            <a:r>
              <a:rPr lang="en" sz="1000" dirty="0"/>
              <a:t>Satisfaction has gone up from 72% (4 and 5 rating) to 86% (4 and 5 rating)</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Post-pilot data:</a:t>
            </a:r>
            <a:endParaRPr sz="1000" dirty="0"/>
          </a:p>
          <a:p>
            <a:pPr marL="0" lvl="0" indent="0" algn="l" rtl="0">
              <a:spcBef>
                <a:spcPts val="0"/>
              </a:spcBef>
              <a:spcAft>
                <a:spcPts val="0"/>
              </a:spcAft>
              <a:buClr>
                <a:schemeClr val="dk1"/>
              </a:buClr>
              <a:buSzPts val="1100"/>
              <a:buFont typeface="Arial"/>
              <a:buNone/>
            </a:pPr>
            <a:r>
              <a:rPr lang="en" sz="1000" dirty="0"/>
              <a:t>1 - Lacking	2	4%</a:t>
            </a:r>
            <a:endParaRPr sz="1000" dirty="0"/>
          </a:p>
          <a:p>
            <a:pPr marL="0" lvl="0" indent="0" algn="l" rtl="0">
              <a:spcBef>
                <a:spcPts val="0"/>
              </a:spcBef>
              <a:spcAft>
                <a:spcPts val="0"/>
              </a:spcAft>
              <a:buClr>
                <a:schemeClr val="dk1"/>
              </a:buClr>
              <a:buSzPts val="1100"/>
              <a:buFont typeface="Arial"/>
              <a:buNone/>
            </a:pPr>
            <a:r>
              <a:rPr lang="en" sz="1000" dirty="0"/>
              <a:t>2		5	10%</a:t>
            </a:r>
            <a:endParaRPr sz="1000" dirty="0"/>
          </a:p>
          <a:p>
            <a:pPr marL="0" lvl="0" indent="0" algn="l" rtl="0">
              <a:spcBef>
                <a:spcPts val="0"/>
              </a:spcBef>
              <a:spcAft>
                <a:spcPts val="0"/>
              </a:spcAft>
              <a:buClr>
                <a:schemeClr val="dk1"/>
              </a:buClr>
              <a:buSzPts val="1100"/>
              <a:buFont typeface="Arial"/>
              <a:buNone/>
            </a:pPr>
            <a:r>
              <a:rPr lang="en" sz="1000" dirty="0"/>
              <a:t>3		7	14%</a:t>
            </a:r>
            <a:endParaRPr sz="1000" dirty="0"/>
          </a:p>
          <a:p>
            <a:pPr marL="0" lvl="0" indent="0" algn="l" rtl="0">
              <a:spcBef>
                <a:spcPts val="0"/>
              </a:spcBef>
              <a:spcAft>
                <a:spcPts val="0"/>
              </a:spcAft>
              <a:buClr>
                <a:schemeClr val="dk1"/>
              </a:buClr>
              <a:buSzPts val="1100"/>
              <a:buFont typeface="Arial"/>
              <a:buNone/>
            </a:pPr>
            <a:r>
              <a:rPr lang="en" sz="1000" dirty="0"/>
              <a:t>4		20	40%</a:t>
            </a:r>
            <a:endParaRPr sz="1000" dirty="0"/>
          </a:p>
          <a:p>
            <a:pPr marL="0" lvl="0" indent="0" algn="l" rtl="0">
              <a:spcBef>
                <a:spcPts val="0"/>
              </a:spcBef>
              <a:spcAft>
                <a:spcPts val="0"/>
              </a:spcAft>
              <a:buNone/>
            </a:pPr>
            <a:r>
              <a:rPr lang="en" sz="1000" dirty="0"/>
              <a:t>5 - Great	16	32%</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Post-launch data:</a:t>
            </a:r>
            <a:endParaRPr sz="1000" dirty="0"/>
          </a:p>
          <a:p>
            <a:pPr marL="0" lvl="0" indent="0" algn="l" rtl="0">
              <a:spcBef>
                <a:spcPts val="0"/>
              </a:spcBef>
              <a:spcAft>
                <a:spcPts val="0"/>
              </a:spcAft>
              <a:buNone/>
            </a:pPr>
            <a:r>
              <a:rPr lang="en" sz="1000" dirty="0"/>
              <a:t>1 - Lacking	1	2%</a:t>
            </a:r>
            <a:endParaRPr sz="1000" dirty="0"/>
          </a:p>
          <a:p>
            <a:pPr marL="0" lvl="0" indent="0" algn="l" rtl="0">
              <a:spcBef>
                <a:spcPts val="0"/>
              </a:spcBef>
              <a:spcAft>
                <a:spcPts val="0"/>
              </a:spcAft>
              <a:buNone/>
            </a:pPr>
            <a:r>
              <a:rPr lang="en" sz="1000" dirty="0"/>
              <a:t>2		2	4%</a:t>
            </a:r>
            <a:endParaRPr sz="1000" dirty="0"/>
          </a:p>
          <a:p>
            <a:pPr marL="0" lvl="0" indent="0" algn="l" rtl="0">
              <a:spcBef>
                <a:spcPts val="0"/>
              </a:spcBef>
              <a:spcAft>
                <a:spcPts val="0"/>
              </a:spcAft>
              <a:buNone/>
            </a:pPr>
            <a:r>
              <a:rPr lang="en" sz="1000" dirty="0"/>
              <a:t>3		4	8%</a:t>
            </a:r>
            <a:endParaRPr sz="1000" dirty="0"/>
          </a:p>
          <a:p>
            <a:pPr marL="0" lvl="0" indent="0" algn="l" rtl="0">
              <a:spcBef>
                <a:spcPts val="0"/>
              </a:spcBef>
              <a:spcAft>
                <a:spcPts val="0"/>
              </a:spcAft>
              <a:buNone/>
            </a:pPr>
            <a:r>
              <a:rPr lang="en" sz="1000" dirty="0"/>
              <a:t>4		22	44%</a:t>
            </a:r>
            <a:endParaRPr sz="1000" dirty="0"/>
          </a:p>
          <a:p>
            <a:pPr marL="0" lvl="0" indent="0" algn="l" rtl="0">
              <a:spcBef>
                <a:spcPts val="0"/>
              </a:spcBef>
              <a:spcAft>
                <a:spcPts val="0"/>
              </a:spcAft>
              <a:buNone/>
            </a:pPr>
            <a:r>
              <a:rPr lang="en" sz="1000" dirty="0"/>
              <a:t>5 - Great	21	42%</a:t>
            </a:r>
            <a:endParaRPr sz="1000" dirty="0"/>
          </a:p>
          <a:p>
            <a:pPr marL="0" lvl="0" indent="0" algn="l" rtl="0">
              <a:spcBef>
                <a:spcPts val="0"/>
              </a:spcBef>
              <a:spcAft>
                <a:spcPts val="0"/>
              </a:spcAft>
              <a:buClr>
                <a:schemeClr val="dk1"/>
              </a:buClr>
              <a:buSzPts val="1100"/>
              <a:buFont typeface="Arial"/>
              <a:buNone/>
            </a:pPr>
            <a:endParaRPr sz="1000" dirty="0"/>
          </a:p>
          <a:p>
            <a:pPr marL="0" lvl="0" indent="0" algn="l" rtl="0">
              <a:spcBef>
                <a:spcPts val="0"/>
              </a:spcBef>
              <a:spcAft>
                <a:spcPts val="0"/>
              </a:spcAft>
              <a:buNone/>
            </a:pPr>
            <a:endParaRPr sz="10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0414877a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0414877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This is a chart of Sauce &amp; Spoon revenue, showing that after tablet implementation, revenue increased. December revenue was up to 20% over September’s monthly revenue.</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 sz="1000" dirty="0"/>
              <a:t>Sales data:</a:t>
            </a:r>
            <a:endParaRPr sz="1000" dirty="0"/>
          </a:p>
          <a:p>
            <a:pPr marL="0" lvl="0" indent="0" algn="l" rtl="0">
              <a:lnSpc>
                <a:spcPct val="115000"/>
              </a:lnSpc>
              <a:spcBef>
                <a:spcPts val="0"/>
              </a:spcBef>
              <a:spcAft>
                <a:spcPts val="0"/>
              </a:spcAft>
              <a:buNone/>
            </a:pPr>
            <a:r>
              <a:rPr lang="en" sz="1000" dirty="0"/>
              <a:t>October</a:t>
            </a:r>
            <a:endParaRPr sz="1000" dirty="0"/>
          </a:p>
          <a:p>
            <a:pPr marL="0" lvl="0" indent="0" algn="l" rtl="0">
              <a:lnSpc>
                <a:spcPct val="115000"/>
              </a:lnSpc>
              <a:spcBef>
                <a:spcPts val="0"/>
              </a:spcBef>
              <a:spcAft>
                <a:spcPts val="0"/>
              </a:spcAft>
              <a:buNone/>
            </a:pPr>
            <a:r>
              <a:rPr lang="en" sz="1000" dirty="0"/>
              <a:t>$61,000.00</a:t>
            </a:r>
            <a:endParaRPr sz="1000" dirty="0"/>
          </a:p>
          <a:p>
            <a:pPr marL="0" lvl="0" indent="0" algn="l" rtl="0">
              <a:lnSpc>
                <a:spcPct val="115000"/>
              </a:lnSpc>
              <a:spcBef>
                <a:spcPts val="0"/>
              </a:spcBef>
              <a:spcAft>
                <a:spcPts val="0"/>
              </a:spcAft>
              <a:buNone/>
            </a:pPr>
            <a:r>
              <a:rPr lang="en" sz="1000" dirty="0"/>
              <a:t>November</a:t>
            </a:r>
            <a:endParaRPr sz="1000" dirty="0"/>
          </a:p>
          <a:p>
            <a:pPr marL="0" lvl="0" indent="0" algn="l" rtl="0">
              <a:lnSpc>
                <a:spcPct val="115000"/>
              </a:lnSpc>
              <a:spcBef>
                <a:spcPts val="0"/>
              </a:spcBef>
              <a:spcAft>
                <a:spcPts val="0"/>
              </a:spcAft>
              <a:buNone/>
            </a:pPr>
            <a:r>
              <a:rPr lang="en" sz="1000" dirty="0"/>
              <a:t>$62,000.00</a:t>
            </a:r>
            <a:endParaRPr sz="1000" dirty="0"/>
          </a:p>
          <a:p>
            <a:pPr marL="0" lvl="0" indent="0" algn="l" rtl="0">
              <a:lnSpc>
                <a:spcPct val="115000"/>
              </a:lnSpc>
              <a:spcBef>
                <a:spcPts val="0"/>
              </a:spcBef>
              <a:spcAft>
                <a:spcPts val="0"/>
              </a:spcAft>
              <a:buNone/>
            </a:pPr>
            <a:r>
              <a:rPr lang="en" sz="1000" dirty="0"/>
              <a:t>December</a:t>
            </a:r>
            <a:endParaRPr sz="1000" dirty="0"/>
          </a:p>
          <a:p>
            <a:pPr marL="0" lvl="0" indent="0" algn="l" rtl="0">
              <a:lnSpc>
                <a:spcPct val="115000"/>
              </a:lnSpc>
              <a:spcBef>
                <a:spcPts val="0"/>
              </a:spcBef>
              <a:spcAft>
                <a:spcPts val="0"/>
              </a:spcAft>
              <a:buNone/>
            </a:pPr>
            <a:r>
              <a:rPr lang="en" sz="1000" dirty="0"/>
              <a:t>$62,000.00</a:t>
            </a:r>
            <a:endParaRPr sz="1000" dirty="0"/>
          </a:p>
          <a:p>
            <a:pPr marL="0" lvl="0" indent="0" algn="l" rtl="0">
              <a:lnSpc>
                <a:spcPct val="115000"/>
              </a:lnSpc>
              <a:spcBef>
                <a:spcPts val="0"/>
              </a:spcBef>
              <a:spcAft>
                <a:spcPts val="0"/>
              </a:spcAft>
              <a:buNone/>
            </a:pPr>
            <a:r>
              <a:rPr lang="en" sz="1000" dirty="0"/>
              <a:t>January</a:t>
            </a:r>
            <a:endParaRPr sz="1000" dirty="0"/>
          </a:p>
          <a:p>
            <a:pPr marL="0" lvl="0" indent="0" algn="l" rtl="0">
              <a:lnSpc>
                <a:spcPct val="115000"/>
              </a:lnSpc>
              <a:spcBef>
                <a:spcPts val="0"/>
              </a:spcBef>
              <a:spcAft>
                <a:spcPts val="0"/>
              </a:spcAft>
              <a:buNone/>
            </a:pPr>
            <a:r>
              <a:rPr lang="en" sz="1000" dirty="0"/>
              <a:t>$63,000.00</a:t>
            </a:r>
            <a:endParaRPr sz="1000" dirty="0"/>
          </a:p>
          <a:p>
            <a:pPr marL="0" lvl="0" indent="0" algn="l" rtl="0">
              <a:lnSpc>
                <a:spcPct val="115000"/>
              </a:lnSpc>
              <a:spcBef>
                <a:spcPts val="0"/>
              </a:spcBef>
              <a:spcAft>
                <a:spcPts val="0"/>
              </a:spcAft>
              <a:buNone/>
            </a:pPr>
            <a:r>
              <a:rPr lang="en" sz="1000" dirty="0"/>
              <a:t>February</a:t>
            </a:r>
            <a:endParaRPr sz="1000" dirty="0"/>
          </a:p>
          <a:p>
            <a:pPr marL="0" lvl="0" indent="0" algn="l" rtl="0">
              <a:lnSpc>
                <a:spcPct val="115000"/>
              </a:lnSpc>
              <a:spcBef>
                <a:spcPts val="0"/>
              </a:spcBef>
              <a:spcAft>
                <a:spcPts val="0"/>
              </a:spcAft>
              <a:buNone/>
            </a:pPr>
            <a:r>
              <a:rPr lang="en" sz="1000" dirty="0"/>
              <a:t>$64,000.00</a:t>
            </a:r>
            <a:endParaRPr sz="1000" dirty="0"/>
          </a:p>
          <a:p>
            <a:pPr marL="0" lvl="0" indent="0" algn="l" rtl="0">
              <a:lnSpc>
                <a:spcPct val="115000"/>
              </a:lnSpc>
              <a:spcBef>
                <a:spcPts val="0"/>
              </a:spcBef>
              <a:spcAft>
                <a:spcPts val="0"/>
              </a:spcAft>
              <a:buNone/>
            </a:pPr>
            <a:r>
              <a:rPr lang="en" sz="1000" dirty="0"/>
              <a:t>March</a:t>
            </a:r>
            <a:endParaRPr sz="1000" dirty="0"/>
          </a:p>
          <a:p>
            <a:pPr marL="0" lvl="0" indent="0" algn="l" rtl="0">
              <a:lnSpc>
                <a:spcPct val="115000"/>
              </a:lnSpc>
              <a:spcBef>
                <a:spcPts val="0"/>
              </a:spcBef>
              <a:spcAft>
                <a:spcPts val="0"/>
              </a:spcAft>
              <a:buNone/>
            </a:pPr>
            <a:r>
              <a:rPr lang="en" sz="1000" dirty="0"/>
              <a:t>$61,000.00</a:t>
            </a:r>
            <a:endParaRPr sz="1000" dirty="0"/>
          </a:p>
          <a:p>
            <a:pPr marL="0" lvl="0" indent="0" algn="l" rtl="0">
              <a:lnSpc>
                <a:spcPct val="115000"/>
              </a:lnSpc>
              <a:spcBef>
                <a:spcPts val="0"/>
              </a:spcBef>
              <a:spcAft>
                <a:spcPts val="0"/>
              </a:spcAft>
              <a:buNone/>
            </a:pPr>
            <a:r>
              <a:rPr lang="en" sz="1000" dirty="0"/>
              <a:t>April</a:t>
            </a:r>
            <a:endParaRPr sz="1000" dirty="0"/>
          </a:p>
          <a:p>
            <a:pPr marL="0" lvl="0" indent="0" algn="l" rtl="0">
              <a:lnSpc>
                <a:spcPct val="115000"/>
              </a:lnSpc>
              <a:spcBef>
                <a:spcPts val="0"/>
              </a:spcBef>
              <a:spcAft>
                <a:spcPts val="0"/>
              </a:spcAft>
              <a:buNone/>
            </a:pPr>
            <a:r>
              <a:rPr lang="en" sz="1000" dirty="0"/>
              <a:t>$65,000.00</a:t>
            </a:r>
            <a:endParaRPr sz="1000" dirty="0"/>
          </a:p>
          <a:p>
            <a:pPr marL="0" lvl="0" indent="0" algn="l" rtl="0">
              <a:lnSpc>
                <a:spcPct val="115000"/>
              </a:lnSpc>
              <a:spcBef>
                <a:spcPts val="0"/>
              </a:spcBef>
              <a:spcAft>
                <a:spcPts val="0"/>
              </a:spcAft>
              <a:buNone/>
            </a:pPr>
            <a:r>
              <a:rPr lang="en" sz="1000" dirty="0"/>
              <a:t>May</a:t>
            </a:r>
            <a:endParaRPr sz="1000" dirty="0"/>
          </a:p>
          <a:p>
            <a:pPr marL="0" lvl="0" indent="0" algn="l" rtl="0">
              <a:lnSpc>
                <a:spcPct val="115000"/>
              </a:lnSpc>
              <a:spcBef>
                <a:spcPts val="0"/>
              </a:spcBef>
              <a:spcAft>
                <a:spcPts val="0"/>
              </a:spcAft>
              <a:buNone/>
            </a:pPr>
            <a:r>
              <a:rPr lang="en" sz="1000" dirty="0"/>
              <a:t>$70,000.00</a:t>
            </a:r>
            <a:endParaRPr sz="1000" dirty="0"/>
          </a:p>
          <a:p>
            <a:pPr marL="0" lvl="0" indent="0" algn="l" rtl="0">
              <a:lnSpc>
                <a:spcPct val="115000"/>
              </a:lnSpc>
              <a:spcBef>
                <a:spcPts val="0"/>
              </a:spcBef>
              <a:spcAft>
                <a:spcPts val="0"/>
              </a:spcAft>
              <a:buNone/>
            </a:pPr>
            <a:r>
              <a:rPr lang="en" sz="1000" dirty="0"/>
              <a:t>June</a:t>
            </a:r>
            <a:endParaRPr sz="1000" dirty="0"/>
          </a:p>
          <a:p>
            <a:pPr marL="0" lvl="0" indent="0" algn="l" rtl="0">
              <a:lnSpc>
                <a:spcPct val="115000"/>
              </a:lnSpc>
              <a:spcBef>
                <a:spcPts val="0"/>
              </a:spcBef>
              <a:spcAft>
                <a:spcPts val="0"/>
              </a:spcAft>
              <a:buNone/>
            </a:pPr>
            <a:r>
              <a:rPr lang="en" sz="1000" dirty="0">
                <a:solidFill>
                  <a:schemeClr val="dk1"/>
                </a:solidFill>
              </a:rPr>
              <a:t>$75,000.00</a:t>
            </a:r>
            <a:endParaRPr sz="1000" dirty="0"/>
          </a:p>
          <a:p>
            <a:pPr marL="0" lvl="0" indent="0" algn="l" rtl="0">
              <a:spcBef>
                <a:spcPts val="0"/>
              </a:spcBef>
              <a:spcAft>
                <a:spcPts val="0"/>
              </a:spcAft>
              <a:buNone/>
            </a:pPr>
            <a:r>
              <a:rPr lang="en" sz="1000" dirty="0"/>
              <a:t>July</a:t>
            </a:r>
            <a:endParaRPr sz="1000" dirty="0"/>
          </a:p>
          <a:p>
            <a:pPr marL="0" lvl="0" indent="0" algn="l" rtl="0">
              <a:spcBef>
                <a:spcPts val="0"/>
              </a:spcBef>
              <a:spcAft>
                <a:spcPts val="0"/>
              </a:spcAft>
              <a:buNone/>
            </a:pPr>
            <a:r>
              <a:rPr lang="en" sz="1000" dirty="0">
                <a:solidFill>
                  <a:schemeClr val="dk1"/>
                </a:solidFill>
              </a:rPr>
              <a:t>$78,000.00</a:t>
            </a:r>
            <a:endParaRPr sz="1000" dirty="0"/>
          </a:p>
          <a:p>
            <a:pPr marL="0" lvl="0" indent="0" algn="l" rtl="0">
              <a:spcBef>
                <a:spcPts val="0"/>
              </a:spcBef>
              <a:spcAft>
                <a:spcPts val="0"/>
              </a:spcAft>
              <a:buNone/>
            </a:pPr>
            <a:endParaRPr sz="1000" dirty="0"/>
          </a:p>
          <a:p>
            <a:pPr marL="0" lvl="0" indent="0" algn="l" rtl="0">
              <a:spcBef>
                <a:spcPts val="0"/>
              </a:spcBef>
              <a:spcAft>
                <a:spcPts val="0"/>
              </a:spcAft>
              <a:buClr>
                <a:schemeClr val="dk1"/>
              </a:buClr>
              <a:buSzPts val="1100"/>
              <a:buFont typeface="Arial"/>
              <a:buNone/>
            </a:pPr>
            <a:endParaRPr sz="1000" dirty="0"/>
          </a:p>
          <a:p>
            <a:pPr marL="0" lvl="0" indent="0" algn="l" rtl="0">
              <a:spcBef>
                <a:spcPts val="0"/>
              </a:spcBef>
              <a:spcAft>
                <a:spcPts val="0"/>
              </a:spcAft>
              <a:buNone/>
            </a:pPr>
            <a:endParaRPr sz="10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1687363f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1687363f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1687363f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1687363f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1687363f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1687363f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5818E"/>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73763"/>
              </a:solidFill>
            </a:endParaRPr>
          </a:p>
        </p:txBody>
      </p:sp>
      <p:sp>
        <p:nvSpPr>
          <p:cNvPr id="88" name="Google Shape;88;p13"/>
          <p:cNvSpPr txBox="1">
            <a:spLocks noGrp="1"/>
          </p:cNvSpPr>
          <p:nvPr>
            <p:ph type="ctrTitle" idx="4294967295"/>
          </p:nvPr>
        </p:nvSpPr>
        <p:spPr>
          <a:xfrm>
            <a:off x="788700" y="1230275"/>
            <a:ext cx="8355300" cy="808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400" dirty="0">
                <a:solidFill>
                  <a:srgbClr val="FFFFFF"/>
                </a:solidFill>
                <a:latin typeface="Arial"/>
                <a:ea typeface="Arial"/>
                <a:cs typeface="Arial"/>
                <a:sym typeface="Arial"/>
              </a:rPr>
              <a:t>Sauce &amp; Spoon </a:t>
            </a:r>
            <a:endParaRPr sz="3400" dirty="0">
              <a:solidFill>
                <a:srgbClr val="FFFFFF"/>
              </a:solidFill>
              <a:latin typeface="Arial"/>
              <a:ea typeface="Arial"/>
              <a:cs typeface="Arial"/>
              <a:sym typeface="Arial"/>
            </a:endParaRPr>
          </a:p>
          <a:p>
            <a:pPr marL="0" lvl="0" indent="0" algn="ctr" rtl="0">
              <a:spcBef>
                <a:spcPts val="0"/>
              </a:spcBef>
              <a:spcAft>
                <a:spcPts val="0"/>
              </a:spcAft>
              <a:buNone/>
            </a:pPr>
            <a:r>
              <a:rPr lang="en" sz="3400" dirty="0">
                <a:solidFill>
                  <a:srgbClr val="FFFFFF"/>
                </a:solidFill>
                <a:latin typeface="Arial"/>
                <a:ea typeface="Arial"/>
                <a:cs typeface="Arial"/>
                <a:sym typeface="Arial"/>
              </a:rPr>
              <a:t>Tablet Rollout</a:t>
            </a:r>
            <a:endParaRPr sz="3400" dirty="0">
              <a:solidFill>
                <a:srgbClr val="FFFFFF"/>
              </a:solidFill>
              <a:latin typeface="Arial"/>
              <a:ea typeface="Arial"/>
              <a:cs typeface="Arial"/>
              <a:sym typeface="Arial"/>
            </a:endParaRPr>
          </a:p>
        </p:txBody>
      </p:sp>
      <p:sp>
        <p:nvSpPr>
          <p:cNvPr id="89" name="Google Shape;89;p13"/>
          <p:cNvSpPr txBox="1">
            <a:spLocks noGrp="1"/>
          </p:cNvSpPr>
          <p:nvPr>
            <p:ph type="subTitle" idx="4294967295"/>
          </p:nvPr>
        </p:nvSpPr>
        <p:spPr>
          <a:xfrm>
            <a:off x="788775" y="2327125"/>
            <a:ext cx="8355300" cy="54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000">
                <a:solidFill>
                  <a:srgbClr val="FFFFFF"/>
                </a:solidFill>
                <a:latin typeface="Arial"/>
                <a:ea typeface="Arial"/>
                <a:cs typeface="Arial"/>
                <a:sym typeface="Arial"/>
              </a:rPr>
              <a:t>Impact 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434343"/>
                </a:solidFill>
                <a:latin typeface="Arial"/>
                <a:ea typeface="Arial"/>
                <a:cs typeface="Arial"/>
                <a:sym typeface="Arial"/>
              </a:rPr>
              <a:t>Executive Summary</a:t>
            </a:r>
            <a:endParaRPr dirty="0">
              <a:solidFill>
                <a:srgbClr val="434343"/>
              </a:solidFill>
              <a:latin typeface="Arial"/>
              <a:ea typeface="Arial"/>
              <a:cs typeface="Arial"/>
              <a:sym typeface="Arial"/>
            </a:endParaRPr>
          </a:p>
        </p:txBody>
      </p:sp>
      <p:sp>
        <p:nvSpPr>
          <p:cNvPr id="96" name="Google Shape;96;p14"/>
          <p:cNvSpPr txBox="1">
            <a:spLocks noGrp="1"/>
          </p:cNvSpPr>
          <p:nvPr>
            <p:ph type="body" idx="1"/>
          </p:nvPr>
        </p:nvSpPr>
        <p:spPr>
          <a:xfrm>
            <a:off x="858741" y="1423283"/>
            <a:ext cx="6885829" cy="4301655"/>
          </a:xfrm>
          <a:prstGeom prst="rect">
            <a:avLst/>
          </a:prstGeom>
        </p:spPr>
        <p:txBody>
          <a:bodyPr spcFirstLastPara="1" wrap="square" lIns="91425" tIns="91425" rIns="91425" bIns="91425" anchor="t" anchorCtr="0">
            <a:normAutofit fontScale="32500" lnSpcReduction="20000"/>
          </a:bodyPr>
          <a:lstStyle/>
          <a:p>
            <a:pPr rtl="0">
              <a:spcBef>
                <a:spcPts val="0"/>
              </a:spcBef>
              <a:spcAft>
                <a:spcPts val="0"/>
              </a:spcAft>
            </a:pPr>
            <a:r>
              <a:rPr lang="en-US" sz="3400" dirty="0">
                <a:latin typeface="Segoe UI" panose="020B0502040204020203" pitchFamily="34" charset="0"/>
                <a:cs typeface="Segoe UI" panose="020B0502040204020203" pitchFamily="34" charset="0"/>
              </a:rPr>
              <a:t>The Sauce &amp; Spoon Tablet Rollout project’s goal was to install tabletop menu tablets to assist customers with quick, easy ordering and checkout options. By implementing this, we aimed to improve customer satisfaction, reduce table turnover, reduce guest waiting time, reduce food waste, and to increase profits.</a:t>
            </a:r>
          </a:p>
          <a:p>
            <a:pPr rtl="0">
              <a:spcBef>
                <a:spcPts val="0"/>
              </a:spcBef>
              <a:spcAft>
                <a:spcPts val="0"/>
              </a:spcAft>
            </a:pPr>
            <a:endParaRPr lang="en-US" sz="2500" dirty="0">
              <a:latin typeface="Segoe UI" panose="020B0502040204020203" pitchFamily="34" charset="0"/>
              <a:cs typeface="Segoe UI" panose="020B0502040204020203" pitchFamily="34" charset="0"/>
            </a:endParaRPr>
          </a:p>
          <a:p>
            <a:r>
              <a:rPr lang="en-US" sz="3400" b="1" dirty="0">
                <a:latin typeface="Segoe UI" panose="020B0502040204020203" pitchFamily="34" charset="0"/>
                <a:cs typeface="Segoe UI" panose="020B0502040204020203" pitchFamily="34" charset="0"/>
              </a:rPr>
              <a:t>Key Accomplishments</a:t>
            </a:r>
            <a:r>
              <a:rPr lang="en-US" sz="3400" dirty="0">
                <a:latin typeface="Segoe UI" panose="020B0502040204020203" pitchFamily="34" charset="0"/>
                <a:cs typeface="Segoe UI" panose="020B0502040204020203" pitchFamily="34" charset="0"/>
              </a:rPr>
              <a:t>:</a:t>
            </a:r>
          </a:p>
          <a:p>
            <a:pPr marL="146050" indent="0">
              <a:lnSpc>
                <a:spcPct val="170000"/>
              </a:lnSpc>
              <a:buNone/>
            </a:pPr>
            <a:r>
              <a:rPr lang="en-US" sz="3400" dirty="0">
                <a:latin typeface="Segoe UI" panose="020B0502040204020203" pitchFamily="34" charset="0"/>
                <a:cs typeface="Segoe UI" panose="020B0502040204020203" pitchFamily="34" charset="0"/>
              </a:rPr>
              <a:t>         1) Increase in revenue by 20% in July and steady growth after.</a:t>
            </a:r>
          </a:p>
          <a:p>
            <a:pPr marL="146050" indent="0">
              <a:lnSpc>
                <a:spcPct val="170000"/>
              </a:lnSpc>
              <a:buNone/>
            </a:pPr>
            <a:r>
              <a:rPr lang="en-US" sz="3400" dirty="0">
                <a:latin typeface="Segoe UI" panose="020B0502040204020203" pitchFamily="34" charset="0"/>
                <a:cs typeface="Segoe UI" panose="020B0502040204020203" pitchFamily="34" charset="0"/>
                <a:sym typeface="Arial"/>
              </a:rPr>
              <a:t>         2) Improved Customer satisfaction since launch. </a:t>
            </a:r>
          </a:p>
          <a:p>
            <a:pPr marL="146050" indent="0">
              <a:buNone/>
            </a:pPr>
            <a:endParaRPr lang="en-US" sz="2500" dirty="0">
              <a:solidFill>
                <a:srgbClr val="585858"/>
              </a:solidFill>
              <a:latin typeface="Segoe UI" panose="020B0502040204020203" pitchFamily="34" charset="0"/>
              <a:cs typeface="Segoe UI" panose="020B0502040204020203" pitchFamily="34" charset="0"/>
            </a:endParaRPr>
          </a:p>
          <a:p>
            <a:r>
              <a:rPr lang="en-US" sz="3400" b="1" dirty="0">
                <a:latin typeface="Segoe UI" panose="020B0502040204020203" pitchFamily="34" charset="0"/>
                <a:cs typeface="Segoe UI" panose="020B0502040204020203" pitchFamily="34" charset="0"/>
              </a:rPr>
              <a:t>Lessons Learnt</a:t>
            </a:r>
            <a:r>
              <a:rPr lang="en-US" sz="3400" dirty="0">
                <a:latin typeface="Segoe UI" panose="020B0502040204020203" pitchFamily="34" charset="0"/>
                <a:cs typeface="Segoe UI" panose="020B0502040204020203" pitchFamily="34" charset="0"/>
              </a:rPr>
              <a:t>:</a:t>
            </a:r>
          </a:p>
          <a:p>
            <a:pPr marL="146050" indent="0">
              <a:lnSpc>
                <a:spcPct val="170000"/>
              </a:lnSpc>
              <a:buNone/>
            </a:pPr>
            <a:r>
              <a:rPr lang="en-US" sz="3400" dirty="0">
                <a:latin typeface="Segoe UI" panose="020B0502040204020203" pitchFamily="34" charset="0"/>
                <a:cs typeface="Segoe UI" panose="020B0502040204020203" pitchFamily="34" charset="0"/>
              </a:rPr>
              <a:t>        1) Continuous testing and improving helped achieve high accuracy.</a:t>
            </a:r>
          </a:p>
          <a:p>
            <a:pPr marL="146050" indent="0">
              <a:lnSpc>
                <a:spcPct val="170000"/>
              </a:lnSpc>
              <a:buNone/>
            </a:pPr>
            <a:r>
              <a:rPr lang="en-US" sz="3400" dirty="0">
                <a:latin typeface="Segoe UI" panose="020B0502040204020203" pitchFamily="34" charset="0"/>
                <a:cs typeface="Segoe UI" panose="020B0502040204020203" pitchFamily="34" charset="0"/>
              </a:rPr>
              <a:t>        2) Coherent co-ordination between Back of House(BOH) and Front of House(FOH) staff is necessary.</a:t>
            </a:r>
          </a:p>
          <a:p>
            <a:pPr marL="146050" indent="0">
              <a:buNone/>
            </a:pPr>
            <a:endParaRPr lang="en-US" sz="2500" dirty="0">
              <a:solidFill>
                <a:srgbClr val="585858"/>
              </a:solidFill>
              <a:latin typeface="Segoe UI" panose="020B0502040204020203" pitchFamily="34" charset="0"/>
              <a:cs typeface="Segoe UI" panose="020B0502040204020203" pitchFamily="34" charset="0"/>
            </a:endParaRPr>
          </a:p>
          <a:p>
            <a:r>
              <a:rPr lang="en-US" sz="3400" b="1" dirty="0">
                <a:latin typeface="Segoe UI" panose="020B0502040204020203" pitchFamily="34" charset="0"/>
                <a:cs typeface="Segoe UI" panose="020B0502040204020203" pitchFamily="34" charset="0"/>
              </a:rPr>
              <a:t>Next Steps:</a:t>
            </a:r>
          </a:p>
          <a:p>
            <a:pPr marL="146050" indent="0">
              <a:lnSpc>
                <a:spcPct val="170000"/>
              </a:lnSpc>
              <a:buNone/>
            </a:pPr>
            <a:r>
              <a:rPr lang="en-US" sz="3400" dirty="0">
                <a:latin typeface="Segoe UI" panose="020B0502040204020203" pitchFamily="34" charset="0"/>
                <a:cs typeface="Segoe UI" panose="020B0502040204020203" pitchFamily="34" charset="0"/>
              </a:rPr>
              <a:t>        1) Implement tablets in more locations.</a:t>
            </a:r>
          </a:p>
          <a:p>
            <a:pPr marL="146050" indent="0">
              <a:lnSpc>
                <a:spcPct val="170000"/>
              </a:lnSpc>
              <a:buNone/>
            </a:pPr>
            <a:r>
              <a:rPr lang="en-US" sz="3400" dirty="0">
                <a:latin typeface="Segoe UI" panose="020B0502040204020203" pitchFamily="34" charset="0"/>
                <a:cs typeface="Segoe UI" panose="020B0502040204020203" pitchFamily="34" charset="0"/>
              </a:rPr>
              <a:t>        2) Continue to track customer experience and satisfaction.</a:t>
            </a:r>
          </a:p>
          <a:p>
            <a:pPr marL="146050" indent="0">
              <a:lnSpc>
                <a:spcPct val="170000"/>
              </a:lnSpc>
              <a:buNone/>
            </a:pPr>
            <a:r>
              <a:rPr lang="en-US" sz="3400" dirty="0">
                <a:solidFill>
                  <a:srgbClr val="585858"/>
                </a:solidFill>
                <a:latin typeface="Segoe UI" panose="020B0502040204020203" pitchFamily="34" charset="0"/>
                <a:cs typeface="Segoe UI" panose="020B0502040204020203" pitchFamily="34" charset="0"/>
              </a:rPr>
              <a:t>        </a:t>
            </a:r>
            <a:endParaRPr lang="en-US" sz="3400" dirty="0">
              <a:solidFill>
                <a:srgbClr val="585858"/>
              </a:solidFill>
              <a:latin typeface="Arial" panose="020B0604020202020204" pitchFamily="34" charset="0"/>
            </a:endParaRPr>
          </a:p>
          <a:p>
            <a:pPr marL="146050" indent="0">
              <a:buNone/>
            </a:pPr>
            <a:br>
              <a:rPr lang="en-US" sz="2400" dirty="0"/>
            </a:br>
            <a:endParaRPr lang="en-US" sz="1800" dirty="0">
              <a:solidFill>
                <a:srgbClr val="434343"/>
              </a:solidFill>
              <a:effectLst/>
              <a:latin typeface="Arial" panose="020B0604020202020204" pitchFamily="34" charset="0"/>
              <a:ea typeface="Arial" panose="020B0604020202020204" pitchFamily="34" charset="0"/>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05" name="Google Shape;105;p15"/>
          <p:cNvPicPr preferRelativeResize="0"/>
          <p:nvPr/>
        </p:nvPicPr>
        <p:blipFill rotWithShape="1">
          <a:blip r:embed="rId4">
            <a:alphaModFix/>
          </a:blip>
          <a:srcRect l="12205" t="3075" r="11887" b="3458"/>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pie chart illustrates the results from the post-pilot survey. </a:t>
            </a:r>
            <a:endParaRPr sz="1100"/>
          </a:p>
          <a:p>
            <a:pPr marL="0" lvl="0" indent="0" algn="ctr" rtl="0">
              <a:spcBef>
                <a:spcPts val="0"/>
              </a:spcBef>
              <a:spcAft>
                <a:spcPts val="0"/>
              </a:spcAft>
              <a:buNone/>
            </a:pPr>
            <a:r>
              <a:rPr lang="en" sz="1100"/>
              <a:t>72% of respondents indicated a customer satisfaction score of 4 or 5. </a:t>
            </a:r>
            <a:endParaRPr sz="1100"/>
          </a:p>
          <a:p>
            <a:pPr marL="0" lvl="0" indent="0" algn="ctr" rtl="0">
              <a:spcBef>
                <a:spcPts val="0"/>
              </a:spcBef>
              <a:spcAft>
                <a:spcPts val="0"/>
              </a:spcAft>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14" name="Google Shape;114;p16"/>
          <p:cNvPicPr preferRelativeResize="0"/>
          <p:nvPr/>
        </p:nvPicPr>
        <p:blipFill rotWithShape="1">
          <a:blip r:embed="rId4">
            <a:alphaModFix/>
          </a:blip>
          <a:srcRect l="3450" t="3261" r="8968" b="327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100"/>
              <a:t>This pie chart illustrates the results from the post-launch survey. </a:t>
            </a:r>
            <a:endParaRPr sz="1100"/>
          </a:p>
          <a:p>
            <a:pPr marL="0" marR="0" lvl="0" indent="0" algn="ctr" rtl="0">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Tablet Launch April 23</a:t>
            </a:r>
            <a:endParaRPr sz="1300" b="1"/>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w="9525" cap="flat" cmpd="sng">
            <a:solidFill>
              <a:srgbClr val="B7B7B7"/>
            </a:solidFill>
            <a:prstDash val="solid"/>
            <a:round/>
            <a:headEnd type="none" w="sm" len="sm"/>
            <a:tailEnd type="none" w="sm" len="sm"/>
          </a:ln>
        </p:spPr>
      </p:pic>
      <p:cxnSp>
        <p:nvCxnSpPr>
          <p:cNvPr id="124" name="Google Shape;124;p17"/>
          <p:cNvCxnSpPr>
            <a:endCxn id="125" idx="7"/>
          </p:cNvCxnSpPr>
          <p:nvPr/>
        </p:nvCxnSpPr>
        <p:spPr>
          <a:xfrm flipH="1">
            <a:off x="6070302" y="1191868"/>
            <a:ext cx="816900" cy="1619100"/>
          </a:xfrm>
          <a:prstGeom prst="straightConnector1">
            <a:avLst/>
          </a:prstGeom>
          <a:noFill/>
          <a:ln w="19050" cap="flat" cmpd="sng">
            <a:solidFill>
              <a:schemeClr val="dk2"/>
            </a:solidFill>
            <a:prstDash val="solid"/>
            <a:round/>
            <a:headEnd type="none" w="med" len="med"/>
            <a:tailEnd type="triangle" w="med" len="med"/>
          </a:ln>
        </p:spPr>
      </p:cxnSp>
      <p:sp>
        <p:nvSpPr>
          <p:cNvPr id="125" name="Google Shape;125;p17"/>
          <p:cNvSpPr/>
          <p:nvPr/>
        </p:nvSpPr>
        <p:spPr>
          <a:xfrm>
            <a:off x="5952000" y="2793350"/>
            <a:ext cx="138600" cy="120300"/>
          </a:xfrm>
          <a:prstGeom prst="ellipse">
            <a:avLst/>
          </a:prstGeom>
          <a:solidFill>
            <a:srgbClr val="178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p:nvPr/>
        </p:nvSpPr>
        <p:spPr>
          <a:xfrm>
            <a:off x="957200" y="4470425"/>
            <a:ext cx="7034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is a chart of Sauce &amp; Spoon revenue, showing that after tablet implementation, revenue increased. </a:t>
            </a:r>
            <a:endParaRPr sz="1100"/>
          </a:p>
          <a:p>
            <a:pPr marL="0" lvl="0" indent="0" algn="ctr" rtl="0">
              <a:spcBef>
                <a:spcPts val="0"/>
              </a:spcBef>
              <a:spcAft>
                <a:spcPts val="0"/>
              </a:spcAft>
              <a:buNone/>
            </a:pPr>
            <a:r>
              <a:rPr lang="en" sz="1100"/>
              <a:t>July 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7650" y="560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What Worked: Key Accomplishments</a:t>
            </a:r>
            <a:endParaRPr>
              <a:solidFill>
                <a:srgbClr val="434343"/>
              </a:solidFill>
              <a:latin typeface="Arial"/>
              <a:ea typeface="Arial"/>
              <a:cs typeface="Arial"/>
              <a:sym typeface="Arial"/>
            </a:endParaRPr>
          </a:p>
        </p:txBody>
      </p:sp>
      <p:sp>
        <p:nvSpPr>
          <p:cNvPr id="132" name="Google Shape;132;p18"/>
          <p:cNvSpPr txBox="1">
            <a:spLocks noGrp="1"/>
          </p:cNvSpPr>
          <p:nvPr>
            <p:ph type="body" idx="1"/>
          </p:nvPr>
        </p:nvSpPr>
        <p:spPr>
          <a:xfrm>
            <a:off x="729450" y="1469275"/>
            <a:ext cx="3443100" cy="28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Arial"/>
                <a:ea typeface="Arial"/>
                <a:cs typeface="Arial"/>
                <a:sym typeface="Arial"/>
              </a:rPr>
              <a:t>Decreased table turn time </a:t>
            </a:r>
            <a:endParaRPr sz="1200" b="1" dirty="0">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dirty="0">
                <a:latin typeface="Arial"/>
                <a:ea typeface="Arial"/>
                <a:cs typeface="Arial"/>
                <a:sym typeface="Arial"/>
              </a:rPr>
              <a:t>Implementation of the tablets increased the average daily guest count by 10%.</a:t>
            </a:r>
            <a:endParaRPr sz="1200" dirty="0">
              <a:latin typeface="Arial"/>
              <a:ea typeface="Arial"/>
              <a:cs typeface="Arial"/>
              <a:sym typeface="Arial"/>
            </a:endParaRPr>
          </a:p>
          <a:p>
            <a:pPr marL="457200" lvl="0" indent="-304800" algn="l" rtl="0">
              <a:spcBef>
                <a:spcPts val="0"/>
              </a:spcBef>
              <a:spcAft>
                <a:spcPts val="0"/>
              </a:spcAft>
              <a:buSzPts val="1200"/>
              <a:buFont typeface="Arial"/>
              <a:buChar char="●"/>
            </a:pPr>
            <a:r>
              <a:rPr lang="en" sz="1200" dirty="0">
                <a:latin typeface="Arial"/>
                <a:ea typeface="Arial"/>
                <a:cs typeface="Arial"/>
                <a:sym typeface="Arial"/>
              </a:rPr>
              <a:t>Tablets also decreased wait time by 30 minutes.</a:t>
            </a:r>
            <a:endParaRPr sz="1200" dirty="0">
              <a:latin typeface="Arial"/>
              <a:ea typeface="Arial"/>
              <a:cs typeface="Arial"/>
              <a:sym typeface="Arial"/>
            </a:endParaRPr>
          </a:p>
          <a:p>
            <a:pPr marL="0" lvl="0" indent="0" algn="l" rtl="0">
              <a:spcBef>
                <a:spcPts val="1200"/>
              </a:spcBef>
              <a:spcAft>
                <a:spcPts val="0"/>
              </a:spcAft>
              <a:buNone/>
            </a:pPr>
            <a:r>
              <a:rPr lang="en" sz="1200" b="1" dirty="0">
                <a:latin typeface="Arial"/>
                <a:ea typeface="Arial"/>
                <a:cs typeface="Arial"/>
                <a:sym typeface="Arial"/>
              </a:rPr>
              <a:t>Decreased food waste</a:t>
            </a:r>
            <a:endParaRPr sz="1200" b="1" dirty="0">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dirty="0">
                <a:latin typeface="Arial"/>
                <a:ea typeface="Arial"/>
                <a:cs typeface="Arial"/>
                <a:sym typeface="Arial"/>
              </a:rPr>
              <a:t>Tablets identified who was receiving an incorrect order.</a:t>
            </a:r>
            <a:endParaRPr sz="1200" dirty="0">
              <a:latin typeface="Arial"/>
              <a:ea typeface="Arial"/>
              <a:cs typeface="Arial"/>
              <a:sym typeface="Arial"/>
            </a:endParaRPr>
          </a:p>
          <a:p>
            <a:pPr marL="457200" lvl="0" indent="-304800" algn="l" rtl="0">
              <a:spcBef>
                <a:spcPts val="0"/>
              </a:spcBef>
              <a:spcAft>
                <a:spcPts val="0"/>
              </a:spcAft>
              <a:buSzPts val="1200"/>
              <a:buFont typeface="Arial"/>
              <a:buChar char="●"/>
            </a:pPr>
            <a:r>
              <a:rPr lang="en" sz="1200" dirty="0">
                <a:latin typeface="Arial"/>
                <a:ea typeface="Arial"/>
                <a:cs typeface="Arial"/>
                <a:sym typeface="Arial"/>
              </a:rPr>
              <a:t>Kitchen staff has taken the initiative to correct orders and decrease food waste by 50%.</a:t>
            </a:r>
            <a:endParaRPr sz="1200" dirty="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chemeClr val="accent1"/>
                </a:solidFill>
              </a:rPr>
              <a:t>Increased customer satisfaction</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marL="0" lvl="0" indent="0" algn="l" rtl="0">
              <a:lnSpc>
                <a:spcPct val="115000"/>
              </a:lnSpc>
              <a:spcBef>
                <a:spcPts val="1200"/>
              </a:spcBef>
              <a:spcAft>
                <a:spcPts val="0"/>
              </a:spcAft>
              <a:buNone/>
            </a:pPr>
            <a:r>
              <a:rPr lang="en" sz="1200" b="1">
                <a:solidFill>
                  <a:schemeClr val="accent1"/>
                </a:solidFill>
              </a:rPr>
              <a:t>Increased sales</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727650" y="547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Next Steps: Looking 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7239000" cy="3013875"/>
        </p:xfrm>
        <a:graphic>
          <a:graphicData uri="http://schemas.openxmlformats.org/drawingml/2006/table">
            <a:tbl>
              <a:tblPr>
                <a:noFill/>
                <a:tableStyleId>{AF1C2CC3-8880-4F77-9A23-5E749482180A}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43825">
                <a:tc>
                  <a:txBody>
                    <a:bodyPr/>
                    <a:lstStyle/>
                    <a:p>
                      <a:pPr marL="0" lvl="0" indent="0" algn="ctr" rtl="0">
                        <a:spcBef>
                          <a:spcPts val="0"/>
                        </a:spcBef>
                        <a:spcAft>
                          <a:spcPts val="0"/>
                        </a:spcAft>
                        <a:buNone/>
                      </a:pPr>
                      <a:r>
                        <a:rPr lang="en" sz="1700" b="1"/>
                        <a:t>Initiative</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a:t>Action</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a:t>Date</a:t>
                      </a:r>
                      <a:endParaRPr sz="1700" b="1"/>
                    </a:p>
                  </a:txBody>
                  <a:tcPr marL="91425" marR="91425" marT="91425" marB="91425" anchor="ctr">
                    <a:solidFill>
                      <a:srgbClr val="D9D9D9"/>
                    </a:solidFill>
                  </a:tcPr>
                </a:tc>
                <a:extLst>
                  <a:ext uri="{0D108BD9-81ED-4DB2-BD59-A6C34878D82A}">
                    <a16:rowId xmlns:a16="http://schemas.microsoft.com/office/drawing/2014/main" val="10000"/>
                  </a:ext>
                </a:extLst>
              </a:tr>
              <a:tr h="680150">
                <a:tc>
                  <a:txBody>
                    <a:bodyPr/>
                    <a:lstStyle/>
                    <a:p>
                      <a:pPr marL="0" lvl="0" indent="0" algn="l" rtl="0">
                        <a:spcBef>
                          <a:spcPts val="0"/>
                        </a:spcBef>
                        <a:spcAft>
                          <a:spcPts val="0"/>
                        </a:spcAft>
                        <a:buNone/>
                      </a:pPr>
                      <a:r>
                        <a:rPr lang="en" sz="1300" dirty="0"/>
                        <a:t>Implement tablets in more locations</a:t>
                      </a:r>
                      <a:endParaRPr sz="1300" dirty="0"/>
                    </a:p>
                  </a:txBody>
                  <a:tcPr marL="91425" marR="91425" marT="91425" marB="91425"/>
                </a:tc>
                <a:tc>
                  <a:txBody>
                    <a:bodyPr/>
                    <a:lstStyle/>
                    <a:p>
                      <a:pPr marL="0" lvl="0" indent="0" algn="l" rtl="0">
                        <a:spcBef>
                          <a:spcPts val="0"/>
                        </a:spcBef>
                        <a:spcAft>
                          <a:spcPts val="0"/>
                        </a:spcAft>
                        <a:buNone/>
                      </a:pPr>
                      <a:r>
                        <a:rPr lang="en" sz="1300"/>
                        <a:t>Create new project plan for new location installation</a:t>
                      </a:r>
                      <a:endParaRPr sz="1300"/>
                    </a:p>
                  </a:txBody>
                  <a:tcPr marL="91425" marR="91425" marT="91425" marB="91425"/>
                </a:tc>
                <a:tc>
                  <a:txBody>
                    <a:bodyPr/>
                    <a:lstStyle/>
                    <a:p>
                      <a:pPr marL="0" lvl="0" indent="0" algn="l" rtl="0">
                        <a:spcBef>
                          <a:spcPts val="0"/>
                        </a:spcBef>
                        <a:spcAft>
                          <a:spcPts val="0"/>
                        </a:spcAft>
                        <a:buNone/>
                      </a:pPr>
                      <a:r>
                        <a:rPr lang="en" sz="1300"/>
                        <a:t>Q2</a:t>
                      </a:r>
                      <a:endParaRPr sz="1300"/>
                    </a:p>
                  </a:txBody>
                  <a:tcPr marL="91425" marR="91425" marT="91425" marB="91425"/>
                </a:tc>
                <a:extLst>
                  <a:ext uri="{0D108BD9-81ED-4DB2-BD59-A6C34878D82A}">
                    <a16:rowId xmlns:a16="http://schemas.microsoft.com/office/drawing/2014/main" val="10001"/>
                  </a:ext>
                </a:extLst>
              </a:tr>
              <a:tr h="844950">
                <a:tc>
                  <a:txBody>
                    <a:bodyPr/>
                    <a:lstStyle/>
                    <a:p>
                      <a:pPr marL="0" lvl="0" indent="0" algn="l" rtl="0">
                        <a:spcBef>
                          <a:spcPts val="0"/>
                        </a:spcBef>
                        <a:spcAft>
                          <a:spcPts val="0"/>
                        </a:spcAft>
                        <a:buNone/>
                      </a:pPr>
                      <a:r>
                        <a:rPr lang="en" sz="1300" dirty="0"/>
                        <a:t>Continue to track customer experience and satisfaction</a:t>
                      </a:r>
                      <a:endParaRPr sz="1300" dirty="0"/>
                    </a:p>
                  </a:txBody>
                  <a:tcPr marL="91425" marR="91425" marT="91425" marB="91425"/>
                </a:tc>
                <a:tc>
                  <a:txBody>
                    <a:bodyPr/>
                    <a:lstStyle/>
                    <a:p>
                      <a:pPr marL="0" lvl="0" indent="0" algn="l" rtl="0">
                        <a:spcBef>
                          <a:spcPts val="0"/>
                        </a:spcBef>
                        <a:spcAft>
                          <a:spcPts val="0"/>
                        </a:spcAft>
                        <a:buNone/>
                      </a:pPr>
                      <a:r>
                        <a:rPr lang="en" sz="1300"/>
                        <a:t>Continue surveying/</a:t>
                      </a:r>
                      <a:endParaRPr sz="1300"/>
                    </a:p>
                    <a:p>
                      <a:pPr marL="0" lvl="0" indent="0" algn="l" rtl="0">
                        <a:spcBef>
                          <a:spcPts val="0"/>
                        </a:spcBef>
                        <a:spcAft>
                          <a:spcPts val="0"/>
                        </a:spcAft>
                        <a:buNone/>
                      </a:pPr>
                      <a:r>
                        <a:rPr lang="en" sz="1300"/>
                        <a:t>gathering data through various means</a:t>
                      </a:r>
                      <a:endParaRPr sz="1300"/>
                    </a:p>
                  </a:txBody>
                  <a:tcPr marL="91425" marR="91425" marT="91425" marB="91425"/>
                </a:tc>
                <a:tc>
                  <a:txBody>
                    <a:bodyPr/>
                    <a:lstStyle/>
                    <a:p>
                      <a:pPr marL="0" lvl="0" indent="0" algn="l" rtl="0">
                        <a:spcBef>
                          <a:spcPts val="0"/>
                        </a:spcBef>
                        <a:spcAft>
                          <a:spcPts val="0"/>
                        </a:spcAft>
                        <a:buNone/>
                      </a:pPr>
                      <a:r>
                        <a:rPr lang="en" sz="1300"/>
                        <a:t>Ongoing</a:t>
                      </a:r>
                      <a:endParaRPr sz="1300"/>
                    </a:p>
                  </a:txBody>
                  <a:tcPr marL="91425" marR="91425" marT="91425" marB="91425"/>
                </a:tc>
                <a:extLst>
                  <a:ext uri="{0D108BD9-81ED-4DB2-BD59-A6C34878D82A}">
                    <a16:rowId xmlns:a16="http://schemas.microsoft.com/office/drawing/2014/main" val="10002"/>
                  </a:ext>
                </a:extLst>
              </a:tr>
              <a:tr h="844950">
                <a:tc>
                  <a:txBody>
                    <a:bodyPr/>
                    <a:lstStyle/>
                    <a:p>
                      <a:pPr marL="0" lvl="0" indent="0" algn="l" rtl="0">
                        <a:spcBef>
                          <a:spcPts val="0"/>
                        </a:spcBef>
                        <a:spcAft>
                          <a:spcPts val="0"/>
                        </a:spcAft>
                        <a:buNone/>
                      </a:pPr>
                      <a:r>
                        <a:rPr lang="en" sz="1300" dirty="0"/>
                        <a:t>Expand tablet features</a:t>
                      </a:r>
                      <a:endParaRPr sz="1300" dirty="0"/>
                    </a:p>
                  </a:txBody>
                  <a:tcPr marL="91425" marR="91425" marT="91425" marB="91425"/>
                </a:tc>
                <a:tc>
                  <a:txBody>
                    <a:bodyPr/>
                    <a:lstStyle/>
                    <a:p>
                      <a:pPr marL="0" lvl="0" indent="0" algn="l" rtl="0">
                        <a:spcBef>
                          <a:spcPts val="0"/>
                        </a:spcBef>
                        <a:spcAft>
                          <a:spcPts val="0"/>
                        </a:spcAft>
                        <a:buNone/>
                      </a:pPr>
                      <a:r>
                        <a:rPr lang="en" sz="1300"/>
                        <a:t>Investigate new features like social media integration, reservations, videos, etc.</a:t>
                      </a:r>
                      <a:endParaRPr sz="1300"/>
                    </a:p>
                  </a:txBody>
                  <a:tcPr marL="91425" marR="91425" marT="91425" marB="91425"/>
                </a:tc>
                <a:tc>
                  <a:txBody>
                    <a:bodyPr/>
                    <a:lstStyle/>
                    <a:p>
                      <a:pPr marL="0" lvl="0" indent="0" algn="l" rtl="0">
                        <a:spcBef>
                          <a:spcPts val="0"/>
                        </a:spcBef>
                        <a:spcAft>
                          <a:spcPts val="0"/>
                        </a:spcAft>
                        <a:buNone/>
                      </a:pPr>
                      <a:r>
                        <a:rPr lang="en" sz="1300" dirty="0"/>
                        <a:t>Q4</a:t>
                      </a:r>
                      <a:endParaRPr sz="13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7D82"/>
        </a:solidFill>
        <a:effectLst/>
      </p:bgPr>
    </p:bg>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Arial"/>
                <a:ea typeface="Arial"/>
                <a:cs typeface="Arial"/>
                <a:sym typeface="Arial"/>
              </a:rPr>
              <a:t>Appendix</a:t>
            </a:r>
            <a:endParaRPr dirty="0">
              <a:latin typeface="Arial"/>
              <a:ea typeface="Arial"/>
              <a:cs typeface="Arial"/>
              <a:sym typeface="Arial"/>
            </a:endParaRPr>
          </a:p>
          <a:p>
            <a:pPr marL="457200" lvl="0" indent="-374650" algn="l" rtl="0">
              <a:spcBef>
                <a:spcPts val="0"/>
              </a:spcBef>
              <a:spcAft>
                <a:spcPts val="0"/>
              </a:spcAft>
              <a:buSzPts val="2300"/>
              <a:buFont typeface="Arial"/>
              <a:buChar char="●"/>
            </a:pPr>
            <a:r>
              <a:rPr lang="en" sz="2300" dirty="0">
                <a:latin typeface="Arial"/>
                <a:ea typeface="Arial"/>
                <a:cs typeface="Arial"/>
                <a:sym typeface="Arial"/>
              </a:rPr>
              <a:t>Access all resources </a:t>
            </a:r>
            <a:r>
              <a:rPr lang="en" sz="2300" u="sng" dirty="0">
                <a:latin typeface="Arial"/>
                <a:ea typeface="Arial"/>
                <a:cs typeface="Arial"/>
                <a:sym typeface="Arial"/>
              </a:rPr>
              <a:t>here</a:t>
            </a:r>
            <a:r>
              <a:rPr lang="en" sz="2300" dirty="0">
                <a:latin typeface="Arial"/>
                <a:ea typeface="Arial"/>
                <a:cs typeface="Arial"/>
                <a:sym typeface="Arial"/>
              </a:rPr>
              <a:t>.</a:t>
            </a:r>
            <a:endParaRPr sz="2300"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799</Words>
  <Application>Microsoft Office PowerPoint</Application>
  <PresentationFormat>On-screen Show (16:9)</PresentationFormat>
  <Paragraphs>119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Raleway</vt:lpstr>
      <vt:lpstr>Segoe UI</vt:lpstr>
      <vt:lpstr>Arial</vt:lpstr>
      <vt:lpstr>Lato</vt:lpstr>
      <vt:lpstr>Streamline</vt:lpstr>
      <vt:lpstr>Sauce &amp; Spoon  Tablet Rollout</vt:lpstr>
      <vt:lpstr>Executive Summary</vt:lpstr>
      <vt:lpstr>Customer Satisfaction: Pilot</vt:lpstr>
      <vt:lpstr>Customer Satisfaction: Launch</vt:lpstr>
      <vt:lpstr>Revenue</vt:lpstr>
      <vt:lpstr>What Worked: Key Accomplishments</vt:lpstr>
      <vt:lpstr>Next Steps: Looking Forward</vt:lpstr>
      <vt:lpstr>Appendix Access all resources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Sauce &amp; Spoon  Tablet Rollout</dc:title>
  <dc:creator>Niharika Shete</dc:creator>
  <cp:lastModifiedBy>Niharika Shete</cp:lastModifiedBy>
  <cp:revision>3</cp:revision>
  <dcterms:modified xsi:type="dcterms:W3CDTF">2023-06-30T00:41:05Z</dcterms:modified>
</cp:coreProperties>
</file>