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6" r:id="rId2"/>
    <p:sldId id="368"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harika Shimona D'Souza" initials="NSD" lastIdx="2" clrIdx="0">
    <p:extLst>
      <p:ext uri="{19B8F6BF-5375-455C-9EA6-DF929625EA0E}">
        <p15:presenceInfo xmlns:p15="http://schemas.microsoft.com/office/powerpoint/2012/main" userId="Niharika Shimona D'Souz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7261"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AA12C-D2D3-40B6-B838-9F766B7BF692}" type="datetimeFigureOut">
              <a:rPr lang="en-US" smtClean="0"/>
              <a:t>23-Oct-20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670B7-BF3C-45B5-86C2-393251702E37}" type="slidenum">
              <a:rPr lang="en-US" smtClean="0"/>
              <a:t>‹#›</a:t>
            </a:fld>
            <a:endParaRPr lang="en-US"/>
          </a:p>
        </p:txBody>
      </p:sp>
    </p:spTree>
    <p:extLst>
      <p:ext uri="{BB962C8B-B14F-4D97-AF65-F5344CB8AC3E}">
        <p14:creationId xmlns:p14="http://schemas.microsoft.com/office/powerpoint/2010/main" val="426794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Hello everyone, my name is Niharika. I am a fifth year PhD student at the department of Electrical and Computer Engineering working with Dr. Archana Venkataraman on computational neuroimaging. My project looks at mapping brain connectivity, from connectomics  data to symptom severity or behavior in the context of neurodevelopmental disorders such as Autism</a:t>
            </a:r>
          </a:p>
        </p:txBody>
      </p:sp>
      <p:sp>
        <p:nvSpPr>
          <p:cNvPr id="4" name="Slide Number Placeholder 3"/>
          <p:cNvSpPr>
            <a:spLocks noGrp="1"/>
          </p:cNvSpPr>
          <p:nvPr>
            <p:ph type="sldNum" sz="quarter" idx="5"/>
          </p:nvPr>
        </p:nvSpPr>
        <p:spPr/>
        <p:txBody>
          <a:bodyPr/>
          <a:lstStyle/>
          <a:p>
            <a:fld id="{232670B7-BF3C-45B5-86C2-393251702E37}" type="slidenum">
              <a:rPr lang="en-US" smtClean="0"/>
              <a:t>1</a:t>
            </a:fld>
            <a:endParaRPr lang="en-US"/>
          </a:p>
        </p:txBody>
      </p:sp>
    </p:spTree>
    <p:extLst>
      <p:ext uri="{BB962C8B-B14F-4D97-AF65-F5344CB8AC3E}">
        <p14:creationId xmlns:p14="http://schemas.microsoft.com/office/powerpoint/2010/main" val="101361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31F437-EF9D-45A9-AE7F-006C76F30C17}" type="slidenum">
              <a:rPr lang="en-US" smtClean="0"/>
              <a:t>2</a:t>
            </a:fld>
            <a:endParaRPr lang="en-US"/>
          </a:p>
        </p:txBody>
      </p:sp>
    </p:spTree>
    <p:extLst>
      <p:ext uri="{BB962C8B-B14F-4D97-AF65-F5344CB8AC3E}">
        <p14:creationId xmlns:p14="http://schemas.microsoft.com/office/powerpoint/2010/main" val="3486133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D8175-A2CA-47B4-9C92-82FD7483E463}" type="datetime1">
              <a:rPr lang="en-US" smtClean="0"/>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4B456-6A51-46DE-9AC8-D7BD47485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21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57CE8-7409-457E-9D15-4E6EACA47B68}" type="datetime1">
              <a:rPr lang="en-US" smtClean="0"/>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339948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0D0F4-E548-4721-86BC-70A7FDEF2A8E}" type="datetime1">
              <a:rPr lang="en-US" smtClean="0"/>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33998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3C3DB3-F3FC-4FF7-9A56-30E7F8721EB8}" type="datetime1">
              <a:rPr lang="en-US" smtClean="0"/>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303167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F2F91-8AFC-4E4D-9D9A-EF8942228482}" type="datetime1">
              <a:rPr lang="en-US" smtClean="0"/>
              <a:t>23-Oct-20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4B456-6A51-46DE-9AC8-D7BD474853E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3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AB04C1-794C-4E47-97E4-78AC43711346}" type="datetime1">
              <a:rPr lang="en-US" smtClean="0"/>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308578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CF15DC-7219-4852-8823-C21CAD5D6909}" type="datetime1">
              <a:rPr lang="en-US" smtClean="0"/>
              <a:t>23-Oct-20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82585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1D608-3682-4692-AD18-CAEE90443058}" type="datetime1">
              <a:rPr lang="en-US" smtClean="0"/>
              <a:t>23-Oct-20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3547448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7E1154-3A01-470D-BF06-2023EB69371B}" type="datetime1">
              <a:rPr lang="en-US" smtClean="0"/>
              <a:t>23-Oct-20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145929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3D0B36-B5E9-4700-B64C-813BE55B477A}" type="datetime1">
              <a:rPr lang="en-US" smtClean="0"/>
              <a:t>23-Oct-20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A4B456-6A51-46DE-9AC8-D7BD474853EE}" type="slidenum">
              <a:rPr lang="en-US" smtClean="0"/>
              <a:t>‹#›</a:t>
            </a:fld>
            <a:endParaRPr lang="en-US"/>
          </a:p>
        </p:txBody>
      </p:sp>
    </p:spTree>
    <p:extLst>
      <p:ext uri="{BB962C8B-B14F-4D97-AF65-F5344CB8AC3E}">
        <p14:creationId xmlns:p14="http://schemas.microsoft.com/office/powerpoint/2010/main" val="322744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F8FF2-63AC-4D9C-BA45-D10EEBFAA652}" type="datetime1">
              <a:rPr lang="en-US" smtClean="0"/>
              <a:t>23-Oct-20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4B456-6A51-46DE-9AC8-D7BD474853EE}" type="slidenum">
              <a:rPr lang="en-US" smtClean="0"/>
              <a:t>‹#›</a:t>
            </a:fld>
            <a:endParaRPr lang="en-US"/>
          </a:p>
        </p:txBody>
      </p:sp>
    </p:spTree>
    <p:extLst>
      <p:ext uri="{BB962C8B-B14F-4D97-AF65-F5344CB8AC3E}">
        <p14:creationId xmlns:p14="http://schemas.microsoft.com/office/powerpoint/2010/main" val="104920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D70672-7C21-4B2D-8E83-A4773CFE8A18}" type="datetime1">
              <a:rPr lang="en-US" smtClean="0"/>
              <a:t>23-Oct-20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A4B456-6A51-46DE-9AC8-D7BD474853E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495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0C97-FFE7-4354-94D9-0C3D9AE2F826}"/>
              </a:ext>
            </a:extLst>
          </p:cNvPr>
          <p:cNvSpPr>
            <a:spLocks noGrp="1"/>
          </p:cNvSpPr>
          <p:nvPr>
            <p:ph type="ctrTitle" idx="4294967295"/>
          </p:nvPr>
        </p:nvSpPr>
        <p:spPr>
          <a:xfrm>
            <a:off x="1915314" y="1719092"/>
            <a:ext cx="8156575" cy="1692275"/>
          </a:xfrm>
        </p:spPr>
        <p:txBody>
          <a:bodyPr>
            <a:noAutofit/>
          </a:bodyPr>
          <a:lstStyle/>
          <a:p>
            <a:pPr algn="ctr"/>
            <a:r>
              <a:rPr lang="en-US" sz="3600" dirty="0"/>
              <a:t>Deep-Generative Hybrid Models to Map Brain Connectivity to Behavior </a:t>
            </a:r>
          </a:p>
        </p:txBody>
      </p:sp>
      <p:sp>
        <p:nvSpPr>
          <p:cNvPr id="3" name="Subtitle 2">
            <a:extLst>
              <a:ext uri="{FF2B5EF4-FFF2-40B4-BE49-F238E27FC236}">
                <a16:creationId xmlns:a16="http://schemas.microsoft.com/office/drawing/2014/main" id="{31DA7CA9-BA50-415A-B13E-7E34884B1B2F}"/>
              </a:ext>
            </a:extLst>
          </p:cNvPr>
          <p:cNvSpPr>
            <a:spLocks noGrp="1"/>
          </p:cNvSpPr>
          <p:nvPr>
            <p:ph type="subTitle" idx="4294967295"/>
          </p:nvPr>
        </p:nvSpPr>
        <p:spPr>
          <a:xfrm>
            <a:off x="445057" y="3411367"/>
            <a:ext cx="11097088" cy="2432050"/>
          </a:xfrm>
        </p:spPr>
        <p:txBody>
          <a:bodyPr>
            <a:noAutofit/>
          </a:bodyPr>
          <a:lstStyle/>
          <a:p>
            <a:pPr algn="ctr"/>
            <a:endParaRPr lang="en-US" sz="2400" b="1" dirty="0"/>
          </a:p>
          <a:p>
            <a:pPr algn="ctr"/>
            <a:r>
              <a:rPr lang="en-US" sz="2400" b="1" dirty="0"/>
              <a:t>Niharika Shimona D’Souza*</a:t>
            </a:r>
            <a:r>
              <a:rPr lang="en-US" sz="2400" dirty="0"/>
              <a:t>,</a:t>
            </a:r>
          </a:p>
          <a:p>
            <a:pPr algn="ctr"/>
            <a:r>
              <a:rPr lang="en-US" sz="2400" dirty="0"/>
              <a:t> Dept. of Electrical and Computer Engineering, Johns Hopkins University</a:t>
            </a:r>
          </a:p>
          <a:p>
            <a:pPr algn="ctr"/>
            <a:r>
              <a:rPr lang="en-US" sz="1800" u="sng" dirty="0"/>
              <a:t>Authors:</a:t>
            </a:r>
            <a:r>
              <a:rPr lang="en-US" sz="1800" dirty="0"/>
              <a:t> Mary Beth </a:t>
            </a:r>
            <a:r>
              <a:rPr lang="en-US" sz="1800" dirty="0" err="1"/>
              <a:t>Nebel</a:t>
            </a:r>
            <a:r>
              <a:rPr lang="en-US" sz="1800" dirty="0"/>
              <a:t>, Deana </a:t>
            </a:r>
            <a:r>
              <a:rPr lang="en-US" sz="1800" dirty="0" err="1"/>
              <a:t>Crocetti</a:t>
            </a:r>
            <a:r>
              <a:rPr lang="en-US" sz="1800" dirty="0"/>
              <a:t>, Nicholas </a:t>
            </a:r>
            <a:r>
              <a:rPr lang="en-US" sz="1800" dirty="0" err="1"/>
              <a:t>Wymbs</a:t>
            </a:r>
            <a:r>
              <a:rPr lang="en-US" sz="1800" dirty="0"/>
              <a:t>, </a:t>
            </a:r>
          </a:p>
          <a:p>
            <a:pPr algn="ctr"/>
            <a:r>
              <a:rPr lang="en-US" sz="1800" dirty="0"/>
              <a:t>Joshua Robinson, Stewart </a:t>
            </a:r>
            <a:r>
              <a:rPr lang="en-US" sz="1800" dirty="0" err="1"/>
              <a:t>Mostofsky</a:t>
            </a:r>
            <a:r>
              <a:rPr lang="en-US" sz="1800" dirty="0"/>
              <a:t>, Archana Venkataraman</a:t>
            </a:r>
          </a:p>
          <a:p>
            <a:pPr algn="ctr"/>
            <a:endParaRPr lang="en-US" sz="2400" b="1" dirty="0"/>
          </a:p>
        </p:txBody>
      </p:sp>
      <p:pic>
        <p:nvPicPr>
          <p:cNvPr id="30" name="Picture 29" descr="A screenshot of a cell phone&#10;&#10;Description generated with very high confidence">
            <a:extLst>
              <a:ext uri="{FF2B5EF4-FFF2-40B4-BE49-F238E27FC236}">
                <a16:creationId xmlns:a16="http://schemas.microsoft.com/office/drawing/2014/main" id="{E130A05D-3C6F-4CFF-8DA3-E13361FA8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0349" y="581009"/>
            <a:ext cx="2514725" cy="1257363"/>
          </a:xfrm>
          <a:prstGeom prst="rect">
            <a:avLst/>
          </a:prstGeom>
        </p:spPr>
      </p:pic>
      <p:pic>
        <p:nvPicPr>
          <p:cNvPr id="32" name="Picture 31">
            <a:extLst>
              <a:ext uri="{FF2B5EF4-FFF2-40B4-BE49-F238E27FC236}">
                <a16:creationId xmlns:a16="http://schemas.microsoft.com/office/drawing/2014/main" id="{13348555-31BC-4618-B325-12F6345D7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57" y="581009"/>
            <a:ext cx="2364522" cy="1302062"/>
          </a:xfrm>
          <a:prstGeom prst="rect">
            <a:avLst/>
          </a:prstGeom>
        </p:spPr>
      </p:pic>
      <p:cxnSp>
        <p:nvCxnSpPr>
          <p:cNvPr id="6" name="Straight Connector 5">
            <a:extLst>
              <a:ext uri="{FF2B5EF4-FFF2-40B4-BE49-F238E27FC236}">
                <a16:creationId xmlns:a16="http://schemas.microsoft.com/office/drawing/2014/main" id="{41A6DCEF-7007-4504-B422-DDC547B6C770}"/>
              </a:ext>
            </a:extLst>
          </p:cNvPr>
          <p:cNvCxnSpPr>
            <a:cxnSpLocks/>
          </p:cNvCxnSpPr>
          <p:nvPr/>
        </p:nvCxnSpPr>
        <p:spPr>
          <a:xfrm>
            <a:off x="1915314" y="3664089"/>
            <a:ext cx="823240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27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EA482-6FD4-4DF0-807C-19397FBE2963}"/>
              </a:ext>
            </a:extLst>
          </p:cNvPr>
          <p:cNvSpPr>
            <a:spLocks noGrp="1"/>
          </p:cNvSpPr>
          <p:nvPr>
            <p:ph type="title" idx="4294967295"/>
          </p:nvPr>
        </p:nvSpPr>
        <p:spPr>
          <a:xfrm>
            <a:off x="0" y="-231579"/>
            <a:ext cx="12171363" cy="754570"/>
          </a:xfrm>
        </p:spPr>
        <p:txBody>
          <a:bodyPr>
            <a:noAutofit/>
          </a:bodyPr>
          <a:lstStyle/>
          <a:p>
            <a:pPr algn="ctr"/>
            <a:r>
              <a:rPr lang="en-US" sz="2550" b="1" dirty="0"/>
              <a:t>Deep-Generative Hybrid to Integrate Multimodal and Dynamic Connectivity with Behavior </a:t>
            </a:r>
            <a:endParaRPr lang="en-US" sz="3200" dirty="0"/>
          </a:p>
        </p:txBody>
      </p:sp>
      <p:cxnSp>
        <p:nvCxnSpPr>
          <p:cNvPr id="8" name="Straight Connector 7">
            <a:extLst>
              <a:ext uri="{FF2B5EF4-FFF2-40B4-BE49-F238E27FC236}">
                <a16:creationId xmlns:a16="http://schemas.microsoft.com/office/drawing/2014/main" id="{0E85BD60-6EC8-4E92-90B7-E72E4E22B3D1}"/>
              </a:ext>
            </a:extLst>
          </p:cNvPr>
          <p:cNvCxnSpPr/>
          <p:nvPr/>
        </p:nvCxnSpPr>
        <p:spPr>
          <a:xfrm>
            <a:off x="0" y="633944"/>
            <a:ext cx="12171947" cy="0"/>
          </a:xfrm>
          <a:prstGeom prst="line">
            <a:avLst/>
          </a:prstGeom>
          <a:ln w="28575">
            <a:solidFill>
              <a:schemeClr val="tx1">
                <a:lumMod val="95000"/>
                <a:lumOff val="5000"/>
              </a:schemeClr>
            </a:solidFill>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C7323D31-0A96-4284-B0B2-DCCA453EB2AD}"/>
              </a:ext>
            </a:extLst>
          </p:cNvPr>
          <p:cNvCxnSpPr>
            <a:cxnSpLocks/>
          </p:cNvCxnSpPr>
          <p:nvPr/>
        </p:nvCxnSpPr>
        <p:spPr>
          <a:xfrm>
            <a:off x="8139055" y="633944"/>
            <a:ext cx="12211" cy="5766856"/>
          </a:xfrm>
          <a:prstGeom prst="line">
            <a:avLst/>
          </a:prstGeom>
          <a:ln w="28575">
            <a:solidFill>
              <a:schemeClr val="accent4">
                <a:lumMod val="50000"/>
              </a:schemeClr>
            </a:solidFill>
          </a:ln>
        </p:spPr>
        <p:style>
          <a:lnRef idx="1">
            <a:schemeClr val="accent3"/>
          </a:lnRef>
          <a:fillRef idx="0">
            <a:schemeClr val="accent3"/>
          </a:fillRef>
          <a:effectRef idx="0">
            <a:schemeClr val="accent3"/>
          </a:effectRef>
          <a:fontRef idx="minor">
            <a:schemeClr val="tx1"/>
          </a:fontRef>
        </p:style>
      </p:cxnSp>
      <p:pic>
        <p:nvPicPr>
          <p:cNvPr id="13" name="Picture 12">
            <a:extLst>
              <a:ext uri="{FF2B5EF4-FFF2-40B4-BE49-F238E27FC236}">
                <a16:creationId xmlns:a16="http://schemas.microsoft.com/office/drawing/2014/main" id="{B952CCEE-2111-485F-B303-44B037CBF5A0}"/>
              </a:ext>
            </a:extLst>
          </p:cNvPr>
          <p:cNvPicPr>
            <a:picLocks noChangeAspect="1"/>
          </p:cNvPicPr>
          <p:nvPr/>
        </p:nvPicPr>
        <p:blipFill>
          <a:blip r:embed="rId3"/>
          <a:stretch>
            <a:fillRect/>
          </a:stretch>
        </p:blipFill>
        <p:spPr>
          <a:xfrm>
            <a:off x="8554786" y="1098256"/>
            <a:ext cx="3295318" cy="2254939"/>
          </a:xfrm>
          <a:prstGeom prst="rect">
            <a:avLst/>
          </a:prstGeom>
        </p:spPr>
      </p:pic>
      <p:pic>
        <p:nvPicPr>
          <p:cNvPr id="19" name="Picture 18">
            <a:extLst>
              <a:ext uri="{FF2B5EF4-FFF2-40B4-BE49-F238E27FC236}">
                <a16:creationId xmlns:a16="http://schemas.microsoft.com/office/drawing/2014/main" id="{DEE8977C-EAE0-4BF6-8526-7A47FC3095D3}"/>
              </a:ext>
            </a:extLst>
          </p:cNvPr>
          <p:cNvPicPr>
            <a:picLocks noChangeAspect="1"/>
          </p:cNvPicPr>
          <p:nvPr/>
        </p:nvPicPr>
        <p:blipFill>
          <a:blip r:embed="rId4"/>
          <a:stretch>
            <a:fillRect/>
          </a:stretch>
        </p:blipFill>
        <p:spPr>
          <a:xfrm>
            <a:off x="8282005" y="3528525"/>
            <a:ext cx="3840881" cy="2741548"/>
          </a:xfrm>
          <a:prstGeom prst="rect">
            <a:avLst/>
          </a:prstGeom>
        </p:spPr>
      </p:pic>
      <p:pic>
        <p:nvPicPr>
          <p:cNvPr id="4" name="Picture 3">
            <a:extLst>
              <a:ext uri="{FF2B5EF4-FFF2-40B4-BE49-F238E27FC236}">
                <a16:creationId xmlns:a16="http://schemas.microsoft.com/office/drawing/2014/main" id="{3260FB38-7725-493B-AF28-C6AD764BAB22}"/>
              </a:ext>
            </a:extLst>
          </p:cNvPr>
          <p:cNvPicPr>
            <a:picLocks noChangeAspect="1"/>
          </p:cNvPicPr>
          <p:nvPr/>
        </p:nvPicPr>
        <p:blipFill>
          <a:blip r:embed="rId5"/>
          <a:stretch>
            <a:fillRect/>
          </a:stretch>
        </p:blipFill>
        <p:spPr>
          <a:xfrm>
            <a:off x="69114" y="924907"/>
            <a:ext cx="7943654" cy="4245504"/>
          </a:xfrm>
          <a:prstGeom prst="rect">
            <a:avLst/>
          </a:prstGeom>
        </p:spPr>
      </p:pic>
      <p:sp>
        <p:nvSpPr>
          <p:cNvPr id="12" name="TextBox 11">
            <a:extLst>
              <a:ext uri="{FF2B5EF4-FFF2-40B4-BE49-F238E27FC236}">
                <a16:creationId xmlns:a16="http://schemas.microsoft.com/office/drawing/2014/main" id="{BE1114E6-D310-4239-9AED-ED9C84245F31}"/>
              </a:ext>
            </a:extLst>
          </p:cNvPr>
          <p:cNvSpPr txBox="1"/>
          <p:nvPr/>
        </p:nvSpPr>
        <p:spPr>
          <a:xfrm>
            <a:off x="253836" y="5376910"/>
            <a:ext cx="7729076" cy="830997"/>
          </a:xfrm>
          <a:prstGeom prst="rect">
            <a:avLst/>
          </a:prstGeom>
          <a:noFill/>
          <a:ln w="19050">
            <a:solidFill>
              <a:schemeClr val="bg1">
                <a:lumMod val="50000"/>
              </a:schemeClr>
            </a:solidFill>
          </a:ln>
        </p:spPr>
        <p:txBody>
          <a:bodyPr wrap="square" rtlCol="0">
            <a:spAutoFit/>
          </a:bodyPr>
          <a:lstStyle/>
          <a:p>
            <a:pPr marL="285750" indent="-285750">
              <a:buFont typeface="Arial" panose="020B0604020202020204" pitchFamily="34" charset="0"/>
              <a:buChar char="•"/>
            </a:pPr>
            <a:r>
              <a:rPr lang="en-US" sz="1600" dirty="0">
                <a:solidFill>
                  <a:schemeClr val="bg2">
                    <a:lumMod val="10000"/>
                  </a:schemeClr>
                </a:solidFill>
              </a:rPr>
              <a:t>Integration of structural and dynamic functional connectivity with behavior</a:t>
            </a:r>
          </a:p>
          <a:p>
            <a:pPr marL="285750" indent="-285750">
              <a:buFont typeface="Arial" panose="020B0604020202020204" pitchFamily="34" charset="0"/>
              <a:buChar char="•"/>
            </a:pPr>
            <a:r>
              <a:rPr lang="en-US" sz="1600" dirty="0">
                <a:solidFill>
                  <a:schemeClr val="bg2">
                    <a:lumMod val="10000"/>
                  </a:schemeClr>
                </a:solidFill>
              </a:rPr>
              <a:t>Jointly optimize for the neuroimaging representation and behavioral prediction</a:t>
            </a:r>
          </a:p>
          <a:p>
            <a:pPr marL="285750" indent="-285750">
              <a:buFont typeface="Arial" panose="020B0604020202020204" pitchFamily="34" charset="0"/>
              <a:buChar char="•"/>
            </a:pPr>
            <a:r>
              <a:rPr lang="en-US" sz="1600" dirty="0">
                <a:solidFill>
                  <a:schemeClr val="bg2">
                    <a:lumMod val="10000"/>
                  </a:schemeClr>
                </a:solidFill>
              </a:rPr>
              <a:t>Generalizes to prediction of multiple deficits</a:t>
            </a:r>
          </a:p>
        </p:txBody>
      </p:sp>
      <p:sp>
        <p:nvSpPr>
          <p:cNvPr id="11" name="TextBox 10">
            <a:extLst>
              <a:ext uri="{FF2B5EF4-FFF2-40B4-BE49-F238E27FC236}">
                <a16:creationId xmlns:a16="http://schemas.microsoft.com/office/drawing/2014/main" id="{F44427EF-9212-4B05-8272-D1E63E07621C}"/>
              </a:ext>
            </a:extLst>
          </p:cNvPr>
          <p:cNvSpPr txBox="1"/>
          <p:nvPr/>
        </p:nvSpPr>
        <p:spPr>
          <a:xfrm>
            <a:off x="8134847" y="759702"/>
            <a:ext cx="4036516" cy="338554"/>
          </a:xfrm>
          <a:prstGeom prst="rect">
            <a:avLst/>
          </a:prstGeom>
          <a:noFill/>
        </p:spPr>
        <p:txBody>
          <a:bodyPr wrap="square" rtlCol="0">
            <a:spAutoFit/>
          </a:bodyPr>
          <a:lstStyle/>
          <a:p>
            <a:pPr algn="ctr"/>
            <a:r>
              <a:rPr lang="en-US" sz="1600" b="1" dirty="0">
                <a:solidFill>
                  <a:schemeClr val="bg2">
                    <a:lumMod val="10000"/>
                  </a:schemeClr>
                </a:solidFill>
              </a:rPr>
              <a:t>  Results</a:t>
            </a:r>
            <a:endParaRPr lang="en-US" sz="1600" dirty="0">
              <a:solidFill>
                <a:schemeClr val="bg2">
                  <a:lumMod val="10000"/>
                </a:schemeClr>
              </a:solidFill>
            </a:endParaRPr>
          </a:p>
        </p:txBody>
      </p:sp>
    </p:spTree>
    <p:extLst>
      <p:ext uri="{BB962C8B-B14F-4D97-AF65-F5344CB8AC3E}">
        <p14:creationId xmlns:p14="http://schemas.microsoft.com/office/powerpoint/2010/main" val="5853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5470</TotalTime>
  <Words>141</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Retrospect</vt:lpstr>
      <vt:lpstr>Deep-Generative Hybrid Models to Map Brain Connectivity to Behavior </vt:lpstr>
      <vt:lpstr>Deep-Generative Hybrid to Integrate Multimodal and Dynamic Connectivity with Behavior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Brain Connectivity to Behavior: from Network Optimization Frameworks to Deep-Generative Hybrid Models</dc:title>
  <dc:creator>Niharika Shimona D'Souza</dc:creator>
  <cp:lastModifiedBy>Niharika Shimona D'Souza</cp:lastModifiedBy>
  <cp:revision>198</cp:revision>
  <dcterms:created xsi:type="dcterms:W3CDTF">2020-08-09T14:38:51Z</dcterms:created>
  <dcterms:modified xsi:type="dcterms:W3CDTF">2020-10-24T00:40:14Z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cd5554-7392-48bb-a738-f0f968bd337e_Enabled">
    <vt:lpwstr>true</vt:lpwstr>
  </property>
  <property fmtid="{D5CDD505-2E9C-101B-9397-08002B2CF9AE}" pid="3" name="MSIP_Label_72cd5554-7392-48bb-a738-f0f968bd337e_SetDate">
    <vt:lpwstr>2020-08-09T14:38:50Z</vt:lpwstr>
  </property>
  <property fmtid="{D5CDD505-2E9C-101B-9397-08002B2CF9AE}" pid="4" name="MSIP_Label_72cd5554-7392-48bb-a738-f0f968bd337e_Method">
    <vt:lpwstr>Standard</vt:lpwstr>
  </property>
  <property fmtid="{D5CDD505-2E9C-101B-9397-08002B2CF9AE}" pid="5" name="MSIP_Label_72cd5554-7392-48bb-a738-f0f968bd337e_Name">
    <vt:lpwstr>72cd5554-7392-48bb-a738-f0f968bd337e</vt:lpwstr>
  </property>
  <property fmtid="{D5CDD505-2E9C-101B-9397-08002B2CF9AE}" pid="6" name="MSIP_Label_72cd5554-7392-48bb-a738-f0f968bd337e_SiteId">
    <vt:lpwstr>9fa4f438-b1e6-473b-803f-86f8aedf0dec</vt:lpwstr>
  </property>
  <property fmtid="{D5CDD505-2E9C-101B-9397-08002B2CF9AE}" pid="7" name="MSIP_Label_72cd5554-7392-48bb-a738-f0f968bd337e_ActionId">
    <vt:lpwstr>f8e2f58e-fafb-4ba1-96c3-d88440e33669</vt:lpwstr>
  </property>
  <property fmtid="{D5CDD505-2E9C-101B-9397-08002B2CF9AE}" pid="8" name="MSIP_Label_72cd5554-7392-48bb-a738-f0f968bd337e_ContentBits">
    <vt:lpwstr>0</vt:lpwstr>
  </property>
</Properties>
</file>