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21CC6F-4165-FACE-96FF-7FC6B9412574}" name="Hemanth Malempati" initials="HM" userId="e91d69eddb4131c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A close-up of a hand on a keyboard&#10;&#10;Description automatically generated">
            <a:extLst>
              <a:ext uri="{FF2B5EF4-FFF2-40B4-BE49-F238E27FC236}">
                <a16:creationId xmlns:a16="http://schemas.microsoft.com/office/drawing/2014/main" id="{FA05E338-F9A1-F744-827C-C6EEF7780A81}"/>
              </a:ext>
            </a:extLst>
          </p:cNvPr>
          <p:cNvPicPr>
            <a:picLocks noChangeAspect="1"/>
          </p:cNvPicPr>
          <p:nvPr/>
        </p:nvPicPr>
        <p:blipFill>
          <a:blip r:embed="rId4">
            <a:alphaModFix/>
            <a:extLst>
              <a:ext uri="{28A0092B-C50C-407E-A947-70E740481C1C}">
                <a14:useLocalDpi xmlns:a14="http://schemas.microsoft.com/office/drawing/2010/main" val="0"/>
              </a:ext>
            </a:extLst>
          </a:blip>
          <a:srcRect r="11581" b="-1"/>
          <a:stretch/>
        </p:blipFill>
        <p:spPr>
          <a:xfrm>
            <a:off x="3611" y="10"/>
            <a:ext cx="12188389" cy="6857990"/>
          </a:xfrm>
          <a:prstGeom prst="rect">
            <a:avLst/>
          </a:prstGeom>
        </p:spPr>
      </p:pic>
      <p:grpSp>
        <p:nvGrpSpPr>
          <p:cNvPr id="13" name="Group 1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144990EC-49C6-8DAF-4312-428831ADEFD0}"/>
              </a:ext>
            </a:extLst>
          </p:cNvPr>
          <p:cNvSpPr>
            <a:spLocks noGrp="1"/>
          </p:cNvSpPr>
          <p:nvPr>
            <p:ph type="ctrTitle"/>
          </p:nvPr>
        </p:nvSpPr>
        <p:spPr>
          <a:xfrm>
            <a:off x="2667000" y="2328334"/>
            <a:ext cx="6858000" cy="919426"/>
          </a:xfrm>
        </p:spPr>
        <p:txBody>
          <a:bodyPr>
            <a:normAutofit/>
          </a:bodyPr>
          <a:lstStyle/>
          <a:p>
            <a:pPr algn="ctr"/>
            <a:r>
              <a:rPr lang="en-IN" sz="4400" dirty="0">
                <a:latin typeface="Times New Roman" panose="02020603050405020304" pitchFamily="18" charset="0"/>
                <a:cs typeface="Times New Roman" panose="02020603050405020304" pitchFamily="18" charset="0"/>
              </a:rPr>
              <a:t>CVE DATA PROCESSING</a:t>
            </a:r>
            <a:endParaRPr lang="en-US" sz="4400" dirty="0"/>
          </a:p>
        </p:txBody>
      </p:sp>
      <p:sp>
        <p:nvSpPr>
          <p:cNvPr id="5" name="Minus Sign 4">
            <a:extLst>
              <a:ext uri="{FF2B5EF4-FFF2-40B4-BE49-F238E27FC236}">
                <a16:creationId xmlns:a16="http://schemas.microsoft.com/office/drawing/2014/main" id="{93F7DD25-F21A-DF34-F264-0578D6E15904}"/>
              </a:ext>
            </a:extLst>
          </p:cNvPr>
          <p:cNvSpPr/>
          <p:nvPr/>
        </p:nvSpPr>
        <p:spPr>
          <a:xfrm>
            <a:off x="2667000" y="3193785"/>
            <a:ext cx="6858000" cy="4571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4C9A0-4D53-3A26-B8A6-D66823FAA9E5}"/>
              </a:ext>
            </a:extLst>
          </p:cNvPr>
          <p:cNvSpPr txBox="1"/>
          <p:nvPr/>
        </p:nvSpPr>
        <p:spPr>
          <a:xfrm>
            <a:off x="5851424" y="3313919"/>
            <a:ext cx="489151" cy="369332"/>
          </a:xfrm>
          <a:prstGeom prst="rect">
            <a:avLst/>
          </a:prstGeom>
          <a:noFill/>
        </p:spPr>
        <p:txBody>
          <a:bodyPr wrap="square" rtlCol="0">
            <a:spAutoFit/>
          </a:bodyPr>
          <a:lstStyle/>
          <a:p>
            <a:r>
              <a:rPr lang="en-US" dirty="0"/>
              <a:t>By</a:t>
            </a:r>
          </a:p>
        </p:txBody>
      </p:sp>
      <p:graphicFrame>
        <p:nvGraphicFramePr>
          <p:cNvPr id="12" name="Table 11">
            <a:extLst>
              <a:ext uri="{FF2B5EF4-FFF2-40B4-BE49-F238E27FC236}">
                <a16:creationId xmlns:a16="http://schemas.microsoft.com/office/drawing/2014/main" id="{94BECDEE-6A3F-7CC4-E054-6C2E0C6B3994}"/>
              </a:ext>
            </a:extLst>
          </p:cNvPr>
          <p:cNvGraphicFramePr>
            <a:graphicFrameLocks noGrp="1"/>
          </p:cNvGraphicFramePr>
          <p:nvPr>
            <p:extLst>
              <p:ext uri="{D42A27DB-BD31-4B8C-83A1-F6EECF244321}">
                <p14:modId xmlns:p14="http://schemas.microsoft.com/office/powerpoint/2010/main" val="3620936487"/>
              </p:ext>
            </p:extLst>
          </p:nvPr>
        </p:nvGraphicFramePr>
        <p:xfrm>
          <a:off x="2587889" y="3822092"/>
          <a:ext cx="7013310" cy="731520"/>
        </p:xfrm>
        <a:graphic>
          <a:graphicData uri="http://schemas.openxmlformats.org/drawingml/2006/table">
            <a:tbl>
              <a:tblPr>
                <a:tableStyleId>{5C22544A-7EE6-4342-B048-85BDC9FD1C3A}</a:tableStyleId>
              </a:tblPr>
              <a:tblGrid>
                <a:gridCol w="2337770">
                  <a:extLst>
                    <a:ext uri="{9D8B030D-6E8A-4147-A177-3AD203B41FA5}">
                      <a16:colId xmlns:a16="http://schemas.microsoft.com/office/drawing/2014/main" val="409353565"/>
                    </a:ext>
                  </a:extLst>
                </a:gridCol>
                <a:gridCol w="2337770">
                  <a:extLst>
                    <a:ext uri="{9D8B030D-6E8A-4147-A177-3AD203B41FA5}">
                      <a16:colId xmlns:a16="http://schemas.microsoft.com/office/drawing/2014/main" val="2964913160"/>
                    </a:ext>
                  </a:extLst>
                </a:gridCol>
                <a:gridCol w="2337770">
                  <a:extLst>
                    <a:ext uri="{9D8B030D-6E8A-4147-A177-3AD203B41FA5}">
                      <a16:colId xmlns:a16="http://schemas.microsoft.com/office/drawing/2014/main" val="115594760"/>
                    </a:ext>
                  </a:extLst>
                </a:gridCol>
              </a:tblGrid>
              <a:tr h="327458">
                <a:tc>
                  <a:txBody>
                    <a:bodyPr/>
                    <a:lstStyle/>
                    <a:p>
                      <a:pPr algn="ctr"/>
                      <a:r>
                        <a:rPr lang="en-IN" sz="1800" b="1" dirty="0">
                          <a:solidFill>
                            <a:schemeClr val="tx1"/>
                          </a:solidFill>
                          <a:latin typeface="Times New Roman" panose="02020603050405020304" pitchFamily="18" charset="0"/>
                          <a:cs typeface="Times New Roman" panose="02020603050405020304" pitchFamily="18" charset="0"/>
                        </a:rPr>
                        <a:t>Anvesh</a:t>
                      </a:r>
                      <a:endParaRPr lang="en-US"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kern="1200" dirty="0">
                          <a:solidFill>
                            <a:schemeClr val="tx1"/>
                          </a:solidFill>
                          <a:latin typeface="Times New Roman" panose="02020603050405020304" pitchFamily="18" charset="0"/>
                          <a:ea typeface="+mn-ea"/>
                          <a:cs typeface="Times New Roman" panose="02020603050405020304" pitchFamily="18" charset="0"/>
                        </a:rPr>
                        <a:t>Hemanth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1800" b="1" dirty="0">
                          <a:solidFill>
                            <a:schemeClr val="tx1"/>
                          </a:solidFill>
                          <a:latin typeface="Times New Roman" panose="02020603050405020304" pitchFamily="18" charset="0"/>
                          <a:cs typeface="Times New Roman" panose="02020603050405020304" pitchFamily="18" charset="0"/>
                        </a:rPr>
                        <a:t>Niharika</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8333500"/>
                  </a:ext>
                </a:extLst>
              </a:tr>
              <a:tr h="327458">
                <a:tc>
                  <a:txBody>
                    <a:bodyPr/>
                    <a:lstStyle/>
                    <a:p>
                      <a:pPr algn="ctr"/>
                      <a:r>
                        <a:rPr lang="en-IN" sz="1800" b="1" dirty="0">
                          <a:solidFill>
                            <a:schemeClr val="tx1"/>
                          </a:solidFill>
                          <a:latin typeface="Times New Roman" panose="02020603050405020304" pitchFamily="18" charset="0"/>
                          <a:cs typeface="Times New Roman" panose="02020603050405020304" pitchFamily="18" charset="0"/>
                        </a:rPr>
                        <a:t>Vyshnavi</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1800" b="1" dirty="0">
                          <a:solidFill>
                            <a:schemeClr val="tx1"/>
                          </a:solidFill>
                          <a:latin typeface="Times New Roman" panose="02020603050405020304" pitchFamily="18" charset="0"/>
                          <a:cs typeface="Times New Roman" panose="02020603050405020304" pitchFamily="18" charset="0"/>
                        </a:rPr>
                        <a:t>Rukmini</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1800" b="1" dirty="0">
                          <a:solidFill>
                            <a:schemeClr val="tx1"/>
                          </a:solidFill>
                          <a:latin typeface="Times New Roman" panose="02020603050405020304" pitchFamily="18" charset="0"/>
                          <a:cs typeface="Times New Roman" panose="02020603050405020304" pitchFamily="18" charset="0"/>
                        </a:rPr>
                        <a:t>Reshma</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6033597"/>
                  </a:ext>
                </a:extLst>
              </a:tr>
            </a:tbl>
          </a:graphicData>
        </a:graphic>
      </p:graphicFrame>
    </p:spTree>
    <p:extLst>
      <p:ext uri="{BB962C8B-B14F-4D97-AF65-F5344CB8AC3E}">
        <p14:creationId xmlns:p14="http://schemas.microsoft.com/office/powerpoint/2010/main" val="102475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43A7-2A91-0699-BD8D-3D74A9F26FFB}"/>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Insertion</a:t>
            </a:r>
          </a:p>
        </p:txBody>
      </p:sp>
      <p:sp>
        <p:nvSpPr>
          <p:cNvPr id="3" name="Content Placeholder 2">
            <a:extLst>
              <a:ext uri="{FF2B5EF4-FFF2-40B4-BE49-F238E27FC236}">
                <a16:creationId xmlns:a16="http://schemas.microsoft.com/office/drawing/2014/main" id="{8BCAD7BE-4D6C-4E39-765D-3251BD74AB95}"/>
              </a:ext>
            </a:extLst>
          </p:cNvPr>
          <p:cNvSpPr>
            <a:spLocks noGrp="1"/>
          </p:cNvSpPr>
          <p:nvPr>
            <p:ph idx="1"/>
          </p:nvPr>
        </p:nvSpPr>
        <p:spPr>
          <a:xfrm>
            <a:off x="1141412" y="1787703"/>
            <a:ext cx="9905999" cy="4003498"/>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Data insertion : Before inserting the record into the table, will check either record exists in the database or not based on the </a:t>
            </a:r>
            <a:r>
              <a:rPr lang="en-US" dirty="0" err="1">
                <a:latin typeface="Times New Roman" panose="02020603050405020304" pitchFamily="18" charset="0"/>
                <a:cs typeface="Times New Roman" panose="02020603050405020304" pitchFamily="18" charset="0"/>
              </a:rPr>
              <a:t>cve_id</a:t>
            </a:r>
            <a:r>
              <a:rPr lang="en-US" dirty="0">
                <a:latin typeface="Times New Roman" panose="02020603050405020304" pitchFamily="18" charset="0"/>
                <a:cs typeface="Times New Roman" panose="02020603050405020304" pitchFamily="18" charset="0"/>
              </a:rPr>
              <a:t>. If not exists insert record into database.</a:t>
            </a:r>
          </a:p>
          <a:p>
            <a:pPr marL="0" indent="0">
              <a:lnSpc>
                <a:spcPts val="1425"/>
              </a:lnSpc>
              <a:buNone/>
            </a:pPr>
            <a:endParaRPr lang="en-US" b="0" dirty="0">
              <a:effectLst/>
              <a:latin typeface="Times New Roman" panose="02020603050405020304" pitchFamily="18" charset="0"/>
              <a:cs typeface="Times New Roman" panose="02020603050405020304" pitchFamily="18" charset="0"/>
            </a:endParaRPr>
          </a:p>
          <a:p>
            <a:pPr marL="0" indent="0">
              <a:lnSpc>
                <a:spcPts val="1425"/>
              </a:lnSpc>
              <a:buNone/>
            </a:pPr>
            <a:r>
              <a:rPr lang="en-US" b="0" dirty="0">
                <a:effectLst/>
                <a:latin typeface="Times New Roman" panose="02020603050405020304" pitchFamily="18" charset="0"/>
                <a:cs typeface="Times New Roman" panose="02020603050405020304" pitchFamily="18" charset="0"/>
              </a:rPr>
              <a:t>		INSERT INTO </a:t>
            </a:r>
            <a:r>
              <a:rPr lang="en-US" b="0" dirty="0" err="1">
                <a:effectLst/>
                <a:latin typeface="Times New Roman" panose="02020603050405020304" pitchFamily="18" charset="0"/>
                <a:cs typeface="Times New Roman" panose="02020603050405020304" pitchFamily="18" charset="0"/>
              </a:rPr>
              <a:t>cve_entries</a:t>
            </a:r>
            <a:r>
              <a:rPr lang="en-US" b="0" dirty="0">
                <a:effectLst/>
                <a:latin typeface="Times New Roman" panose="02020603050405020304" pitchFamily="18" charset="0"/>
                <a:cs typeface="Times New Roman" panose="02020603050405020304" pitchFamily="18" charset="0"/>
              </a:rPr>
              <a:t> (</a:t>
            </a:r>
          </a:p>
          <a:p>
            <a:pPr marL="0" indent="0">
              <a:lnSpc>
                <a:spcPts val="1425"/>
              </a:lnSpc>
              <a:buNone/>
            </a:pPr>
            <a:r>
              <a:rPr lang="en-US" dirty="0">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cve_id</a:t>
            </a:r>
            <a:r>
              <a:rPr lang="en-US" b="0" dirty="0">
                <a:effectLst/>
                <a:latin typeface="Times New Roman" panose="02020603050405020304" pitchFamily="18" charset="0"/>
                <a:cs typeface="Times New Roman" panose="02020603050405020304" pitchFamily="18" charset="0"/>
              </a:rPr>
              <a:t>, </a:t>
            </a:r>
          </a:p>
          <a:p>
            <a:pPr marL="0" indent="0">
              <a:lnSpc>
                <a:spcPts val="1425"/>
              </a:lnSpc>
              <a:buNone/>
            </a:pPr>
            <a:r>
              <a:rPr lang="en-US" dirty="0">
                <a:latin typeface="Times New Roman" panose="02020603050405020304" pitchFamily="18" charset="0"/>
                <a:cs typeface="Times New Roman" panose="02020603050405020304" pitchFamily="18" charset="0"/>
              </a:rPr>
              <a:t>						</a:t>
            </a:r>
            <a:r>
              <a:rPr lang="en-US" b="0" dirty="0">
                <a:effectLst/>
                <a:latin typeface="Times New Roman" panose="02020603050405020304" pitchFamily="18" charset="0"/>
                <a:cs typeface="Times New Roman" panose="02020603050405020304" pitchFamily="18" charset="0"/>
              </a:rPr>
              <a:t>description,</a:t>
            </a:r>
          </a:p>
          <a:p>
            <a:pPr marL="0" indent="0">
              <a:lnSpc>
                <a:spcPts val="1425"/>
              </a:lnSpc>
              <a:buNone/>
            </a:pPr>
            <a:r>
              <a:rPr lang="en-US" dirty="0">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published_date</a:t>
            </a:r>
            <a:r>
              <a:rPr lang="en-US" b="0" dirty="0">
                <a:effectLst/>
                <a:latin typeface="Times New Roman" panose="02020603050405020304" pitchFamily="18" charset="0"/>
                <a:cs typeface="Times New Roman" panose="02020603050405020304" pitchFamily="18" charset="0"/>
              </a:rPr>
              <a:t>, </a:t>
            </a:r>
          </a:p>
          <a:p>
            <a:pPr marL="0" indent="0">
              <a:lnSpc>
                <a:spcPts val="1425"/>
              </a:lnSpc>
              <a:buNone/>
            </a:pP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last_modified_date</a:t>
            </a:r>
            <a:r>
              <a:rPr lang="en-US" b="0" dirty="0">
                <a:effectLst/>
                <a:latin typeface="Times New Roman" panose="02020603050405020304" pitchFamily="18" charset="0"/>
                <a:cs typeface="Times New Roman" panose="02020603050405020304" pitchFamily="18" charset="0"/>
              </a:rPr>
              <a:t>,</a:t>
            </a:r>
          </a:p>
          <a:p>
            <a:pPr marL="0" indent="0">
              <a:lnSpc>
                <a:spcPts val="1425"/>
              </a:lnSpc>
              <a:buNone/>
            </a:pP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cvss_base_score</a:t>
            </a:r>
            <a:r>
              <a:rPr lang="en-US" b="0" dirty="0">
                <a:effectLst/>
                <a:latin typeface="Times New Roman" panose="02020603050405020304" pitchFamily="18" charset="0"/>
                <a:cs typeface="Times New Roman" panose="02020603050405020304" pitchFamily="18" charset="0"/>
              </a:rPr>
              <a:t>,</a:t>
            </a:r>
          </a:p>
          <a:p>
            <a:pPr marL="0" indent="0">
              <a:lnSpc>
                <a:spcPts val="1425"/>
              </a:lnSpc>
              <a:buNone/>
            </a:pP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cvss_severity</a:t>
            </a:r>
            <a:r>
              <a:rPr lang="en-US" b="0" dirty="0">
                <a:effectLst/>
                <a:latin typeface="Times New Roman" panose="02020603050405020304" pitchFamily="18" charset="0"/>
                <a:cs typeface="Times New Roman" panose="02020603050405020304" pitchFamily="18" charset="0"/>
              </a:rPr>
              <a:t>)</a:t>
            </a:r>
          </a:p>
          <a:p>
            <a:pPr marL="0" indent="0">
              <a:lnSpc>
                <a:spcPts val="1425"/>
              </a:lnSpc>
              <a:buNone/>
            </a:pPr>
            <a:r>
              <a:rPr lang="en-US" b="0" dirty="0">
                <a:effectLst/>
                <a:latin typeface="Times New Roman" panose="02020603050405020304" pitchFamily="18" charset="0"/>
                <a:cs typeface="Times New Roman" panose="02020603050405020304" pitchFamily="18" charset="0"/>
              </a:rPr>
              <a:t>        			VALUES (%s, %s, %s, %s, %s, %s)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94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2226-E32B-9BC1-3047-5D226EA8089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retrieval from Database</a:t>
            </a:r>
          </a:p>
        </p:txBody>
      </p:sp>
      <p:sp>
        <p:nvSpPr>
          <p:cNvPr id="3" name="Content Placeholder 2">
            <a:extLst>
              <a:ext uri="{FF2B5EF4-FFF2-40B4-BE49-F238E27FC236}">
                <a16:creationId xmlns:a16="http://schemas.microsoft.com/office/drawing/2014/main" id="{10A1F958-5AA0-D1BE-55EB-C090A1EB396C}"/>
              </a:ext>
            </a:extLst>
          </p:cNvPr>
          <p:cNvSpPr>
            <a:spLocks noGrp="1"/>
          </p:cNvSpPr>
          <p:nvPr>
            <p:ph idx="1"/>
          </p:nvPr>
        </p:nvSpPr>
        <p:spPr/>
        <p:txBody>
          <a:bodyPr/>
          <a:lstStyle/>
          <a:p>
            <a:r>
              <a:rPr lang="en-US" b="1" i="0" dirty="0">
                <a:effectLst/>
                <a:latin typeface="Times New Roman" panose="02020603050405020304" pitchFamily="18" charset="0"/>
                <a:cs typeface="Times New Roman" panose="02020603050405020304" pitchFamily="18" charset="0"/>
              </a:rPr>
              <a:t>Search by CVE ID:</a:t>
            </a:r>
            <a:r>
              <a:rPr lang="en-US" b="0" i="0" dirty="0">
                <a:effectLst/>
                <a:latin typeface="Times New Roman" panose="02020603050405020304" pitchFamily="18" charset="0"/>
                <a:cs typeface="Times New Roman" panose="02020603050405020304" pitchFamily="18" charset="0"/>
              </a:rPr>
              <a:t> Retrieving Data by CVE ID</a:t>
            </a:r>
          </a:p>
          <a:p>
            <a:r>
              <a:rPr lang="en-US" b="1" i="0" dirty="0">
                <a:effectLst/>
                <a:latin typeface="Times New Roman" panose="02020603050405020304" pitchFamily="18" charset="0"/>
                <a:cs typeface="Times New Roman" panose="02020603050405020304" pitchFamily="18" charset="0"/>
              </a:rPr>
              <a:t>Search by Severity:</a:t>
            </a:r>
            <a:r>
              <a:rPr lang="en-US" b="0" i="0" dirty="0">
                <a:effectLst/>
                <a:latin typeface="Times New Roman" panose="02020603050405020304" pitchFamily="18" charset="0"/>
                <a:cs typeface="Times New Roman" panose="02020603050405020304" pitchFamily="18" charset="0"/>
              </a:rPr>
              <a:t> Retrieving Data by Severity</a:t>
            </a:r>
          </a:p>
          <a:p>
            <a:r>
              <a:rPr lang="en-US" b="1" i="0" dirty="0">
                <a:effectLst/>
                <a:latin typeface="Times New Roman" panose="02020603050405020304" pitchFamily="18" charset="0"/>
                <a:cs typeface="Times New Roman" panose="02020603050405020304" pitchFamily="18" charset="0"/>
              </a:rPr>
              <a:t>Search by Keyword:</a:t>
            </a:r>
            <a:r>
              <a:rPr lang="en-US" b="0" i="0" dirty="0">
                <a:effectLst/>
                <a:latin typeface="Times New Roman" panose="02020603050405020304" pitchFamily="18" charset="0"/>
                <a:cs typeface="Times New Roman" panose="02020603050405020304" pitchFamily="18" charset="0"/>
              </a:rPr>
              <a:t> Finding Records by Keyword in Descriptions</a:t>
            </a:r>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Search by Date Range</a:t>
            </a:r>
            <a:r>
              <a:rPr lang="en-US" b="0" i="0" dirty="0">
                <a:effectLst/>
                <a:latin typeface="Times New Roman" panose="02020603050405020304" pitchFamily="18" charset="0"/>
                <a:cs typeface="Times New Roman" panose="02020603050405020304" pitchFamily="18" charset="0"/>
              </a:rPr>
              <a:t>: Filtering Results by Published Date Range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27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0CB9-AADE-3FAC-3800-91E4F7D5C0D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Demonstration/Results</a:t>
            </a:r>
          </a:p>
        </p:txBody>
      </p:sp>
      <p:sp>
        <p:nvSpPr>
          <p:cNvPr id="3" name="Content Placeholder 2">
            <a:extLst>
              <a:ext uri="{FF2B5EF4-FFF2-40B4-BE49-F238E27FC236}">
                <a16:creationId xmlns:a16="http://schemas.microsoft.com/office/drawing/2014/main" id="{2D28DA79-97E2-7E08-11D3-0A344ABBF04C}"/>
              </a:ext>
            </a:extLst>
          </p:cNvPr>
          <p:cNvSpPr>
            <a:spLocks noGrp="1"/>
          </p:cNvSpPr>
          <p:nvPr>
            <p:ph idx="1"/>
          </p:nvPr>
        </p:nvSpPr>
        <p:spPr/>
        <p:txBody>
          <a:bodyPr>
            <a:normAutofit/>
          </a:bodyPr>
          <a:lstStyle/>
          <a:p>
            <a:pPr marR="0" lvl="0">
              <a:lnSpc>
                <a:spcPct val="107000"/>
              </a:lnSpc>
              <a:spcAft>
                <a:spcPts val="800"/>
              </a:spcAft>
              <a:buFont typeface="Wingdings" panose="05000000000000000000" pitchFamily="2" charset="2"/>
              <a:buChar char="Ø"/>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Live demo </a:t>
            </a:r>
            <a:r>
              <a:rPr lang="en-US" kern="100" dirty="0">
                <a:latin typeface="Times New Roman" panose="02020603050405020304" pitchFamily="18" charset="0"/>
                <a:ea typeface="Calibri" panose="020F0502020204030204" pitchFamily="34" charset="0"/>
                <a:cs typeface="Times New Roman" panose="02020603050405020304" pitchFamily="18" charset="0"/>
              </a:rPr>
              <a:t>follows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below points:</a:t>
            </a:r>
          </a:p>
          <a:p>
            <a:pPr marL="45720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 API data retrieval.</a:t>
            </a:r>
          </a:p>
          <a:p>
            <a:pPr marL="45720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2. Database insertion and search.</a:t>
            </a:r>
          </a:p>
          <a:p>
            <a:pPr marL="45720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3. Query results.</a:t>
            </a:r>
          </a:p>
        </p:txBody>
      </p:sp>
    </p:spTree>
    <p:extLst>
      <p:ext uri="{BB962C8B-B14F-4D97-AF65-F5344CB8AC3E}">
        <p14:creationId xmlns:p14="http://schemas.microsoft.com/office/powerpoint/2010/main" val="263065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D06F-A901-267A-7FAD-9D0B21D39E9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Summary and Extensions</a:t>
            </a:r>
          </a:p>
        </p:txBody>
      </p:sp>
      <p:sp>
        <p:nvSpPr>
          <p:cNvPr id="3" name="Content Placeholder 2">
            <a:extLst>
              <a:ext uri="{FF2B5EF4-FFF2-40B4-BE49-F238E27FC236}">
                <a16:creationId xmlns:a16="http://schemas.microsoft.com/office/drawing/2014/main" id="{40949748-BCF7-EEBD-13E1-BAED9C49A088}"/>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Summary:</a:t>
            </a:r>
          </a:p>
          <a:p>
            <a:pPr marL="0" indent="0">
              <a:buNone/>
            </a:pPr>
            <a:r>
              <a:rPr lang="en-US" dirty="0">
                <a:latin typeface="Times New Roman" panose="02020603050405020304" pitchFamily="18" charset="0"/>
                <a:cs typeface="Times New Roman" panose="02020603050405020304" pitchFamily="18" charset="0"/>
              </a:rPr>
              <a:t>	Successfully integrated API and database for CVE management.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083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B47994FE-F0AE-1B1B-6F0C-D400E875D606}"/>
              </a:ext>
            </a:extLst>
          </p:cNvPr>
          <p:cNvSpPr txBox="1"/>
          <p:nvPr/>
        </p:nvSpPr>
        <p:spPr>
          <a:xfrm>
            <a:off x="5836191" y="2557463"/>
            <a:ext cx="3677679" cy="100454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cap="all" dirty="0">
                <a:latin typeface="+mj-lt"/>
                <a:ea typeface="+mj-ea"/>
                <a:cs typeface="+mj-cs"/>
              </a:rPr>
              <a:t>Thank you</a:t>
            </a:r>
          </a:p>
        </p:txBody>
      </p:sp>
      <p:pic>
        <p:nvPicPr>
          <p:cNvPr id="6" name="Graphic 5" descr="Handshake">
            <a:extLst>
              <a:ext uri="{FF2B5EF4-FFF2-40B4-BE49-F238E27FC236}">
                <a16:creationId xmlns:a16="http://schemas.microsoft.com/office/drawing/2014/main" id="{F52D6956-7351-DE03-1990-A145B0E87B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5731" y="1418619"/>
            <a:ext cx="3525628" cy="3525628"/>
          </a:xfrm>
          <a:prstGeom prst="round2DiagRect">
            <a:avLst>
              <a:gd name="adj1" fmla="val 5608"/>
              <a:gd name="adj2" fmla="val 0"/>
            </a:avLst>
          </a:prstGeom>
          <a:ln w="19050" cap="sq">
            <a:solidFill>
              <a:schemeClr val="tx2">
                <a:lumMod val="60000"/>
                <a:lumOff val="40000"/>
                <a:alpha val="60000"/>
              </a:schemeClr>
            </a:solidFill>
            <a:miter lim="800000"/>
          </a:ln>
        </p:spPr>
      </p:pic>
    </p:spTree>
    <p:extLst>
      <p:ext uri="{BB962C8B-B14F-4D97-AF65-F5344CB8AC3E}">
        <p14:creationId xmlns:p14="http://schemas.microsoft.com/office/powerpoint/2010/main" val="3306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DD3-190A-034B-ACD1-DC9BAFF8569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Goal</a:t>
            </a:r>
            <a:endParaRPr lang="en-US" b="1" dirty="0"/>
          </a:p>
        </p:txBody>
      </p:sp>
      <p:sp>
        <p:nvSpPr>
          <p:cNvPr id="3" name="Content Placeholder 2">
            <a:extLst>
              <a:ext uri="{FF2B5EF4-FFF2-40B4-BE49-F238E27FC236}">
                <a16:creationId xmlns:a16="http://schemas.microsoft.com/office/drawing/2014/main" id="{996AAB91-478C-4016-AD05-9CF0F30DD41B}"/>
              </a:ext>
            </a:extLst>
          </p:cNvPr>
          <p:cNvSpPr>
            <a:spLocks noGrp="1"/>
          </p:cNvSpPr>
          <p:nvPr>
            <p:ph idx="1"/>
          </p:nvPr>
        </p:nvSpPr>
        <p:spPr/>
        <p:txBody>
          <a:bodyPr/>
          <a:lstStyle/>
          <a:p>
            <a:pPr marL="0" indent="0" algn="just">
              <a:buNone/>
            </a:pPr>
            <a:r>
              <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This project aims to extracting, processing and storing of Common Vulnerabilities and Exposures (CVE) data from the National Vulnerability Database (NVD) API. Using Python for data handling and MySQL for database management, the system provides efficient search and retrieval capabilities based on various criteria like CVE ID, severity, date range, and keyword relevance</a:t>
            </a:r>
          </a:p>
        </p:txBody>
      </p:sp>
    </p:spTree>
    <p:extLst>
      <p:ext uri="{BB962C8B-B14F-4D97-AF65-F5344CB8AC3E}">
        <p14:creationId xmlns:p14="http://schemas.microsoft.com/office/powerpoint/2010/main" val="210937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EB50-4D76-2A7B-A3D6-8A6F3B58CAEF}"/>
              </a:ext>
            </a:extLst>
          </p:cNvPr>
          <p:cNvSpPr>
            <a:spLocks noGrp="1"/>
          </p:cNvSpPr>
          <p:nvPr>
            <p:ph type="title"/>
          </p:nvPr>
        </p:nvSpPr>
        <p:spPr>
          <a:xfrm>
            <a:off x="1141413" y="76197"/>
            <a:ext cx="9905998" cy="729343"/>
          </a:xfrm>
        </p:spPr>
        <p:txBody>
          <a:bodyPr>
            <a:normAutofit/>
          </a:bodyPr>
          <a:lstStyle/>
          <a:p>
            <a:r>
              <a:rPr lang="en-US" b="1" dirty="0">
                <a:latin typeface="Times New Roman" panose="02020603050405020304" pitchFamily="18" charset="0"/>
                <a:cs typeface="Times New Roman" panose="02020603050405020304" pitchFamily="18" charset="0"/>
              </a:rPr>
              <a:t>Individual</a:t>
            </a:r>
            <a:r>
              <a:rPr lang="en-US" dirty="0"/>
              <a:t> </a:t>
            </a:r>
            <a:r>
              <a:rPr lang="en-US" b="1" dirty="0">
                <a:latin typeface="Times New Roman" panose="02020603050405020304" pitchFamily="18" charset="0"/>
                <a:cs typeface="Times New Roman" panose="02020603050405020304" pitchFamily="18" charset="0"/>
              </a:rPr>
              <a:t>member</a:t>
            </a:r>
            <a:r>
              <a:rPr lang="en-US" dirty="0"/>
              <a:t> </a:t>
            </a:r>
            <a:r>
              <a:rPr lang="en-US" b="1" dirty="0">
                <a:latin typeface="Times New Roman" panose="02020603050405020304" pitchFamily="18" charset="0"/>
                <a:cs typeface="Times New Roman" panose="02020603050405020304" pitchFamily="18" charset="0"/>
              </a:rPr>
              <a:t>contribution</a:t>
            </a:r>
          </a:p>
        </p:txBody>
      </p:sp>
      <p:graphicFrame>
        <p:nvGraphicFramePr>
          <p:cNvPr id="5" name="Table 4">
            <a:extLst>
              <a:ext uri="{FF2B5EF4-FFF2-40B4-BE49-F238E27FC236}">
                <a16:creationId xmlns:a16="http://schemas.microsoft.com/office/drawing/2014/main" id="{73048F10-4600-3055-2832-A079ABD5F7EE}"/>
              </a:ext>
            </a:extLst>
          </p:cNvPr>
          <p:cNvGraphicFramePr>
            <a:graphicFrameLocks noGrp="1"/>
          </p:cNvGraphicFramePr>
          <p:nvPr>
            <p:extLst>
              <p:ext uri="{D42A27DB-BD31-4B8C-83A1-F6EECF244321}">
                <p14:modId xmlns:p14="http://schemas.microsoft.com/office/powerpoint/2010/main" val="941701984"/>
              </p:ext>
            </p:extLst>
          </p:nvPr>
        </p:nvGraphicFramePr>
        <p:xfrm>
          <a:off x="1141416" y="953028"/>
          <a:ext cx="10180707" cy="5725163"/>
        </p:xfrm>
        <a:graphic>
          <a:graphicData uri="http://schemas.openxmlformats.org/drawingml/2006/table">
            <a:tbl>
              <a:tblPr firstRow="1" bandRow="1">
                <a:tableStyleId>{5C22544A-7EE6-4342-B048-85BDC9FD1C3A}</a:tableStyleId>
              </a:tblPr>
              <a:tblGrid>
                <a:gridCol w="3393569">
                  <a:extLst>
                    <a:ext uri="{9D8B030D-6E8A-4147-A177-3AD203B41FA5}">
                      <a16:colId xmlns:a16="http://schemas.microsoft.com/office/drawing/2014/main" val="1516463622"/>
                    </a:ext>
                  </a:extLst>
                </a:gridCol>
                <a:gridCol w="3393569">
                  <a:extLst>
                    <a:ext uri="{9D8B030D-6E8A-4147-A177-3AD203B41FA5}">
                      <a16:colId xmlns:a16="http://schemas.microsoft.com/office/drawing/2014/main" val="558047277"/>
                    </a:ext>
                  </a:extLst>
                </a:gridCol>
                <a:gridCol w="3393569">
                  <a:extLst>
                    <a:ext uri="{9D8B030D-6E8A-4147-A177-3AD203B41FA5}">
                      <a16:colId xmlns:a16="http://schemas.microsoft.com/office/drawing/2014/main" val="348520758"/>
                    </a:ext>
                  </a:extLst>
                </a:gridCol>
              </a:tblGrid>
              <a:tr h="2762731">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Anvesh:</a:t>
                      </a:r>
                    </a:p>
                    <a:p>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MYSQL connection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IN" sz="1800" b="1" dirty="0">
                          <a:solidFill>
                            <a:schemeClr val="tx1"/>
                          </a:solidFill>
                          <a:latin typeface="Times New Roman" panose="02020603050405020304" pitchFamily="18" charset="0"/>
                          <a:cs typeface="Times New Roman" panose="02020603050405020304" pitchFamily="18" charset="0"/>
                        </a:rPr>
                        <a:t>Search </a:t>
                      </a: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criteria  queries</a:t>
                      </a: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Created presentation document</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Created project report</a:t>
                      </a:r>
                    </a:p>
                    <a:p>
                      <a:pPr marL="342900" indent="-342900">
                        <a:buAutoNum type="arabicParenR"/>
                      </a:pPr>
                      <a:endParaRPr lang="en-US" sz="1800" b="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Hemanth:</a:t>
                      </a:r>
                    </a:p>
                    <a:p>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Python packages</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API calls</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fetching</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processing</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Manipulation</a:t>
                      </a:r>
                    </a:p>
                  </a:txBody>
                  <a:tcPr>
                    <a:noFill/>
                  </a:tcPr>
                </a:tc>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Times New Roman" panose="02020603050405020304" pitchFamily="18" charset="0"/>
                          <a:cs typeface="Times New Roman" panose="02020603050405020304" pitchFamily="18" charset="0"/>
                        </a:rPr>
                        <a:t>Niharika: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IN" sz="1800" b="1" dirty="0">
                          <a:solidFill>
                            <a:schemeClr val="tx1"/>
                          </a:solidFill>
                          <a:latin typeface="Times New Roman" panose="02020603050405020304" pitchFamily="18" charset="0"/>
                          <a:cs typeface="Times New Roman" panose="02020603050405020304" pitchFamily="18" charset="0"/>
                        </a:rPr>
                        <a:t>MYSQL Connection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dirty="0">
                          <a:solidFill>
                            <a:schemeClr val="tx1"/>
                          </a:solidFill>
                          <a:latin typeface="Times New Roman" panose="02020603050405020304" pitchFamily="18" charset="0"/>
                          <a:cs typeface="Times New Roman" panose="02020603050405020304" pitchFamily="18" charset="0"/>
                        </a:rPr>
                        <a:t>Database creation</a:t>
                      </a:r>
                      <a:endParaRPr lang="en-IN" sz="1800" b="1"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Table creation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Insert data</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kern="100" dirty="0">
                          <a:solidFill>
                            <a:schemeClr val="tx1"/>
                          </a:solidFill>
                          <a:effectLst/>
                          <a:latin typeface="Times New Roman" panose="02020603050405020304" pitchFamily="18" charset="0"/>
                          <a:cs typeface="Times New Roman" panose="02020603050405020304" pitchFamily="18" charset="0"/>
                        </a:rPr>
                        <a:t>Git</a:t>
                      </a:r>
                      <a:endParaRPr lang="en-IN" sz="1800" b="1"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704087993"/>
                  </a:ext>
                </a:extLst>
              </a:tr>
              <a:tr h="2890523">
                <a:tc>
                  <a:txBody>
                    <a:bodyPr/>
                    <a:lstStyle/>
                    <a:p>
                      <a:endParaRPr lang="en-IN" sz="1800" b="1" dirty="0">
                        <a:solidFill>
                          <a:schemeClr val="tx1"/>
                        </a:solidFill>
                        <a:latin typeface="Times New Roman" panose="02020603050405020304" pitchFamily="18" charset="0"/>
                        <a:cs typeface="Times New Roman" panose="02020603050405020304" pitchFamily="18" charset="0"/>
                      </a:endParaRPr>
                    </a:p>
                    <a:p>
                      <a:r>
                        <a:rPr lang="en-IN" sz="1800" b="1" dirty="0">
                          <a:solidFill>
                            <a:schemeClr val="tx1"/>
                          </a:solidFill>
                          <a:latin typeface="Times New Roman" panose="02020603050405020304" pitchFamily="18" charset="0"/>
                          <a:cs typeface="Times New Roman" panose="02020603050405020304" pitchFamily="18" charset="0"/>
                        </a:rPr>
                        <a:t>Vyshnavi:</a:t>
                      </a:r>
                    </a:p>
                    <a:p>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MYSQL connection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IN" sz="1800" b="1" dirty="0">
                          <a:solidFill>
                            <a:schemeClr val="tx1"/>
                          </a:solidFill>
                          <a:latin typeface="Times New Roman" panose="02020603050405020304" pitchFamily="18" charset="0"/>
                          <a:cs typeface="Times New Roman" panose="02020603050405020304" pitchFamily="18" charset="0"/>
                        </a:rPr>
                        <a:t>Search </a:t>
                      </a:r>
                      <a:r>
                        <a:rPr lang="en-US"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criteria  queries</a:t>
                      </a: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Created presentation document</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Created project report</a:t>
                      </a:r>
                      <a:endParaRPr lang="en-IN"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r>
                        <a:rPr lang="en-IN" sz="1800" b="1" dirty="0">
                          <a:solidFill>
                            <a:schemeClr val="tx1"/>
                          </a:solidFill>
                          <a:latin typeface="Times New Roman" panose="02020603050405020304" pitchFamily="18" charset="0"/>
                          <a:cs typeface="Times New Roman" panose="02020603050405020304" pitchFamily="18" charset="0"/>
                        </a:rPr>
                        <a:t>Rukmini</a:t>
                      </a:r>
                      <a:r>
                        <a:rPr lang="en-US" sz="1800" b="1" dirty="0">
                          <a:solidFill>
                            <a:schemeClr val="tx1"/>
                          </a:solidFill>
                          <a:latin typeface="Times New Roman" panose="02020603050405020304" pitchFamily="18" charset="0"/>
                          <a:cs typeface="Times New Roman" panose="02020603050405020304" pitchFamily="18" charset="0"/>
                        </a:rPr>
                        <a:t>:</a:t>
                      </a:r>
                    </a:p>
                    <a:p>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Python packages</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API calls</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fetching</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processing</a:t>
                      </a:r>
                    </a:p>
                    <a:p>
                      <a:pPr marL="342900" indent="-342900">
                        <a:buAutoNum type="arabicParenR"/>
                      </a:pPr>
                      <a:r>
                        <a:rPr lang="en-US" sz="1800" b="1" dirty="0">
                          <a:solidFill>
                            <a:schemeClr val="tx1"/>
                          </a:solidFill>
                          <a:latin typeface="Times New Roman" panose="02020603050405020304" pitchFamily="18" charset="0"/>
                          <a:cs typeface="Times New Roman" panose="02020603050405020304" pitchFamily="18" charset="0"/>
                        </a:rPr>
                        <a:t>Data Manipulation</a:t>
                      </a:r>
                    </a:p>
                  </a:txBody>
                  <a:tcPr>
                    <a:noFill/>
                  </a:tcPr>
                </a:tc>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Times New Roman" panose="02020603050405020304" pitchFamily="18" charset="0"/>
                          <a:cs typeface="Times New Roman" panose="02020603050405020304" pitchFamily="18" charset="0"/>
                        </a:rPr>
                        <a:t>Reshma: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IN" sz="1800" b="1" dirty="0">
                          <a:solidFill>
                            <a:schemeClr val="tx1"/>
                          </a:solidFill>
                          <a:latin typeface="Times New Roman" panose="02020603050405020304" pitchFamily="18" charset="0"/>
                          <a:cs typeface="Times New Roman" panose="02020603050405020304" pitchFamily="18" charset="0"/>
                        </a:rPr>
                        <a:t>MYSQL Connection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dirty="0">
                          <a:solidFill>
                            <a:schemeClr val="tx1"/>
                          </a:solidFill>
                          <a:latin typeface="Times New Roman" panose="02020603050405020304" pitchFamily="18" charset="0"/>
                          <a:cs typeface="Times New Roman" panose="02020603050405020304" pitchFamily="18" charset="0"/>
                        </a:rPr>
                        <a:t>Database creation</a:t>
                      </a:r>
                      <a:endParaRPr lang="en-IN" sz="1800" b="1"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Table creation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Insert data</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800" b="1" kern="100" dirty="0">
                          <a:solidFill>
                            <a:schemeClr val="tx1"/>
                          </a:solidFill>
                          <a:effectLst/>
                          <a:latin typeface="Times New Roman" panose="02020603050405020304" pitchFamily="18" charset="0"/>
                          <a:cs typeface="Times New Roman" panose="02020603050405020304" pitchFamily="18" charset="0"/>
                        </a:rPr>
                        <a:t>Git</a:t>
                      </a:r>
                      <a:endParaRPr lang="en-IN"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010308239"/>
                  </a:ext>
                </a:extLst>
              </a:tr>
            </a:tbl>
          </a:graphicData>
        </a:graphic>
      </p:graphicFrame>
    </p:spTree>
    <p:extLst>
      <p:ext uri="{BB962C8B-B14F-4D97-AF65-F5344CB8AC3E}">
        <p14:creationId xmlns:p14="http://schemas.microsoft.com/office/powerpoint/2010/main" val="22627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0873-4A48-1903-4EB0-617929B0A530}"/>
              </a:ext>
            </a:extLst>
          </p:cNvPr>
          <p:cNvSpPr>
            <a:spLocks noGrp="1"/>
          </p:cNvSpPr>
          <p:nvPr>
            <p:ph type="ctrTitle"/>
          </p:nvPr>
        </p:nvSpPr>
        <p:spPr>
          <a:xfrm>
            <a:off x="2090057" y="729343"/>
            <a:ext cx="8577942" cy="870857"/>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Flow Diagram</a:t>
            </a:r>
            <a:endParaRPr lang="en-US" sz="3600" b="1" dirty="0"/>
          </a:p>
        </p:txBody>
      </p:sp>
      <p:sp>
        <p:nvSpPr>
          <p:cNvPr id="4" name="TextBox 3">
            <a:extLst>
              <a:ext uri="{FF2B5EF4-FFF2-40B4-BE49-F238E27FC236}">
                <a16:creationId xmlns:a16="http://schemas.microsoft.com/office/drawing/2014/main" id="{E24B5B2C-BA9E-BB84-3356-1509391E7C6C}"/>
              </a:ext>
            </a:extLst>
          </p:cNvPr>
          <p:cNvSpPr txBox="1"/>
          <p:nvPr/>
        </p:nvSpPr>
        <p:spPr>
          <a:xfrm>
            <a:off x="2090057" y="1890061"/>
            <a:ext cx="9731829" cy="3843424"/>
          </a:xfrm>
          <a:prstGeom prst="rect">
            <a:avLst/>
          </a:prstGeom>
          <a:noFill/>
        </p:spPr>
        <p:txBody>
          <a:bodyPr wrap="square" rtlCol="0">
            <a:spAutoFit/>
          </a:bodyPr>
          <a:lstStyle/>
          <a:p>
            <a:pPr marL="342900" marR="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Fetching CVE Data from NVD API.</a:t>
            </a:r>
          </a:p>
          <a:p>
            <a:pPr marL="342900" marR="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Process and normalize the JSON data for consistency and usability.</a:t>
            </a:r>
          </a:p>
          <a:p>
            <a:pPr marL="342900" marR="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Insert the information obtained from an API response into a MySQL table.</a:t>
            </a:r>
          </a:p>
          <a:p>
            <a:pPr marL="342900" marR="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Implement advanced search functionalities including filtering by CVE ID, severity, date, range and keywords.</a:t>
            </a:r>
          </a:p>
          <a:p>
            <a:pPr marL="342900" marR="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Extract data by using defined parameters or criteria.</a:t>
            </a:r>
          </a:p>
          <a:p>
            <a:pPr marL="0" marR="0" algn="just">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678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3F171E5-DB3E-E61D-E3D3-0702F823270D}"/>
              </a:ext>
            </a:extLst>
          </p:cNvPr>
          <p:cNvSpPr/>
          <p:nvPr/>
        </p:nvSpPr>
        <p:spPr>
          <a:xfrm>
            <a:off x="2993574" y="217710"/>
            <a:ext cx="2013855" cy="96806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NVD API           </a:t>
            </a:r>
          </a:p>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latin typeface="Times New Roman" panose="02020603050405020304" pitchFamily="18" charset="0"/>
                <a:ea typeface="Calibri" panose="020F0502020204030204" pitchFamily="34" charset="0"/>
                <a:cs typeface="Times New Roman" panose="02020603050405020304" pitchFamily="18" charset="0"/>
              </a:rPr>
              <a:t>Fetch</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Data) </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A37AC5AE-6284-3336-A05B-011A9023989B}"/>
              </a:ext>
            </a:extLst>
          </p:cNvPr>
          <p:cNvCxnSpPr>
            <a:cxnSpLocks/>
          </p:cNvCxnSpPr>
          <p:nvPr/>
        </p:nvCxnSpPr>
        <p:spPr>
          <a:xfrm>
            <a:off x="3959966" y="1185778"/>
            <a:ext cx="0" cy="653905"/>
          </a:xfrm>
          <a:prstGeom prst="straightConnector1">
            <a:avLst/>
          </a:prstGeom>
          <a:ln w="28575">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54819CE3-B364-2C90-1FAD-8834C81C6D30}"/>
              </a:ext>
            </a:extLst>
          </p:cNvPr>
          <p:cNvSpPr txBox="1"/>
          <p:nvPr/>
        </p:nvSpPr>
        <p:spPr>
          <a:xfrm>
            <a:off x="4125685" y="1328064"/>
            <a:ext cx="2748644"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Process API response</a:t>
            </a:r>
            <a:endParaRPr lang="en-US" dirty="0"/>
          </a:p>
        </p:txBody>
      </p:sp>
      <p:sp>
        <p:nvSpPr>
          <p:cNvPr id="9" name="Parallelogram 8">
            <a:extLst>
              <a:ext uri="{FF2B5EF4-FFF2-40B4-BE49-F238E27FC236}">
                <a16:creationId xmlns:a16="http://schemas.microsoft.com/office/drawing/2014/main" id="{EF6E686D-DC98-B37D-DEA6-338530095D09}"/>
              </a:ext>
            </a:extLst>
          </p:cNvPr>
          <p:cNvSpPr/>
          <p:nvPr/>
        </p:nvSpPr>
        <p:spPr>
          <a:xfrm>
            <a:off x="2172310" y="1839683"/>
            <a:ext cx="3907969" cy="1131332"/>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Python Script  </a:t>
            </a:r>
          </a:p>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Extract API response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cxnSp>
        <p:nvCxnSpPr>
          <p:cNvPr id="10" name="Straight Arrow Connector 9">
            <a:extLst>
              <a:ext uri="{FF2B5EF4-FFF2-40B4-BE49-F238E27FC236}">
                <a16:creationId xmlns:a16="http://schemas.microsoft.com/office/drawing/2014/main" id="{BF513C1B-B66C-6072-34DA-770F50DDE43C}"/>
              </a:ext>
            </a:extLst>
          </p:cNvPr>
          <p:cNvCxnSpPr/>
          <p:nvPr/>
        </p:nvCxnSpPr>
        <p:spPr>
          <a:xfrm flipH="1">
            <a:off x="3936960" y="2983289"/>
            <a:ext cx="27215" cy="609603"/>
          </a:xfrm>
          <a:prstGeom prst="straightConnector1">
            <a:avLst/>
          </a:prstGeom>
          <a:ln w="28575">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8573E43F-8C71-5769-95A2-2F8DD4EE6655}"/>
              </a:ext>
            </a:extLst>
          </p:cNvPr>
          <p:cNvSpPr txBox="1"/>
          <p:nvPr/>
        </p:nvSpPr>
        <p:spPr>
          <a:xfrm>
            <a:off x="4016823" y="3102425"/>
            <a:ext cx="4428534" cy="369332"/>
          </a:xfrm>
          <a:prstGeom prst="rect">
            <a:avLst/>
          </a:prstGeom>
          <a:noFill/>
        </p:spPr>
        <p:txBody>
          <a:bodyPr wrap="square" rtlCol="0">
            <a:spAutoFit/>
          </a:bodyPr>
          <a:lstStyle/>
          <a:p>
            <a:r>
              <a:rPr lang="en-US" dirty="0"/>
              <a:t>Process data using re, datetime module</a:t>
            </a:r>
          </a:p>
        </p:txBody>
      </p:sp>
      <p:sp>
        <p:nvSpPr>
          <p:cNvPr id="12" name="Parallelogram 11">
            <a:extLst>
              <a:ext uri="{FF2B5EF4-FFF2-40B4-BE49-F238E27FC236}">
                <a16:creationId xmlns:a16="http://schemas.microsoft.com/office/drawing/2014/main" id="{D5DB8DBD-DDED-CD1E-5076-D8CE42A88880}"/>
              </a:ext>
            </a:extLst>
          </p:cNvPr>
          <p:cNvSpPr/>
          <p:nvPr/>
        </p:nvSpPr>
        <p:spPr>
          <a:xfrm>
            <a:off x="2117270" y="3603167"/>
            <a:ext cx="3744679" cy="1131329"/>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nSpc>
                <a:spcPct val="107000"/>
              </a:lnSpc>
              <a:spcAft>
                <a:spcPts val="800"/>
              </a:spcAft>
            </a:pPr>
            <a:r>
              <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rPr>
              <a:t>	</a:t>
            </a:r>
            <a:r>
              <a:rPr lang="en-US" kern="100" dirty="0">
                <a:latin typeface="Calibri" panose="020F0502020204030204" pitchFamily="34" charset="0"/>
                <a:ea typeface="Calibri" panose="020F0502020204030204" pitchFamily="34" charset="0"/>
                <a:cs typeface="Times New Roman" panose="02020603050405020304" pitchFamily="18" charset="0"/>
              </a:rPr>
              <a:t>Python code validation</a:t>
            </a:r>
            <a:endPar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rPr>
              <a:t>        (</a:t>
            </a:r>
            <a:r>
              <a:rPr lang="en-US" kern="100" dirty="0" err="1">
                <a:solidFill>
                  <a:schemeClr val="dk1"/>
                </a:solidFill>
                <a:latin typeface="Calibri" panose="020F0502020204030204" pitchFamily="34" charset="0"/>
                <a:ea typeface="Calibri" panose="020F0502020204030204" pitchFamily="34" charset="0"/>
                <a:cs typeface="Times New Roman" panose="02020603050405020304" pitchFamily="18" charset="0"/>
              </a:rPr>
              <a:t>cve</a:t>
            </a:r>
            <a:r>
              <a:rPr lang="en-US" kern="100" dirty="0" err="1">
                <a:latin typeface="Calibri" panose="020F0502020204030204" pitchFamily="34" charset="0"/>
                <a:ea typeface="Calibri" panose="020F0502020204030204" pitchFamily="34" charset="0"/>
                <a:cs typeface="Times New Roman" panose="02020603050405020304" pitchFamily="18" charset="0"/>
              </a:rPr>
              <a:t>_</a:t>
            </a:r>
            <a:r>
              <a:rPr lang="en-US" kern="100" dirty="0" err="1">
                <a:solidFill>
                  <a:schemeClr val="dk1"/>
                </a:solidFill>
                <a:latin typeface="Calibri" panose="020F0502020204030204" pitchFamily="34" charset="0"/>
                <a:ea typeface="Calibri" panose="020F0502020204030204" pitchFamily="34" charset="0"/>
                <a:cs typeface="Times New Roman" panose="02020603050405020304" pitchFamily="18" charset="0"/>
              </a:rPr>
              <a:t>id</a:t>
            </a:r>
            <a:r>
              <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rPr>
              <a:t>, severity, date)</a:t>
            </a:r>
          </a:p>
        </p:txBody>
      </p:sp>
      <p:cxnSp>
        <p:nvCxnSpPr>
          <p:cNvPr id="13" name="Straight Arrow Connector 12">
            <a:extLst>
              <a:ext uri="{FF2B5EF4-FFF2-40B4-BE49-F238E27FC236}">
                <a16:creationId xmlns:a16="http://schemas.microsoft.com/office/drawing/2014/main" id="{0227D1DB-9B4E-663E-ADC3-DDB0C0386CCE}"/>
              </a:ext>
            </a:extLst>
          </p:cNvPr>
          <p:cNvCxnSpPr/>
          <p:nvPr/>
        </p:nvCxnSpPr>
        <p:spPr>
          <a:xfrm flipH="1">
            <a:off x="3842657" y="4735277"/>
            <a:ext cx="27215" cy="609603"/>
          </a:xfrm>
          <a:prstGeom prst="straightConnector1">
            <a:avLst/>
          </a:prstGeom>
          <a:ln w="28575">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4" name="Parallelogram 13">
            <a:extLst>
              <a:ext uri="{FF2B5EF4-FFF2-40B4-BE49-F238E27FC236}">
                <a16:creationId xmlns:a16="http://schemas.microsoft.com/office/drawing/2014/main" id="{ECBD38A9-EB6F-D29E-6800-7F8BFC4D116C}"/>
              </a:ext>
            </a:extLst>
          </p:cNvPr>
          <p:cNvSpPr/>
          <p:nvPr/>
        </p:nvSpPr>
        <p:spPr>
          <a:xfrm>
            <a:off x="2062840" y="5323106"/>
            <a:ext cx="3570515" cy="1121229"/>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 </a:t>
            </a:r>
            <a:r>
              <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rPr>
              <a:t>Interface</a:t>
            </a:r>
          </a:p>
          <a:p>
            <a:pPr marL="0" marR="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(Search &amp; Query)     </a:t>
            </a:r>
          </a:p>
          <a:p>
            <a:pPr marL="0" marR="0">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617BAD6-85F9-CA01-0CF3-A4D7A0B6D46D}"/>
              </a:ext>
            </a:extLst>
          </p:cNvPr>
          <p:cNvSpPr txBox="1"/>
          <p:nvPr/>
        </p:nvSpPr>
        <p:spPr>
          <a:xfrm>
            <a:off x="5867889" y="3815507"/>
            <a:ext cx="1567538" cy="369332"/>
          </a:xfrm>
          <a:prstGeom prst="rect">
            <a:avLst/>
          </a:prstGeom>
          <a:noFill/>
        </p:spPr>
        <p:txBody>
          <a:bodyPr wrap="square" rtlCol="0">
            <a:spAutoFit/>
          </a:bodyPr>
          <a:lstStyle/>
          <a:p>
            <a:r>
              <a:rPr lang="en-US" dirty="0"/>
              <a:t>Insert data</a:t>
            </a:r>
          </a:p>
        </p:txBody>
      </p:sp>
      <p:sp>
        <p:nvSpPr>
          <p:cNvPr id="16" name="Parallelogram 15">
            <a:extLst>
              <a:ext uri="{FF2B5EF4-FFF2-40B4-BE49-F238E27FC236}">
                <a16:creationId xmlns:a16="http://schemas.microsoft.com/office/drawing/2014/main" id="{DA3FAFE7-A806-68ED-50A7-4870DAD964C2}"/>
              </a:ext>
            </a:extLst>
          </p:cNvPr>
          <p:cNvSpPr/>
          <p:nvPr/>
        </p:nvSpPr>
        <p:spPr>
          <a:xfrm>
            <a:off x="7237724" y="3679374"/>
            <a:ext cx="3570515" cy="1121229"/>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solidFill>
                  <a:schemeClr val="dk1"/>
                </a:solidFill>
                <a:latin typeface="Calibri" panose="020F0502020204030204" pitchFamily="34" charset="0"/>
                <a:ea typeface="Calibri" panose="020F0502020204030204" pitchFamily="34" charset="0"/>
                <a:cs typeface="Times New Roman" panose="02020603050405020304" pitchFamily="18" charset="0"/>
              </a:rPr>
              <a:t>MySQL</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(Storage &amp; Retrieval) </a:t>
            </a:r>
            <a:endParaRPr lang="en-US" dirty="0"/>
          </a:p>
        </p:txBody>
      </p:sp>
      <p:cxnSp>
        <p:nvCxnSpPr>
          <p:cNvPr id="20" name="Straight Arrow Connector 19">
            <a:extLst>
              <a:ext uri="{FF2B5EF4-FFF2-40B4-BE49-F238E27FC236}">
                <a16:creationId xmlns:a16="http://schemas.microsoft.com/office/drawing/2014/main" id="{8F9ED3F2-C327-B7E4-2A44-9E4236C925DE}"/>
              </a:ext>
            </a:extLst>
          </p:cNvPr>
          <p:cNvCxnSpPr>
            <a:cxnSpLocks/>
          </p:cNvCxnSpPr>
          <p:nvPr/>
        </p:nvCxnSpPr>
        <p:spPr>
          <a:xfrm>
            <a:off x="5687116" y="4239989"/>
            <a:ext cx="1680488" cy="0"/>
          </a:xfrm>
          <a:prstGeom prst="straightConnector1">
            <a:avLst/>
          </a:prstGeom>
          <a:ln w="381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4620DA51-1FC7-2C71-6DB5-E59F0DD8FE71}"/>
              </a:ext>
            </a:extLst>
          </p:cNvPr>
          <p:cNvSpPr txBox="1"/>
          <p:nvPr/>
        </p:nvSpPr>
        <p:spPr>
          <a:xfrm>
            <a:off x="3944919" y="4800108"/>
            <a:ext cx="1567538" cy="369332"/>
          </a:xfrm>
          <a:prstGeom prst="rect">
            <a:avLst/>
          </a:prstGeom>
          <a:noFill/>
        </p:spPr>
        <p:txBody>
          <a:bodyPr wrap="square" rtlCol="0">
            <a:spAutoFit/>
          </a:bodyPr>
          <a:lstStyle/>
          <a:p>
            <a:r>
              <a:rPr lang="en-US" dirty="0"/>
              <a:t>Retrieve data</a:t>
            </a:r>
          </a:p>
        </p:txBody>
      </p:sp>
    </p:spTree>
    <p:extLst>
      <p:ext uri="{BB962C8B-B14F-4D97-AF65-F5344CB8AC3E}">
        <p14:creationId xmlns:p14="http://schemas.microsoft.com/office/powerpoint/2010/main" val="221661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3D0C-E078-9376-0B33-EA50CFEDA4B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modules</a:t>
            </a:r>
          </a:p>
        </p:txBody>
      </p:sp>
      <p:sp>
        <p:nvSpPr>
          <p:cNvPr id="3" name="Content Placeholder 2">
            <a:extLst>
              <a:ext uri="{FF2B5EF4-FFF2-40B4-BE49-F238E27FC236}">
                <a16:creationId xmlns:a16="http://schemas.microsoft.com/office/drawing/2014/main" id="{C65E62C9-86BF-DE67-5117-204C069844DD}"/>
              </a:ext>
            </a:extLst>
          </p:cNvPr>
          <p:cNvSpPr>
            <a:spLocks noGrp="1"/>
          </p:cNvSpPr>
          <p:nvPr>
            <p:ph idx="1"/>
          </p:nvPr>
        </p:nvSpPr>
        <p:spPr>
          <a:xfrm>
            <a:off x="1141412" y="1774371"/>
            <a:ext cx="9905999" cy="4016830"/>
          </a:xfrm>
        </p:spPr>
        <p:txBody>
          <a:bodyPr>
            <a:normAutofit/>
          </a:bodyPr>
          <a:lstStyle/>
          <a:p>
            <a:pPr marL="342900" marR="0" lvl="0" indent="-342900" algn="just">
              <a:lnSpc>
                <a:spcPct val="107000"/>
              </a:lnSpc>
              <a:spcAft>
                <a:spcPts val="800"/>
              </a:spcAft>
              <a:buFont typeface="Wingdings" panose="05000000000000000000" pitchFamily="2"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Fetching Module: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Uses `requests` to fetch data from the NVD API.</a:t>
            </a:r>
          </a:p>
          <a:p>
            <a:pPr marL="342900" marR="0" lvl="0" indent="-342900" algn="just">
              <a:lnSpc>
                <a:spcPct val="107000"/>
              </a:lnSpc>
              <a:spcAft>
                <a:spcPts val="800"/>
              </a:spcAft>
              <a:buFont typeface="Wingdings" panose="05000000000000000000" pitchFamily="2"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Database Management: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MySQL integration for storing and querying data.</a:t>
            </a:r>
          </a:p>
          <a:p>
            <a:pPr marL="342900" marR="0" lvl="0" indent="-342900" algn="just">
              <a:lnSpc>
                <a:spcPct val="107000"/>
              </a:lnSpc>
              <a:spcAft>
                <a:spcPts val="800"/>
              </a:spcAft>
              <a:buFont typeface="Wingdings" panose="05000000000000000000" pitchFamily="2"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Validation Module: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Ensures proper format for CVE IDs, dates, and severity levels.</a:t>
            </a:r>
          </a:p>
          <a:p>
            <a:pPr marL="342900" marR="0" lvl="0" indent="-342900" algn="just">
              <a:lnSpc>
                <a:spcPct val="107000"/>
              </a:lnSpc>
              <a:spcAft>
                <a:spcPts val="800"/>
              </a:spcAft>
              <a:buFont typeface="Wingdings" panose="05000000000000000000" pitchFamily="2"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Search Module: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Implements efficient queries by CVE ID, severity, date range, and keywords.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77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2EBD-C649-7229-BEFD-CE147FEA5FD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Python Modules Used</a:t>
            </a:r>
            <a:endParaRPr lang="en-US" b="1" dirty="0"/>
          </a:p>
        </p:txBody>
      </p:sp>
      <p:sp>
        <p:nvSpPr>
          <p:cNvPr id="3" name="Content Placeholder 2">
            <a:extLst>
              <a:ext uri="{FF2B5EF4-FFF2-40B4-BE49-F238E27FC236}">
                <a16:creationId xmlns:a16="http://schemas.microsoft.com/office/drawing/2014/main" id="{1A207CF2-F63B-02B2-137E-ABB6B4EDE0EF}"/>
              </a:ext>
            </a:extLst>
          </p:cNvPr>
          <p:cNvSpPr>
            <a:spLocks noGrp="1"/>
          </p:cNvSpPr>
          <p:nvPr>
            <p:ph idx="1"/>
          </p:nvPr>
        </p:nvSpPr>
        <p:spPr/>
        <p:txBody>
          <a:bodyPr>
            <a:normAutofit/>
          </a:bodyPr>
          <a:lstStyle/>
          <a:p>
            <a:pPr marL="342900" marR="0" lvl="0" indent="-342900">
              <a:lnSpc>
                <a:spcPct val="107000"/>
              </a:lnSpc>
              <a:spcAft>
                <a:spcPts val="800"/>
              </a:spcAft>
              <a:buFont typeface="Wingdings" panose="05000000000000000000" pitchFamily="2" charset="2"/>
              <a:buChar char=""/>
              <a:tabLst>
                <a:tab pos="457200" algn="l"/>
              </a:tabLst>
            </a:pPr>
            <a:r>
              <a:rPr lang="en-US" b="1" kern="100" dirty="0">
                <a:latin typeface="Times New Roman" panose="02020603050405020304" pitchFamily="18" charset="0"/>
                <a:ea typeface="Calibri" panose="020F0502020204030204" pitchFamily="34" charset="0"/>
                <a:cs typeface="Times New Roman" panose="02020603050405020304" pitchFamily="18" charset="0"/>
              </a:rPr>
              <a:t>R</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equests: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fetch data from the NVD API.</a:t>
            </a:r>
          </a:p>
          <a:p>
            <a:pPr marL="342900" marR="0" lvl="0" indent="-342900">
              <a:lnSpc>
                <a:spcPct val="107000"/>
              </a:lnSpc>
              <a:spcAft>
                <a:spcPts val="800"/>
              </a:spcAft>
              <a:buFont typeface="Wingdings" panose="05000000000000000000" pitchFamily="2"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MySQL. Connector: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connecting and managing the MySQL database.</a:t>
            </a:r>
          </a:p>
          <a:p>
            <a:pPr marL="342900" marR="0" lvl="0" indent="-342900">
              <a:lnSpc>
                <a:spcPct val="107000"/>
              </a:lnSpc>
              <a:spcAft>
                <a:spcPts val="800"/>
              </a:spcAft>
              <a:buFont typeface="Wingdings" panose="05000000000000000000" pitchFamily="2" charset="2"/>
              <a:buChar char=""/>
              <a:tabLst>
                <a:tab pos="457200" algn="l"/>
              </a:tabLst>
            </a:pPr>
            <a:r>
              <a:rPr lang="en-US" b="1" kern="100" dirty="0">
                <a:latin typeface="Times New Roman" panose="02020603050405020304" pitchFamily="18" charset="0"/>
                <a:ea typeface="Calibri" panose="020F0502020204030204" pitchFamily="34" charset="0"/>
                <a:cs typeface="Times New Roman" panose="02020603050405020304" pitchFamily="18" charset="0"/>
              </a:rPr>
              <a:t>R</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validating CVE ID column formats.</a:t>
            </a:r>
          </a:p>
          <a:p>
            <a:pPr marL="342900" marR="0" lvl="0" indent="-342900">
              <a:lnSpc>
                <a:spcPct val="107000"/>
              </a:lnSpc>
              <a:spcAft>
                <a:spcPts val="800"/>
              </a:spcAft>
              <a:buFont typeface="Wingdings" panose="05000000000000000000" pitchFamily="2" charset="2"/>
              <a:buChar char=""/>
              <a:tabLst>
                <a:tab pos="457200" algn="l"/>
              </a:tabLst>
            </a:pPr>
            <a:r>
              <a:rPr lang="en-US" b="1" kern="100" dirty="0">
                <a:latin typeface="Times New Roman" panose="02020603050405020304" pitchFamily="18" charset="0"/>
                <a:ea typeface="Calibri" panose="020F0502020204030204" pitchFamily="34" charset="0"/>
                <a:cs typeface="Times New Roman" panose="02020603050405020304" pitchFamily="18" charset="0"/>
              </a:rPr>
              <a:t>D</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atetime: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handle and validate date fields.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53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C68F-9E08-DAE2-351E-6C0359B25610}"/>
              </a:ext>
            </a:extLst>
          </p:cNvPr>
          <p:cNvSpPr>
            <a:spLocks noGrp="1"/>
          </p:cNvSpPr>
          <p:nvPr>
            <p:ph type="title"/>
          </p:nvPr>
        </p:nvSpPr>
        <p:spPr>
          <a:xfrm>
            <a:off x="1141413" y="618518"/>
            <a:ext cx="9905998" cy="731311"/>
          </a:xfrm>
        </p:spPr>
        <p:txBody>
          <a:bodyPr>
            <a:normAutofit/>
          </a:bodyPr>
          <a:lstStyle/>
          <a:p>
            <a:pPr algn="ctr"/>
            <a:r>
              <a:rPr lang="en-US" b="1"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1EC77064-8B03-CC25-6F75-45065F9131A1}"/>
              </a:ext>
            </a:extLst>
          </p:cNvPr>
          <p:cNvSpPr>
            <a:spLocks noGrp="1"/>
          </p:cNvSpPr>
          <p:nvPr>
            <p:ph idx="1"/>
          </p:nvPr>
        </p:nvSpPr>
        <p:spPr>
          <a:xfrm>
            <a:off x="1141412" y="1426029"/>
            <a:ext cx="9905999" cy="5170714"/>
          </a:xfrm>
        </p:spPr>
        <p:txBody>
          <a:bodyPr>
            <a:noAutofit/>
          </a:bodyPr>
          <a:lstStyle/>
          <a:p>
            <a:pPr marR="0" lvl="0">
              <a:lnSpc>
                <a:spcPct val="107000"/>
              </a:lnSpc>
              <a:spcAft>
                <a:spcPts val="800"/>
              </a:spcAft>
              <a:buFont typeface="Wingdings" panose="05000000000000000000" pitchFamily="2" charset="2"/>
              <a:buChar char="Ø"/>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Source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National Vulnerability Database (NVD) API.</a:t>
            </a:r>
          </a:p>
          <a:p>
            <a:pPr marR="0" lvl="0">
              <a:lnSpc>
                <a:spcPct val="107000"/>
              </a:lnSpc>
              <a:spcAft>
                <a:spcPts val="800"/>
              </a:spcAft>
              <a:buFont typeface="Wingdings" panose="05000000000000000000" pitchFamily="2" charset="2"/>
              <a:buChar char="Ø"/>
              <a:tabLst>
                <a:tab pos="457200" algn="l"/>
              </a:tabLst>
            </a:pPr>
            <a:r>
              <a:rPr lang="en-US" b="1" kern="100" dirty="0">
                <a:latin typeface="Times New Roman" panose="02020603050405020304" pitchFamily="18" charset="0"/>
                <a:ea typeface="Calibri" panose="020F0502020204030204" pitchFamily="34" charset="0"/>
                <a:cs typeface="Times New Roman" panose="02020603050405020304" pitchFamily="18" charset="0"/>
              </a:rPr>
              <a:t> Data Format:</a:t>
            </a:r>
            <a:r>
              <a:rPr lang="en-US" kern="100" dirty="0">
                <a:latin typeface="Times New Roman" panose="02020603050405020304" pitchFamily="18" charset="0"/>
                <a:ea typeface="Calibri" panose="020F0502020204030204" pitchFamily="34" charset="0"/>
                <a:cs typeface="Times New Roman" panose="02020603050405020304" pitchFamily="18" charset="0"/>
              </a:rPr>
              <a:t> JSON.</a:t>
            </a:r>
          </a:p>
          <a:p>
            <a:pPr marR="0" lvl="0">
              <a:lnSpc>
                <a:spcPct val="107000"/>
              </a:lnSpc>
              <a:spcAft>
                <a:spcPts val="800"/>
              </a:spcAft>
              <a:buFont typeface="Wingdings" panose="05000000000000000000" pitchFamily="2" charset="2"/>
              <a:buChar char="Ø"/>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Key Attributes: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CVE ID</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Unique identifier (e.g., CVE-YYYY-NNNNN).</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Explains the vulnerability.</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Published Date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When the CVE was reported.</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Last Modified Date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Latest update on the CVE.</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CVSS Base Score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Numerical representation of severity.</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CVSS Severity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Severity level (LOW, MEDIUM, HIGH).</a:t>
            </a:r>
          </a:p>
        </p:txBody>
      </p:sp>
    </p:spTree>
    <p:extLst>
      <p:ext uri="{BB962C8B-B14F-4D97-AF65-F5344CB8AC3E}">
        <p14:creationId xmlns:p14="http://schemas.microsoft.com/office/powerpoint/2010/main" val="133793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C0A3-1D08-C409-7D4A-B8107F72BC4B}"/>
              </a:ext>
            </a:extLst>
          </p:cNvPr>
          <p:cNvSpPr>
            <a:spLocks noGrp="1"/>
          </p:cNvSpPr>
          <p:nvPr>
            <p:ph type="title"/>
          </p:nvPr>
        </p:nvSpPr>
        <p:spPr>
          <a:xfrm>
            <a:off x="1141413" y="207549"/>
            <a:ext cx="9905998" cy="943154"/>
          </a:xfrm>
        </p:spPr>
        <p:txBody>
          <a:bodyPr/>
          <a:lstStyle/>
          <a:p>
            <a:pPr algn="ctr"/>
            <a:r>
              <a:rPr lang="en-US" b="1" dirty="0">
                <a:latin typeface="Times New Roman" panose="02020603050405020304" pitchFamily="18" charset="0"/>
                <a:cs typeface="Times New Roman" panose="02020603050405020304" pitchFamily="18" charset="0"/>
              </a:rPr>
              <a:t>MYSQL </a:t>
            </a:r>
          </a:p>
        </p:txBody>
      </p:sp>
      <p:sp>
        <p:nvSpPr>
          <p:cNvPr id="3" name="Content Placeholder 2">
            <a:extLst>
              <a:ext uri="{FF2B5EF4-FFF2-40B4-BE49-F238E27FC236}">
                <a16:creationId xmlns:a16="http://schemas.microsoft.com/office/drawing/2014/main" id="{63A6C6B3-1DA3-14FA-D2CA-3666ED607603}"/>
              </a:ext>
            </a:extLst>
          </p:cNvPr>
          <p:cNvSpPr>
            <a:spLocks noGrp="1"/>
          </p:cNvSpPr>
          <p:nvPr>
            <p:ph idx="1"/>
          </p:nvPr>
        </p:nvSpPr>
        <p:spPr>
          <a:xfrm>
            <a:off x="1141412" y="976047"/>
            <a:ext cx="9905999" cy="5763800"/>
          </a:xfrm>
        </p:spPr>
        <p:txBody>
          <a:bodyPr>
            <a:noAutofit/>
          </a:bodyPr>
          <a:lstStyle/>
          <a:p>
            <a:r>
              <a:rPr lang="en-US" b="1" dirty="0">
                <a:latin typeface="Times New Roman" panose="02020603050405020304" pitchFamily="18" charset="0"/>
                <a:cs typeface="Times New Roman" panose="02020603050405020304" pitchFamily="18" charset="0"/>
              </a:rPr>
              <a:t>Database creation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cve_database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Table creation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creates table if it doesn't exit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cve_entries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CREATE TABLE IF NOT EXISTS </a:t>
            </a:r>
            <a:r>
              <a:rPr lang="en-US" sz="2400" b="0" dirty="0" err="1">
                <a:effectLst/>
                <a:latin typeface="Times New Roman" panose="02020603050405020304" pitchFamily="18" charset="0"/>
                <a:cs typeface="Times New Roman" panose="02020603050405020304" pitchFamily="18" charset="0"/>
              </a:rPr>
              <a:t>cve_entries</a:t>
            </a:r>
            <a:r>
              <a:rPr lang="en-US" sz="2400" b="0" dirty="0">
                <a:effectLst/>
                <a:latin typeface="Times New Roman" panose="02020603050405020304" pitchFamily="18" charset="0"/>
                <a:cs typeface="Times New Roman" panose="02020603050405020304" pitchFamily="18" charset="0"/>
              </a:rPr>
              <a:t> (</a:t>
            </a:r>
          </a:p>
          <a:p>
            <a:pPr marL="457200" lvl="1" indent="0">
              <a:lnSpc>
                <a:spcPts val="1425"/>
              </a:lnSpc>
              <a:buNone/>
            </a:pPr>
            <a:endParaRPr lang="en-US" sz="2400" b="0" dirty="0">
              <a:effectLst/>
              <a:latin typeface="Times New Roman" panose="02020603050405020304" pitchFamily="18" charset="0"/>
              <a:cs typeface="Times New Roman" panose="02020603050405020304" pitchFamily="18" charset="0"/>
            </a:endParaRP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id INT AUTO_INCREMENT PRIMARY KEY,</a:t>
            </a: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p>
          <a:p>
            <a:pPr marL="457200" lvl="1" indent="0">
              <a:lnSpc>
                <a:spcPts val="1425"/>
              </a:lnSpc>
              <a:buNone/>
            </a:pPr>
            <a:r>
              <a:rPr lang="en-US" sz="2400" dirty="0">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cve_id</a:t>
            </a:r>
            <a:r>
              <a:rPr lang="en-US" sz="2400" b="0" dirty="0">
                <a:effectLst/>
                <a:latin typeface="Times New Roman" panose="02020603050405020304" pitchFamily="18" charset="0"/>
                <a:cs typeface="Times New Roman" panose="02020603050405020304" pitchFamily="18" charset="0"/>
              </a:rPr>
              <a:t> 	VARCHAR(50),</a:t>
            </a: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p>
          <a:p>
            <a:pPr marL="457200" lvl="1" indent="0">
              <a:lnSpc>
                <a:spcPts val="1425"/>
              </a:lnSpc>
              <a:buNone/>
            </a:pPr>
            <a:r>
              <a:rPr lang="en-US" sz="2400" dirty="0">
                <a:latin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cs typeface="Times New Roman" panose="02020603050405020304" pitchFamily="18" charset="0"/>
              </a:rPr>
              <a:t>description TEXT,</a:t>
            </a: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p>
          <a:p>
            <a:pPr marL="457200" lvl="1" indent="0">
              <a:lnSpc>
                <a:spcPts val="1425"/>
              </a:lnSpc>
              <a:buNone/>
            </a:pPr>
            <a:r>
              <a:rPr lang="en-US" sz="2400" dirty="0">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published_date</a:t>
            </a:r>
            <a:r>
              <a:rPr lang="en-US" sz="2400" b="0" dirty="0">
                <a:effectLst/>
                <a:latin typeface="Times New Roman" panose="02020603050405020304" pitchFamily="18" charset="0"/>
                <a:cs typeface="Times New Roman" panose="02020603050405020304" pitchFamily="18" charset="0"/>
              </a:rPr>
              <a:t> DATETIME,</a:t>
            </a: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p>
          <a:p>
            <a:pPr marL="457200" lvl="1" indent="0">
              <a:lnSpc>
                <a:spcPts val="1425"/>
              </a:lnSpc>
              <a:buNone/>
            </a:pPr>
            <a:r>
              <a:rPr lang="en-US" sz="2400" dirty="0">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last_modified_date</a:t>
            </a:r>
            <a:r>
              <a:rPr lang="en-US" sz="2400" b="0" dirty="0">
                <a:effectLst/>
                <a:latin typeface="Times New Roman" panose="02020603050405020304" pitchFamily="18" charset="0"/>
                <a:cs typeface="Times New Roman" panose="02020603050405020304" pitchFamily="18" charset="0"/>
              </a:rPr>
              <a:t> DATETIME,</a:t>
            </a:r>
          </a:p>
          <a:p>
            <a:pPr marL="457200" lvl="1" indent="0">
              <a:lnSpc>
                <a:spcPts val="1425"/>
              </a:lnSpc>
              <a:buNone/>
            </a:pPr>
            <a:endParaRPr lang="en-US" sz="2400" b="0" dirty="0">
              <a:effectLst/>
              <a:latin typeface="Times New Roman" panose="02020603050405020304" pitchFamily="18" charset="0"/>
              <a:cs typeface="Times New Roman" panose="02020603050405020304" pitchFamily="18" charset="0"/>
            </a:endParaRP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cvss_base_score</a:t>
            </a:r>
            <a:r>
              <a:rPr lang="en-US" sz="2400" b="0" dirty="0">
                <a:effectLst/>
                <a:latin typeface="Times New Roman" panose="02020603050405020304" pitchFamily="18" charset="0"/>
                <a:cs typeface="Times New Roman" panose="02020603050405020304" pitchFamily="18" charset="0"/>
              </a:rPr>
              <a:t> FLOAT,</a:t>
            </a:r>
          </a:p>
          <a:p>
            <a:pPr marL="457200" lvl="1" indent="0">
              <a:lnSpc>
                <a:spcPts val="1425"/>
              </a:lnSpc>
              <a:buNone/>
            </a:pPr>
            <a:endParaRPr lang="en-US" sz="2400" b="0" dirty="0">
              <a:effectLst/>
              <a:latin typeface="Times New Roman" panose="02020603050405020304" pitchFamily="18" charset="0"/>
              <a:cs typeface="Times New Roman" panose="02020603050405020304" pitchFamily="18" charset="0"/>
            </a:endParaRP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cvss_severity</a:t>
            </a:r>
            <a:r>
              <a:rPr lang="en-US" sz="2400" b="0" dirty="0">
                <a:effectLst/>
                <a:latin typeface="Times New Roman" panose="02020603050405020304" pitchFamily="18" charset="0"/>
                <a:cs typeface="Times New Roman" panose="02020603050405020304" pitchFamily="18" charset="0"/>
              </a:rPr>
              <a:t> VARCHAR(20)</a:t>
            </a:r>
          </a:p>
          <a:p>
            <a:pPr marL="457200" lvl="1" indent="0">
              <a:lnSpc>
                <a:spcPts val="1425"/>
              </a:lnSpc>
              <a:buNone/>
            </a:pPr>
            <a:endParaRPr lang="en-US" sz="2400" b="0" dirty="0">
              <a:effectLst/>
              <a:latin typeface="Times New Roman" panose="02020603050405020304" pitchFamily="18" charset="0"/>
              <a:cs typeface="Times New Roman" panose="02020603050405020304" pitchFamily="18" charset="0"/>
            </a:endParaRPr>
          </a:p>
          <a:p>
            <a:pPr marL="457200" lvl="1" indent="0">
              <a:lnSpc>
                <a:spcPts val="1425"/>
              </a:lnSpc>
              <a:buNone/>
            </a:pPr>
            <a:r>
              <a:rPr lang="en-US" sz="2400" b="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546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1766</TotalTime>
  <Words>800</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Circuit</vt:lpstr>
      <vt:lpstr>CVE DATA PROCESSING</vt:lpstr>
      <vt:lpstr>Project Goal</vt:lpstr>
      <vt:lpstr>Individual member contribution</vt:lpstr>
      <vt:lpstr>Data Flow Diagram</vt:lpstr>
      <vt:lpstr>PowerPoint Presentation</vt:lpstr>
      <vt:lpstr>Project modules</vt:lpstr>
      <vt:lpstr>Python Modules Used</vt:lpstr>
      <vt:lpstr>Data description</vt:lpstr>
      <vt:lpstr>MYSQL </vt:lpstr>
      <vt:lpstr>Data Insertion</vt:lpstr>
      <vt:lpstr>Data retrieval from Database</vt:lpstr>
      <vt:lpstr>Demonstration/Results</vt:lpstr>
      <vt:lpstr>Summary and Extensions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Malempati</dc:creator>
  <cp:lastModifiedBy>Hemanth Malempati</cp:lastModifiedBy>
  <cp:revision>100</cp:revision>
  <dcterms:created xsi:type="dcterms:W3CDTF">2024-12-04T08:17:52Z</dcterms:created>
  <dcterms:modified xsi:type="dcterms:W3CDTF">2024-12-06T16:44:53Z</dcterms:modified>
</cp:coreProperties>
</file>