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" charset="1" panose="00000500000000000000"/>
      <p:regular r:id="rId15"/>
    </p:embeddedFont>
    <p:embeddedFont>
      <p:font typeface="Raleway Bold" charset="1" panose="00000000000000000000"/>
      <p:regular r:id="rId16"/>
    </p:embeddedFont>
    <p:embeddedFont>
      <p:font typeface="Raleway" charset="1" panose="00000000000000000000"/>
      <p:regular r:id="rId17"/>
    </p:embeddedFont>
    <p:embeddedFont>
      <p:font typeface="Montserrat Semi-Bold" charset="1" panose="00000700000000000000"/>
      <p:regular r:id="rId18"/>
    </p:embeddedFont>
    <p:embeddedFont>
      <p:font typeface="Oswald Bold" charset="1" panose="00000800000000000000"/>
      <p:regular r:id="rId19"/>
    </p:embeddedFont>
    <p:embeddedFont>
      <p:font typeface="DM Sans" charset="1" panose="00000000000000000000"/>
      <p:regular r:id="rId20"/>
    </p:embeddedFont>
    <p:embeddedFont>
      <p:font typeface="Raleway Italics" charset="1" panose="00000000000000000000"/>
      <p:regular r:id="rId21"/>
    </p:embeddedFont>
    <p:embeddedFont>
      <p:font typeface="Montserrat Heavy" charset="1" panose="00000A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96880" y="-914671"/>
            <a:ext cx="6531186" cy="11641778"/>
            <a:chOff x="0" y="0"/>
            <a:chExt cx="1720148" cy="30661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0148" cy="3066147"/>
            </a:xfrm>
            <a:custGeom>
              <a:avLst/>
              <a:gdLst/>
              <a:ahLst/>
              <a:cxnLst/>
              <a:rect r="r" b="b" t="t" l="l"/>
              <a:pathLst>
                <a:path h="3066147" w="1720148">
                  <a:moveTo>
                    <a:pt x="0" y="0"/>
                  </a:moveTo>
                  <a:lnTo>
                    <a:pt x="1720148" y="0"/>
                  </a:lnTo>
                  <a:lnTo>
                    <a:pt x="1720148" y="3066147"/>
                  </a:lnTo>
                  <a:lnTo>
                    <a:pt x="0" y="3066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20148" cy="3104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674092">
            <a:off x="-3513169" y="8339629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828919">
            <a:off x="1076036" y="-4819412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19149891" y="6989710"/>
                </a:moveTo>
                <a:lnTo>
                  <a:pt x="0" y="6989710"/>
                </a:lnTo>
                <a:lnTo>
                  <a:pt x="0" y="0"/>
                </a:lnTo>
                <a:lnTo>
                  <a:pt x="19149891" y="0"/>
                </a:lnTo>
                <a:lnTo>
                  <a:pt x="19149891" y="698971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84097" y="5114988"/>
            <a:ext cx="10556999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 Automated Solution for Vehicle Entry Management</a:t>
            </a:r>
          </a:p>
          <a:p>
            <a:pPr algn="l">
              <a:lnSpc>
                <a:spcPts val="285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599331" y="6923482"/>
            <a:ext cx="6526531" cy="850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4"/>
              </a:lnSpc>
            </a:pPr>
            <a:r>
              <a:rPr lang="en-US" b="true" sz="3383" u="sng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Team Members:</a:t>
            </a:r>
          </a:p>
          <a:p>
            <a:pPr algn="ctr">
              <a:lnSpc>
                <a:spcPts val="321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836179" y="3507391"/>
            <a:ext cx="11025512" cy="1636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89"/>
              </a:lnSpc>
            </a:pPr>
            <a:r>
              <a:rPr lang="en-US" sz="12831">
                <a:solidFill>
                  <a:srgbClr val="36E9FD"/>
                </a:solidFill>
                <a:latin typeface="Montserrat"/>
                <a:ea typeface="Montserrat"/>
                <a:cs typeface="Montserrat"/>
                <a:sym typeface="Montserrat"/>
              </a:rPr>
              <a:t>LicenseEye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99331" y="7377240"/>
            <a:ext cx="6526531" cy="45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4"/>
              </a:lnSpc>
            </a:pPr>
            <a:r>
              <a:rPr lang="en-US" sz="338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Shrinkhal Asthana (CSE-AI)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99331" y="7884706"/>
            <a:ext cx="6526531" cy="45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4"/>
              </a:lnSpc>
            </a:pPr>
            <a:r>
              <a:rPr lang="en-US" sz="338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Niharika Bhati (CSE-AI &amp; ML)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99331" y="8449323"/>
            <a:ext cx="6526531" cy="45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4"/>
              </a:lnSpc>
            </a:pPr>
            <a:r>
              <a:rPr lang="en-US" sz="338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Anushka Singh (CSE-AI &amp; ML)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99331" y="9013939"/>
            <a:ext cx="6526531" cy="45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4"/>
              </a:lnSpc>
            </a:pPr>
            <a:r>
              <a:rPr lang="en-US" sz="338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Bhumi Chaudhary (CSE-AI &amp; ML)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2831">
            <a:off x="-183072" y="9034920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438710">
            <a:off x="-4529841" y="-557315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308566" y="2057400"/>
            <a:ext cx="9272016" cy="8229600"/>
          </a:xfrm>
          <a:custGeom>
            <a:avLst/>
            <a:gdLst/>
            <a:ahLst/>
            <a:cxnLst/>
            <a:rect r="r" b="b" t="t" l="l"/>
            <a:pathLst>
              <a:path h="8229600" w="9272016">
                <a:moveTo>
                  <a:pt x="0" y="0"/>
                </a:moveTo>
                <a:lnTo>
                  <a:pt x="9272016" y="0"/>
                </a:lnTo>
                <a:lnTo>
                  <a:pt x="92720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63450" y="1228725"/>
            <a:ext cx="9965350" cy="110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 b="true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Content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054474" y="2209800"/>
            <a:ext cx="9272016" cy="8229600"/>
          </a:xfrm>
          <a:custGeom>
            <a:avLst/>
            <a:gdLst/>
            <a:ahLst/>
            <a:cxnLst/>
            <a:rect r="r" b="b" t="t" l="l"/>
            <a:pathLst>
              <a:path h="8229600" w="9272016">
                <a:moveTo>
                  <a:pt x="0" y="0"/>
                </a:moveTo>
                <a:lnTo>
                  <a:pt x="9272016" y="0"/>
                </a:lnTo>
                <a:lnTo>
                  <a:pt x="92720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559504" y="2810755"/>
            <a:ext cx="3086100" cy="5353082"/>
          </a:xfrm>
          <a:custGeom>
            <a:avLst/>
            <a:gdLst/>
            <a:ahLst/>
            <a:cxnLst/>
            <a:rect r="r" b="b" t="t" l="l"/>
            <a:pathLst>
              <a:path h="5353082" w="3086100">
                <a:moveTo>
                  <a:pt x="0" y="0"/>
                </a:moveTo>
                <a:lnTo>
                  <a:pt x="3086100" y="0"/>
                </a:lnTo>
                <a:lnTo>
                  <a:pt x="3086100" y="5353082"/>
                </a:lnTo>
                <a:lnTo>
                  <a:pt x="0" y="53530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71537" y="3123568"/>
            <a:ext cx="93721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71537" y="3920687"/>
            <a:ext cx="93721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71537" y="4801844"/>
            <a:ext cx="93721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71537" y="5598963"/>
            <a:ext cx="93721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91138" y="6391340"/>
            <a:ext cx="93721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47614" y="3997163"/>
            <a:ext cx="6076629" cy="418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WORKFLOW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47614" y="4917253"/>
            <a:ext cx="5790503" cy="418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ARCHITECTURE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47614" y="5711471"/>
            <a:ext cx="6076629" cy="418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TECH STACK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47614" y="6512315"/>
            <a:ext cx="6076629" cy="418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FUTURE SCOPE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47614" y="7330914"/>
            <a:ext cx="5790503" cy="4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47614" y="3197614"/>
            <a:ext cx="6076629" cy="418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91138" y="7244964"/>
            <a:ext cx="937219" cy="65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572293">
            <a:off x="-5799371" y="6668368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8920761" y="-3494855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77959" y="1228725"/>
            <a:ext cx="7366041" cy="110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43"/>
              </a:lnSpc>
            </a:pPr>
            <a:r>
              <a:rPr lang="en-US" sz="8572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1297" y="3108558"/>
            <a:ext cx="10792915" cy="540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2892" indent="-451446" lvl="1">
              <a:lnSpc>
                <a:spcPts val="5394"/>
              </a:lnSpc>
              <a:buFont typeface="Arial"/>
              <a:buChar char="•"/>
            </a:pPr>
            <a:r>
              <a:rPr lang="en-US" sz="418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Manual monitoring of vehicle entries is inefficient, prone to human error, and lacks scalability. </a:t>
            </a:r>
          </a:p>
          <a:p>
            <a:pPr algn="l" marL="902892" indent="-451446" lvl="1">
              <a:lnSpc>
                <a:spcPts val="5394"/>
              </a:lnSpc>
              <a:buFont typeface="Arial"/>
              <a:buChar char="•"/>
            </a:pPr>
            <a:r>
              <a:rPr lang="en-US" sz="418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Develop a web-based license plate recognition system using YOLOv8 and OCR technology to automate vehicle entry authorization.</a:t>
            </a:r>
          </a:p>
          <a:p>
            <a:pPr algn="l">
              <a:lnSpc>
                <a:spcPts val="5394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514212" y="3652795"/>
            <a:ext cx="6036476" cy="4350126"/>
          </a:xfrm>
          <a:custGeom>
            <a:avLst/>
            <a:gdLst/>
            <a:ahLst/>
            <a:cxnLst/>
            <a:rect r="r" b="b" t="t" l="l"/>
            <a:pathLst>
              <a:path h="4350126" w="6036476">
                <a:moveTo>
                  <a:pt x="0" y="0"/>
                </a:moveTo>
                <a:lnTo>
                  <a:pt x="6036476" y="0"/>
                </a:lnTo>
                <a:lnTo>
                  <a:pt x="6036476" y="4350126"/>
                </a:lnTo>
                <a:lnTo>
                  <a:pt x="0" y="43501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01" t="0" r="-25224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14761">
            <a:off x="2778939" y="6101524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409052" y="2780710"/>
            <a:ext cx="9273673" cy="5670222"/>
            <a:chOff x="0" y="0"/>
            <a:chExt cx="15163800" cy="92716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163800" cy="9271636"/>
            </a:xfrm>
            <a:custGeom>
              <a:avLst/>
              <a:gdLst/>
              <a:ahLst/>
              <a:cxnLst/>
              <a:rect r="r" b="b" t="t" l="l"/>
              <a:pathLst>
                <a:path h="9271636" w="15163800">
                  <a:moveTo>
                    <a:pt x="15163800" y="222341"/>
                  </a:moveTo>
                  <a:lnTo>
                    <a:pt x="15163800" y="9049294"/>
                  </a:lnTo>
                  <a:cubicBezTo>
                    <a:pt x="15163800" y="9172138"/>
                    <a:pt x="15050136" y="9271636"/>
                    <a:pt x="14909800" y="9271636"/>
                  </a:cubicBezTo>
                  <a:lnTo>
                    <a:pt x="254000" y="9271636"/>
                  </a:lnTo>
                  <a:cubicBezTo>
                    <a:pt x="113665" y="9271636"/>
                    <a:pt x="0" y="9172138"/>
                    <a:pt x="0" y="9049294"/>
                  </a:cubicBezTo>
                  <a:lnTo>
                    <a:pt x="0" y="222341"/>
                  </a:lnTo>
                  <a:cubicBezTo>
                    <a:pt x="0" y="99498"/>
                    <a:pt x="113665" y="0"/>
                    <a:pt x="254000" y="0"/>
                  </a:cubicBezTo>
                  <a:lnTo>
                    <a:pt x="14909800" y="0"/>
                  </a:lnTo>
                  <a:cubicBezTo>
                    <a:pt x="15050136" y="0"/>
                    <a:pt x="15163800" y="99498"/>
                    <a:pt x="15163800" y="22234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465886" y="2201009"/>
            <a:ext cx="7356228" cy="5884982"/>
          </a:xfrm>
          <a:custGeom>
            <a:avLst/>
            <a:gdLst/>
            <a:ahLst/>
            <a:cxnLst/>
            <a:rect r="r" b="b" t="t" l="l"/>
            <a:pathLst>
              <a:path h="5884982" w="7356228">
                <a:moveTo>
                  <a:pt x="0" y="0"/>
                </a:moveTo>
                <a:lnTo>
                  <a:pt x="7356228" y="0"/>
                </a:lnTo>
                <a:lnTo>
                  <a:pt x="7356228" y="5884982"/>
                </a:lnTo>
                <a:lnTo>
                  <a:pt x="0" y="58849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53362" y="1501352"/>
            <a:ext cx="6185052" cy="92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7"/>
              </a:lnSpc>
            </a:pPr>
            <a:r>
              <a:rPr lang="en-US" sz="7197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WorkFlow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582889">
            <a:off x="-4783694" y="7975014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55591" y="2114892"/>
            <a:ext cx="12976817" cy="6861492"/>
          </a:xfrm>
          <a:custGeom>
            <a:avLst/>
            <a:gdLst/>
            <a:ahLst/>
            <a:cxnLst/>
            <a:rect r="r" b="b" t="t" l="l"/>
            <a:pathLst>
              <a:path h="6861492" w="12976817">
                <a:moveTo>
                  <a:pt x="0" y="0"/>
                </a:moveTo>
                <a:lnTo>
                  <a:pt x="12976818" y="0"/>
                </a:lnTo>
                <a:lnTo>
                  <a:pt x="12976818" y="6861492"/>
                </a:lnTo>
                <a:lnTo>
                  <a:pt x="0" y="6861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01475" y="775209"/>
            <a:ext cx="11650623" cy="110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43"/>
              </a:lnSpc>
            </a:pPr>
            <a:r>
              <a:rPr lang="en-US" sz="8572" b="true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Project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14761">
            <a:off x="5680419" y="6404287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456472" y="2058629"/>
            <a:ext cx="2797859" cy="2797859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36E9FD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0" r="223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959639" y="2114892"/>
            <a:ext cx="2403372" cy="2685332"/>
          </a:xfrm>
          <a:custGeom>
            <a:avLst/>
            <a:gdLst/>
            <a:ahLst/>
            <a:cxnLst/>
            <a:rect r="r" b="b" t="t" l="l"/>
            <a:pathLst>
              <a:path h="2685332" w="2403372">
                <a:moveTo>
                  <a:pt x="0" y="0"/>
                </a:moveTo>
                <a:lnTo>
                  <a:pt x="2403372" y="0"/>
                </a:lnTo>
                <a:lnTo>
                  <a:pt x="2403372" y="2685333"/>
                </a:lnTo>
                <a:lnTo>
                  <a:pt x="0" y="26853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036069" y="6088117"/>
            <a:ext cx="2754733" cy="2635557"/>
          </a:xfrm>
          <a:custGeom>
            <a:avLst/>
            <a:gdLst/>
            <a:ahLst/>
            <a:cxnLst/>
            <a:rect r="r" b="b" t="t" l="l"/>
            <a:pathLst>
              <a:path h="2635557" w="2754733">
                <a:moveTo>
                  <a:pt x="0" y="0"/>
                </a:moveTo>
                <a:lnTo>
                  <a:pt x="2754733" y="0"/>
                </a:lnTo>
                <a:lnTo>
                  <a:pt x="2754733" y="2635557"/>
                </a:lnTo>
                <a:lnTo>
                  <a:pt x="0" y="26355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9894" t="-53608" r="-50117" b="-55447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70075" y="5972319"/>
            <a:ext cx="2385289" cy="3175094"/>
          </a:xfrm>
          <a:custGeom>
            <a:avLst/>
            <a:gdLst/>
            <a:ahLst/>
            <a:cxnLst/>
            <a:rect r="r" b="b" t="t" l="l"/>
            <a:pathLst>
              <a:path h="3175094" w="2385289">
                <a:moveTo>
                  <a:pt x="0" y="0"/>
                </a:moveTo>
                <a:lnTo>
                  <a:pt x="2385290" y="0"/>
                </a:lnTo>
                <a:lnTo>
                  <a:pt x="2385290" y="3175094"/>
                </a:lnTo>
                <a:lnTo>
                  <a:pt x="0" y="31750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863991" y="2058629"/>
            <a:ext cx="4397458" cy="3177353"/>
          </a:xfrm>
          <a:custGeom>
            <a:avLst/>
            <a:gdLst/>
            <a:ahLst/>
            <a:cxnLst/>
            <a:rect r="r" b="b" t="t" l="l"/>
            <a:pathLst>
              <a:path h="3177353" w="4397458">
                <a:moveTo>
                  <a:pt x="0" y="0"/>
                </a:moveTo>
                <a:lnTo>
                  <a:pt x="4397458" y="0"/>
                </a:lnTo>
                <a:lnTo>
                  <a:pt x="4397458" y="3177353"/>
                </a:lnTo>
                <a:lnTo>
                  <a:pt x="0" y="31773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068" t="0" r="-12957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164574" y="5972319"/>
            <a:ext cx="2795045" cy="2795045"/>
          </a:xfrm>
          <a:custGeom>
            <a:avLst/>
            <a:gdLst/>
            <a:ahLst/>
            <a:cxnLst/>
            <a:rect r="r" b="b" t="t" l="l"/>
            <a:pathLst>
              <a:path h="2795045" w="2795045">
                <a:moveTo>
                  <a:pt x="0" y="0"/>
                </a:moveTo>
                <a:lnTo>
                  <a:pt x="2795045" y="0"/>
                </a:lnTo>
                <a:lnTo>
                  <a:pt x="2795045" y="2795045"/>
                </a:lnTo>
                <a:lnTo>
                  <a:pt x="0" y="27950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161325" y="578290"/>
            <a:ext cx="9965350" cy="110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 b="true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Tech Stack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14761">
            <a:off x="5680419" y="6404287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86948" y="1526695"/>
            <a:ext cx="9176274" cy="110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43"/>
              </a:lnSpc>
            </a:pPr>
            <a:r>
              <a:rPr lang="en-US" sz="8572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Future Scope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692956" y="6582619"/>
            <a:ext cx="1785236" cy="1785236"/>
          </a:xfrm>
          <a:custGeom>
            <a:avLst/>
            <a:gdLst/>
            <a:ahLst/>
            <a:cxnLst/>
            <a:rect r="r" b="b" t="t" l="l"/>
            <a:pathLst>
              <a:path h="1785236" w="1785236">
                <a:moveTo>
                  <a:pt x="0" y="0"/>
                </a:moveTo>
                <a:lnTo>
                  <a:pt x="1785235" y="0"/>
                </a:lnTo>
                <a:lnTo>
                  <a:pt x="1785235" y="1785235"/>
                </a:lnTo>
                <a:lnTo>
                  <a:pt x="0" y="17852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97663" y="1965021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8929" y="3045373"/>
            <a:ext cx="10768735" cy="6039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355" indent="-307678" lvl="1">
              <a:lnSpc>
                <a:spcPts val="3676"/>
              </a:lnSpc>
              <a:buFont typeface="Arial"/>
              <a:buChar char="•"/>
            </a:pPr>
            <a:r>
              <a:rPr lang="en-US" sz="285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The system can be expanded to:</a:t>
            </a:r>
          </a:p>
          <a:p>
            <a:pPr algn="l" marL="1230711" indent="-410237" lvl="2">
              <a:lnSpc>
                <a:spcPts val="3676"/>
              </a:lnSpc>
              <a:buFont typeface="Arial"/>
              <a:buChar char="⚬"/>
            </a:pPr>
            <a:r>
              <a:rPr lang="en-US" sz="285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Handle multiple languages and formats of license plates from different regions.</a:t>
            </a:r>
          </a:p>
          <a:p>
            <a:pPr algn="l" marL="1230711" indent="-410237" lvl="2">
              <a:lnSpc>
                <a:spcPts val="3676"/>
              </a:lnSpc>
              <a:buFont typeface="Arial"/>
              <a:buChar char="⚬"/>
            </a:pPr>
            <a:r>
              <a:rPr lang="en-US" sz="285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Integrate with larger, cloud-based databases for:</a:t>
            </a:r>
          </a:p>
          <a:p>
            <a:pPr algn="l" marL="1846066" indent="-461517" lvl="3">
              <a:lnSpc>
                <a:spcPts val="3676"/>
              </a:lnSpc>
              <a:buFont typeface="Arial"/>
              <a:buChar char="￭"/>
            </a:pPr>
            <a:r>
              <a:rPr lang="en-US" sz="285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Real-time law enforcement applications.</a:t>
            </a:r>
          </a:p>
          <a:p>
            <a:pPr algn="l" marL="1846066" indent="-461517" lvl="3">
              <a:lnSpc>
                <a:spcPts val="3676"/>
              </a:lnSpc>
              <a:buFont typeface="Arial"/>
              <a:buChar char="￭"/>
            </a:pPr>
            <a:r>
              <a:rPr lang="en-US" sz="285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Parking management.</a:t>
            </a:r>
          </a:p>
          <a:p>
            <a:pPr algn="l" marL="1846066" indent="-461517" lvl="3">
              <a:lnSpc>
                <a:spcPts val="3676"/>
              </a:lnSpc>
              <a:buFont typeface="Arial"/>
              <a:buChar char="￭"/>
            </a:pPr>
            <a:r>
              <a:rPr lang="en-US" sz="285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Toll management.</a:t>
            </a:r>
          </a:p>
          <a:p>
            <a:pPr algn="l" marL="615355" indent="-307678" lvl="1">
              <a:lnSpc>
                <a:spcPts val="3676"/>
              </a:lnSpc>
              <a:buFont typeface="Arial"/>
              <a:buChar char="•"/>
            </a:pPr>
            <a:r>
              <a:rPr lang="en-US" sz="285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Enhancements to the model could include:</a:t>
            </a:r>
          </a:p>
          <a:p>
            <a:pPr algn="l" marL="1230711" indent="-410237" lvl="2">
              <a:lnSpc>
                <a:spcPts val="3676"/>
              </a:lnSpc>
              <a:buFont typeface="Arial"/>
              <a:buChar char="⚬"/>
            </a:pPr>
            <a:r>
              <a:rPr lang="en-US" sz="285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Improved OCR techniques.</a:t>
            </a:r>
          </a:p>
          <a:p>
            <a:pPr algn="l" marL="1230711" indent="-410237" lvl="2">
              <a:lnSpc>
                <a:spcPts val="3676"/>
              </a:lnSpc>
              <a:buFont typeface="Arial"/>
              <a:buChar char="⚬"/>
            </a:pPr>
            <a:r>
              <a:rPr lang="en-US" sz="285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Incorporation of deep learning for better accuracy under challenging conditions.</a:t>
            </a:r>
          </a:p>
          <a:p>
            <a:pPr algn="l">
              <a:lnSpc>
                <a:spcPts val="3676"/>
              </a:lnSpc>
            </a:pPr>
          </a:p>
          <a:p>
            <a:pPr algn="l">
              <a:lnSpc>
                <a:spcPts val="367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2831">
            <a:off x="-183072" y="9034920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438710">
            <a:off x="-4529841" y="-557315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308566" y="2057400"/>
            <a:ext cx="9272016" cy="8229600"/>
          </a:xfrm>
          <a:custGeom>
            <a:avLst/>
            <a:gdLst/>
            <a:ahLst/>
            <a:cxnLst/>
            <a:rect r="r" b="b" t="t" l="l"/>
            <a:pathLst>
              <a:path h="8229600" w="9272016">
                <a:moveTo>
                  <a:pt x="0" y="0"/>
                </a:moveTo>
                <a:lnTo>
                  <a:pt x="9272016" y="0"/>
                </a:lnTo>
                <a:lnTo>
                  <a:pt x="92720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63450" y="2135209"/>
            <a:ext cx="9965350" cy="110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 b="true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94009" y="4706296"/>
            <a:ext cx="14065291" cy="2143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956" indent="-354478" lvl="1">
              <a:lnSpc>
                <a:spcPts val="4236"/>
              </a:lnSpc>
              <a:buFont typeface="Arial"/>
              <a:buChar char="•"/>
            </a:pPr>
            <a:r>
              <a:rPr lang="en-US" sz="328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Automates and enhances vehicle entry authorization.</a:t>
            </a:r>
          </a:p>
          <a:p>
            <a:pPr algn="l" marL="708956" indent="-354478" lvl="1">
              <a:lnSpc>
                <a:spcPts val="4236"/>
              </a:lnSpc>
              <a:buFont typeface="Arial"/>
              <a:buChar char="•"/>
            </a:pPr>
            <a:r>
              <a:rPr lang="en-US" sz="328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Provides a scalable solution for managing authorized access.</a:t>
            </a:r>
          </a:p>
          <a:p>
            <a:pPr algn="l" marL="708956" indent="-354478" lvl="1">
              <a:lnSpc>
                <a:spcPts val="4236"/>
              </a:lnSpc>
              <a:buFont typeface="Arial"/>
              <a:buChar char="•"/>
            </a:pPr>
            <a:r>
              <a:rPr lang="en-US" sz="328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Ideal for security at gated premises and institutions.</a:t>
            </a:r>
          </a:p>
          <a:p>
            <a:pPr algn="l">
              <a:lnSpc>
                <a:spcPts val="4236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054474" y="2209800"/>
            <a:ext cx="9272016" cy="8229600"/>
          </a:xfrm>
          <a:custGeom>
            <a:avLst/>
            <a:gdLst/>
            <a:ahLst/>
            <a:cxnLst/>
            <a:rect r="r" b="b" t="t" l="l"/>
            <a:pathLst>
              <a:path h="8229600" w="9272016">
                <a:moveTo>
                  <a:pt x="0" y="0"/>
                </a:moveTo>
                <a:lnTo>
                  <a:pt x="9272016" y="0"/>
                </a:lnTo>
                <a:lnTo>
                  <a:pt x="92720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647679">
            <a:off x="5750070" y="2254213"/>
            <a:ext cx="27455017" cy="10021081"/>
          </a:xfrm>
          <a:custGeom>
            <a:avLst/>
            <a:gdLst/>
            <a:ahLst/>
            <a:cxnLst/>
            <a:rect r="r" b="b" t="t" l="l"/>
            <a:pathLst>
              <a:path h="10021081" w="27455017">
                <a:moveTo>
                  <a:pt x="0" y="0"/>
                </a:moveTo>
                <a:lnTo>
                  <a:pt x="27455017" y="0"/>
                </a:lnTo>
                <a:lnTo>
                  <a:pt x="27455017" y="10021081"/>
                </a:lnTo>
                <a:lnTo>
                  <a:pt x="0" y="10021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161320">
            <a:off x="-5537192" y="-4329620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55863" y="4430330"/>
            <a:ext cx="10049730" cy="120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18"/>
              </a:lnSpc>
            </a:pPr>
            <a:r>
              <a:rPr lang="en-US" sz="9388" b="true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DAGRNmQSQ9E</dc:identifier>
  <dcterms:modified xsi:type="dcterms:W3CDTF">2011-08-01T06:04:30Z</dcterms:modified>
  <cp:revision>1</cp:revision>
  <dc:title>Artificial Intelligence</dc:title>
</cp:coreProperties>
</file>