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82" r:id="rId6"/>
    <p:sldId id="279" r:id="rId7"/>
    <p:sldId id="284" r:id="rId8"/>
    <p:sldId id="292" r:id="rId9"/>
    <p:sldId id="289" r:id="rId10"/>
    <p:sldId id="290" r:id="rId11"/>
    <p:sldId id="291" r:id="rId12"/>
    <p:sldId id="286" r:id="rId13"/>
    <p:sldId id="294" r:id="rId14"/>
    <p:sldId id="293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42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06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476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68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33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4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46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728" y="1673524"/>
            <a:ext cx="4011998" cy="156329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OPTIMIZING STUDENT GROUPS FOR PROJECT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0464" y="3621188"/>
            <a:ext cx="3624573" cy="7323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300" dirty="0"/>
              <a:t>MATHEMATICAL  MODELING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6" y="223520"/>
            <a:ext cx="5833374" cy="74168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160" y="1188719"/>
            <a:ext cx="5577839" cy="5303521"/>
          </a:xfrm>
        </p:spPr>
        <p:txBody>
          <a:bodyPr anchor="t">
            <a:normAutofit fontScale="92500" lnSpcReduction="20000"/>
          </a:bodyPr>
          <a:lstStyle/>
          <a:p>
            <a:pPr marL="3690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8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b="1" dirty="0"/>
              <a:t>ATTENDANCE</a:t>
            </a:r>
          </a:p>
          <a:p>
            <a:pPr marL="369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IN" sz="2400" dirty="0"/>
              <a:t>Group 1 has highest success percentage in accuracy whereas Group 5 has the lowest percentage.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b="1" dirty="0"/>
              <a:t>EXPERIENCE</a:t>
            </a:r>
          </a:p>
          <a:p>
            <a:pPr marL="369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IN" sz="2400" dirty="0"/>
              <a:t>Group 1 has highest success percentage in analysis whereas Group 4 has the lowest percentage.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2400" b="1" dirty="0"/>
              <a:t>GPA</a:t>
            </a:r>
          </a:p>
          <a:p>
            <a:pPr marL="3690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IN" sz="2400" dirty="0"/>
              <a:t>Group 1 has highest success percentage in presentation whereas Group 4 has the lowest percentage.</a:t>
            </a:r>
          </a:p>
          <a:p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4DD80A-A574-7D15-A8D5-D22925767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575934"/>
              </p:ext>
            </p:extLst>
          </p:nvPr>
        </p:nvGraphicFramePr>
        <p:xfrm>
          <a:off x="934720" y="1442721"/>
          <a:ext cx="4592319" cy="3230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6062">
                  <a:extLst>
                    <a:ext uri="{9D8B030D-6E8A-4147-A177-3AD203B41FA5}">
                      <a16:colId xmlns:a16="http://schemas.microsoft.com/office/drawing/2014/main" val="4146767110"/>
                    </a:ext>
                  </a:extLst>
                </a:gridCol>
                <a:gridCol w="1493438">
                  <a:extLst>
                    <a:ext uri="{9D8B030D-6E8A-4147-A177-3AD203B41FA5}">
                      <a16:colId xmlns:a16="http://schemas.microsoft.com/office/drawing/2014/main" val="1848381797"/>
                    </a:ext>
                  </a:extLst>
                </a:gridCol>
                <a:gridCol w="1306757">
                  <a:extLst>
                    <a:ext uri="{9D8B030D-6E8A-4147-A177-3AD203B41FA5}">
                      <a16:colId xmlns:a16="http://schemas.microsoft.com/office/drawing/2014/main" val="73176330"/>
                    </a:ext>
                  </a:extLst>
                </a:gridCol>
                <a:gridCol w="896062">
                  <a:extLst>
                    <a:ext uri="{9D8B030D-6E8A-4147-A177-3AD203B41FA5}">
                      <a16:colId xmlns:a16="http://schemas.microsoft.com/office/drawing/2014/main" val="2259183319"/>
                    </a:ext>
                  </a:extLst>
                </a:gridCol>
              </a:tblGrid>
              <a:tr h="551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GROUP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ATTENDANCE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EXPERIENCE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GPA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41679857"/>
                  </a:ext>
                </a:extLst>
              </a:tr>
              <a:tr h="4727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205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5240043"/>
                  </a:ext>
                </a:extLst>
              </a:tr>
              <a:tr h="551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60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206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140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6195547"/>
                  </a:ext>
                </a:extLst>
              </a:tr>
              <a:tr h="551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168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131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51762823"/>
                  </a:ext>
                </a:extLst>
              </a:tr>
              <a:tr h="551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119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0287421"/>
                  </a:ext>
                </a:extLst>
              </a:tr>
              <a:tr h="5516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131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343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75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6" y="223520"/>
            <a:ext cx="5833374" cy="74168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160" y="1188719"/>
            <a:ext cx="5577839" cy="4612641"/>
          </a:xfrm>
        </p:spPr>
        <p:txBody>
          <a:bodyPr anchor="t">
            <a:normAutofit/>
          </a:bodyPr>
          <a:lstStyle/>
          <a:p>
            <a:r>
              <a:rPr lang="en-US" sz="2400" dirty="0"/>
              <a:t>In summary, a thorough examination of critical variables, such as attendance, experience, and GPA, reveals that Group 1 excels in all areas. Group 1 has the most experienced members, the most meeting hours, and the highest GPA %, demonstrating a well-rounded profile. Group 5, on the other hand, routinely scores worse in these categories, having the fewest meeting hours, experience, and a relatively low GPA.</a:t>
            </a:r>
          </a:p>
        </p:txBody>
      </p:sp>
    </p:spTree>
    <p:extLst>
      <p:ext uri="{BB962C8B-B14F-4D97-AF65-F5344CB8AC3E}">
        <p14:creationId xmlns:p14="http://schemas.microsoft.com/office/powerpoint/2010/main" val="226092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71120"/>
            <a:ext cx="5181592" cy="863600"/>
          </a:xfrm>
        </p:spPr>
        <p:txBody>
          <a:bodyPr anchor="b">
            <a:normAutofit/>
          </a:bodyPr>
          <a:lstStyle/>
          <a:p>
            <a:pPr algn="l"/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0" y="1005839"/>
            <a:ext cx="4933769" cy="478536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endParaRPr lang="en-US" sz="3600" dirty="0"/>
          </a:p>
          <a:p>
            <a:pPr marL="36900" indent="0">
              <a:buNone/>
            </a:pPr>
            <a:endParaRPr lang="en-US" sz="3600" dirty="0"/>
          </a:p>
          <a:p>
            <a:pPr marL="36900" indent="0">
              <a:buNone/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23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" y="-1"/>
            <a:ext cx="6257027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CONTRIBUTERS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560" y="1732449"/>
            <a:ext cx="4791529" cy="459723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NIHARIKA MATSA -  811258226</a:t>
            </a:r>
          </a:p>
          <a:p>
            <a:pPr marL="36900" lvl="0" indent="0">
              <a:buNone/>
            </a:pPr>
            <a:r>
              <a:rPr lang="en-US" sz="2400" dirty="0"/>
              <a:t>KRISHNA KRUPA SINGAMSHETTY – 811258477</a:t>
            </a:r>
          </a:p>
          <a:p>
            <a:pPr marL="36900" lvl="0" indent="0">
              <a:buNone/>
            </a:pPr>
            <a:r>
              <a:rPr lang="en-US" sz="2400" dirty="0"/>
              <a:t>VIVEK VARDHAN REDDY SAPPIDI – </a:t>
            </a:r>
            <a:r>
              <a:rPr lang="en-IN" sz="2400" dirty="0">
                <a:effectLst/>
                <a:latin typeface="+mj-lt"/>
                <a:ea typeface="Calibri" panose="020F0502020204030204" pitchFamily="34" charset="0"/>
              </a:rPr>
              <a:t>811279887</a:t>
            </a:r>
            <a:endParaRPr lang="en-US" sz="2400" dirty="0">
              <a:latin typeface="+mj-l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000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6" y="223520"/>
            <a:ext cx="5833374" cy="741680"/>
          </a:xfrm>
        </p:spPr>
        <p:txBody>
          <a:bodyPr anchor="b">
            <a:normAutofit/>
          </a:bodyPr>
          <a:lstStyle/>
          <a:p>
            <a:r>
              <a:rPr lang="en-US" sz="4000" dirty="0"/>
              <a:t>AIM OF THE PROJECT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160" y="1188719"/>
            <a:ext cx="5577839" cy="4084321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assignment revolves around the critical task of forming groups among 15 students, with the overarching goal of optimizing their collective success in a class project. The primary objectives include employing mathematical modeling techniques to create balanced groups, considering factors such as GPA, attendance, and experience.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42238" y="10"/>
            <a:ext cx="6399263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9263" y="802640"/>
            <a:ext cx="5792736" cy="71120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PROBLEM STATEMENT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560" y="1290320"/>
            <a:ext cx="5455920" cy="5080000"/>
          </a:xfrm>
        </p:spPr>
        <p:txBody>
          <a:bodyPr anchor="t">
            <a:normAutofit fontScale="92500" lnSpcReduction="20000"/>
          </a:bodyPr>
          <a:lstStyle/>
          <a:p>
            <a:pPr marL="36900" lvl="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Forming five groups of three students each for a class project.</a:t>
            </a:r>
          </a:p>
          <a:p>
            <a:pPr marL="36900" indent="0">
              <a:buNone/>
            </a:pPr>
            <a:r>
              <a:rPr lang="en-US" sz="2600" b="1" dirty="0"/>
              <a:t>Key Factors Influencing Group Success:</a:t>
            </a:r>
          </a:p>
          <a:p>
            <a:r>
              <a:rPr lang="en-US" sz="2400" dirty="0"/>
              <a:t>GPA (Grade Point Average): Academic performance as a measure of individual capabilities.</a:t>
            </a:r>
          </a:p>
          <a:p>
            <a:r>
              <a:rPr lang="en-US" sz="2400" dirty="0"/>
              <a:t>Attendance: Reflects a student's commitment and contribution to project-related activities.</a:t>
            </a:r>
          </a:p>
          <a:p>
            <a:r>
              <a:rPr lang="en-US" sz="2400" dirty="0"/>
              <a:t>Experience: Work experience relevant to the project, indicating practical skills and knowledge.</a:t>
            </a:r>
          </a:p>
        </p:txBody>
      </p:sp>
    </p:spTree>
    <p:extLst>
      <p:ext uri="{BB962C8B-B14F-4D97-AF65-F5344CB8AC3E}">
        <p14:creationId xmlns:p14="http://schemas.microsoft.com/office/powerpoint/2010/main" val="9195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" y="-1"/>
            <a:ext cx="6257027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80" y="213360"/>
            <a:ext cx="5108937" cy="72136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DATA GENERATION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680" y="1026160"/>
            <a:ext cx="4974409" cy="530352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endParaRPr lang="en-US" sz="2400" dirty="0"/>
          </a:p>
          <a:p>
            <a:r>
              <a:rPr lang="en-US" sz="2400" dirty="0"/>
              <a:t>We have determined that attendance, experience and GPA are the three main criteria that have a big impact on how well groups complete the project. To get the best results possible on the class project, each of these elements is essential.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ACF4C6-12BF-088B-0462-A787CA2CB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974596"/>
              </p:ext>
            </p:extLst>
          </p:nvPr>
        </p:nvGraphicFramePr>
        <p:xfrm>
          <a:off x="243840" y="690880"/>
          <a:ext cx="5598160" cy="53029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573">
                  <a:extLst>
                    <a:ext uri="{9D8B030D-6E8A-4147-A177-3AD203B41FA5}">
                      <a16:colId xmlns:a16="http://schemas.microsoft.com/office/drawing/2014/main" val="3134034518"/>
                    </a:ext>
                  </a:extLst>
                </a:gridCol>
                <a:gridCol w="978913">
                  <a:extLst>
                    <a:ext uri="{9D8B030D-6E8A-4147-A177-3AD203B41FA5}">
                      <a16:colId xmlns:a16="http://schemas.microsoft.com/office/drawing/2014/main" val="2367378793"/>
                    </a:ext>
                  </a:extLst>
                </a:gridCol>
                <a:gridCol w="948322">
                  <a:extLst>
                    <a:ext uri="{9D8B030D-6E8A-4147-A177-3AD203B41FA5}">
                      <a16:colId xmlns:a16="http://schemas.microsoft.com/office/drawing/2014/main" val="2216422011"/>
                    </a:ext>
                  </a:extLst>
                </a:gridCol>
                <a:gridCol w="1223642">
                  <a:extLst>
                    <a:ext uri="{9D8B030D-6E8A-4147-A177-3AD203B41FA5}">
                      <a16:colId xmlns:a16="http://schemas.microsoft.com/office/drawing/2014/main" val="627927793"/>
                    </a:ext>
                  </a:extLst>
                </a:gridCol>
                <a:gridCol w="1330710">
                  <a:extLst>
                    <a:ext uri="{9D8B030D-6E8A-4147-A177-3AD203B41FA5}">
                      <a16:colId xmlns:a16="http://schemas.microsoft.com/office/drawing/2014/main" val="2462139831"/>
                    </a:ext>
                  </a:extLst>
                </a:gridCol>
              </a:tblGrid>
              <a:tr h="30159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Student No.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Attendance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Experience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GPA Percentage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Weighted </a:t>
                      </a:r>
                      <a:r>
                        <a:rPr lang="en-IN" sz="1600" u="none" strike="noStrike" dirty="0" err="1">
                          <a:effectLst/>
                        </a:rPr>
                        <a:t>Avg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23692665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5184324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77589276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21806314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33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3142055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5640186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8113396"/>
                  </a:ext>
                </a:extLst>
              </a:tr>
              <a:tr h="284956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8268561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0855084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2580676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5320370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3139720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653180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5118721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0025702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87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13302"/>
                  </a:ext>
                </a:extLst>
              </a:tr>
              <a:tr h="301595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Mean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 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448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52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1430-1AB5-75B7-2427-A326D829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MATHEMATICAL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7FE6-2A6A-2D5C-2FD8-C07E39BA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3206750"/>
          </a:xfrm>
        </p:spPr>
        <p:txBody>
          <a:bodyPr>
            <a:normAutofit/>
          </a:bodyPr>
          <a:lstStyle/>
          <a:p>
            <a:r>
              <a:rPr lang="en-IN" dirty="0"/>
              <a:t>OBJECTIVE FUNCTION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Where F1 is factor 1 (Attendance), F2 is factor 2 ( Experience) and F3 is factor 3 (GPA %) 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E1729-0050-926E-9A0A-C3CDD1021E9C}"/>
                  </a:ext>
                </a:extLst>
              </p:cNvPr>
              <p:cNvSpPr txBox="1"/>
              <p:nvPr/>
            </p:nvSpPr>
            <p:spPr>
              <a:xfrm>
                <a:off x="1950720" y="2891866"/>
                <a:ext cx="9123680" cy="901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IN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IN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3∗</m:t>
                      </m:r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𝑋𝑖𝑗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.......,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15 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E1729-0050-926E-9A0A-C3CDD102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720" y="2891866"/>
                <a:ext cx="9123680" cy="9019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56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E186-0EF9-0E95-E656-96C93E34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54000"/>
            <a:ext cx="10353762" cy="721360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358E-939A-34A4-1EE9-B2AACAFF1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097280"/>
                <a:ext cx="10353762" cy="5506720"/>
              </a:xfrm>
            </p:spPr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1. Each student is assigned to exactly one group .</a:t>
                </a:r>
              </a:p>
              <a:p>
                <a:pPr marL="36900" indent="0">
                  <a:buNone/>
                </a:pPr>
                <a:endParaRPr lang="en-IN" dirty="0"/>
              </a:p>
              <a:p>
                <a:pPr marL="36900" indent="0">
                  <a:buNone/>
                </a:pPr>
                <a:endParaRPr lang="en-IN" dirty="0"/>
              </a:p>
              <a:p>
                <a:pPr marL="36900" indent="0">
                  <a:buNone/>
                </a:pPr>
                <a:endParaRPr lang="en-IN" dirty="0"/>
              </a:p>
              <a:p>
                <a:pPr marL="36900" indent="0">
                  <a:buNone/>
                </a:pPr>
                <a:r>
                  <a:rPr lang="en-IN" dirty="0"/>
                  <a:t>2. </a:t>
                </a:r>
                <a:r>
                  <a:rPr lang="en-US" dirty="0"/>
                  <a:t>Each group should have exactly 3 members.</a:t>
                </a:r>
              </a:p>
              <a:p>
                <a:pPr marL="36900" indent="0">
                  <a:buNone/>
                </a:pPr>
                <a:endParaRPr lang="en-IN" dirty="0"/>
              </a:p>
              <a:p>
                <a:pPr marL="36900" indent="0">
                  <a:buNone/>
                </a:pPr>
                <a:endParaRPr lang="en-IN" dirty="0"/>
              </a:p>
              <a:p>
                <a:pPr marL="36900" indent="0">
                  <a:buNone/>
                </a:pPr>
                <a:endParaRPr lang="en-IN" dirty="0"/>
              </a:p>
              <a:p>
                <a:pPr marL="36900" indent="0">
                  <a:buNone/>
                </a:pPr>
                <a:r>
                  <a:rPr lang="en-IN" dirty="0"/>
                  <a:t>3. Non- Negativity constraint</a:t>
                </a:r>
              </a:p>
              <a:p>
                <a:pPr marL="369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IN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IN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IN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US" sz="2400" b="1" dirty="0"/>
              </a:p>
              <a:p>
                <a:pPr marL="36900" indent="0">
                  <a:buNone/>
                </a:pPr>
                <a:endParaRPr lang="en-US" sz="2400" b="1" dirty="0"/>
              </a:p>
              <a:p>
                <a:pPr marL="369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358E-939A-34A4-1EE9-B2AACAFF1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097280"/>
                <a:ext cx="10353762" cy="55067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34FBA-A367-1ED0-D855-93203BB12087}"/>
                  </a:ext>
                </a:extLst>
              </p:cNvPr>
              <p:cNvSpPr txBox="1"/>
              <p:nvPr/>
            </p:nvSpPr>
            <p:spPr>
              <a:xfrm>
                <a:off x="2854960" y="1865123"/>
                <a:ext cx="6096000" cy="906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𝑋𝑖𝑗</m:t>
                          </m:r>
                        </m:e>
                      </m:nary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34FBA-A367-1ED0-D855-93203BB1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960" y="1865123"/>
                <a:ext cx="6096000" cy="906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9C359-266D-C4F8-9412-144081C7E9BD}"/>
                  </a:ext>
                </a:extLst>
              </p:cNvPr>
              <p:cNvSpPr txBox="1"/>
              <p:nvPr/>
            </p:nvSpPr>
            <p:spPr>
              <a:xfrm>
                <a:off x="2905760" y="3982982"/>
                <a:ext cx="6096000" cy="87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sup>
                        <m: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D9C359-266D-C4F8-9412-144081C7E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60" y="3982982"/>
                <a:ext cx="6096000" cy="87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1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1430-1AB5-75B7-2427-A326D829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2" cy="904240"/>
          </a:xfrm>
        </p:spPr>
        <p:txBody>
          <a:bodyPr>
            <a:normAutofit/>
          </a:bodyPr>
          <a:lstStyle/>
          <a:p>
            <a:r>
              <a:rPr lang="en-IN" dirty="0"/>
              <a:t>FACTOR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F7FE6-2A6A-2D5C-2FD8-C07E39BA1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1026160"/>
                <a:ext cx="10353762" cy="5648960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r>
                  <a:rPr lang="en-IN" dirty="0"/>
                  <a:t>1. Attendance Constraint:</a:t>
                </a:r>
              </a:p>
              <a:p>
                <a:pPr marL="36900" indent="0">
                  <a:buNone/>
                </a:pPr>
                <a:endParaRPr lang="en-IN" dirty="0"/>
              </a:p>
              <a:p>
                <a:pPr marL="36900" indent="0">
                  <a:buNone/>
                </a:pPr>
                <a:endParaRPr lang="en-IN" dirty="0"/>
              </a:p>
              <a:p>
                <a:pPr marL="36900" indent="0">
                  <a:buNone/>
                </a:pPr>
                <a:r>
                  <a:rPr lang="en-IN" dirty="0"/>
                  <a:t>2. Experience Constraint:</a:t>
                </a:r>
              </a:p>
              <a:p>
                <a:pPr marL="36900" indent="0">
                  <a:buNone/>
                </a:pPr>
                <a:endParaRPr lang="en-IN" dirty="0"/>
              </a:p>
              <a:p>
                <a:pPr marL="36900" indent="0">
                  <a:buNone/>
                </a:pPr>
                <a:endParaRPr lang="en-IN" dirty="0"/>
              </a:p>
              <a:p>
                <a:pPr marL="36900" indent="0">
                  <a:buNone/>
                </a:pPr>
                <a:r>
                  <a:rPr lang="en-IN" dirty="0"/>
                  <a:t>3. GPA Constraint: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20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IN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𝐺𝑃𝐴</m:t>
                          </m:r>
                          <m:r>
                            <a:rPr lang="en-IN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𝐴𝑣𝑔</m:t>
                      </m:r>
                      <m:d>
                        <m:d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𝐺𝑃𝐴</m:t>
                          </m:r>
                        </m:e>
                      </m:d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.......,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15 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IN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900" indent="0">
                  <a:buNone/>
                </a:pPr>
                <a:endParaRPr lang="en-IN" dirty="0"/>
              </a:p>
              <a:p>
                <a:pPr marL="3690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FF7FE6-2A6A-2D5C-2FD8-C07E39BA1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1026160"/>
                <a:ext cx="10353762" cy="56489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C735C-FC4E-40A2-6F48-35E504298F27}"/>
                  </a:ext>
                </a:extLst>
              </p:cNvPr>
              <p:cNvSpPr txBox="1"/>
              <p:nvPr/>
            </p:nvSpPr>
            <p:spPr>
              <a:xfrm>
                <a:off x="1564640" y="1703110"/>
                <a:ext cx="9306560" cy="873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nary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𝑡𝑡𝑒𝑛𝑑𝑎𝑛𝑐𝑒</m:t>
                      </m:r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𝐴𝑣𝑔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𝑡𝑡𝑒𝑛𝑑𝑎𝑛𝑐𝑒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.......,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15 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C735C-FC4E-40A2-6F48-35E504298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640" y="1703110"/>
                <a:ext cx="9306560" cy="873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56290B-AFEB-28BA-A60D-6F457263B67E}"/>
                  </a:ext>
                </a:extLst>
              </p:cNvPr>
              <p:cNvSpPr txBox="1"/>
              <p:nvPr/>
            </p:nvSpPr>
            <p:spPr>
              <a:xfrm>
                <a:off x="1666240" y="3253761"/>
                <a:ext cx="8930640" cy="873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sup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𝐸𝑥𝑝𝑒𝑟𝑖𝑒𝑛𝑐𝑒</m:t>
                          </m:r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𝐴𝑣𝑔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𝐸𝑥𝑝𝑒𝑟𝑖𝑒𝑛𝑐𝑒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.......,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15 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 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56290B-AFEB-28BA-A60D-6F457263B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40" y="3253761"/>
                <a:ext cx="8930640" cy="8737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96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40" y="365760"/>
            <a:ext cx="5098777" cy="70104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FINDINGS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39" y="1066801"/>
            <a:ext cx="4964250" cy="4724400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Students has been assigned to 5 groups in such a way that the chances of each group performing well in a class project is maximized.</a:t>
            </a:r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  <a:p>
            <a:pPr marL="36900" lvl="0" indent="0">
              <a:buNone/>
            </a:pP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9DFCCD-D7CF-A568-EE3B-9911918DE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83812"/>
              </p:ext>
            </p:extLst>
          </p:nvPr>
        </p:nvGraphicFramePr>
        <p:xfrm>
          <a:off x="7183120" y="3058160"/>
          <a:ext cx="2702560" cy="2052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6832">
                  <a:extLst>
                    <a:ext uri="{9D8B030D-6E8A-4147-A177-3AD203B41FA5}">
                      <a16:colId xmlns:a16="http://schemas.microsoft.com/office/drawing/2014/main" val="1249983127"/>
                    </a:ext>
                  </a:extLst>
                </a:gridCol>
                <a:gridCol w="1535728">
                  <a:extLst>
                    <a:ext uri="{9D8B030D-6E8A-4147-A177-3AD203B41FA5}">
                      <a16:colId xmlns:a16="http://schemas.microsoft.com/office/drawing/2014/main" val="2658699177"/>
                    </a:ext>
                  </a:extLst>
                </a:gridCol>
              </a:tblGrid>
              <a:tr h="547839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GROUPS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STUDENTS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9946288"/>
                  </a:ext>
                </a:extLst>
              </a:tr>
              <a:tr h="30089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2,6,15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66511824"/>
                  </a:ext>
                </a:extLst>
              </a:tr>
              <a:tr h="30089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8,9,13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58234378"/>
                  </a:ext>
                </a:extLst>
              </a:tr>
              <a:tr h="30089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3,4,5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53713375"/>
                  </a:ext>
                </a:extLst>
              </a:tr>
              <a:tr h="30089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7,11,14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24850391"/>
                  </a:ext>
                </a:extLst>
              </a:tr>
              <a:tr h="30089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1600" dirty="0">
                          <a:effectLst/>
                        </a:rPr>
                        <a:t>1,10,12</a:t>
                      </a:r>
                      <a:endParaRPr lang="en-IN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129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69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{A40D9A3F-C879-4D1B-987B-5C7B238EC683}tf55705232_win32</Template>
  <TotalTime>147</TotalTime>
  <Words>661</Words>
  <Application>Microsoft Office PowerPoint</Application>
  <PresentationFormat>Widescreen</PresentationFormat>
  <Paragraphs>199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Cambria</vt:lpstr>
      <vt:lpstr>Cambria Math</vt:lpstr>
      <vt:lpstr>Goudy Old Style</vt:lpstr>
      <vt:lpstr>Wingdings 2</vt:lpstr>
      <vt:lpstr>SlateVTI</vt:lpstr>
      <vt:lpstr>OPTIMIZING STUDENT GROUPS FOR PROJECT SUCCESS</vt:lpstr>
      <vt:lpstr>CONTRIBUTERS </vt:lpstr>
      <vt:lpstr>AIM OF THE PROJECT</vt:lpstr>
      <vt:lpstr>PROBLEM STATEMENT </vt:lpstr>
      <vt:lpstr>DATA GENERATION </vt:lpstr>
      <vt:lpstr>MATHEMATICAL FORMULATION</vt:lpstr>
      <vt:lpstr>CONSTRAINTS</vt:lpstr>
      <vt:lpstr>FACTOR CONSTRAINTS</vt:lpstr>
      <vt:lpstr>FINDINGS 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STUDENT GROUPS FOR PROJECT SUCCESS</dc:title>
  <dc:creator>Krupa Singamshetty</dc:creator>
  <cp:lastModifiedBy>Krupa Singamshetty</cp:lastModifiedBy>
  <cp:revision>3</cp:revision>
  <dcterms:created xsi:type="dcterms:W3CDTF">2023-12-10T18:35:34Z</dcterms:created>
  <dcterms:modified xsi:type="dcterms:W3CDTF">2023-12-10T21:07:55Z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