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D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41C541-7886-4B5D-BA8F-9180BB6BAF7E}">
  <a:tblStyle styleId="{A341C541-7886-4B5D-BA8F-9180BB6BAF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1530" autoAdjust="0"/>
  </p:normalViewPr>
  <p:slideViewPr>
    <p:cSldViewPr snapToGrid="0">
      <p:cViewPr varScale="1">
        <p:scale>
          <a:sx n="159" d="100"/>
          <a:sy n="159" d="100"/>
        </p:scale>
        <p:origin x="156" y="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66F82-D3FE-8708-1C6D-067B80B58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3;p16">
            <a:extLst>
              <a:ext uri="{FF2B5EF4-FFF2-40B4-BE49-F238E27FC236}">
                <a16:creationId xmlns:a16="http://schemas.microsoft.com/office/drawing/2014/main" id="{8C3BDB8A-2BEB-7750-56F0-79ECA074D56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0850" y="4371975"/>
            <a:ext cx="21717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187FDD-C83B-8AE9-5281-238F9ED8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0326"/>
            <a:ext cx="8520600" cy="572700"/>
          </a:xfrm>
        </p:spPr>
        <p:txBody>
          <a:bodyPr>
            <a:normAutofit fontScale="90000"/>
          </a:bodyPr>
          <a:lstStyle/>
          <a:p>
            <a:pPr algn="ctr">
              <a:buClr>
                <a:srgbClr val="000000"/>
              </a:buClr>
            </a:pPr>
            <a:r>
              <a:rPr lang="en-US" sz="1600" b="1" dirty="0">
                <a:solidFill>
                  <a:srgbClr val="0069B4"/>
                </a:solidFill>
                <a:latin typeface="Calibri"/>
                <a:ea typeface="Calibri"/>
                <a:cs typeface="Calibri"/>
              </a:rPr>
              <a:t>Step 1: Data Mapping - </a:t>
            </a:r>
            <a:r>
              <a:rPr lang="en-IN" sz="1600" b="1" dirty="0">
                <a:solidFill>
                  <a:srgbClr val="0069B4"/>
                </a:solidFill>
                <a:latin typeface="Calibri"/>
                <a:ea typeface="Calibri"/>
                <a:cs typeface="Calibri"/>
              </a:rPr>
              <a:t>Step 1.1: Common concept</a:t>
            </a:r>
            <a:br>
              <a:rPr lang="en-US" sz="1600" b="1" dirty="0">
                <a:solidFill>
                  <a:srgbClr val="0069B4"/>
                </a:solidFill>
                <a:latin typeface="Calibri"/>
                <a:ea typeface="Calibri"/>
                <a:cs typeface="Calibri"/>
              </a:rPr>
            </a:br>
            <a:endParaRPr lang="en-IN" sz="1300" b="1" dirty="0">
              <a:solidFill>
                <a:srgbClr val="0069B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34D8C-564B-EA8C-B47A-1C8E9285A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435" y="2689058"/>
            <a:ext cx="8434285" cy="1582017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 by selecting the domain or system view you wish to work on (e.g.,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Layout System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Mechanical System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Electrical System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FCAA0-2E7F-2ED6-8A97-FE070F90CA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9997F-E433-3B04-B684-230671933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72" y="803663"/>
            <a:ext cx="6160169" cy="171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66F82-D3FE-8708-1C6D-067B80B58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3;p16">
            <a:extLst>
              <a:ext uri="{FF2B5EF4-FFF2-40B4-BE49-F238E27FC236}">
                <a16:creationId xmlns:a16="http://schemas.microsoft.com/office/drawing/2014/main" id="{8C3BDB8A-2BEB-7750-56F0-79ECA074D56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0850" y="4371975"/>
            <a:ext cx="21717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187FDD-C83B-8AE9-5281-238F9ED8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0326"/>
            <a:ext cx="8520600" cy="572700"/>
          </a:xfrm>
        </p:spPr>
        <p:txBody>
          <a:bodyPr>
            <a:normAutofit/>
          </a:bodyPr>
          <a:lstStyle/>
          <a:p>
            <a:pPr algn="ctr">
              <a:buClr>
                <a:srgbClr val="000000"/>
              </a:buClr>
            </a:pPr>
            <a:r>
              <a:rPr lang="en-US" sz="1800" b="1" dirty="0">
                <a:solidFill>
                  <a:srgbClr val="0069B4"/>
                </a:solidFill>
                <a:latin typeface="Calibri"/>
                <a:ea typeface="Calibri"/>
                <a:cs typeface="Calibri"/>
              </a:rPr>
              <a:t>Step 1.1: Common Concept</a:t>
            </a:r>
            <a:endParaRPr lang="en-IN" sz="1800" b="1" dirty="0">
              <a:solidFill>
                <a:srgbClr val="0069B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34D8C-564B-EA8C-B47A-1C8E9285A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340" y="3368843"/>
            <a:ext cx="8434285" cy="77152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domain contains a set of classes. When a class is selected, its associated attributes will be displayed for review and mapping.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FCAA0-2E7F-2ED6-8A97-FE070F90CA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5CDC1E-9CD2-74B1-9744-A4AA3476E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740" y="559682"/>
            <a:ext cx="5378117" cy="26377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1956FD9-CD5A-3345-4A63-44256A9308D2}"/>
              </a:ext>
            </a:extLst>
          </p:cNvPr>
          <p:cNvSpPr/>
          <p:nvPr/>
        </p:nvSpPr>
        <p:spPr>
          <a:xfrm>
            <a:off x="1570121" y="1016667"/>
            <a:ext cx="5534526" cy="956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48B54C-8B29-C065-D8FA-FDBE5EFFCF4E}"/>
              </a:ext>
            </a:extLst>
          </p:cNvPr>
          <p:cNvSpPr txBox="1"/>
          <p:nvPr/>
        </p:nvSpPr>
        <p:spPr>
          <a:xfrm>
            <a:off x="6948238" y="1341032"/>
            <a:ext cx="138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Classes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C50C231-A4B3-FD4D-A238-9741463B0019}"/>
              </a:ext>
            </a:extLst>
          </p:cNvPr>
          <p:cNvSpPr/>
          <p:nvPr/>
        </p:nvSpPr>
        <p:spPr>
          <a:xfrm rot="10800000">
            <a:off x="7170821" y="1425740"/>
            <a:ext cx="403058" cy="1383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1C354FF-F84C-2BF6-59E6-6A83037E7F6B}"/>
              </a:ext>
            </a:extLst>
          </p:cNvPr>
          <p:cNvSpPr/>
          <p:nvPr/>
        </p:nvSpPr>
        <p:spPr>
          <a:xfrm rot="10800000">
            <a:off x="6903118" y="2821405"/>
            <a:ext cx="403058" cy="1383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1EE9C-5D97-6ABD-506E-9D7B1BBD034D}"/>
              </a:ext>
            </a:extLst>
          </p:cNvPr>
          <p:cNvSpPr txBox="1"/>
          <p:nvPr/>
        </p:nvSpPr>
        <p:spPr>
          <a:xfrm>
            <a:off x="6751722" y="2736697"/>
            <a:ext cx="220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Attributes </a:t>
            </a:r>
            <a:r>
              <a:rPr lang="de-DE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associated</a:t>
            </a: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de-DE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2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66F82-D3FE-8708-1C6D-067B80B58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3;p16">
            <a:extLst>
              <a:ext uri="{FF2B5EF4-FFF2-40B4-BE49-F238E27FC236}">
                <a16:creationId xmlns:a16="http://schemas.microsoft.com/office/drawing/2014/main" id="{8C3BDB8A-2BEB-7750-56F0-79ECA074D56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0850" y="4371975"/>
            <a:ext cx="21717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187FDD-C83B-8AE9-5281-238F9ED8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0326"/>
            <a:ext cx="8520600" cy="572700"/>
          </a:xfrm>
        </p:spPr>
        <p:txBody>
          <a:bodyPr>
            <a:normAutofit/>
          </a:bodyPr>
          <a:lstStyle/>
          <a:p>
            <a:pPr algn="ctr">
              <a:buClr>
                <a:srgbClr val="000000"/>
              </a:buClr>
            </a:pPr>
            <a:r>
              <a:rPr lang="en-US" sz="1800" b="1" dirty="0">
                <a:solidFill>
                  <a:srgbClr val="0069B4"/>
                </a:solidFill>
                <a:latin typeface="Calibri"/>
                <a:ea typeface="Calibri"/>
                <a:cs typeface="Calibri"/>
              </a:rPr>
              <a:t>Step 1.2: Investigate and Match</a:t>
            </a:r>
            <a:endParaRPr lang="en-IN" sz="1800" b="1" dirty="0">
              <a:solidFill>
                <a:srgbClr val="0069B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34D8C-564B-EA8C-B47A-1C8E9285A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340" y="3368843"/>
            <a:ext cx="8434285" cy="77152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 your domain-specific raw data in any of the supported formats (XML, CSV, JSON, or XLSX).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FCAA0-2E7F-2ED6-8A97-FE070F90CA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74BACC-DD71-D218-42E2-91B40E05C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611" y="821965"/>
            <a:ext cx="5197642" cy="22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6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66F82-D3FE-8708-1C6D-067B80B58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3;p16">
            <a:extLst>
              <a:ext uri="{FF2B5EF4-FFF2-40B4-BE49-F238E27FC236}">
                <a16:creationId xmlns:a16="http://schemas.microsoft.com/office/drawing/2014/main" id="{8C3BDB8A-2BEB-7750-56F0-79ECA074D56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0850" y="4371975"/>
            <a:ext cx="21717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187FDD-C83B-8AE9-5281-238F9ED8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0326"/>
            <a:ext cx="8520600" cy="572700"/>
          </a:xfrm>
        </p:spPr>
        <p:txBody>
          <a:bodyPr>
            <a:normAutofit/>
          </a:bodyPr>
          <a:lstStyle/>
          <a:p>
            <a:pPr algn="ctr">
              <a:buClr>
                <a:srgbClr val="000000"/>
              </a:buClr>
            </a:pPr>
            <a:r>
              <a:rPr lang="en-US" sz="1800" b="1" dirty="0">
                <a:solidFill>
                  <a:srgbClr val="0069B4"/>
                </a:solidFill>
                <a:latin typeface="Calibri"/>
                <a:ea typeface="Calibri"/>
                <a:cs typeface="Calibri"/>
              </a:rPr>
              <a:t>Step 1.2: Investigate and Match</a:t>
            </a:r>
            <a:endParaRPr lang="en-IN" sz="1800" b="1" dirty="0">
              <a:solidFill>
                <a:srgbClr val="0069B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34D8C-564B-EA8C-B47A-1C8E9285A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340" y="3484646"/>
            <a:ext cx="8434285" cy="771525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tool then facilitates the association of individual data entries (rows) with their corresponding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Unit Classes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the mapping can be initiated based on values in a specific attribute such as “Type.”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FCAA0-2E7F-2ED6-8A97-FE070F90CA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D2470F-2155-4A92-25AE-4781ABC03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646" y="487480"/>
            <a:ext cx="5865395" cy="288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66F82-D3FE-8708-1C6D-067B80B58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3;p16">
            <a:extLst>
              <a:ext uri="{FF2B5EF4-FFF2-40B4-BE49-F238E27FC236}">
                <a16:creationId xmlns:a16="http://schemas.microsoft.com/office/drawing/2014/main" id="{8C3BDB8A-2BEB-7750-56F0-79ECA074D56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0850" y="4371975"/>
            <a:ext cx="21717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187FDD-C83B-8AE9-5281-238F9ED8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0326"/>
            <a:ext cx="8520600" cy="572700"/>
          </a:xfrm>
        </p:spPr>
        <p:txBody>
          <a:bodyPr>
            <a:normAutofit/>
          </a:bodyPr>
          <a:lstStyle/>
          <a:p>
            <a:pPr algn="ctr">
              <a:buClr>
                <a:srgbClr val="000000"/>
              </a:buClr>
            </a:pPr>
            <a:r>
              <a:rPr lang="en-US" sz="1800" b="1" dirty="0">
                <a:solidFill>
                  <a:srgbClr val="0069B4"/>
                </a:solidFill>
                <a:latin typeface="Calibri"/>
                <a:ea typeface="Calibri"/>
                <a:cs typeface="Calibri"/>
              </a:rPr>
              <a:t>Step 1.3: Build Mapping Rules</a:t>
            </a:r>
            <a:endParaRPr lang="en-IN" sz="1800" b="1" dirty="0">
              <a:solidFill>
                <a:srgbClr val="0069B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34D8C-564B-EA8C-B47A-1C8E9285A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024438"/>
            <a:ext cx="8447289" cy="1347537"/>
          </a:xfrm>
        </p:spPr>
        <p:txBody>
          <a:bodyPr>
            <a:noAutofit/>
          </a:bodyPr>
          <a:lstStyle/>
          <a:p>
            <a:pPr lvl="1"/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mapping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select a concept (e.g., </a:t>
            </a:r>
            <a:r>
              <a:rPr lang="en-US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Assembly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Examine the raw data to identify unique characteristics or conditions that distinguish one concept from another.</a:t>
            </a:r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I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 1: Assembly concept: </a:t>
            </a:r>
            <a:r>
              <a:rPr lang="de-DE" altLang="de-DE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altLang="de-DE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altLang="de-DE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‘Material’ </a:t>
            </a:r>
            <a:r>
              <a:rPr lang="de-DE" altLang="de-DE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</a:t>
            </a:r>
            <a:r>
              <a:rPr lang="de-DE" altLang="de-DE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altLang="de-DE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empty</a:t>
            </a:r>
            <a:r>
              <a:rPr lang="de-DE" altLang="de-DE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de-DE" altLang="de-DE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altLang="de-DE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altLang="de-DE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concept</a:t>
            </a:r>
            <a:r>
              <a:rPr lang="de-DE" altLang="de-DE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altLang="de-DE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Assembly</a:t>
            </a:r>
            <a:br>
              <a:rPr lang="de-DE" altLang="de-DE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DE" altLang="de-DE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Rule: </a:t>
            </a:r>
            <a:r>
              <a:rPr lang="de-DE" altLang="de-DE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altLang="de-DE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'Material' </a:t>
            </a:r>
            <a:r>
              <a:rPr lang="de-DE" altLang="de-DE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altLang="de-DE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empty</a:t>
            </a:r>
            <a:r>
              <a:rPr lang="de-DE" altLang="de-DE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Concept = Assembly </a:t>
            </a:r>
          </a:p>
          <a:p>
            <a:pPr lvl="2"/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</a:t>
            </a:r>
            <a:r>
              <a:rPr lang="en-I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concept: </a:t>
            </a:r>
            <a:r>
              <a:rPr lang="de-DE" altLang="de-DE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altLang="de-DE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altLang="de-DE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‘Type’ </a:t>
            </a:r>
            <a:r>
              <a:rPr lang="de-DE" altLang="de-DE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de-DE" altLang="de-DE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equals</a:t>
            </a:r>
            <a:r>
              <a:rPr lang="de-DE" altLang="de-DE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de-DE" altLang="de-DE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</a:t>
            </a:r>
            <a:r>
              <a:rPr lang="de-DE" altLang="de-DE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→ </a:t>
            </a:r>
            <a:r>
              <a:rPr lang="de-DE" altLang="de-DE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altLang="de-DE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altLang="de-DE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concept</a:t>
            </a:r>
            <a:r>
              <a:rPr lang="de-DE" altLang="de-DE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altLang="de-DE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</a:t>
            </a:r>
            <a:br>
              <a:rPr lang="de-DE" altLang="de-DE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DE" altLang="de-DE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Rule: </a:t>
            </a:r>
            <a:r>
              <a:rPr lang="de-DE" altLang="de-DE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altLang="de-DE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'Type' == '</a:t>
            </a:r>
            <a:r>
              <a:rPr lang="de-DE" altLang="de-DE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</a:t>
            </a:r>
            <a:r>
              <a:rPr lang="de-DE" altLang="de-DE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 → Concept = Part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FCAA0-2E7F-2ED6-8A97-FE070F90CA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DE5F57-6AA8-34AB-1CFD-C894DE6E9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02812"/>
            <a:ext cx="4571999" cy="25436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42CBD6-FD18-E904-BC90-47D64B1A2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763" y="502812"/>
            <a:ext cx="4662237" cy="189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2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66F82-D3FE-8708-1C6D-067B80B58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3;p16">
            <a:extLst>
              <a:ext uri="{FF2B5EF4-FFF2-40B4-BE49-F238E27FC236}">
                <a16:creationId xmlns:a16="http://schemas.microsoft.com/office/drawing/2014/main" id="{8C3BDB8A-2BEB-7750-56F0-79ECA074D56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0850" y="4371975"/>
            <a:ext cx="21717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187FDD-C83B-8AE9-5281-238F9ED8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0326"/>
            <a:ext cx="8520600" cy="572700"/>
          </a:xfrm>
        </p:spPr>
        <p:txBody>
          <a:bodyPr>
            <a:normAutofit/>
          </a:bodyPr>
          <a:lstStyle/>
          <a:p>
            <a:pPr algn="ctr">
              <a:buClr>
                <a:srgbClr val="000000"/>
              </a:buClr>
            </a:pPr>
            <a:r>
              <a:rPr lang="en-US" sz="1800" b="1" dirty="0">
                <a:solidFill>
                  <a:srgbClr val="0069B4"/>
                </a:solidFill>
                <a:latin typeface="Calibri"/>
                <a:ea typeface="Calibri"/>
                <a:cs typeface="Calibri"/>
              </a:rPr>
              <a:t>Step 1.4: Match Concept to Data</a:t>
            </a:r>
            <a:endParaRPr lang="en-IN" sz="1800" b="1" dirty="0">
              <a:solidFill>
                <a:srgbClr val="0069B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34D8C-564B-EA8C-B47A-1C8E9285A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368843"/>
            <a:ext cx="8447289" cy="1003132"/>
          </a:xfrm>
        </p:spPr>
        <p:txBody>
          <a:bodyPr>
            <a:noAutofit/>
          </a:bodyPr>
          <a:lstStyle/>
          <a:p>
            <a:pPr lvl="1"/>
            <a:r>
              <a:rPr lang="de-DE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de-DE" sz="1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relevant </a:t>
            </a:r>
            <a:r>
              <a:rPr lang="de-DE" sz="1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concept</a:t>
            </a:r>
            <a:r>
              <a:rPr lang="de-DE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de-DE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de-DE" sz="1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mapping</a:t>
            </a:r>
            <a:r>
              <a:rPr lang="de-DE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interface:</a:t>
            </a:r>
          </a:p>
          <a:p>
            <a:pPr lvl="2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"Concept Data"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column shows the attributes expected by the class.</a:t>
            </a:r>
          </a:p>
          <a:p>
            <a:pPr lvl="2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"Choose the Appropriate Mapping"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column allows you to select the corresponding attribute/column from the raw dataset.</a:t>
            </a:r>
          </a:p>
          <a:p>
            <a:pPr marL="1054100" lvl="2" indent="0">
              <a:buNone/>
            </a:pP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step ensures each concept attribute is accurately linked to its respective data source.</a:t>
            </a:r>
            <a:endParaRPr lang="de-DE" sz="1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FCAA0-2E7F-2ED6-8A97-FE070F90CA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8D3976-A4F9-6F4B-A168-E333450C4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88" y="596948"/>
            <a:ext cx="5919537" cy="270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2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66F82-D3FE-8708-1C6D-067B80B58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3;p16">
            <a:extLst>
              <a:ext uri="{FF2B5EF4-FFF2-40B4-BE49-F238E27FC236}">
                <a16:creationId xmlns:a16="http://schemas.microsoft.com/office/drawing/2014/main" id="{8C3BDB8A-2BEB-7750-56F0-79ECA074D56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0850" y="4371975"/>
            <a:ext cx="21717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187FDD-C83B-8AE9-5281-238F9ED8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0326"/>
            <a:ext cx="8520600" cy="572700"/>
          </a:xfrm>
        </p:spPr>
        <p:txBody>
          <a:bodyPr>
            <a:normAutofit/>
          </a:bodyPr>
          <a:lstStyle/>
          <a:p>
            <a:pPr algn="ctr">
              <a:buClr>
                <a:srgbClr val="000000"/>
              </a:buClr>
            </a:pPr>
            <a:r>
              <a:rPr lang="en-US" sz="1800" b="1" dirty="0">
                <a:solidFill>
                  <a:srgbClr val="0069B4"/>
                </a:solidFill>
                <a:latin typeface="Calibri"/>
                <a:ea typeface="Calibri"/>
                <a:cs typeface="Calibri"/>
              </a:rPr>
              <a:t>Step 1.5: Export Data</a:t>
            </a:r>
            <a:endParaRPr lang="en-IN" sz="1800" b="1" dirty="0">
              <a:solidFill>
                <a:srgbClr val="0069B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34D8C-564B-EA8C-B47A-1C8E9285A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368843"/>
            <a:ext cx="8447289" cy="1003132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rules and attribute mappings are completed, export the results as a JSON file.</a:t>
            </a:r>
            <a:b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final output includes all defined rules and data mappings and can be used for instantiating models in AML-compliant systems.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FCAA0-2E7F-2ED6-8A97-FE070F90CA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1BCF93-5CAC-5C5B-F8D9-75389F94D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21" y="547308"/>
            <a:ext cx="8001000" cy="258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9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thesis Presentation</Template>
  <TotalTime>0</TotalTime>
  <Words>375</Words>
  <Application>Microsoft Office PowerPoint</Application>
  <PresentationFormat>On-screen Show (16:9)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Simple Light</vt:lpstr>
      <vt:lpstr>Step 1: Data Mapping - Step 1.1: Common concept </vt:lpstr>
      <vt:lpstr>Step 1.1: Common Concept</vt:lpstr>
      <vt:lpstr>Step 1.2: Investigate and Match</vt:lpstr>
      <vt:lpstr>Step 1.2: Investigate and Match</vt:lpstr>
      <vt:lpstr>Step 1.3: Build Mapping Rules</vt:lpstr>
      <vt:lpstr>Step 1.4: Match Concept to Data</vt:lpstr>
      <vt:lpstr>Step 1.5: Export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Ramanath, Niharika</dc:creator>
  <cp:lastModifiedBy>Ramanath, Niharika</cp:lastModifiedBy>
  <cp:revision>2</cp:revision>
  <dcterms:created xsi:type="dcterms:W3CDTF">2025-08-04T09:20:44Z</dcterms:created>
  <dcterms:modified xsi:type="dcterms:W3CDTF">2025-08-04T10:53:31Z</dcterms:modified>
</cp:coreProperties>
</file>