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1" r:id="rId15"/>
    <p:sldId id="274" r:id="rId16"/>
    <p:sldId id="273" r:id="rId17"/>
    <p:sldId id="277" r:id="rId18"/>
    <p:sldId id="275" r:id="rId19"/>
    <p:sldId id="276" r:id="rId20"/>
    <p:sldId id="267"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shu Konda" initials="AK" lastIdx="1" clrIdx="0">
    <p:extLst>
      <p:ext uri="{19B8F6BF-5375-455C-9EA6-DF929625EA0E}">
        <p15:presenceInfo xmlns:p15="http://schemas.microsoft.com/office/powerpoint/2012/main" userId="5602f697ad34c47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D11A7F-0484-4F3E-9D39-67C6FFDCD079}">
  <a:tblStyle styleId="{72D11A7F-0484-4F3E-9D39-67C6FFDCD0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575" autoAdjust="0"/>
  </p:normalViewPr>
  <p:slideViewPr>
    <p:cSldViewPr snapToGrid="0">
      <p:cViewPr>
        <p:scale>
          <a:sx n="100" d="100"/>
          <a:sy n="100" d="100"/>
        </p:scale>
        <p:origin x="304" y="-27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10f3e2b18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10f3e2b18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10f3e2b18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10f3e2b18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05473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4A7EDDF8-490E-FBAA-EE7A-74B86419D886}"/>
            </a:ext>
          </a:extLst>
        </p:cNvPr>
        <p:cNvGrpSpPr/>
        <p:nvPr/>
      </p:nvGrpSpPr>
      <p:grpSpPr>
        <a:xfrm>
          <a:off x="0" y="0"/>
          <a:ext cx="0" cy="0"/>
          <a:chOff x="0" y="0"/>
          <a:chExt cx="0" cy="0"/>
        </a:xfrm>
      </p:grpSpPr>
      <p:sp>
        <p:nvSpPr>
          <p:cNvPr id="57" name="Google Shape;57;g2ff62bb42fd_0_3:notes">
            <a:extLst>
              <a:ext uri="{FF2B5EF4-FFF2-40B4-BE49-F238E27FC236}">
                <a16:creationId xmlns:a16="http://schemas.microsoft.com/office/drawing/2014/main" id="{2AF7441D-2D4A-7140-B3A1-A5046D868C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ff62bb42fd_0_3:notes">
            <a:extLst>
              <a:ext uri="{FF2B5EF4-FFF2-40B4-BE49-F238E27FC236}">
                <a16:creationId xmlns:a16="http://schemas.microsoft.com/office/drawing/2014/main" id="{AF8401FD-A802-1C3E-9946-0182DFF2F7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2751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3D95A6D1-208A-A3C6-750E-CC2995C81904}"/>
            </a:ext>
          </a:extLst>
        </p:cNvPr>
        <p:cNvGrpSpPr/>
        <p:nvPr/>
      </p:nvGrpSpPr>
      <p:grpSpPr>
        <a:xfrm>
          <a:off x="0" y="0"/>
          <a:ext cx="0" cy="0"/>
          <a:chOff x="0" y="0"/>
          <a:chExt cx="0" cy="0"/>
        </a:xfrm>
      </p:grpSpPr>
      <p:sp>
        <p:nvSpPr>
          <p:cNvPr id="57" name="Google Shape;57;g2ff62bb42fd_0_3:notes">
            <a:extLst>
              <a:ext uri="{FF2B5EF4-FFF2-40B4-BE49-F238E27FC236}">
                <a16:creationId xmlns:a16="http://schemas.microsoft.com/office/drawing/2014/main" id="{CF8CF58C-8B38-A805-3ECB-0B9117C078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ff62bb42fd_0_3:notes">
            <a:extLst>
              <a:ext uri="{FF2B5EF4-FFF2-40B4-BE49-F238E27FC236}">
                <a16:creationId xmlns:a16="http://schemas.microsoft.com/office/drawing/2014/main" id="{4C21C769-8771-B4D8-0B3D-288E29B301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5813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ff62bb42f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ff62bb42f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ff62bb42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ff62bb42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ff62bb42f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ff62bb42f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ff62bb42f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ff62bb42f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ff62bb42f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ff62bb42f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10f3e2b18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10f3e2b18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10f3e2b1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10f3e2b1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ff62bb42f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ff62bb42f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10f3e2b18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10f3e2b18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232600" y="83500"/>
            <a:ext cx="6678799" cy="1491550"/>
          </a:xfrm>
          <a:prstGeom prst="rect">
            <a:avLst/>
          </a:prstGeom>
          <a:noFill/>
          <a:ln>
            <a:noFill/>
          </a:ln>
        </p:spPr>
      </p:pic>
      <p:sp>
        <p:nvSpPr>
          <p:cNvPr id="55" name="Google Shape;55;p13"/>
          <p:cNvSpPr txBox="1"/>
          <p:nvPr/>
        </p:nvSpPr>
        <p:spPr>
          <a:xfrm>
            <a:off x="252575" y="1641775"/>
            <a:ext cx="8576400" cy="323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latin typeface="Times New Roman"/>
                <a:ea typeface="Times New Roman"/>
                <a:cs typeface="Times New Roman"/>
                <a:sym typeface="Times New Roman"/>
              </a:rPr>
              <a:t>Project Title: </a:t>
            </a:r>
            <a:r>
              <a:rPr lang="en" sz="1800" dirty="0">
                <a:solidFill>
                  <a:schemeClr val="dk1"/>
                </a:solidFill>
              </a:rPr>
              <a:t>Smart Violence Detection with Real-time alerts.</a:t>
            </a: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800" dirty="0">
                <a:solidFill>
                  <a:schemeClr val="dk1"/>
                </a:solidFill>
                <a:latin typeface="Times New Roman"/>
                <a:ea typeface="Times New Roman"/>
                <a:cs typeface="Times New Roman"/>
                <a:sym typeface="Times New Roman"/>
              </a:rPr>
              <a:t>Batch-ID: </a:t>
            </a:r>
            <a:r>
              <a:rPr lang="en" sz="1800" dirty="0">
                <a:solidFill>
                  <a:schemeClr val="dk1"/>
                </a:solidFill>
              </a:rPr>
              <a:t>A-06</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 sz="1800" dirty="0">
                <a:solidFill>
                  <a:schemeClr val="dk1"/>
                </a:solidFill>
                <a:latin typeface="Times New Roman"/>
                <a:ea typeface="Times New Roman"/>
                <a:cs typeface="Times New Roman"/>
                <a:sym typeface="Times New Roman"/>
              </a:rPr>
              <a:t>Student Team Members:</a:t>
            </a:r>
            <a:endParaRPr sz="1800" dirty="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AutoNum type="arabicParenBoth"/>
            </a:pPr>
            <a:r>
              <a:rPr lang="en" sz="1800" dirty="0">
                <a:solidFill>
                  <a:schemeClr val="dk1"/>
                </a:solidFill>
              </a:rPr>
              <a:t>Full Name: BANDI VENAKTA SIDDHARTH , Roll No: 2451-21-733-007</a:t>
            </a:r>
            <a:endParaRPr sz="1800" dirty="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AutoNum type="arabicParenBoth"/>
            </a:pPr>
            <a:r>
              <a:rPr lang="en" sz="1800" dirty="0">
                <a:solidFill>
                  <a:schemeClr val="dk1"/>
                </a:solidFill>
              </a:rPr>
              <a:t>Full Name : KONDA ANSHU , Roll No: 2451-21-733-011</a:t>
            </a:r>
            <a:endParaRPr sz="1800" dirty="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AutoNum type="arabicParenBoth"/>
            </a:pPr>
            <a:r>
              <a:rPr lang="en" sz="1800" dirty="0">
                <a:solidFill>
                  <a:schemeClr val="dk1"/>
                </a:solidFill>
              </a:rPr>
              <a:t>Full Name: G NIHARIKA , Roll No: 2451-21- 733-019</a:t>
            </a:r>
            <a:endParaRPr sz="1800" dirty="0">
              <a:solidFill>
                <a:schemeClr val="dk1"/>
              </a:solidFill>
            </a:endParaRPr>
          </a:p>
          <a:p>
            <a:pPr marL="45720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800" dirty="0">
                <a:solidFill>
                  <a:schemeClr val="dk1"/>
                </a:solidFill>
                <a:latin typeface="Times New Roman"/>
                <a:ea typeface="Times New Roman"/>
                <a:cs typeface="Times New Roman"/>
                <a:sym typeface="Times New Roman"/>
              </a:rPr>
              <a:t>Guide: </a:t>
            </a:r>
            <a:r>
              <a:rPr lang="en" sz="1800" dirty="0">
                <a:solidFill>
                  <a:schemeClr val="dk1"/>
                </a:solidFill>
              </a:rPr>
              <a:t> M. MADHURI, Assistant Professor, Dept. of CSE, MVSREC</a:t>
            </a: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latin typeface="Times New Roman"/>
                <a:ea typeface="Times New Roman"/>
                <a:cs typeface="Times New Roman"/>
                <a:sym typeface="Times New Roman"/>
              </a:rPr>
              <a:t>Environmental Setup </a:t>
            </a:r>
            <a:endParaRPr sz="3000" dirty="0">
              <a:latin typeface="Times New Roman"/>
              <a:ea typeface="Times New Roman"/>
              <a:cs typeface="Times New Roman"/>
              <a:sym typeface="Times New Roman"/>
            </a:endParaRPr>
          </a:p>
        </p:txBody>
      </p:sp>
      <p:sp>
        <p:nvSpPr>
          <p:cNvPr id="108" name="Google Shape;108;p22"/>
          <p:cNvSpPr txBox="1"/>
          <p:nvPr/>
        </p:nvSpPr>
        <p:spPr>
          <a:xfrm>
            <a:off x="2884350" y="2285400"/>
            <a:ext cx="3878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2"/>
                </a:solidFill>
              </a:rPr>
              <a:t>&lt;&lt; Screenshots / Photographs &gt;&gt;</a:t>
            </a:r>
            <a:endParaRPr sz="1800">
              <a:solidFill>
                <a:schemeClr val="dk2"/>
              </a:solidFill>
            </a:endParaRPr>
          </a:p>
        </p:txBody>
      </p:sp>
      <p:pic>
        <p:nvPicPr>
          <p:cNvPr id="3" name="Picture 2">
            <a:extLst>
              <a:ext uri="{FF2B5EF4-FFF2-40B4-BE49-F238E27FC236}">
                <a16:creationId xmlns:a16="http://schemas.microsoft.com/office/drawing/2014/main" id="{F3A15555-4E16-2D78-DA8E-2F605121B481}"/>
              </a:ext>
            </a:extLst>
          </p:cNvPr>
          <p:cNvPicPr>
            <a:picLocks noChangeAspect="1"/>
          </p:cNvPicPr>
          <p:nvPr/>
        </p:nvPicPr>
        <p:blipFill>
          <a:blip r:embed="rId3"/>
          <a:srcRect r="1009" b="7488"/>
          <a:stretch/>
        </p:blipFill>
        <p:spPr>
          <a:xfrm>
            <a:off x="192947" y="882492"/>
            <a:ext cx="8639353" cy="395121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Times New Roman"/>
                <a:ea typeface="Times New Roman"/>
                <a:cs typeface="Times New Roman"/>
                <a:sym typeface="Times New Roman"/>
              </a:rPr>
              <a:t>Document Structure </a:t>
            </a:r>
            <a:r>
              <a:rPr lang="en" sz="1600" i="1">
                <a:latin typeface="Times New Roman"/>
                <a:ea typeface="Times New Roman"/>
                <a:cs typeface="Times New Roman"/>
                <a:sym typeface="Times New Roman"/>
              </a:rPr>
              <a:t>(make additional copies of this slide based on requirement)</a:t>
            </a:r>
            <a:endParaRPr sz="1600" i="1">
              <a:latin typeface="Times New Roman"/>
              <a:ea typeface="Times New Roman"/>
              <a:cs typeface="Times New Roman"/>
              <a:sym typeface="Times New Roman"/>
            </a:endParaRPr>
          </a:p>
        </p:txBody>
      </p:sp>
      <p:graphicFrame>
        <p:nvGraphicFramePr>
          <p:cNvPr id="114" name="Google Shape;114;p23"/>
          <p:cNvGraphicFramePr/>
          <p:nvPr>
            <p:extLst>
              <p:ext uri="{D42A27DB-BD31-4B8C-83A1-F6EECF244321}">
                <p14:modId xmlns:p14="http://schemas.microsoft.com/office/powerpoint/2010/main" val="2909429766"/>
              </p:ext>
            </p:extLst>
          </p:nvPr>
        </p:nvGraphicFramePr>
        <p:xfrm>
          <a:off x="401425" y="792600"/>
          <a:ext cx="8278750" cy="3825000"/>
        </p:xfrm>
        <a:graphic>
          <a:graphicData uri="http://schemas.openxmlformats.org/drawingml/2006/table">
            <a:tbl>
              <a:tblPr>
                <a:noFill/>
                <a:tableStyleId>{72D11A7F-0484-4F3E-9D39-67C6FFDCD079}</a:tableStyleId>
              </a:tblPr>
              <a:tblGrid>
                <a:gridCol w="2353807">
                  <a:extLst>
                    <a:ext uri="{9D8B030D-6E8A-4147-A177-3AD203B41FA5}">
                      <a16:colId xmlns:a16="http://schemas.microsoft.com/office/drawing/2014/main" val="20000"/>
                    </a:ext>
                  </a:extLst>
                </a:gridCol>
                <a:gridCol w="5924943">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sz="1600" dirty="0">
                          <a:solidFill>
                            <a:schemeClr val="dk1"/>
                          </a:solidFill>
                          <a:latin typeface="Times New Roman"/>
                          <a:ea typeface="Times New Roman"/>
                          <a:cs typeface="Times New Roman"/>
                          <a:sym typeface="Times New Roman"/>
                        </a:rPr>
                        <a:t>Chapter/Subchapter</a:t>
                      </a:r>
                      <a:endParaRPr sz="16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 sz="1600" dirty="0">
                          <a:solidFill>
                            <a:schemeClr val="dk1"/>
                          </a:solidFill>
                          <a:latin typeface="Times New Roman"/>
                          <a:ea typeface="Times New Roman"/>
                          <a:cs typeface="Times New Roman"/>
                          <a:sym typeface="Times New Roman"/>
                        </a:rPr>
                        <a:t>Sequence Number</a:t>
                      </a:r>
                      <a:endParaRPr sz="1600"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600" dirty="0">
                          <a:solidFill>
                            <a:schemeClr val="dk1"/>
                          </a:solidFill>
                          <a:latin typeface="Times New Roman"/>
                          <a:ea typeface="Times New Roman"/>
                          <a:cs typeface="Times New Roman"/>
                          <a:sym typeface="Times New Roman"/>
                        </a:rPr>
                        <a:t>Chapter/Subchapter</a:t>
                      </a:r>
                      <a:endParaRPr sz="16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 sz="1600" dirty="0">
                          <a:solidFill>
                            <a:schemeClr val="dk1"/>
                          </a:solidFill>
                          <a:latin typeface="Times New Roman"/>
                          <a:ea typeface="Times New Roman"/>
                          <a:cs typeface="Times New Roman"/>
                          <a:sym typeface="Times New Roman"/>
                        </a:rPr>
                        <a:t>Title</a:t>
                      </a:r>
                      <a:endParaRPr sz="1600" dirty="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81000">
                <a:tc>
                  <a:txBody>
                    <a:bodyPr/>
                    <a:lstStyle/>
                    <a:p>
                      <a:r>
                        <a:rPr lang="en-IN" dirty="0"/>
                        <a:t>1</a:t>
                      </a:r>
                    </a:p>
                  </a:txBody>
                  <a:tcPr anchor="ctr"/>
                </a:tc>
                <a:tc>
                  <a:txBody>
                    <a:bodyPr/>
                    <a:lstStyle/>
                    <a:p>
                      <a:r>
                        <a:rPr lang="en-IN" dirty="0"/>
                        <a:t>Introduction</a:t>
                      </a:r>
                    </a:p>
                  </a:txBody>
                  <a:tcPr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dirty="0">
                          <a:solidFill>
                            <a:schemeClr val="dk1"/>
                          </a:solidFill>
                          <a:latin typeface="Times New Roman"/>
                          <a:ea typeface="Times New Roman"/>
                          <a:cs typeface="Times New Roman"/>
                          <a:sym typeface="Times New Roman"/>
                        </a:rPr>
                        <a:t>1.1</a:t>
                      </a:r>
                      <a:endParaRPr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a:t>Project Overview and Objectives</a:t>
                      </a:r>
                      <a:endParaRPr dirty="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dirty="0">
                          <a:solidFill>
                            <a:schemeClr val="dk1"/>
                          </a:solidFill>
                          <a:latin typeface="Times New Roman"/>
                          <a:ea typeface="Times New Roman"/>
                          <a:cs typeface="Times New Roman"/>
                          <a:sym typeface="Times New Roman"/>
                        </a:rPr>
                        <a:t>1.2</a:t>
                      </a:r>
                      <a:endParaRPr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a:t>Scope of the Project</a:t>
                      </a:r>
                      <a:endParaRPr dirty="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dirty="0">
                          <a:solidFill>
                            <a:schemeClr val="dk1"/>
                          </a:solidFill>
                          <a:latin typeface="Times New Roman"/>
                          <a:ea typeface="Times New Roman"/>
                          <a:cs typeface="Times New Roman"/>
                          <a:sym typeface="Times New Roman"/>
                        </a:rPr>
                        <a:t>2</a:t>
                      </a:r>
                      <a:endParaRPr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a:t>Literature Review</a:t>
                      </a:r>
                      <a:endParaRPr dirty="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dirty="0">
                          <a:solidFill>
                            <a:schemeClr val="dk1"/>
                          </a:solidFill>
                          <a:latin typeface="Times New Roman"/>
                          <a:ea typeface="Times New Roman"/>
                          <a:cs typeface="Times New Roman"/>
                          <a:sym typeface="Times New Roman"/>
                        </a:rPr>
                        <a:t>2.1</a:t>
                      </a:r>
                      <a:endParaRPr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dirty="0"/>
                        <a:t>Existing Violence Detection and Alert Systems</a:t>
                      </a:r>
                      <a:endParaRPr dirty="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dirty="0">
                          <a:solidFill>
                            <a:schemeClr val="dk1"/>
                          </a:solidFill>
                          <a:latin typeface="Times New Roman"/>
                          <a:ea typeface="Times New Roman"/>
                          <a:cs typeface="Times New Roman"/>
                          <a:sym typeface="Times New Roman"/>
                        </a:rPr>
                        <a:t>3</a:t>
                      </a:r>
                      <a:endParaRPr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a:t>System Analysis and Requirements</a:t>
                      </a:r>
                      <a:endParaRPr dirty="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US" dirty="0">
                          <a:solidFill>
                            <a:schemeClr val="dk1"/>
                          </a:solidFill>
                          <a:latin typeface="Times New Roman"/>
                          <a:ea typeface="Times New Roman"/>
                          <a:cs typeface="Times New Roman"/>
                          <a:sym typeface="Times New Roman"/>
                        </a:rPr>
                        <a:t>3.1</a:t>
                      </a:r>
                      <a:endParaRPr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a:t>Functional Requirements</a:t>
                      </a:r>
                      <a:endParaRPr dirty="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US" dirty="0">
                          <a:solidFill>
                            <a:schemeClr val="dk1"/>
                          </a:solidFill>
                          <a:latin typeface="Times New Roman"/>
                          <a:ea typeface="Times New Roman"/>
                          <a:cs typeface="Times New Roman"/>
                          <a:sym typeface="Times New Roman"/>
                        </a:rPr>
                        <a:t>3.2</a:t>
                      </a:r>
                      <a:endParaRPr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a:t>Non-Functional Requirements</a:t>
                      </a:r>
                      <a:endParaRPr dirty="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15F235AC-4DFE-0C01-7F69-CF68A26337C8}"/>
              </a:ext>
            </a:extLst>
          </p:cNvPr>
          <p:cNvGraphicFramePr>
            <a:graphicFrameLocks noGrp="1"/>
          </p:cNvGraphicFramePr>
          <p:nvPr>
            <p:extLst>
              <p:ext uri="{D42A27DB-BD31-4B8C-83A1-F6EECF244321}">
                <p14:modId xmlns:p14="http://schemas.microsoft.com/office/powerpoint/2010/main" val="2628279608"/>
              </p:ext>
            </p:extLst>
          </p:nvPr>
        </p:nvGraphicFramePr>
        <p:xfrm>
          <a:off x="339151" y="727516"/>
          <a:ext cx="8253664" cy="3688468"/>
        </p:xfrm>
        <a:graphic>
          <a:graphicData uri="http://schemas.openxmlformats.org/drawingml/2006/table">
            <a:tbl>
              <a:tblPr firstRow="1" bandRow="1">
                <a:tableStyleId>{72D11A7F-0484-4F3E-9D39-67C6FFDCD079}</a:tableStyleId>
              </a:tblPr>
              <a:tblGrid>
                <a:gridCol w="2324536">
                  <a:extLst>
                    <a:ext uri="{9D8B030D-6E8A-4147-A177-3AD203B41FA5}">
                      <a16:colId xmlns:a16="http://schemas.microsoft.com/office/drawing/2014/main" val="3347102201"/>
                    </a:ext>
                  </a:extLst>
                </a:gridCol>
                <a:gridCol w="5929128">
                  <a:extLst>
                    <a:ext uri="{9D8B030D-6E8A-4147-A177-3AD203B41FA5}">
                      <a16:colId xmlns:a16="http://schemas.microsoft.com/office/drawing/2014/main" val="990560310"/>
                    </a:ext>
                  </a:extLst>
                </a:gridCol>
              </a:tblGrid>
              <a:tr h="484313">
                <a:tc>
                  <a:txBody>
                    <a:bodyPr/>
                    <a:lstStyle/>
                    <a:p>
                      <a:r>
                        <a:rPr lang="en-US" dirty="0"/>
                        <a:t>3.3</a:t>
                      </a:r>
                      <a:endParaRPr lang="en-IN" dirty="0"/>
                    </a:p>
                  </a:txBody>
                  <a:tcPr/>
                </a:tc>
                <a:tc>
                  <a:txBody>
                    <a:bodyPr/>
                    <a:lstStyle/>
                    <a:p>
                      <a:r>
                        <a:rPr lang="en-IN" dirty="0"/>
                        <a:t>Technology Stack</a:t>
                      </a:r>
                    </a:p>
                  </a:txBody>
                  <a:tcPr/>
                </a:tc>
                <a:extLst>
                  <a:ext uri="{0D108BD9-81ED-4DB2-BD59-A6C34878D82A}">
                    <a16:rowId xmlns:a16="http://schemas.microsoft.com/office/drawing/2014/main" val="2387134971"/>
                  </a:ext>
                </a:extLst>
              </a:tr>
              <a:tr h="484313">
                <a:tc>
                  <a:txBody>
                    <a:bodyPr/>
                    <a:lstStyle/>
                    <a:p>
                      <a:r>
                        <a:rPr lang="en-US" dirty="0"/>
                        <a:t>4</a:t>
                      </a:r>
                      <a:endParaRPr lang="en-IN" dirty="0"/>
                    </a:p>
                  </a:txBody>
                  <a:tcPr/>
                </a:tc>
                <a:tc>
                  <a:txBody>
                    <a:bodyPr/>
                    <a:lstStyle/>
                    <a:p>
                      <a:r>
                        <a:rPr lang="en-IN" dirty="0"/>
                        <a:t>System Design</a:t>
                      </a:r>
                    </a:p>
                  </a:txBody>
                  <a:tcPr/>
                </a:tc>
                <a:extLst>
                  <a:ext uri="{0D108BD9-81ED-4DB2-BD59-A6C34878D82A}">
                    <a16:rowId xmlns:a16="http://schemas.microsoft.com/office/drawing/2014/main" val="2463106506"/>
                  </a:ext>
                </a:extLst>
              </a:tr>
              <a:tr h="484313">
                <a:tc>
                  <a:txBody>
                    <a:bodyPr/>
                    <a:lstStyle/>
                    <a:p>
                      <a:r>
                        <a:rPr lang="en-US" dirty="0"/>
                        <a:t>4.1</a:t>
                      </a:r>
                      <a:endParaRPr lang="en-IN" dirty="0"/>
                    </a:p>
                  </a:txBody>
                  <a:tcPr/>
                </a:tc>
                <a:tc>
                  <a:txBody>
                    <a:bodyPr/>
                    <a:lstStyle/>
                    <a:p>
                      <a:r>
                        <a:rPr lang="en-IN" dirty="0"/>
                        <a:t>System Architecture</a:t>
                      </a:r>
                    </a:p>
                  </a:txBody>
                  <a:tcPr/>
                </a:tc>
                <a:extLst>
                  <a:ext uri="{0D108BD9-81ED-4DB2-BD59-A6C34878D82A}">
                    <a16:rowId xmlns:a16="http://schemas.microsoft.com/office/drawing/2014/main" val="3072542325"/>
                  </a:ext>
                </a:extLst>
              </a:tr>
              <a:tr h="390863">
                <a:tc>
                  <a:txBody>
                    <a:bodyPr/>
                    <a:lstStyle/>
                    <a:p>
                      <a:r>
                        <a:rPr lang="en-US" dirty="0"/>
                        <a:t>4.2</a:t>
                      </a:r>
                      <a:endParaRPr lang="en-IN" dirty="0"/>
                    </a:p>
                  </a:txBody>
                  <a:tcPr/>
                </a:tc>
                <a:tc>
                  <a:txBody>
                    <a:bodyPr/>
                    <a:lstStyle/>
                    <a:p>
                      <a:r>
                        <a:rPr lang="en-IN" dirty="0"/>
                        <a:t>Module Design</a:t>
                      </a:r>
                    </a:p>
                  </a:txBody>
                  <a:tcPr/>
                </a:tc>
                <a:extLst>
                  <a:ext uri="{0D108BD9-81ED-4DB2-BD59-A6C34878D82A}">
                    <a16:rowId xmlns:a16="http://schemas.microsoft.com/office/drawing/2014/main" val="750566579"/>
                  </a:ext>
                </a:extLst>
              </a:tr>
              <a:tr h="484313">
                <a:tc>
                  <a:txBody>
                    <a:bodyPr/>
                    <a:lstStyle/>
                    <a:p>
                      <a:r>
                        <a:rPr lang="en-US" dirty="0"/>
                        <a:t>4.3</a:t>
                      </a:r>
                      <a:endParaRPr lang="en-IN" dirty="0"/>
                    </a:p>
                  </a:txBody>
                  <a:tcPr/>
                </a:tc>
                <a:tc>
                  <a:txBody>
                    <a:bodyPr/>
                    <a:lstStyle/>
                    <a:p>
                      <a:r>
                        <a:rPr lang="en-IN" dirty="0"/>
                        <a:t>Database Design</a:t>
                      </a:r>
                    </a:p>
                  </a:txBody>
                  <a:tcPr anchor="ctr"/>
                </a:tc>
                <a:extLst>
                  <a:ext uri="{0D108BD9-81ED-4DB2-BD59-A6C34878D82A}">
                    <a16:rowId xmlns:a16="http://schemas.microsoft.com/office/drawing/2014/main" val="4272641989"/>
                  </a:ext>
                </a:extLst>
              </a:tr>
              <a:tr h="391727">
                <a:tc>
                  <a:txBody>
                    <a:bodyPr/>
                    <a:lstStyle/>
                    <a:p>
                      <a:r>
                        <a:rPr lang="en-US" dirty="0"/>
                        <a:t>5</a:t>
                      </a:r>
                      <a:endParaRPr lang="en-IN" dirty="0"/>
                    </a:p>
                  </a:txBody>
                  <a:tcPr/>
                </a:tc>
                <a:tc>
                  <a:txBody>
                    <a:bodyPr/>
                    <a:lstStyle/>
                    <a:p>
                      <a:r>
                        <a:rPr lang="en-IN" dirty="0"/>
                        <a:t>Implementation</a:t>
                      </a:r>
                    </a:p>
                  </a:txBody>
                  <a:tcPr/>
                </a:tc>
                <a:extLst>
                  <a:ext uri="{0D108BD9-81ED-4DB2-BD59-A6C34878D82A}">
                    <a16:rowId xmlns:a16="http://schemas.microsoft.com/office/drawing/2014/main" val="1414729299"/>
                  </a:ext>
                </a:extLst>
              </a:tr>
              <a:tr h="484313">
                <a:tc>
                  <a:txBody>
                    <a:bodyPr/>
                    <a:lstStyle/>
                    <a:p>
                      <a:r>
                        <a:rPr lang="en-US" dirty="0"/>
                        <a:t>5.1</a:t>
                      </a:r>
                      <a:endParaRPr lang="en-IN" dirty="0"/>
                    </a:p>
                  </a:txBody>
                  <a:tcPr/>
                </a:tc>
                <a:tc>
                  <a:txBody>
                    <a:bodyPr/>
                    <a:lstStyle/>
                    <a:p>
                      <a:r>
                        <a:rPr lang="en-IN" dirty="0"/>
                        <a:t>Violence Detection Module</a:t>
                      </a:r>
                    </a:p>
                  </a:txBody>
                  <a:tcPr/>
                </a:tc>
                <a:extLst>
                  <a:ext uri="{0D108BD9-81ED-4DB2-BD59-A6C34878D82A}">
                    <a16:rowId xmlns:a16="http://schemas.microsoft.com/office/drawing/2014/main" val="1169944526"/>
                  </a:ext>
                </a:extLst>
              </a:tr>
              <a:tr h="484313">
                <a:tc>
                  <a:txBody>
                    <a:bodyPr/>
                    <a:lstStyle/>
                    <a:p>
                      <a:r>
                        <a:rPr lang="en-US" dirty="0"/>
                        <a:t>5.2</a:t>
                      </a:r>
                      <a:endParaRPr lang="en-IN" dirty="0"/>
                    </a:p>
                  </a:txBody>
                  <a:tcPr/>
                </a:tc>
                <a:tc>
                  <a:txBody>
                    <a:bodyPr/>
                    <a:lstStyle/>
                    <a:p>
                      <a:r>
                        <a:rPr lang="en-IN" dirty="0"/>
                        <a:t>Alerting and Notification</a:t>
                      </a:r>
                    </a:p>
                  </a:txBody>
                  <a:tcPr/>
                </a:tc>
                <a:extLst>
                  <a:ext uri="{0D108BD9-81ED-4DB2-BD59-A6C34878D82A}">
                    <a16:rowId xmlns:a16="http://schemas.microsoft.com/office/drawing/2014/main" val="1222935051"/>
                  </a:ext>
                </a:extLst>
              </a:tr>
            </a:tbl>
          </a:graphicData>
        </a:graphic>
      </p:graphicFrame>
    </p:spTree>
    <p:extLst>
      <p:ext uri="{BB962C8B-B14F-4D97-AF65-F5344CB8AC3E}">
        <p14:creationId xmlns:p14="http://schemas.microsoft.com/office/powerpoint/2010/main" val="933841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99CD4A2-FAAF-24E6-11A8-750972968A01}"/>
              </a:ext>
            </a:extLst>
          </p:cNvPr>
          <p:cNvGraphicFramePr>
            <a:graphicFrameLocks noGrp="1"/>
          </p:cNvGraphicFramePr>
          <p:nvPr>
            <p:extLst>
              <p:ext uri="{D42A27DB-BD31-4B8C-83A1-F6EECF244321}">
                <p14:modId xmlns:p14="http://schemas.microsoft.com/office/powerpoint/2010/main" val="1781008645"/>
              </p:ext>
            </p:extLst>
          </p:nvPr>
        </p:nvGraphicFramePr>
        <p:xfrm>
          <a:off x="397566" y="648389"/>
          <a:ext cx="7938052" cy="3846722"/>
        </p:xfrm>
        <a:graphic>
          <a:graphicData uri="http://schemas.openxmlformats.org/drawingml/2006/table">
            <a:tbl>
              <a:tblPr firstRow="1" bandRow="1">
                <a:tableStyleId>{72D11A7F-0484-4F3E-9D39-67C6FFDCD079}</a:tableStyleId>
              </a:tblPr>
              <a:tblGrid>
                <a:gridCol w="2445563">
                  <a:extLst>
                    <a:ext uri="{9D8B030D-6E8A-4147-A177-3AD203B41FA5}">
                      <a16:colId xmlns:a16="http://schemas.microsoft.com/office/drawing/2014/main" val="2295981965"/>
                    </a:ext>
                  </a:extLst>
                </a:gridCol>
                <a:gridCol w="5492489">
                  <a:extLst>
                    <a:ext uri="{9D8B030D-6E8A-4147-A177-3AD203B41FA5}">
                      <a16:colId xmlns:a16="http://schemas.microsoft.com/office/drawing/2014/main" val="2543706855"/>
                    </a:ext>
                  </a:extLst>
                </a:gridCol>
              </a:tblGrid>
              <a:tr h="501727">
                <a:tc>
                  <a:txBody>
                    <a:bodyPr/>
                    <a:lstStyle/>
                    <a:p>
                      <a:r>
                        <a:rPr lang="en-US" dirty="0"/>
                        <a:t>5.3</a:t>
                      </a:r>
                      <a:endParaRPr lang="en-IN" dirty="0"/>
                    </a:p>
                  </a:txBody>
                  <a:tcPr/>
                </a:tc>
                <a:tc>
                  <a:txBody>
                    <a:bodyPr/>
                    <a:lstStyle/>
                    <a:p>
                      <a:r>
                        <a:rPr lang="en-US" dirty="0"/>
                        <a:t>Web Interface and Database Integration</a:t>
                      </a:r>
                      <a:endParaRPr lang="en-IN" dirty="0"/>
                    </a:p>
                  </a:txBody>
                  <a:tcPr/>
                </a:tc>
                <a:extLst>
                  <a:ext uri="{0D108BD9-81ED-4DB2-BD59-A6C34878D82A}">
                    <a16:rowId xmlns:a16="http://schemas.microsoft.com/office/drawing/2014/main" val="3183411489"/>
                  </a:ext>
                </a:extLst>
              </a:tr>
              <a:tr h="501727">
                <a:tc>
                  <a:txBody>
                    <a:bodyPr/>
                    <a:lstStyle/>
                    <a:p>
                      <a:r>
                        <a:rPr lang="en-US" dirty="0"/>
                        <a:t>6</a:t>
                      </a:r>
                      <a:endParaRPr lang="en-IN" dirty="0"/>
                    </a:p>
                  </a:txBody>
                  <a:tcPr/>
                </a:tc>
                <a:tc>
                  <a:txBody>
                    <a:bodyPr/>
                    <a:lstStyle/>
                    <a:p>
                      <a:r>
                        <a:rPr lang="en-IN" dirty="0"/>
                        <a:t>Testing and Evaluation</a:t>
                      </a:r>
                    </a:p>
                  </a:txBody>
                  <a:tcPr/>
                </a:tc>
                <a:extLst>
                  <a:ext uri="{0D108BD9-81ED-4DB2-BD59-A6C34878D82A}">
                    <a16:rowId xmlns:a16="http://schemas.microsoft.com/office/drawing/2014/main" val="1525867157"/>
                  </a:ext>
                </a:extLst>
              </a:tr>
              <a:tr h="501727">
                <a:tc>
                  <a:txBody>
                    <a:bodyPr/>
                    <a:lstStyle/>
                    <a:p>
                      <a:r>
                        <a:rPr lang="en-US" dirty="0"/>
                        <a:t>6.1</a:t>
                      </a:r>
                      <a:endParaRPr lang="en-IN" dirty="0"/>
                    </a:p>
                  </a:txBody>
                  <a:tcPr/>
                </a:tc>
                <a:tc>
                  <a:txBody>
                    <a:bodyPr/>
                    <a:lstStyle/>
                    <a:p>
                      <a:r>
                        <a:rPr lang="en-IN" dirty="0"/>
                        <a:t>Test Cases and Results</a:t>
                      </a:r>
                    </a:p>
                  </a:txBody>
                  <a:tcPr/>
                </a:tc>
                <a:extLst>
                  <a:ext uri="{0D108BD9-81ED-4DB2-BD59-A6C34878D82A}">
                    <a16:rowId xmlns:a16="http://schemas.microsoft.com/office/drawing/2014/main" val="447040905"/>
                  </a:ext>
                </a:extLst>
              </a:tr>
              <a:tr h="501727">
                <a:tc>
                  <a:txBody>
                    <a:bodyPr/>
                    <a:lstStyle/>
                    <a:p>
                      <a:r>
                        <a:rPr lang="en-US" dirty="0"/>
                        <a:t>6.2</a:t>
                      </a:r>
                      <a:endParaRPr lang="en-IN" dirty="0"/>
                    </a:p>
                  </a:txBody>
                  <a:tcPr/>
                </a:tc>
                <a:tc>
                  <a:txBody>
                    <a:bodyPr/>
                    <a:lstStyle/>
                    <a:p>
                      <a:r>
                        <a:rPr lang="en-IN" dirty="0"/>
                        <a:t>Performance Evaluation</a:t>
                      </a:r>
                    </a:p>
                  </a:txBody>
                  <a:tcPr/>
                </a:tc>
                <a:extLst>
                  <a:ext uri="{0D108BD9-81ED-4DB2-BD59-A6C34878D82A}">
                    <a16:rowId xmlns:a16="http://schemas.microsoft.com/office/drawing/2014/main" val="379234541"/>
                  </a:ext>
                </a:extLst>
              </a:tr>
              <a:tr h="501727">
                <a:tc>
                  <a:txBody>
                    <a:bodyPr/>
                    <a:lstStyle/>
                    <a:p>
                      <a:r>
                        <a:rPr lang="en-US" dirty="0"/>
                        <a:t>7</a:t>
                      </a:r>
                      <a:endParaRPr lang="en-IN" dirty="0"/>
                    </a:p>
                  </a:txBody>
                  <a:tcPr/>
                </a:tc>
                <a:tc>
                  <a:txBody>
                    <a:bodyPr/>
                    <a:lstStyle/>
                    <a:p>
                      <a:r>
                        <a:rPr lang="en-IN" dirty="0"/>
                        <a:t>Conclusion and Future Work</a:t>
                      </a:r>
                    </a:p>
                  </a:txBody>
                  <a:tcPr/>
                </a:tc>
                <a:extLst>
                  <a:ext uri="{0D108BD9-81ED-4DB2-BD59-A6C34878D82A}">
                    <a16:rowId xmlns:a16="http://schemas.microsoft.com/office/drawing/2014/main" val="4252235027"/>
                  </a:ext>
                </a:extLst>
              </a:tr>
              <a:tr h="501727">
                <a:tc>
                  <a:txBody>
                    <a:bodyPr/>
                    <a:lstStyle/>
                    <a:p>
                      <a:r>
                        <a:rPr lang="en-US" dirty="0"/>
                        <a:t>7.1</a:t>
                      </a:r>
                      <a:endParaRPr lang="en-IN" dirty="0"/>
                    </a:p>
                  </a:txBody>
                  <a:tcPr/>
                </a:tc>
                <a:tc>
                  <a:txBody>
                    <a:bodyPr/>
                    <a:lstStyle/>
                    <a:p>
                      <a:r>
                        <a:rPr lang="en-IN" dirty="0"/>
                        <a:t>Summary and Key Findings</a:t>
                      </a:r>
                    </a:p>
                  </a:txBody>
                  <a:tcPr/>
                </a:tc>
                <a:extLst>
                  <a:ext uri="{0D108BD9-81ED-4DB2-BD59-A6C34878D82A}">
                    <a16:rowId xmlns:a16="http://schemas.microsoft.com/office/drawing/2014/main" val="516834263"/>
                  </a:ext>
                </a:extLst>
              </a:tr>
              <a:tr h="501727">
                <a:tc>
                  <a:txBody>
                    <a:bodyPr/>
                    <a:lstStyle/>
                    <a:p>
                      <a:r>
                        <a:rPr lang="en-US" dirty="0"/>
                        <a:t>7.2</a:t>
                      </a:r>
                      <a:endParaRPr lang="en-IN" dirty="0"/>
                    </a:p>
                  </a:txBody>
                  <a:tcPr/>
                </a:tc>
                <a:tc>
                  <a:txBody>
                    <a:bodyPr/>
                    <a:lstStyle/>
                    <a:p>
                      <a:r>
                        <a:rPr lang="en-IN" dirty="0"/>
                        <a:t>Future Enhancements</a:t>
                      </a:r>
                    </a:p>
                  </a:txBody>
                  <a:tcPr/>
                </a:tc>
                <a:extLst>
                  <a:ext uri="{0D108BD9-81ED-4DB2-BD59-A6C34878D82A}">
                    <a16:rowId xmlns:a16="http://schemas.microsoft.com/office/drawing/2014/main" val="2264568927"/>
                  </a:ext>
                </a:extLst>
              </a:tr>
              <a:tr h="334633">
                <a:tc>
                  <a:txBody>
                    <a:bodyPr/>
                    <a:lstStyle/>
                    <a:p>
                      <a:r>
                        <a:rPr lang="en-US" dirty="0"/>
                        <a:t>8</a:t>
                      </a:r>
                      <a:endParaRPr lang="en-IN" dirty="0"/>
                    </a:p>
                  </a:txBody>
                  <a:tcPr/>
                </a:tc>
                <a:tc>
                  <a:txBody>
                    <a:bodyPr/>
                    <a:lstStyle/>
                    <a:p>
                      <a:r>
                        <a:rPr lang="en-IN" dirty="0"/>
                        <a:t>References</a:t>
                      </a:r>
                    </a:p>
                  </a:txBody>
                  <a:tcPr/>
                </a:tc>
                <a:extLst>
                  <a:ext uri="{0D108BD9-81ED-4DB2-BD59-A6C34878D82A}">
                    <a16:rowId xmlns:a16="http://schemas.microsoft.com/office/drawing/2014/main" val="3365447225"/>
                  </a:ext>
                </a:extLst>
              </a:tr>
            </a:tbl>
          </a:graphicData>
        </a:graphic>
      </p:graphicFrame>
    </p:spTree>
    <p:extLst>
      <p:ext uri="{BB962C8B-B14F-4D97-AF65-F5344CB8AC3E}">
        <p14:creationId xmlns:p14="http://schemas.microsoft.com/office/powerpoint/2010/main" val="1551685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0A08D1E6-5113-AF3E-75F6-356A70B59F38}"/>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DCD28729-4719-DB74-F7CF-293AF570E793}"/>
              </a:ext>
            </a:extLst>
          </p:cNvPr>
          <p:cNvSpPr txBox="1">
            <a:spLocks noGrp="1"/>
          </p:cNvSpPr>
          <p:nvPr>
            <p:ph type="body" idx="1"/>
          </p:nvPr>
        </p:nvSpPr>
        <p:spPr>
          <a:xfrm>
            <a:off x="311700" y="241100"/>
            <a:ext cx="8520600" cy="4603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b="1" dirty="0">
                <a:solidFill>
                  <a:schemeClr val="dk1"/>
                </a:solidFill>
                <a:latin typeface="Times New Roman"/>
                <a:ea typeface="Times New Roman"/>
                <a:cs typeface="Times New Roman"/>
                <a:sym typeface="Times New Roman"/>
              </a:rPr>
              <a:t>IMPLEMENTATION</a:t>
            </a:r>
          </a:p>
          <a:p>
            <a:pPr marL="114300" indent="0">
              <a:buNone/>
            </a:pPr>
            <a:r>
              <a:rPr lang="en-US" sz="1600" b="1" dirty="0">
                <a:solidFill>
                  <a:schemeClr val="tx1"/>
                </a:solidFill>
              </a:rPr>
              <a:t>1. Dataset Preparation</a:t>
            </a:r>
          </a:p>
          <a:p>
            <a:pPr>
              <a:buFont typeface="Arial" panose="020B0604020202020204" pitchFamily="34" charset="0"/>
              <a:buChar char="•"/>
            </a:pPr>
            <a:r>
              <a:rPr lang="en-US" sz="1600" dirty="0">
                <a:solidFill>
                  <a:schemeClr val="tx1"/>
                </a:solidFill>
              </a:rPr>
              <a:t>Collected a balanced dataset with </a:t>
            </a:r>
            <a:r>
              <a:rPr lang="en-US" sz="1600" b="1" dirty="0">
                <a:solidFill>
                  <a:schemeClr val="tx1"/>
                </a:solidFill>
              </a:rPr>
              <a:t>1000 videos each</a:t>
            </a:r>
            <a:r>
              <a:rPr lang="en-US" sz="1600" dirty="0">
                <a:solidFill>
                  <a:schemeClr val="tx1"/>
                </a:solidFill>
              </a:rPr>
              <a:t> for violence and non-violence.</a:t>
            </a:r>
          </a:p>
          <a:p>
            <a:pPr>
              <a:buFont typeface="Arial" panose="020B0604020202020204" pitchFamily="34" charset="0"/>
              <a:buChar char="•"/>
            </a:pPr>
            <a:r>
              <a:rPr lang="en-US" sz="1600" dirty="0">
                <a:solidFill>
                  <a:schemeClr val="tx1"/>
                </a:solidFill>
              </a:rPr>
              <a:t>Extracted </a:t>
            </a:r>
            <a:r>
              <a:rPr lang="en-US" sz="1600" b="1" dirty="0">
                <a:solidFill>
                  <a:schemeClr val="tx1"/>
                </a:solidFill>
              </a:rPr>
              <a:t>every 7th frame</a:t>
            </a:r>
            <a:r>
              <a:rPr lang="en-US" sz="1600" dirty="0">
                <a:solidFill>
                  <a:schemeClr val="tx1"/>
                </a:solidFill>
              </a:rPr>
              <a:t> from videos for efficient training.</a:t>
            </a:r>
          </a:p>
          <a:p>
            <a:pPr>
              <a:buFont typeface="Arial" panose="020B0604020202020204" pitchFamily="34" charset="0"/>
              <a:buChar char="•"/>
            </a:pPr>
            <a:r>
              <a:rPr lang="en-US" sz="1600" dirty="0">
                <a:solidFill>
                  <a:schemeClr val="tx1"/>
                </a:solidFill>
              </a:rPr>
              <a:t>Applied data augmentation techniques such as </a:t>
            </a:r>
            <a:r>
              <a:rPr lang="en-US" sz="1600" b="1" dirty="0">
                <a:solidFill>
                  <a:schemeClr val="tx1"/>
                </a:solidFill>
              </a:rPr>
              <a:t>flipping, zooming, brightness adjustment, and rotation</a:t>
            </a:r>
            <a:r>
              <a:rPr lang="en-US" sz="1600" dirty="0">
                <a:solidFill>
                  <a:schemeClr val="tx1"/>
                </a:solidFill>
              </a:rPr>
              <a:t> to enhance diversity.</a:t>
            </a:r>
          </a:p>
          <a:p>
            <a:pPr marL="114300" indent="0">
              <a:buNone/>
            </a:pPr>
            <a:endParaRPr lang="en-US" sz="1600" dirty="0">
              <a:solidFill>
                <a:schemeClr val="tx1"/>
              </a:solidFill>
            </a:endParaRPr>
          </a:p>
          <a:p>
            <a:pPr marL="114300" indent="0">
              <a:buNone/>
            </a:pPr>
            <a:endParaRPr lang="en-US" sz="1600" b="1" dirty="0">
              <a:solidFill>
                <a:schemeClr val="tx1"/>
              </a:solidFill>
            </a:endParaRPr>
          </a:p>
          <a:p>
            <a:pPr marL="114300" indent="0">
              <a:buNone/>
            </a:pPr>
            <a:r>
              <a:rPr lang="en-US" sz="1600" b="1" dirty="0">
                <a:solidFill>
                  <a:schemeClr val="tx1"/>
                </a:solidFill>
              </a:rPr>
              <a:t>2. Model Training</a:t>
            </a:r>
          </a:p>
          <a:p>
            <a:pPr>
              <a:buFont typeface="Arial" panose="020B0604020202020204" pitchFamily="34" charset="0"/>
              <a:buChar char="•"/>
            </a:pPr>
            <a:r>
              <a:rPr lang="en-US" sz="1600" dirty="0">
                <a:solidFill>
                  <a:schemeClr val="tx1"/>
                </a:solidFill>
              </a:rPr>
              <a:t>Fine-tuned a MobileNetV2-based model for binary classification (violence vs. non-violence).</a:t>
            </a:r>
          </a:p>
          <a:p>
            <a:pPr>
              <a:buFont typeface="Arial" panose="020B0604020202020204" pitchFamily="34" charset="0"/>
              <a:buChar char="•"/>
            </a:pPr>
            <a:r>
              <a:rPr lang="en-US" sz="1600" dirty="0">
                <a:solidFill>
                  <a:schemeClr val="tx1"/>
                </a:solidFill>
              </a:rPr>
              <a:t>Achieved high accuracy on the validation set.</a:t>
            </a:r>
          </a:p>
          <a:p>
            <a:pPr>
              <a:buFont typeface="Arial" panose="020B0604020202020204" pitchFamily="34" charset="0"/>
              <a:buChar char="•"/>
            </a:pPr>
            <a:r>
              <a:rPr lang="en-US" sz="1600" dirty="0">
                <a:solidFill>
                  <a:schemeClr val="tx1"/>
                </a:solidFill>
              </a:rPr>
              <a:t>Saved the trained model as the final detection model for deployment.</a:t>
            </a:r>
          </a:p>
          <a:p>
            <a:pPr marL="114300" indent="0">
              <a:buNone/>
            </a:pPr>
            <a:endParaRPr lang="en-US" sz="1600" dirty="0">
              <a:solidFill>
                <a:schemeClr val="tx1"/>
              </a:solidFill>
            </a:endParaRPr>
          </a:p>
          <a:p>
            <a:pPr marL="0" lvl="0" indent="0" algn="l" rtl="0">
              <a:spcBef>
                <a:spcPts val="0"/>
              </a:spcBef>
              <a:spcAft>
                <a:spcPts val="1200"/>
              </a:spcAft>
              <a:buNone/>
            </a:pPr>
            <a:endParaRPr b="1"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97975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62CCA5-94BB-98E9-6345-8E72587AA9D3}"/>
              </a:ext>
            </a:extLst>
          </p:cNvPr>
          <p:cNvSpPr txBox="1"/>
          <p:nvPr/>
        </p:nvSpPr>
        <p:spPr>
          <a:xfrm>
            <a:off x="288235" y="238226"/>
            <a:ext cx="8676861" cy="4739759"/>
          </a:xfrm>
          <a:prstGeom prst="rect">
            <a:avLst/>
          </a:prstGeom>
          <a:noFill/>
        </p:spPr>
        <p:txBody>
          <a:bodyPr wrap="square" rtlCol="0">
            <a:spAutoFit/>
          </a:bodyPr>
          <a:lstStyle/>
          <a:p>
            <a:r>
              <a:rPr lang="en-US" sz="1600" b="1" dirty="0"/>
              <a:t>3. Backend integration</a:t>
            </a:r>
          </a:p>
          <a:p>
            <a:r>
              <a:rPr lang="en-US" sz="1600" b="1" dirty="0"/>
              <a:t>   </a:t>
            </a:r>
            <a:r>
              <a:rPr lang="en-US" sz="1600" dirty="0"/>
              <a:t>Developed a </a:t>
            </a:r>
            <a:r>
              <a:rPr lang="en-US" sz="1600" b="1" dirty="0"/>
              <a:t>Flask API</a:t>
            </a:r>
            <a:r>
              <a:rPr lang="en-US" sz="1600" dirty="0"/>
              <a:t> to handle video analysis with the following functionalities</a:t>
            </a:r>
            <a:r>
              <a:rPr lang="en-US" dirty="0"/>
              <a:t>:</a:t>
            </a:r>
          </a:p>
          <a:p>
            <a:pPr marL="285750" lvl="2" indent="-285750">
              <a:buFont typeface="Arial" panose="020B0604020202020204" pitchFamily="34" charset="0"/>
              <a:buChar char="•"/>
            </a:pPr>
            <a:r>
              <a:rPr lang="en-IN" sz="1600" dirty="0"/>
              <a:t>Accepts video uploads.</a:t>
            </a:r>
          </a:p>
          <a:p>
            <a:pPr marL="285750" lvl="2" indent="-285750">
              <a:buFont typeface="Arial" panose="020B0604020202020204" pitchFamily="34" charset="0"/>
              <a:buChar char="•"/>
            </a:pPr>
            <a:r>
              <a:rPr lang="en-US" sz="1600" dirty="0"/>
              <a:t>Extracts and preprocesses frames from the video.</a:t>
            </a:r>
          </a:p>
          <a:p>
            <a:pPr marL="285750" lvl="2" indent="-285750">
              <a:buFont typeface="Arial" panose="020B0604020202020204" pitchFamily="34" charset="0"/>
              <a:buChar char="•"/>
            </a:pPr>
            <a:r>
              <a:rPr lang="en-US" sz="1600" dirty="0"/>
              <a:t>Runs the detection model on the frames.</a:t>
            </a:r>
            <a:endParaRPr lang="en-IN" sz="1600" b="1" dirty="0"/>
          </a:p>
          <a:p>
            <a:pPr marL="285750" lvl="2" indent="-285750">
              <a:buFont typeface="Arial" panose="020B0604020202020204" pitchFamily="34" charset="0"/>
              <a:buChar char="•"/>
            </a:pPr>
            <a:r>
              <a:rPr lang="en-US" sz="1600" dirty="0"/>
              <a:t>Returns a detailed </a:t>
            </a:r>
            <a:r>
              <a:rPr lang="en-US" sz="1600" b="1" dirty="0"/>
              <a:t>detection report</a:t>
            </a:r>
            <a:r>
              <a:rPr lang="en-US" sz="1600" dirty="0"/>
              <a:t> including:</a:t>
            </a:r>
          </a:p>
          <a:p>
            <a:pPr lvl="2"/>
            <a:r>
              <a:rPr lang="en-US" sz="1600" dirty="0"/>
              <a:t>	Upload time, detection time, processing duration.</a:t>
            </a:r>
          </a:p>
          <a:p>
            <a:pPr lvl="2"/>
            <a:r>
              <a:rPr lang="en-US" sz="1600" dirty="0"/>
              <a:t>	Counts of violent and non-violent frames. </a:t>
            </a:r>
          </a:p>
          <a:p>
            <a:pPr lvl="2"/>
            <a:r>
              <a:rPr lang="en-US" sz="1600" dirty="0"/>
              <a:t>	Graphs showing daily violence and non-violence detections.</a:t>
            </a:r>
          </a:p>
          <a:p>
            <a:pPr marL="285750" lvl="2" indent="-285750">
              <a:buFont typeface="Arial" panose="020B0604020202020204" pitchFamily="34" charset="0"/>
              <a:buChar char="•"/>
            </a:pPr>
            <a:endParaRPr lang="en-US" dirty="0"/>
          </a:p>
          <a:p>
            <a:pPr lvl="2"/>
            <a:r>
              <a:rPr lang="en-US" sz="1600" b="1" dirty="0"/>
              <a:t>4. Frontend Implementation</a:t>
            </a:r>
          </a:p>
          <a:p>
            <a:pPr lvl="2"/>
            <a:r>
              <a:rPr lang="en-US" sz="1600" b="1" dirty="0"/>
              <a:t>     </a:t>
            </a:r>
            <a:r>
              <a:rPr lang="en-US" sz="1600" dirty="0"/>
              <a:t>Built a </a:t>
            </a:r>
            <a:r>
              <a:rPr lang="en-US" sz="1600" b="1" dirty="0"/>
              <a:t>React dashboard</a:t>
            </a:r>
            <a:r>
              <a:rPr lang="en-US" sz="1600" dirty="0"/>
              <a:t> with a modern dark-themed UI.</a:t>
            </a:r>
          </a:p>
          <a:p>
            <a:pPr marL="342900" lvl="2" indent="-342900">
              <a:buFont typeface="Arial" panose="020B0604020202020204" pitchFamily="34" charset="0"/>
              <a:buChar char="•"/>
            </a:pPr>
            <a:r>
              <a:rPr lang="en-US" sz="1600" b="1" dirty="0"/>
              <a:t>     </a:t>
            </a:r>
            <a:r>
              <a:rPr lang="en-IN" sz="1600" dirty="0"/>
              <a:t>Key features:</a:t>
            </a:r>
          </a:p>
          <a:p>
            <a:pPr marL="285750" lvl="2" indent="-285750">
              <a:buFont typeface="Arial" panose="020B0604020202020204" pitchFamily="34" charset="0"/>
              <a:buChar char="•"/>
            </a:pPr>
            <a:r>
              <a:rPr lang="en-IN" sz="1600" dirty="0"/>
              <a:t>	</a:t>
            </a:r>
            <a:r>
              <a:rPr lang="en-US" sz="1600" dirty="0"/>
              <a:t>Video upload with live preview</a:t>
            </a:r>
          </a:p>
          <a:p>
            <a:pPr marL="285750" lvl="2" indent="-285750">
              <a:buFont typeface="Arial" panose="020B0604020202020204" pitchFamily="34" charset="0"/>
              <a:buChar char="•"/>
            </a:pPr>
            <a:r>
              <a:rPr lang="en-US" sz="1600" dirty="0"/>
              <a:t> 	Display of detection reports and interactive graphs.</a:t>
            </a:r>
          </a:p>
          <a:p>
            <a:pPr marL="285750" lvl="2" indent="-285750">
              <a:buFont typeface="Arial" panose="020B0604020202020204" pitchFamily="34" charset="0"/>
              <a:buChar char="•"/>
            </a:pPr>
            <a:r>
              <a:rPr lang="en-US" sz="1600" dirty="0"/>
              <a:t>	</a:t>
            </a:r>
            <a:r>
              <a:rPr lang="en-IN" sz="1600" b="1" dirty="0"/>
              <a:t>Separate sections</a:t>
            </a:r>
            <a:r>
              <a:rPr lang="en-IN" sz="1600" dirty="0"/>
              <a:t> for</a:t>
            </a:r>
            <a:r>
              <a:rPr lang="en-US" sz="1600" dirty="0"/>
              <a:t>:</a:t>
            </a:r>
          </a:p>
          <a:p>
            <a:pPr lvl="2"/>
            <a:r>
              <a:rPr lang="en-US" sz="1600" dirty="0"/>
              <a:t>		</a:t>
            </a:r>
            <a:r>
              <a:rPr lang="en-IN" sz="1600" b="1" dirty="0"/>
              <a:t>Dashboard</a:t>
            </a:r>
            <a:r>
              <a:rPr lang="en-IN" sz="1600" dirty="0"/>
              <a:t> – Overview of detections.</a:t>
            </a:r>
            <a:endParaRPr lang="en-US" sz="1600" dirty="0"/>
          </a:p>
          <a:p>
            <a:pPr lvl="2"/>
            <a:r>
              <a:rPr lang="en-US" sz="1600" dirty="0"/>
              <a:t>		</a:t>
            </a:r>
            <a:r>
              <a:rPr lang="en-IN" sz="1600" b="1" dirty="0"/>
              <a:t>Alerts &amp; Notifications</a:t>
            </a:r>
            <a:r>
              <a:rPr lang="en-IN" sz="1600" dirty="0"/>
              <a:t> – Real-time alerts.</a:t>
            </a:r>
            <a:endParaRPr lang="en-US" sz="1600" dirty="0"/>
          </a:p>
          <a:p>
            <a:pPr lvl="2"/>
            <a:r>
              <a:rPr lang="en-US" sz="1600" dirty="0"/>
              <a:t>		</a:t>
            </a:r>
            <a:r>
              <a:rPr lang="en-IN" sz="1600" b="1" dirty="0"/>
              <a:t>Reports &amp; Analytics</a:t>
            </a:r>
            <a:r>
              <a:rPr lang="en-IN" sz="1600" dirty="0"/>
              <a:t> – Detailed insights.</a:t>
            </a:r>
          </a:p>
        </p:txBody>
      </p:sp>
    </p:spTree>
    <p:extLst>
      <p:ext uri="{BB962C8B-B14F-4D97-AF65-F5344CB8AC3E}">
        <p14:creationId xmlns:p14="http://schemas.microsoft.com/office/powerpoint/2010/main" val="3631637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B4E9BB90-BEEA-A1A8-5E9D-9F59B94A3A4D}"/>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98C053E7-2F84-1DDB-7190-ACAD2773E338}"/>
              </a:ext>
            </a:extLst>
          </p:cNvPr>
          <p:cNvSpPr txBox="1">
            <a:spLocks noGrp="1"/>
          </p:cNvSpPr>
          <p:nvPr>
            <p:ph type="body" idx="1"/>
          </p:nvPr>
        </p:nvSpPr>
        <p:spPr>
          <a:xfrm>
            <a:off x="311700" y="241100"/>
            <a:ext cx="8520600" cy="46038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1200"/>
              </a:spcAft>
              <a:buNone/>
            </a:pPr>
            <a:r>
              <a:rPr lang="en-IN" sz="1600" b="1" dirty="0">
                <a:solidFill>
                  <a:schemeClr val="dk1"/>
                </a:solidFill>
                <a:latin typeface="+mj-lt"/>
                <a:ea typeface="Times New Roman"/>
                <a:cs typeface="Times New Roman"/>
                <a:sym typeface="Times New Roman"/>
              </a:rPr>
              <a:t>5. Visual Representation</a:t>
            </a:r>
          </a:p>
          <a:p>
            <a:pPr marL="0" lvl="0" indent="0" algn="l" rtl="0">
              <a:lnSpc>
                <a:spcPct val="100000"/>
              </a:lnSpc>
              <a:spcBef>
                <a:spcPts val="0"/>
              </a:spcBef>
              <a:spcAft>
                <a:spcPts val="1200"/>
              </a:spcAft>
              <a:buNone/>
            </a:pPr>
            <a:endParaRPr lang="en-IN" sz="1600" b="1" dirty="0">
              <a:solidFill>
                <a:schemeClr val="dk1"/>
              </a:solidFill>
              <a:latin typeface="+mj-lt"/>
              <a:ea typeface="Times New Roman"/>
              <a:cs typeface="Times New Roman"/>
              <a:sym typeface="Times New Roman"/>
            </a:endParaRPr>
          </a:p>
        </p:txBody>
      </p:sp>
      <p:pic>
        <p:nvPicPr>
          <p:cNvPr id="4" name="Picture 3">
            <a:extLst>
              <a:ext uri="{FF2B5EF4-FFF2-40B4-BE49-F238E27FC236}">
                <a16:creationId xmlns:a16="http://schemas.microsoft.com/office/drawing/2014/main" id="{7F6F03CE-DA38-8DA7-EC74-F076E7CC7F87}"/>
              </a:ext>
            </a:extLst>
          </p:cNvPr>
          <p:cNvPicPr>
            <a:picLocks noChangeAspect="1"/>
          </p:cNvPicPr>
          <p:nvPr/>
        </p:nvPicPr>
        <p:blipFill>
          <a:blip r:embed="rId3"/>
          <a:srcRect r="4914" b="8262"/>
          <a:stretch/>
        </p:blipFill>
        <p:spPr>
          <a:xfrm>
            <a:off x="1674188" y="769904"/>
            <a:ext cx="6099551" cy="2493995"/>
          </a:xfrm>
          <a:prstGeom prst="rect">
            <a:avLst/>
          </a:prstGeom>
        </p:spPr>
      </p:pic>
      <p:sp>
        <p:nvSpPr>
          <p:cNvPr id="6" name="TextBox 5">
            <a:extLst>
              <a:ext uri="{FF2B5EF4-FFF2-40B4-BE49-F238E27FC236}">
                <a16:creationId xmlns:a16="http://schemas.microsoft.com/office/drawing/2014/main" id="{03A4F976-9E0B-D635-D39B-8D1B4D3B1A85}"/>
              </a:ext>
            </a:extLst>
          </p:cNvPr>
          <p:cNvSpPr txBox="1"/>
          <p:nvPr/>
        </p:nvSpPr>
        <p:spPr>
          <a:xfrm>
            <a:off x="615950" y="3567627"/>
            <a:ext cx="7985125" cy="1277273"/>
          </a:xfrm>
          <a:prstGeom prst="rect">
            <a:avLst/>
          </a:prstGeom>
          <a:noFill/>
        </p:spPr>
        <p:txBody>
          <a:bodyPr wrap="square" rtlCol="0">
            <a:spAutoFit/>
          </a:bodyPr>
          <a:lstStyle/>
          <a:p>
            <a:r>
              <a:rPr lang="en-IN" sz="1200" b="1" dirty="0">
                <a:latin typeface="Times New Roman" panose="02020603050405020304" pitchFamily="18" charset="0"/>
                <a:cs typeface="Times New Roman" panose="02020603050405020304" pitchFamily="18" charset="0"/>
              </a:rPr>
              <a:t>Menu Items:</a:t>
            </a:r>
          </a:p>
          <a:p>
            <a:pPr marL="171450" indent="-171450">
              <a:buFont typeface="Arial" panose="020B0604020202020204" pitchFamily="34" charset="0"/>
              <a:buChar char="•"/>
            </a:pPr>
            <a:r>
              <a:rPr kumimoji="0" lang="en-US" altLang="en-US" sz="1200" b="1" i="0" u="none" strike="noStrike" cap="none" normalizeH="0" baseline="0" dirty="0">
                <a:ln>
                  <a:noFill/>
                </a:ln>
                <a:solidFill>
                  <a:schemeClr val="tx1"/>
                </a:solidFill>
                <a:effectLst/>
                <a:latin typeface="Arial" panose="020B0604020202020204" pitchFamily="34" charset="0"/>
              </a:rPr>
              <a:t>HOME</a:t>
            </a:r>
            <a:r>
              <a:rPr kumimoji="0" lang="en-US" altLang="en-US" sz="1200" b="0" i="0" u="none" strike="noStrike" cap="none" normalizeH="0" baseline="0" dirty="0">
                <a:ln>
                  <a:noFill/>
                </a:ln>
                <a:solidFill>
                  <a:schemeClr val="tx1"/>
                </a:solidFill>
                <a:effectLst/>
                <a:latin typeface="Arial" panose="020B0604020202020204" pitchFamily="34" charset="0"/>
              </a:rPr>
              <a:t> –  redirects to </a:t>
            </a:r>
            <a:r>
              <a:rPr lang="en-US" altLang="en-US" sz="1200" dirty="0">
                <a:solidFill>
                  <a:schemeClr val="tx1"/>
                </a:solidFill>
                <a:latin typeface="Arial" panose="020B0604020202020204" pitchFamily="34" charset="0"/>
              </a:rPr>
              <a:t>upload </a:t>
            </a:r>
            <a:r>
              <a:rPr kumimoji="0" lang="en-US" altLang="en-US" sz="1200" b="0" i="0" u="none" strike="noStrike" cap="none" normalizeH="0" baseline="0" dirty="0">
                <a:ln>
                  <a:noFill/>
                </a:ln>
                <a:solidFill>
                  <a:schemeClr val="tx1"/>
                </a:solidFill>
                <a:effectLst/>
                <a:latin typeface="Arial" panose="020B0604020202020204" pitchFamily="34" charset="0"/>
              </a:rPr>
              <a:t>page</a:t>
            </a:r>
          </a:p>
          <a:p>
            <a:pPr marL="171450" indent="-17145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DASHBOARD</a:t>
            </a:r>
            <a:r>
              <a:rPr lang="en-US" sz="1200" dirty="0">
                <a:latin typeface="Times New Roman" panose="02020603050405020304" pitchFamily="18" charset="0"/>
                <a:cs typeface="Times New Roman" panose="02020603050405020304" pitchFamily="18" charset="0"/>
              </a:rPr>
              <a:t> – for viewing statistical graphs of detection.</a:t>
            </a:r>
            <a:endParaRPr lang="en-US" altLang="en-US" sz="1200" dirty="0">
              <a:solidFill>
                <a:schemeClr val="tx1"/>
              </a:solidFill>
              <a:latin typeface="Times New Roman" panose="02020603050405020304" pitchFamily="18" charset="0"/>
              <a:cs typeface="Times New Roman" panose="02020603050405020304" pitchFamily="18" charset="0"/>
            </a:endParaRPr>
          </a:p>
          <a:p>
            <a:endParaRPr kumimoji="0" lang="en-US" altLang="en-US" sz="100" b="0" i="0" u="none" strike="noStrike" cap="none" normalizeH="0" baseline="0" dirty="0">
              <a:ln>
                <a:noFill/>
              </a:ln>
              <a:solidFill>
                <a:schemeClr val="tx1"/>
              </a:solidFill>
              <a:effectLst/>
            </a:endParaRPr>
          </a:p>
          <a:p>
            <a:pPr marL="171450" indent="-17145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RESULTS</a:t>
            </a:r>
            <a:r>
              <a:rPr lang="en-US" sz="1200" dirty="0">
                <a:latin typeface="Times New Roman" panose="02020603050405020304" pitchFamily="18" charset="0"/>
                <a:cs typeface="Times New Roman" panose="02020603050405020304" pitchFamily="18" charset="0"/>
              </a:rPr>
              <a:t> – links to past detections in tabular format.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endParaRPr lang="en-IN" sz="1200" b="1" dirty="0">
              <a:latin typeface="Times New Roman" panose="02020603050405020304" pitchFamily="18" charset="0"/>
              <a:cs typeface="Times New Roman" panose="02020603050405020304" pitchFamily="18" charset="0"/>
            </a:endParaRPr>
          </a:p>
          <a:p>
            <a:r>
              <a:rPr lang="en-US" sz="1600" b="1" dirty="0"/>
              <a:t>User Email</a:t>
            </a:r>
            <a:r>
              <a:rPr lang="en-US" sz="1600" dirty="0"/>
              <a:t>: Displays currently logged-in user’s email.</a:t>
            </a:r>
            <a:endParaRPr lang="en-I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4160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8FA082B2-9472-60C2-730E-2A9A62AF1B77}"/>
              </a:ext>
            </a:extLst>
          </p:cNvPr>
          <p:cNvPicPr>
            <a:picLocks noChangeAspect="1"/>
          </p:cNvPicPr>
          <p:nvPr/>
        </p:nvPicPr>
        <p:blipFill>
          <a:blip r:embed="rId2"/>
          <a:stretch>
            <a:fillRect/>
          </a:stretch>
        </p:blipFill>
        <p:spPr>
          <a:xfrm>
            <a:off x="719961" y="2767255"/>
            <a:ext cx="3512313" cy="2165560"/>
          </a:xfrm>
          <a:prstGeom prst="rect">
            <a:avLst/>
          </a:prstGeom>
        </p:spPr>
      </p:pic>
      <p:pic>
        <p:nvPicPr>
          <p:cNvPr id="23" name="Picture 22">
            <a:extLst>
              <a:ext uri="{FF2B5EF4-FFF2-40B4-BE49-F238E27FC236}">
                <a16:creationId xmlns:a16="http://schemas.microsoft.com/office/drawing/2014/main" id="{A1DB32D7-2F36-F922-F67D-924234D5C1C3}"/>
              </a:ext>
            </a:extLst>
          </p:cNvPr>
          <p:cNvPicPr>
            <a:picLocks noChangeAspect="1"/>
          </p:cNvPicPr>
          <p:nvPr/>
        </p:nvPicPr>
        <p:blipFill>
          <a:blip r:embed="rId3"/>
          <a:stretch>
            <a:fillRect/>
          </a:stretch>
        </p:blipFill>
        <p:spPr>
          <a:xfrm>
            <a:off x="3122368" y="424456"/>
            <a:ext cx="3053007" cy="2141142"/>
          </a:xfrm>
          <a:prstGeom prst="rect">
            <a:avLst/>
          </a:prstGeom>
        </p:spPr>
      </p:pic>
      <p:pic>
        <p:nvPicPr>
          <p:cNvPr id="21" name="Picture 20">
            <a:extLst>
              <a:ext uri="{FF2B5EF4-FFF2-40B4-BE49-F238E27FC236}">
                <a16:creationId xmlns:a16="http://schemas.microsoft.com/office/drawing/2014/main" id="{5FF8C2E1-47AB-7AE4-F6D7-FCEA0BBD0E8B}"/>
              </a:ext>
            </a:extLst>
          </p:cNvPr>
          <p:cNvPicPr>
            <a:picLocks noChangeAspect="1"/>
          </p:cNvPicPr>
          <p:nvPr/>
        </p:nvPicPr>
        <p:blipFill>
          <a:blip r:embed="rId4"/>
          <a:stretch>
            <a:fillRect/>
          </a:stretch>
        </p:blipFill>
        <p:spPr>
          <a:xfrm>
            <a:off x="5095875" y="2626436"/>
            <a:ext cx="3171276" cy="2390098"/>
          </a:xfrm>
          <a:prstGeom prst="rect">
            <a:avLst/>
          </a:prstGeom>
        </p:spPr>
      </p:pic>
    </p:spTree>
    <p:extLst>
      <p:ext uri="{BB962C8B-B14F-4D97-AF65-F5344CB8AC3E}">
        <p14:creationId xmlns:p14="http://schemas.microsoft.com/office/powerpoint/2010/main" val="800157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E14CF6-C2CC-467F-C2DE-D020FD423F36}"/>
              </a:ext>
            </a:extLst>
          </p:cNvPr>
          <p:cNvPicPr>
            <a:picLocks noChangeAspect="1"/>
          </p:cNvPicPr>
          <p:nvPr/>
        </p:nvPicPr>
        <p:blipFill>
          <a:blip r:embed="rId2"/>
          <a:stretch>
            <a:fillRect/>
          </a:stretch>
        </p:blipFill>
        <p:spPr>
          <a:xfrm>
            <a:off x="1209675" y="957250"/>
            <a:ext cx="6724650" cy="957158"/>
          </a:xfrm>
          <a:prstGeom prst="rect">
            <a:avLst/>
          </a:prstGeom>
        </p:spPr>
      </p:pic>
      <p:pic>
        <p:nvPicPr>
          <p:cNvPr id="6" name="Picture 5">
            <a:extLst>
              <a:ext uri="{FF2B5EF4-FFF2-40B4-BE49-F238E27FC236}">
                <a16:creationId xmlns:a16="http://schemas.microsoft.com/office/drawing/2014/main" id="{9D9818DD-7AFE-A37B-31B3-9E78A73035FC}"/>
              </a:ext>
            </a:extLst>
          </p:cNvPr>
          <p:cNvPicPr>
            <a:picLocks noChangeAspect="1"/>
          </p:cNvPicPr>
          <p:nvPr/>
        </p:nvPicPr>
        <p:blipFill>
          <a:blip r:embed="rId3"/>
          <a:stretch>
            <a:fillRect/>
          </a:stretch>
        </p:blipFill>
        <p:spPr>
          <a:xfrm>
            <a:off x="1911107" y="2039036"/>
            <a:ext cx="5476283" cy="2378959"/>
          </a:xfrm>
          <a:prstGeom prst="rect">
            <a:avLst/>
          </a:prstGeom>
        </p:spPr>
      </p:pic>
      <p:sp>
        <p:nvSpPr>
          <p:cNvPr id="2" name="TextBox 1">
            <a:extLst>
              <a:ext uri="{FF2B5EF4-FFF2-40B4-BE49-F238E27FC236}">
                <a16:creationId xmlns:a16="http://schemas.microsoft.com/office/drawing/2014/main" id="{16E77C08-A89E-0457-30E2-595556ACEA0C}"/>
              </a:ext>
            </a:extLst>
          </p:cNvPr>
          <p:cNvSpPr txBox="1"/>
          <p:nvPr/>
        </p:nvSpPr>
        <p:spPr>
          <a:xfrm>
            <a:off x="422274" y="309402"/>
            <a:ext cx="8816975" cy="307777"/>
          </a:xfrm>
          <a:prstGeom prst="rect">
            <a:avLst/>
          </a:prstGeom>
          <a:noFill/>
        </p:spPr>
        <p:txBody>
          <a:bodyPr wrap="square" rtlCol="0">
            <a:spAutoFit/>
          </a:bodyPr>
          <a:lstStyle/>
          <a:p>
            <a:r>
              <a:rPr lang="en-IN" b="1" dirty="0"/>
              <a:t>Alerts and Notifications: </a:t>
            </a:r>
            <a:r>
              <a:rPr lang="en-IN" sz="1200" dirty="0">
                <a:latin typeface="Times New Roman" panose="02020603050405020304" pitchFamily="18" charset="0"/>
                <a:cs typeface="Times New Roman" panose="02020603050405020304" pitchFamily="18" charset="0"/>
              </a:rPr>
              <a:t>Upon Violence Detection the alerts are sent to the registered and logged in email of the user </a:t>
            </a:r>
            <a:r>
              <a:rPr lang="en-IN" dirty="0"/>
              <a:t> </a:t>
            </a:r>
          </a:p>
        </p:txBody>
      </p:sp>
    </p:spTree>
    <p:extLst>
      <p:ext uri="{BB962C8B-B14F-4D97-AF65-F5344CB8AC3E}">
        <p14:creationId xmlns:p14="http://schemas.microsoft.com/office/powerpoint/2010/main" val="2078750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graph&#10;&#10;AI-generated content may be incorrect.">
            <a:extLst>
              <a:ext uri="{FF2B5EF4-FFF2-40B4-BE49-F238E27FC236}">
                <a16:creationId xmlns:a16="http://schemas.microsoft.com/office/drawing/2014/main" id="{CC2004CF-3525-33E1-9FE0-46F101522BA2}"/>
              </a:ext>
            </a:extLst>
          </p:cNvPr>
          <p:cNvPicPr>
            <a:picLocks noChangeAspect="1"/>
          </p:cNvPicPr>
          <p:nvPr/>
        </p:nvPicPr>
        <p:blipFill>
          <a:blip r:embed="rId2"/>
          <a:stretch>
            <a:fillRect/>
          </a:stretch>
        </p:blipFill>
        <p:spPr>
          <a:xfrm>
            <a:off x="2110312" y="577173"/>
            <a:ext cx="4054371" cy="4357991"/>
          </a:xfrm>
          <a:prstGeom prst="rect">
            <a:avLst/>
          </a:prstGeom>
        </p:spPr>
      </p:pic>
      <p:sp>
        <p:nvSpPr>
          <p:cNvPr id="6" name="TextBox 5">
            <a:extLst>
              <a:ext uri="{FF2B5EF4-FFF2-40B4-BE49-F238E27FC236}">
                <a16:creationId xmlns:a16="http://schemas.microsoft.com/office/drawing/2014/main" id="{71888C04-3D42-8BEE-5836-5B851CE9D622}"/>
              </a:ext>
            </a:extLst>
          </p:cNvPr>
          <p:cNvSpPr txBox="1"/>
          <p:nvPr/>
        </p:nvSpPr>
        <p:spPr>
          <a:xfrm>
            <a:off x="387780" y="130514"/>
            <a:ext cx="2866417" cy="338554"/>
          </a:xfrm>
          <a:prstGeom prst="rect">
            <a:avLst/>
          </a:prstGeom>
          <a:noFill/>
        </p:spPr>
        <p:txBody>
          <a:bodyPr wrap="square" rtlCol="0">
            <a:spAutoFit/>
          </a:bodyPr>
          <a:lstStyle/>
          <a:p>
            <a:r>
              <a:rPr lang="en-IN" sz="1600" b="1" dirty="0"/>
              <a:t>METRICS:</a:t>
            </a:r>
          </a:p>
        </p:txBody>
      </p:sp>
    </p:spTree>
    <p:extLst>
      <p:ext uri="{BB962C8B-B14F-4D97-AF65-F5344CB8AC3E}">
        <p14:creationId xmlns:p14="http://schemas.microsoft.com/office/powerpoint/2010/main" val="1911172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241100"/>
            <a:ext cx="8520600" cy="46038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dk1"/>
              </a:buClr>
              <a:buSzPct val="45833"/>
              <a:buFont typeface="Arial"/>
              <a:buNone/>
            </a:pPr>
            <a:r>
              <a:rPr lang="en" sz="2400" b="1">
                <a:solidFill>
                  <a:schemeClr val="dk1"/>
                </a:solidFill>
                <a:latin typeface="Times New Roman"/>
                <a:ea typeface="Times New Roman"/>
                <a:cs typeface="Times New Roman"/>
                <a:sym typeface="Times New Roman"/>
              </a:rPr>
              <a:t>Problem Statement:-</a:t>
            </a:r>
            <a:r>
              <a:rPr lang="en" sz="1400">
                <a:solidFill>
                  <a:schemeClr val="dk1"/>
                </a:solidFill>
              </a:rPr>
              <a:t>Traditional video surveillance systems are inefficient for real-time detection of violent behavior, relying on manual monitoring and struggling to handle large volumes of video data. These systems often miss incidents or trigger false alarms, resulting in delayed responses. There is a need for an automated, scalable solution that accurately detects violence and sends real-time alerts to authorities, ensuring timely interventions and enhanced public safety</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b="1">
                <a:solidFill>
                  <a:schemeClr val="dk1"/>
                </a:solidFill>
                <a:latin typeface="Times New Roman"/>
                <a:ea typeface="Times New Roman"/>
                <a:cs typeface="Times New Roman"/>
                <a:sym typeface="Times New Roman"/>
              </a:rPr>
              <a:t>Project Scope:-</a:t>
            </a:r>
            <a:r>
              <a:rPr lang="en" sz="1400">
                <a:solidFill>
                  <a:schemeClr val="dk1"/>
                </a:solidFill>
              </a:rPr>
              <a:t>This project aims to develop an automated violence detection system using deep learning and computer vision techniques. The system will analyze video feeds in real-time to identify violent behavior, focusing on motion patterns and body expressions. It will trigger instant alerts to authorities for timely intervention. The project will also allow for future expansions, such as detecting weapons and improving safety for women in public spaces.</a:t>
            </a:r>
            <a:endParaRPr b="1">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b="1">
                <a:solidFill>
                  <a:schemeClr val="dk1"/>
                </a:solidFill>
                <a:latin typeface="Times New Roman"/>
                <a:ea typeface="Times New Roman"/>
                <a:cs typeface="Times New Roman"/>
                <a:sym typeface="Times New Roman"/>
              </a:rPr>
              <a:t>Project Objectives:-</a:t>
            </a:r>
            <a:endParaRPr b="1">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400">
                <a:solidFill>
                  <a:schemeClr val="dk1"/>
                </a:solidFill>
              </a:rPr>
              <a:t>•Develop a machine learning-based violence detection model using techniques like action recognition and pattern extraction.</a:t>
            </a:r>
            <a:endParaRPr sz="1400">
              <a:solidFill>
                <a:schemeClr val="dk1"/>
              </a:solidFill>
            </a:endParaRPr>
          </a:p>
          <a:p>
            <a:pPr marL="0" lvl="0" indent="0" algn="l" rtl="0">
              <a:spcBef>
                <a:spcPts val="1200"/>
              </a:spcBef>
              <a:spcAft>
                <a:spcPts val="0"/>
              </a:spcAft>
              <a:buClr>
                <a:schemeClr val="dk1"/>
              </a:buClr>
              <a:buSzPct val="78571"/>
              <a:buFont typeface="Arial"/>
              <a:buNone/>
            </a:pPr>
            <a:r>
              <a:rPr lang="en" sz="1400">
                <a:solidFill>
                  <a:schemeClr val="dk1"/>
                </a:solidFill>
              </a:rPr>
              <a:t>•Achieve high accuracy in detecting violent incidents with minimal false positives.</a:t>
            </a:r>
            <a:endParaRPr sz="1400">
              <a:solidFill>
                <a:schemeClr val="dk1"/>
              </a:solidFill>
            </a:endParaRPr>
          </a:p>
          <a:p>
            <a:pPr marL="0" lvl="0" indent="0" algn="l" rtl="0">
              <a:spcBef>
                <a:spcPts val="0"/>
              </a:spcBef>
              <a:spcAft>
                <a:spcPts val="0"/>
              </a:spcAft>
              <a:buClr>
                <a:schemeClr val="dk1"/>
              </a:buClr>
              <a:buSzPct val="78571"/>
              <a:buFont typeface="Arial"/>
              <a:buNone/>
            </a:pPr>
            <a:r>
              <a:rPr lang="en" sz="1400">
                <a:solidFill>
                  <a:schemeClr val="dk1"/>
                </a:solidFill>
              </a:rPr>
              <a:t>•Ensure real-time video analysis and alert generation for law enforcement or concerned authorities.</a:t>
            </a:r>
            <a:endParaRPr sz="1400">
              <a:solidFill>
                <a:schemeClr val="dk1"/>
              </a:solidFill>
            </a:endParaRPr>
          </a:p>
          <a:p>
            <a:pPr marL="0" lvl="0" indent="0" algn="l" rtl="0">
              <a:spcBef>
                <a:spcPts val="0"/>
              </a:spcBef>
              <a:spcAft>
                <a:spcPts val="0"/>
              </a:spcAft>
              <a:buClr>
                <a:schemeClr val="dk1"/>
              </a:buClr>
              <a:buSzPct val="78571"/>
              <a:buFont typeface="Arial"/>
              <a:buNone/>
            </a:pPr>
            <a:r>
              <a:rPr lang="en" sz="1400">
                <a:solidFill>
                  <a:schemeClr val="dk1"/>
                </a:solidFill>
              </a:rPr>
              <a:t>•Extend the system to detect related events such as threats involving weapons and improve public safety measures.</a:t>
            </a:r>
            <a:endParaRPr sz="1400">
              <a:solidFill>
                <a:schemeClr val="dk1"/>
              </a:solidFill>
            </a:endParaRPr>
          </a:p>
          <a:p>
            <a:pPr marL="0" lvl="0" indent="0" algn="l" rtl="0">
              <a:spcBef>
                <a:spcPts val="0"/>
              </a:spcBef>
              <a:spcAft>
                <a:spcPts val="0"/>
              </a:spcAft>
              <a:buClr>
                <a:schemeClr val="dk1"/>
              </a:buClr>
              <a:buSzPct val="78571"/>
              <a:buFont typeface="Arial"/>
              <a:buNone/>
            </a:pPr>
            <a:r>
              <a:rPr lang="en" sz="1400">
                <a:solidFill>
                  <a:schemeClr val="dk1"/>
                </a:solidFill>
              </a:rPr>
              <a:t>•Build a scalable architecture that allows easy extension for future functionalities.</a:t>
            </a:r>
            <a:endParaRPr sz="1400">
              <a:solidFill>
                <a:schemeClr val="dk1"/>
              </a:solidFill>
            </a:endParaRPr>
          </a:p>
          <a:p>
            <a:pPr marL="0" lvl="0" indent="0" algn="l" rtl="0">
              <a:spcBef>
                <a:spcPts val="0"/>
              </a:spcBef>
              <a:spcAft>
                <a:spcPts val="1200"/>
              </a:spcAft>
              <a:buNone/>
            </a:pP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p:nvPr/>
        </p:nvSpPr>
        <p:spPr>
          <a:xfrm>
            <a:off x="252575" y="1641775"/>
            <a:ext cx="8576400" cy="366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50800" lvl="0" indent="0" algn="l" rtl="0">
              <a:lnSpc>
                <a:spcPct val="115000"/>
              </a:lnSpc>
              <a:spcBef>
                <a:spcPts val="100"/>
              </a:spcBef>
              <a:spcAft>
                <a:spcPts val="0"/>
              </a:spcAft>
              <a:buClr>
                <a:schemeClr val="dk1"/>
              </a:buClr>
              <a:buSzPts val="1100"/>
              <a:buFont typeface="Arial"/>
              <a:buNone/>
            </a:pPr>
            <a:r>
              <a:rPr lang="en" sz="1800">
                <a:solidFill>
                  <a:schemeClr val="dk1"/>
                </a:solidFill>
              </a:rPr>
              <a:t>Project Title: Smart Violence Detection with Real-time alerts.</a:t>
            </a:r>
            <a:endParaRPr sz="1800">
              <a:solidFill>
                <a:schemeClr val="dk1"/>
              </a:solidFill>
            </a:endParaRPr>
          </a:p>
          <a:p>
            <a:pPr marL="50800" marR="2590800" lvl="0" indent="0" algn="l" rtl="0">
              <a:lnSpc>
                <a:spcPct val="200000"/>
              </a:lnSpc>
              <a:spcBef>
                <a:spcPts val="0"/>
              </a:spcBef>
              <a:spcAft>
                <a:spcPts val="0"/>
              </a:spcAft>
              <a:buClr>
                <a:schemeClr val="dk1"/>
              </a:buClr>
              <a:buSzPts val="1100"/>
              <a:buFont typeface="Arial"/>
              <a:buNone/>
            </a:pPr>
            <a:r>
              <a:rPr lang="en" sz="1800">
                <a:solidFill>
                  <a:schemeClr val="dk1"/>
                </a:solidFill>
              </a:rPr>
              <a:t>Batch-ID:  A-06</a:t>
            </a:r>
            <a:endParaRPr sz="1800">
              <a:solidFill>
                <a:schemeClr val="dk1"/>
              </a:solidFill>
            </a:endParaRPr>
          </a:p>
          <a:p>
            <a:pPr marL="50800" marR="2590800" lvl="0" indent="0" algn="l" rtl="0">
              <a:lnSpc>
                <a:spcPct val="200000"/>
              </a:lnSpc>
              <a:spcBef>
                <a:spcPts val="0"/>
              </a:spcBef>
              <a:spcAft>
                <a:spcPts val="0"/>
              </a:spcAft>
              <a:buClr>
                <a:schemeClr val="dk1"/>
              </a:buClr>
              <a:buSzPts val="1100"/>
              <a:buFont typeface="Arial"/>
              <a:buNone/>
            </a:pPr>
            <a:r>
              <a:rPr lang="en" sz="1800">
                <a:solidFill>
                  <a:schemeClr val="dk1"/>
                </a:solidFill>
              </a:rPr>
              <a:t>Student Team Members:</a:t>
            </a:r>
            <a:endParaRPr sz="18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800">
                <a:solidFill>
                  <a:schemeClr val="dk1"/>
                </a:solidFill>
              </a:rPr>
              <a:t>1.Full Name: BANDI VENKATA SIDDHARTH, Roll No: 2451-21-733-007</a:t>
            </a:r>
            <a:endParaRPr sz="18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800">
                <a:solidFill>
                  <a:schemeClr val="dk1"/>
                </a:solidFill>
              </a:rPr>
              <a:t>2.Full Name : KONDA ANSHU , Roll No: 2451-21-733-011</a:t>
            </a:r>
            <a:endParaRPr sz="18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800">
                <a:solidFill>
                  <a:schemeClr val="dk1"/>
                </a:solidFill>
              </a:rPr>
              <a:t>3.Full Name: G NIHARIKA , Roll No: 2451-21- 733-019</a:t>
            </a:r>
            <a:endParaRPr sz="18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800">
                <a:solidFill>
                  <a:schemeClr val="dk1"/>
                </a:solidFill>
              </a:rPr>
              <a:t>●</a:t>
            </a:r>
            <a:endParaRPr sz="1800">
              <a:solidFill>
                <a:schemeClr val="dk1"/>
              </a:solidFill>
            </a:endParaRPr>
          </a:p>
          <a:p>
            <a:pPr marL="50800" lvl="0" indent="0" algn="l" rtl="0">
              <a:lnSpc>
                <a:spcPct val="115000"/>
              </a:lnSpc>
              <a:spcBef>
                <a:spcPts val="0"/>
              </a:spcBef>
              <a:spcAft>
                <a:spcPts val="0"/>
              </a:spcAft>
              <a:buClr>
                <a:schemeClr val="dk1"/>
              </a:buClr>
              <a:buSzPts val="1100"/>
              <a:buFont typeface="Arial"/>
              <a:buNone/>
            </a:pPr>
            <a:r>
              <a:rPr lang="en" sz="1800">
                <a:solidFill>
                  <a:schemeClr val="dk1"/>
                </a:solidFill>
              </a:rPr>
              <a:t>Guide: M. MADHURI, Assistant Professor, Dept. of CSE, MVSREC</a:t>
            </a:r>
            <a:endParaRPr sz="1800">
              <a:solidFill>
                <a:schemeClr val="dk1"/>
              </a:solidFill>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pic>
        <p:nvPicPr>
          <p:cNvPr id="120" name="Google Shape;120;p24"/>
          <p:cNvPicPr preferRelativeResize="0"/>
          <p:nvPr/>
        </p:nvPicPr>
        <p:blipFill rotWithShape="1">
          <a:blip r:embed="rId3">
            <a:alphaModFix/>
          </a:blip>
          <a:srcRect t="9578" b="26478"/>
          <a:stretch/>
        </p:blipFill>
        <p:spPr>
          <a:xfrm>
            <a:off x="2556913" y="114825"/>
            <a:ext cx="4030175" cy="144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aphicFrame>
        <p:nvGraphicFramePr>
          <p:cNvPr id="65" name="Google Shape;65;p15"/>
          <p:cNvGraphicFramePr/>
          <p:nvPr/>
        </p:nvGraphicFramePr>
        <p:xfrm>
          <a:off x="355450" y="307850"/>
          <a:ext cx="8410100" cy="4364375"/>
        </p:xfrm>
        <a:graphic>
          <a:graphicData uri="http://schemas.openxmlformats.org/drawingml/2006/table">
            <a:tbl>
              <a:tblPr>
                <a:noFill/>
                <a:tableStyleId>{72D11A7F-0484-4F3E-9D39-67C6FFDCD079}</a:tableStyleId>
              </a:tblPr>
              <a:tblGrid>
                <a:gridCol w="4205050">
                  <a:extLst>
                    <a:ext uri="{9D8B030D-6E8A-4147-A177-3AD203B41FA5}">
                      <a16:colId xmlns:a16="http://schemas.microsoft.com/office/drawing/2014/main" val="20000"/>
                    </a:ext>
                  </a:extLst>
                </a:gridCol>
                <a:gridCol w="4205050">
                  <a:extLst>
                    <a:ext uri="{9D8B030D-6E8A-4147-A177-3AD203B41FA5}">
                      <a16:colId xmlns:a16="http://schemas.microsoft.com/office/drawing/2014/main" val="20001"/>
                    </a:ext>
                  </a:extLst>
                </a:gridCol>
              </a:tblGrid>
              <a:tr h="607675">
                <a:tc>
                  <a:txBody>
                    <a:bodyPr/>
                    <a:lstStyle/>
                    <a:p>
                      <a:pPr marL="0" lvl="0" indent="0" algn="ctr" rtl="0">
                        <a:spcBef>
                          <a:spcPts val="0"/>
                        </a:spcBef>
                        <a:spcAft>
                          <a:spcPts val="0"/>
                        </a:spcAft>
                        <a:buNone/>
                      </a:pPr>
                      <a:r>
                        <a:rPr lang="en" sz="2400">
                          <a:solidFill>
                            <a:schemeClr val="dk1"/>
                          </a:solidFill>
                          <a:latin typeface="Times New Roman"/>
                          <a:ea typeface="Times New Roman"/>
                          <a:cs typeface="Times New Roman"/>
                          <a:sym typeface="Times New Roman"/>
                        </a:rPr>
                        <a:t>Application Areas</a:t>
                      </a:r>
                      <a:endParaRPr sz="24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2400">
                          <a:solidFill>
                            <a:schemeClr val="dk1"/>
                          </a:solidFill>
                          <a:latin typeface="Times New Roman"/>
                          <a:ea typeface="Times New Roman"/>
                          <a:cs typeface="Times New Roman"/>
                          <a:sym typeface="Times New Roman"/>
                        </a:rPr>
                        <a:t>Challenges</a:t>
                      </a:r>
                      <a:endParaRPr sz="240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756700">
                <a:tc>
                  <a:txBody>
                    <a:bodyPr/>
                    <a:lstStyle/>
                    <a:p>
                      <a:pPr marL="0" lvl="0" indent="0" algn="l" rtl="0">
                        <a:lnSpc>
                          <a:spcPct val="115000"/>
                        </a:lnSpc>
                        <a:spcBef>
                          <a:spcPts val="0"/>
                        </a:spcBef>
                        <a:spcAft>
                          <a:spcPts val="0"/>
                        </a:spcAft>
                        <a:buNone/>
                      </a:pPr>
                      <a:r>
                        <a:rPr lang="en">
                          <a:solidFill>
                            <a:schemeClr val="dk1"/>
                          </a:solidFill>
                        </a:rPr>
                        <a:t>•Public Safety &amp; Surveillance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•Law Enforcement</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•Women’s Safety</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•Smart City Solutions</a:t>
                      </a:r>
                      <a:endParaRPr>
                        <a:solidFill>
                          <a:schemeClr val="dk1"/>
                        </a:solidFill>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Ensuring accurate real-time detection across diverse environments without compromising processing speed or privacy.</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Ensuring timely and accurate alerts without overwhelming authorities with false positives during chaotic events.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Accurately identifying gender-specific threats while minimizing false positives in diverse environments</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Integrating the system with large-scale urban infrastructure while maintaining real-time accuracy.</a:t>
                      </a:r>
                      <a:endParaRPr>
                        <a:solidFill>
                          <a:schemeClr val="dk1"/>
                        </a:solidFill>
                      </a:endParaRPr>
                    </a:p>
                    <a:p>
                      <a:pPr marL="0" lvl="0" indent="0" algn="l" rtl="0">
                        <a:spcBef>
                          <a:spcPts val="0"/>
                        </a:spcBef>
                        <a:spcAft>
                          <a:spcPts val="0"/>
                        </a:spcAft>
                        <a:buNone/>
                      </a:pPr>
                      <a:endParaRPr>
                        <a:solidFill>
                          <a:schemeClr val="dk1"/>
                        </a:solidFill>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Times New Roman"/>
                <a:ea typeface="Times New Roman"/>
                <a:cs typeface="Times New Roman"/>
                <a:sym typeface="Times New Roman"/>
              </a:rPr>
              <a:t>Literature Survey</a:t>
            </a:r>
            <a:endParaRPr sz="3000">
              <a:latin typeface="Times New Roman"/>
              <a:ea typeface="Times New Roman"/>
              <a:cs typeface="Times New Roman"/>
              <a:sym typeface="Times New Roman"/>
            </a:endParaRPr>
          </a:p>
        </p:txBody>
      </p:sp>
      <p:graphicFrame>
        <p:nvGraphicFramePr>
          <p:cNvPr id="71" name="Google Shape;71;p16"/>
          <p:cNvGraphicFramePr/>
          <p:nvPr>
            <p:extLst>
              <p:ext uri="{D42A27DB-BD31-4B8C-83A1-F6EECF244321}">
                <p14:modId xmlns:p14="http://schemas.microsoft.com/office/powerpoint/2010/main" val="497778204"/>
              </p:ext>
            </p:extLst>
          </p:nvPr>
        </p:nvGraphicFramePr>
        <p:xfrm>
          <a:off x="429370" y="1067350"/>
          <a:ext cx="8520600" cy="5523884"/>
        </p:xfrm>
        <a:graphic>
          <a:graphicData uri="http://schemas.openxmlformats.org/drawingml/2006/table">
            <a:tbl>
              <a:tblPr>
                <a:noFill/>
                <a:tableStyleId>{72D11A7F-0484-4F3E-9D39-67C6FFDCD079}</a:tableStyleId>
              </a:tblPr>
              <a:tblGrid>
                <a:gridCol w="559270">
                  <a:extLst>
                    <a:ext uri="{9D8B030D-6E8A-4147-A177-3AD203B41FA5}">
                      <a16:colId xmlns:a16="http://schemas.microsoft.com/office/drawing/2014/main" val="20000"/>
                    </a:ext>
                  </a:extLst>
                </a:gridCol>
                <a:gridCol w="3782143">
                  <a:extLst>
                    <a:ext uri="{9D8B030D-6E8A-4147-A177-3AD203B41FA5}">
                      <a16:colId xmlns:a16="http://schemas.microsoft.com/office/drawing/2014/main" val="20001"/>
                    </a:ext>
                  </a:extLst>
                </a:gridCol>
                <a:gridCol w="4179187">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r>
                        <a:rPr lang="en" sz="1800">
                          <a:solidFill>
                            <a:schemeClr val="dk1"/>
                          </a:solidFill>
                          <a:latin typeface="Times New Roman"/>
                          <a:ea typeface="Times New Roman"/>
                          <a:cs typeface="Times New Roman"/>
                          <a:sym typeface="Times New Roman"/>
                        </a:rPr>
                        <a:t>SL</a:t>
                      </a:r>
                      <a:endParaRPr sz="18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800">
                          <a:solidFill>
                            <a:schemeClr val="dk1"/>
                          </a:solidFill>
                          <a:latin typeface="Times New Roman"/>
                          <a:ea typeface="Times New Roman"/>
                          <a:cs typeface="Times New Roman"/>
                          <a:sym typeface="Times New Roman"/>
                        </a:rPr>
                        <a:t>Major Reference(s)</a:t>
                      </a:r>
                      <a:endParaRPr sz="18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800">
                          <a:solidFill>
                            <a:schemeClr val="dk1"/>
                          </a:solidFill>
                          <a:latin typeface="Times New Roman"/>
                          <a:ea typeface="Times New Roman"/>
                          <a:cs typeface="Times New Roman"/>
                          <a:sym typeface="Times New Roman"/>
                        </a:rPr>
                        <a:t>Finding(s)</a:t>
                      </a:r>
                      <a:endParaRPr sz="180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027849">
                <a:tc>
                  <a:txBody>
                    <a:bodyPr/>
                    <a:lstStyle/>
                    <a:p>
                      <a:pPr marL="0" lvl="0" indent="0" algn="ctr" rtl="0">
                        <a:spcBef>
                          <a:spcPts val="0"/>
                        </a:spcBef>
                        <a:spcAft>
                          <a:spcPts val="0"/>
                        </a:spcAft>
                        <a:buNone/>
                      </a:pPr>
                      <a:r>
                        <a:rPr lang="en">
                          <a:solidFill>
                            <a:schemeClr val="dk1"/>
                          </a:solidFill>
                          <a:latin typeface="Times New Roman"/>
                          <a:ea typeface="Times New Roman"/>
                          <a:cs typeface="Times New Roman"/>
                          <a:sym typeface="Times New Roman"/>
                        </a:rPr>
                        <a:t>1</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just" rtl="0">
                        <a:lnSpc>
                          <a:spcPct val="115000"/>
                        </a:lnSpc>
                        <a:spcBef>
                          <a:spcPts val="0"/>
                        </a:spcBef>
                        <a:spcAft>
                          <a:spcPts val="0"/>
                        </a:spcAft>
                        <a:buClr>
                          <a:schemeClr val="dk1"/>
                        </a:buClr>
                        <a:buSzPts val="1100"/>
                        <a:buFont typeface="Arial"/>
                        <a:buNone/>
                      </a:pPr>
                      <a:r>
                        <a:rPr lang="en" sz="1200" b="1" dirty="0">
                          <a:solidFill>
                            <a:schemeClr val="dk1"/>
                          </a:solidFill>
                        </a:rPr>
                        <a:t>Crowd Violence Detection Using Global-Motion-Compensated Lagrangian Features and Scale-Sensitive-Video-Level Representation</a:t>
                      </a:r>
                      <a:r>
                        <a:rPr lang="en" sz="1200" dirty="0">
                          <a:solidFill>
                            <a:schemeClr val="dk1"/>
                          </a:solidFill>
                        </a:rPr>
                        <a:t> (2017)</a:t>
                      </a:r>
                      <a:endParaRPr sz="1200" dirty="0">
                        <a:solidFill>
                          <a:schemeClr val="dk1"/>
                        </a:solidFill>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Focuses on motion-based violence detection in crowds. Motion-compensated features help track violent behavior, which can be complemented by OpenCV for motion tracking.</a:t>
                      </a:r>
                    </a:p>
                  </a:txBody>
                  <a:tcPr marL="91425" marR="91425" marT="91425" marB="91425"/>
                </a:tc>
                <a:extLst>
                  <a:ext uri="{0D108BD9-81ED-4DB2-BD59-A6C34878D82A}">
                    <a16:rowId xmlns:a16="http://schemas.microsoft.com/office/drawing/2014/main" val="10001"/>
                  </a:ext>
                </a:extLst>
              </a:tr>
              <a:tr h="859912">
                <a:tc>
                  <a:txBody>
                    <a:bodyPr/>
                    <a:lstStyle/>
                    <a:p>
                      <a:pPr marL="0" lvl="0" indent="0" algn="ctr" rtl="0">
                        <a:spcBef>
                          <a:spcPts val="0"/>
                        </a:spcBef>
                        <a:spcAft>
                          <a:spcPts val="0"/>
                        </a:spcAft>
                        <a:buNone/>
                      </a:pPr>
                      <a:r>
                        <a:rPr lang="en">
                          <a:solidFill>
                            <a:schemeClr val="dk1"/>
                          </a:solidFill>
                          <a:latin typeface="Times New Roman"/>
                          <a:ea typeface="Times New Roman"/>
                          <a:cs typeface="Times New Roman"/>
                          <a:sym typeface="Times New Roman"/>
                        </a:rPr>
                        <a:t>2</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Abnormal Event Detection in Crowded Video Scenes</a:t>
                      </a:r>
                      <a:r>
                        <a:rPr lang="en" sz="1200" dirty="0">
                          <a:solidFill>
                            <a:schemeClr val="dk1"/>
                          </a:solidFill>
                        </a:rPr>
                        <a:t> (Gnanavel &amp; Arulanandam, 2015)</a:t>
                      </a:r>
                      <a:endParaRPr sz="1200" dirty="0">
                        <a:solidFill>
                          <a:schemeClr val="dk1"/>
                        </a:solidFill>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Discusses feature extraction and anomaly detection, applicable for preprocessing with OpenCV. This can be extended using TensorFlow and LSTM models for detecting temporal events like violence.</a:t>
                      </a:r>
                      <a:endParaRPr sz="1200" dirty="0">
                        <a:solidFill>
                          <a:schemeClr val="dk1"/>
                        </a:solidFill>
                      </a:endParaRPr>
                    </a:p>
                  </a:txBody>
                  <a:tcPr marL="91425" marR="91425" marT="91425" marB="91425"/>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a:solidFill>
                            <a:schemeClr val="dk1"/>
                          </a:solidFill>
                          <a:latin typeface="Times New Roman"/>
                          <a:ea typeface="Times New Roman"/>
                          <a:cs typeface="Times New Roman"/>
                          <a:sym typeface="Times New Roman"/>
                        </a:rPr>
                        <a:t>3</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Violence Detection in Video Using Spatio-Temporal Features</a:t>
                      </a:r>
                      <a:r>
                        <a:rPr lang="en" sz="1200" dirty="0">
                          <a:solidFill>
                            <a:schemeClr val="dk1"/>
                          </a:solidFill>
                        </a:rPr>
                        <a:t> (de Souza et al., 2010)</a:t>
                      </a:r>
                      <a:endParaRPr sz="1200" dirty="0">
                        <a:solidFill>
                          <a:schemeClr val="dk1"/>
                        </a:solidFill>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Combines spatio-temporal features to enhance the detection of violent incidents in videos.</a:t>
                      </a:r>
                      <a:endParaRPr sz="1200" dirty="0">
                        <a:solidFill>
                          <a:schemeClr val="dk1"/>
                        </a:solidFill>
                      </a:endParaRPr>
                    </a:p>
                  </a:txBody>
                  <a:tcPr marL="91425" marR="91425" marT="91425" marB="91425"/>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a:solidFill>
                            <a:schemeClr val="dk1"/>
                          </a:solidFill>
                          <a:latin typeface="Times New Roman"/>
                          <a:ea typeface="Times New Roman"/>
                          <a:cs typeface="Times New Roman"/>
                          <a:sym typeface="Times New Roman"/>
                        </a:rPr>
                        <a:t>4</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Trajectory-Pooled Deep Convolutional Networks for Violence Detection in Videos</a:t>
                      </a:r>
                      <a:r>
                        <a:rPr lang="en" sz="1200" dirty="0">
                          <a:solidFill>
                            <a:schemeClr val="dk1"/>
                          </a:solidFill>
                        </a:rPr>
                        <a:t> (Meng et al., 2017)</a:t>
                      </a:r>
                      <a:endParaRPr sz="1200" dirty="0">
                        <a:solidFill>
                          <a:schemeClr val="dk1"/>
                        </a:solidFill>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US" sz="1200" dirty="0"/>
                        <a:t>Deep CNN models are utilized for detecting violence in videos by analyzing motion trajectories, which can be enhanced with OpenCV and implemented in TensorFlow.</a:t>
                      </a:r>
                      <a:endParaRPr sz="1200" dirty="0">
                        <a:solidFill>
                          <a:schemeClr val="dk1"/>
                        </a:solidFill>
                      </a:endParaRPr>
                    </a:p>
                  </a:txBody>
                  <a:tcPr marL="91425" marR="91425" marT="91425" marB="91425"/>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en">
                          <a:solidFill>
                            <a:schemeClr val="dk1"/>
                          </a:solidFill>
                          <a:latin typeface="Times New Roman"/>
                          <a:ea typeface="Times New Roman"/>
                          <a:cs typeface="Times New Roman"/>
                          <a:sym typeface="Times New Roman"/>
                        </a:rPr>
                        <a:t>5</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r h="0">
                <a:tc>
                  <a:txBody>
                    <a:bodyPr/>
                    <a:lstStyle/>
                    <a:p>
                      <a:pPr marL="0" lvl="0" indent="0" algn="ctr" rtl="0">
                        <a:spcBef>
                          <a:spcPts val="0"/>
                        </a:spcBef>
                        <a:spcAft>
                          <a:spcPts val="0"/>
                        </a:spcAft>
                        <a:buNone/>
                      </a:pP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Times New Roman"/>
                <a:ea typeface="Times New Roman"/>
                <a:cs typeface="Times New Roman"/>
                <a:sym typeface="Times New Roman"/>
              </a:rPr>
              <a:t>Generic Architecture of the Existing Systems</a:t>
            </a:r>
            <a:endParaRPr sz="3000">
              <a:latin typeface="Times New Roman"/>
              <a:ea typeface="Times New Roman"/>
              <a:cs typeface="Times New Roman"/>
              <a:sym typeface="Times New Roman"/>
            </a:endParaRPr>
          </a:p>
        </p:txBody>
      </p:sp>
      <p:sp>
        <p:nvSpPr>
          <p:cNvPr id="77" name="Google Shape;77;p17"/>
          <p:cNvSpPr txBox="1"/>
          <p:nvPr/>
        </p:nvSpPr>
        <p:spPr>
          <a:xfrm>
            <a:off x="2884350" y="2285400"/>
            <a:ext cx="3878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dk2"/>
              </a:solidFill>
            </a:endParaRPr>
          </a:p>
        </p:txBody>
      </p:sp>
      <p:pic>
        <p:nvPicPr>
          <p:cNvPr id="78" name="Google Shape;78;p17"/>
          <p:cNvPicPr preferRelativeResize="0"/>
          <p:nvPr/>
        </p:nvPicPr>
        <p:blipFill>
          <a:blip r:embed="rId3">
            <a:alphaModFix/>
          </a:blip>
          <a:stretch>
            <a:fillRect/>
          </a:stretch>
        </p:blipFill>
        <p:spPr>
          <a:xfrm>
            <a:off x="759160" y="1202524"/>
            <a:ext cx="7752900" cy="36029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Times New Roman"/>
                <a:ea typeface="Times New Roman"/>
                <a:cs typeface="Times New Roman"/>
                <a:sym typeface="Times New Roman"/>
              </a:rPr>
              <a:t>Software / Hardware requirements for development / deployment</a:t>
            </a:r>
            <a:endParaRPr sz="2400">
              <a:latin typeface="Times New Roman"/>
              <a:ea typeface="Times New Roman"/>
              <a:cs typeface="Times New Roman"/>
              <a:sym typeface="Times New Roman"/>
            </a:endParaRPr>
          </a:p>
        </p:txBody>
      </p:sp>
      <p:graphicFrame>
        <p:nvGraphicFramePr>
          <p:cNvPr id="84" name="Google Shape;84;p18"/>
          <p:cNvGraphicFramePr/>
          <p:nvPr/>
        </p:nvGraphicFramePr>
        <p:xfrm>
          <a:off x="432625" y="712925"/>
          <a:ext cx="8278750" cy="4727082"/>
        </p:xfrm>
        <a:graphic>
          <a:graphicData uri="http://schemas.openxmlformats.org/drawingml/2006/table">
            <a:tbl>
              <a:tblPr>
                <a:noFill/>
                <a:tableStyleId>{72D11A7F-0484-4F3E-9D39-67C6FFDCD079}</a:tableStyleId>
              </a:tblPr>
              <a:tblGrid>
                <a:gridCol w="2218450">
                  <a:extLst>
                    <a:ext uri="{9D8B030D-6E8A-4147-A177-3AD203B41FA5}">
                      <a16:colId xmlns:a16="http://schemas.microsoft.com/office/drawing/2014/main" val="20000"/>
                    </a:ext>
                  </a:extLst>
                </a:gridCol>
                <a:gridCol w="60603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sz="1800">
                          <a:solidFill>
                            <a:schemeClr val="dk1"/>
                          </a:solidFill>
                          <a:latin typeface="Times New Roman"/>
                          <a:ea typeface="Times New Roman"/>
                          <a:cs typeface="Times New Roman"/>
                          <a:sym typeface="Times New Roman"/>
                        </a:rPr>
                        <a:t>Tool / Technology</a:t>
                      </a:r>
                      <a:endParaRPr sz="18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800">
                          <a:solidFill>
                            <a:schemeClr val="dk1"/>
                          </a:solidFill>
                          <a:latin typeface="Times New Roman"/>
                          <a:ea typeface="Times New Roman"/>
                          <a:cs typeface="Times New Roman"/>
                          <a:sym typeface="Times New Roman"/>
                        </a:rPr>
                        <a:t>Usage</a:t>
                      </a:r>
                      <a:endParaRPr sz="180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lnSpc>
                          <a:spcPct val="115000"/>
                        </a:lnSpc>
                        <a:spcBef>
                          <a:spcPts val="0"/>
                        </a:spcBef>
                        <a:spcAft>
                          <a:spcPts val="0"/>
                        </a:spcAft>
                        <a:buNone/>
                      </a:pPr>
                      <a:r>
                        <a:rPr lang="en">
                          <a:solidFill>
                            <a:schemeClr val="dk1"/>
                          </a:solidFill>
                        </a:rPr>
                        <a:t>Long Short-Term Memory (LSTM) Networks</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457200" lvl="0" indent="0" algn="l" rtl="0">
                        <a:lnSpc>
                          <a:spcPct val="115000"/>
                        </a:lnSpc>
                        <a:spcBef>
                          <a:spcPts val="0"/>
                        </a:spcBef>
                        <a:spcAft>
                          <a:spcPts val="0"/>
                        </a:spcAft>
                        <a:buClr>
                          <a:schemeClr val="dk1"/>
                        </a:buClr>
                        <a:buSzPts val="1100"/>
                        <a:buFont typeface="Arial"/>
                        <a:buNone/>
                      </a:pPr>
                      <a:r>
                        <a:rPr lang="en">
                          <a:solidFill>
                            <a:schemeClr val="dk1"/>
                          </a:solidFill>
                        </a:rPr>
                        <a:t>For modeling time-based dependencies in video sequences.</a:t>
                      </a:r>
                      <a:endParaRPr>
                        <a:solidFill>
                          <a:schemeClr val="dk1"/>
                        </a:solidFill>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lnSpc>
                          <a:spcPct val="115000"/>
                        </a:lnSpc>
                        <a:spcBef>
                          <a:spcPts val="0"/>
                        </a:spcBef>
                        <a:spcAft>
                          <a:spcPts val="0"/>
                        </a:spcAft>
                        <a:buNone/>
                      </a:pPr>
                      <a:r>
                        <a:rPr lang="en">
                          <a:solidFill>
                            <a:schemeClr val="dk1"/>
                          </a:solidFill>
                        </a:rPr>
                        <a:t>3D Convolutional Neural Networks (3D-CNNs)</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
                          <a:solidFill>
                            <a:schemeClr val="dk1"/>
                          </a:solidFill>
                        </a:rPr>
                        <a:t>For action recognition based on spatial and temporal video features.</a:t>
                      </a:r>
                      <a:endParaRPr>
                        <a:solidFill>
                          <a:schemeClr val="dk1"/>
                        </a:solidFill>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lnSpc>
                          <a:spcPct val="115000"/>
                        </a:lnSpc>
                        <a:spcBef>
                          <a:spcPts val="0"/>
                        </a:spcBef>
                        <a:spcAft>
                          <a:spcPts val="0"/>
                        </a:spcAft>
                        <a:buNone/>
                      </a:pPr>
                      <a:r>
                        <a:rPr lang="en">
                          <a:solidFill>
                            <a:schemeClr val="dk1"/>
                          </a:solidFill>
                        </a:rPr>
                        <a:t>Kafka</a:t>
                      </a:r>
                      <a:endParaRPr>
                        <a:solidFill>
                          <a:schemeClr val="dk1"/>
                        </a:solidFill>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
                          <a:solidFill>
                            <a:schemeClr val="dk1"/>
                          </a:solidFill>
                        </a:rPr>
                        <a:t>For handling real-time video stream processing and alert dissemination.</a:t>
                      </a:r>
                      <a:endParaRPr>
                        <a:solidFill>
                          <a:schemeClr val="dk1"/>
                        </a:solidFill>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lnSpc>
                          <a:spcPct val="115000"/>
                        </a:lnSpc>
                        <a:spcBef>
                          <a:spcPts val="0"/>
                        </a:spcBef>
                        <a:spcAft>
                          <a:spcPts val="0"/>
                        </a:spcAft>
                        <a:buNone/>
                      </a:pPr>
                      <a:r>
                        <a:rPr lang="en">
                          <a:solidFill>
                            <a:schemeClr val="dk1"/>
                          </a:solidFill>
                        </a:rPr>
                        <a:t>Flask</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
                          <a:solidFill>
                            <a:schemeClr val="dk1"/>
                          </a:solidFill>
                        </a:rPr>
                        <a:t>For building the web interface and alerting system for authorities.</a:t>
                      </a:r>
                      <a:endParaRPr>
                        <a:solidFill>
                          <a:schemeClr val="dk1"/>
                        </a:solidFill>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442200">
                <a:tc>
                  <a:txBody>
                    <a:bodyPr/>
                    <a:lstStyle/>
                    <a:p>
                      <a:pPr marL="0" lvl="0" indent="0" algn="ctr" rtl="0">
                        <a:lnSpc>
                          <a:spcPct val="115000"/>
                        </a:lnSpc>
                        <a:spcBef>
                          <a:spcPts val="0"/>
                        </a:spcBef>
                        <a:spcAft>
                          <a:spcPts val="0"/>
                        </a:spcAft>
                        <a:buClr>
                          <a:schemeClr val="dk1"/>
                        </a:buClr>
                        <a:buSzPts val="1100"/>
                        <a:buFont typeface="Arial"/>
                        <a:buNone/>
                      </a:pPr>
                      <a:r>
                        <a:rPr lang="en">
                          <a:solidFill>
                            <a:schemeClr val="dk1"/>
                          </a:solidFill>
                        </a:rPr>
                        <a:t>OpenCV</a:t>
                      </a:r>
                      <a:endParaRPr>
                        <a:solidFill>
                          <a:schemeClr val="dk1"/>
                        </a:solidFill>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
                          <a:solidFill>
                            <a:schemeClr val="dk1"/>
                          </a:solidFill>
                        </a:rPr>
                        <a:t>For image and video processing tasks.</a:t>
                      </a:r>
                      <a:endParaRPr>
                        <a:solidFill>
                          <a:schemeClr val="dk1"/>
                        </a:solidFill>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ctr" rtl="0">
                        <a:lnSpc>
                          <a:spcPct val="115000"/>
                        </a:lnSpc>
                        <a:spcBef>
                          <a:spcPts val="0"/>
                        </a:spcBef>
                        <a:spcAft>
                          <a:spcPts val="0"/>
                        </a:spcAft>
                        <a:buNone/>
                      </a:pPr>
                      <a:r>
                        <a:rPr lang="en">
                          <a:solidFill>
                            <a:schemeClr val="dk1"/>
                          </a:solidFill>
                        </a:rPr>
                        <a:t>Python</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
                          <a:solidFill>
                            <a:schemeClr val="dk1"/>
                          </a:solidFill>
                        </a:rPr>
                        <a:t>For developing scripts and deep learning models.</a:t>
                      </a:r>
                      <a:endParaRPr>
                        <a:solidFill>
                          <a:schemeClr val="dk1"/>
                        </a:solidFill>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Times New Roman"/>
                <a:ea typeface="Times New Roman"/>
                <a:cs typeface="Times New Roman"/>
                <a:sym typeface="Times New Roman"/>
              </a:rPr>
              <a:t>Proposed System Architecture</a:t>
            </a:r>
            <a:endParaRPr sz="3000">
              <a:latin typeface="Times New Roman"/>
              <a:ea typeface="Times New Roman"/>
              <a:cs typeface="Times New Roman"/>
              <a:sym typeface="Times New Roman"/>
            </a:endParaRPr>
          </a:p>
        </p:txBody>
      </p:sp>
      <p:sp>
        <p:nvSpPr>
          <p:cNvPr id="90" name="Google Shape;90;p19"/>
          <p:cNvSpPr txBox="1"/>
          <p:nvPr/>
        </p:nvSpPr>
        <p:spPr>
          <a:xfrm>
            <a:off x="2884350" y="2285400"/>
            <a:ext cx="3878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dk2"/>
                </a:solidFill>
              </a:rPr>
              <a:t>&lt;&lt; Block Diagram / Flow Chart&gt;&gt;</a:t>
            </a:r>
            <a:endParaRPr sz="1800" dirty="0">
              <a:solidFill>
                <a:schemeClr val="dk2"/>
              </a:solidFill>
            </a:endParaRPr>
          </a:p>
        </p:txBody>
      </p:sp>
      <p:pic>
        <p:nvPicPr>
          <p:cNvPr id="3" name="Picture 2">
            <a:extLst>
              <a:ext uri="{FF2B5EF4-FFF2-40B4-BE49-F238E27FC236}">
                <a16:creationId xmlns:a16="http://schemas.microsoft.com/office/drawing/2014/main" id="{08300114-CBE9-D031-4BE1-C745A84BB083}"/>
              </a:ext>
            </a:extLst>
          </p:cNvPr>
          <p:cNvPicPr>
            <a:picLocks noChangeAspect="1"/>
          </p:cNvPicPr>
          <p:nvPr/>
        </p:nvPicPr>
        <p:blipFill>
          <a:blip r:embed="rId3"/>
          <a:srcRect l="35505" t="27890" r="13120" b="20253"/>
          <a:stretch/>
        </p:blipFill>
        <p:spPr>
          <a:xfrm>
            <a:off x="516468" y="1073790"/>
            <a:ext cx="8415866" cy="354900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Times New Roman"/>
                <a:ea typeface="Times New Roman"/>
                <a:cs typeface="Times New Roman"/>
                <a:sym typeface="Times New Roman"/>
              </a:rPr>
              <a:t>Module Description</a:t>
            </a:r>
            <a:endParaRPr sz="2400" dirty="0">
              <a:latin typeface="Times New Roman"/>
              <a:ea typeface="Times New Roman"/>
              <a:cs typeface="Times New Roman"/>
              <a:sym typeface="Times New Roman"/>
            </a:endParaRPr>
          </a:p>
        </p:txBody>
      </p:sp>
      <p:graphicFrame>
        <p:nvGraphicFramePr>
          <p:cNvPr id="96" name="Google Shape;96;p20"/>
          <p:cNvGraphicFramePr/>
          <p:nvPr>
            <p:extLst>
              <p:ext uri="{D42A27DB-BD31-4B8C-83A1-F6EECF244321}">
                <p14:modId xmlns:p14="http://schemas.microsoft.com/office/powerpoint/2010/main" val="1043285167"/>
              </p:ext>
            </p:extLst>
          </p:nvPr>
        </p:nvGraphicFramePr>
        <p:xfrm>
          <a:off x="244589" y="572700"/>
          <a:ext cx="8278750" cy="4513298"/>
        </p:xfrm>
        <a:graphic>
          <a:graphicData uri="http://schemas.openxmlformats.org/drawingml/2006/table">
            <a:tbl>
              <a:tblPr>
                <a:noFill/>
                <a:tableStyleId>{72D11A7F-0484-4F3E-9D39-67C6FFDCD079}</a:tableStyleId>
              </a:tblPr>
              <a:tblGrid>
                <a:gridCol w="1908325">
                  <a:extLst>
                    <a:ext uri="{9D8B030D-6E8A-4147-A177-3AD203B41FA5}">
                      <a16:colId xmlns:a16="http://schemas.microsoft.com/office/drawing/2014/main" val="20000"/>
                    </a:ext>
                  </a:extLst>
                </a:gridCol>
                <a:gridCol w="6370425">
                  <a:extLst>
                    <a:ext uri="{9D8B030D-6E8A-4147-A177-3AD203B41FA5}">
                      <a16:colId xmlns:a16="http://schemas.microsoft.com/office/drawing/2014/main" val="20001"/>
                    </a:ext>
                  </a:extLst>
                </a:gridCol>
              </a:tblGrid>
              <a:tr h="435240">
                <a:tc>
                  <a:txBody>
                    <a:bodyPr/>
                    <a:lstStyle/>
                    <a:p>
                      <a:pPr marL="0" lvl="0" indent="0" algn="ctr" rtl="0">
                        <a:spcBef>
                          <a:spcPts val="0"/>
                        </a:spcBef>
                        <a:spcAft>
                          <a:spcPts val="0"/>
                        </a:spcAft>
                        <a:buNone/>
                      </a:pPr>
                      <a:r>
                        <a:rPr lang="en" sz="1600">
                          <a:solidFill>
                            <a:schemeClr val="dk1"/>
                          </a:solidFill>
                          <a:latin typeface="Times New Roman"/>
                          <a:ea typeface="Times New Roman"/>
                          <a:cs typeface="Times New Roman"/>
                          <a:sym typeface="Times New Roman"/>
                        </a:rPr>
                        <a:t>Name of the module</a:t>
                      </a:r>
                      <a:endParaRPr sz="16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600" dirty="0">
                          <a:solidFill>
                            <a:schemeClr val="dk1"/>
                          </a:solidFill>
                          <a:latin typeface="Times New Roman"/>
                          <a:ea typeface="Times New Roman"/>
                          <a:cs typeface="Times New Roman"/>
                          <a:sym typeface="Times New Roman"/>
                        </a:rPr>
                        <a:t>Description of the module</a:t>
                      </a:r>
                      <a:endParaRPr sz="1600" dirty="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551951">
                <a:tc>
                  <a:txBody>
                    <a:bodyPr/>
                    <a:lstStyle/>
                    <a:p>
                      <a:pPr marL="0" lvl="0" indent="0" algn="l" rtl="0">
                        <a:spcBef>
                          <a:spcPts val="0"/>
                        </a:spcBef>
                        <a:spcAft>
                          <a:spcPts val="0"/>
                        </a:spcAft>
                        <a:buNone/>
                      </a:pPr>
                      <a:r>
                        <a:rPr lang="en-IN" b="0" dirty="0"/>
                        <a:t>Surveillance &amp; Frame Conversion </a:t>
                      </a:r>
                      <a:endParaRPr b="0"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dirty="0"/>
                        <a:t>Captures footage and converts it into frames.</a:t>
                      </a:r>
                      <a:endParaRPr dirty="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551951">
                <a:tc>
                  <a:txBody>
                    <a:bodyPr/>
                    <a:lstStyle/>
                    <a:p>
                      <a:pPr marL="0" lvl="0" indent="0" algn="l" rtl="0">
                        <a:spcBef>
                          <a:spcPts val="0"/>
                        </a:spcBef>
                        <a:spcAft>
                          <a:spcPts val="0"/>
                        </a:spcAft>
                        <a:buNone/>
                      </a:pPr>
                      <a:r>
                        <a:rPr lang="en-IN" dirty="0"/>
                        <a:t>Violence Detection (</a:t>
                      </a:r>
                      <a:r>
                        <a:rPr lang="en-IN" dirty="0" err="1"/>
                        <a:t>MobileNet</a:t>
                      </a:r>
                      <a:r>
                        <a:rPr lang="en-IN" dirty="0"/>
                        <a:t> v2)</a:t>
                      </a:r>
                      <a:endParaRPr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a:t>Identifies violent activity in frames.</a:t>
                      </a:r>
                      <a:endParaRPr dirty="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621784">
                <a:tc>
                  <a:txBody>
                    <a:bodyPr/>
                    <a:lstStyle/>
                    <a:p>
                      <a:pPr marL="0" lvl="0" indent="0" algn="l" rtl="0">
                        <a:spcBef>
                          <a:spcPts val="0"/>
                        </a:spcBef>
                        <a:spcAft>
                          <a:spcPts val="0"/>
                        </a:spcAft>
                        <a:buNone/>
                      </a:pPr>
                      <a:r>
                        <a:rPr lang="en-IN" dirty="0"/>
                        <a:t>Frame Filtering &amp; Enhancement</a:t>
                      </a:r>
                      <a:endParaRPr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a:t>Discards non-violent frames and enhances detected ones.</a:t>
                      </a:r>
                      <a:endParaRPr dirty="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551951">
                <a:tc>
                  <a:txBody>
                    <a:bodyPr/>
                    <a:lstStyle/>
                    <a:p>
                      <a:pPr marL="0" lvl="0" indent="0" algn="l" rtl="0">
                        <a:spcBef>
                          <a:spcPts val="0"/>
                        </a:spcBef>
                        <a:spcAft>
                          <a:spcPts val="0"/>
                        </a:spcAft>
                        <a:buNone/>
                      </a:pPr>
                      <a:r>
                        <a:rPr lang="en-IN" dirty="0"/>
                        <a:t>Face Detection &amp; Feature Extraction</a:t>
                      </a:r>
                      <a:endParaRPr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dirty="0"/>
                        <a:t>Detects faces using MTCNN and extracts features using CNN + PCA.</a:t>
                      </a:r>
                      <a:endParaRPr dirty="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621784">
                <a:tc>
                  <a:txBody>
                    <a:bodyPr/>
                    <a:lstStyle/>
                    <a:p>
                      <a:pPr marL="0" lvl="0" indent="0" algn="l" rtl="0">
                        <a:spcBef>
                          <a:spcPts val="0"/>
                        </a:spcBef>
                        <a:spcAft>
                          <a:spcPts val="0"/>
                        </a:spcAft>
                        <a:buNone/>
                      </a:pPr>
                      <a:r>
                        <a:rPr lang="en-IN" b="0" dirty="0" err="1"/>
                        <a:t>Firestore</a:t>
                      </a:r>
                      <a:r>
                        <a:rPr lang="en-IN" b="0" dirty="0"/>
                        <a:t> Database Storage </a:t>
                      </a:r>
                      <a:endParaRPr b="0"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dirty="0"/>
                        <a:t>Stores enhanced images and detected faces.</a:t>
                      </a:r>
                      <a:endParaRPr dirty="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r h="394300">
                <a:tc>
                  <a:txBody>
                    <a:bodyPr/>
                    <a:lstStyle/>
                    <a:p>
                      <a:pPr marL="0" lvl="0" indent="0" algn="l" rtl="0">
                        <a:spcBef>
                          <a:spcPts val="0"/>
                        </a:spcBef>
                        <a:spcAft>
                          <a:spcPts val="0"/>
                        </a:spcAft>
                        <a:buNone/>
                      </a:pPr>
                      <a:r>
                        <a:rPr lang="en-IN" dirty="0"/>
                        <a:t>Telegram Bot Alert</a:t>
                      </a:r>
                      <a:endParaRPr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dirty="0"/>
                        <a:t>Sends real-time alerts when violence is detected</a:t>
                      </a:r>
                      <a:endParaRPr dirty="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r>
                        <a:rPr lang="en-IN" dirty="0"/>
                        <a:t>Processing &amp; Recognition</a:t>
                      </a:r>
                      <a:endParaRPr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dirty="0"/>
                        <a:t>Performs image processing and face recognition.</a:t>
                      </a:r>
                      <a:endParaRPr dirty="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Times New Roman"/>
                <a:ea typeface="Times New Roman"/>
                <a:cs typeface="Times New Roman"/>
                <a:sym typeface="Times New Roman"/>
              </a:rPr>
              <a:t>Workflow of the system</a:t>
            </a:r>
            <a:endParaRPr sz="3000">
              <a:latin typeface="Times New Roman"/>
              <a:ea typeface="Times New Roman"/>
              <a:cs typeface="Times New Roman"/>
              <a:sym typeface="Times New Roman"/>
            </a:endParaRPr>
          </a:p>
        </p:txBody>
      </p:sp>
      <p:sp>
        <p:nvSpPr>
          <p:cNvPr id="102" name="Google Shape;102;p21"/>
          <p:cNvSpPr txBox="1"/>
          <p:nvPr/>
        </p:nvSpPr>
        <p:spPr>
          <a:xfrm>
            <a:off x="2884350" y="2285400"/>
            <a:ext cx="3878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2"/>
                </a:solidFill>
              </a:rPr>
              <a:t>&lt;&lt; Block Diagram / Flow Chart&gt;&gt;</a:t>
            </a:r>
            <a:endParaRPr sz="1800">
              <a:solidFill>
                <a:schemeClr val="dk2"/>
              </a:solidFill>
            </a:endParaRPr>
          </a:p>
        </p:txBody>
      </p:sp>
      <p:pic>
        <p:nvPicPr>
          <p:cNvPr id="2" name="Picture 1">
            <a:extLst>
              <a:ext uri="{FF2B5EF4-FFF2-40B4-BE49-F238E27FC236}">
                <a16:creationId xmlns:a16="http://schemas.microsoft.com/office/drawing/2014/main" id="{5A4BCBB6-303D-634E-5398-FEDC4409A5A0}"/>
              </a:ext>
            </a:extLst>
          </p:cNvPr>
          <p:cNvPicPr>
            <a:picLocks noChangeAspect="1"/>
          </p:cNvPicPr>
          <p:nvPr/>
        </p:nvPicPr>
        <p:blipFill>
          <a:blip r:embed="rId3"/>
          <a:stretch>
            <a:fillRect/>
          </a:stretch>
        </p:blipFill>
        <p:spPr>
          <a:xfrm>
            <a:off x="248200" y="712925"/>
            <a:ext cx="8832300" cy="430627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1590</TotalTime>
  <Words>1212</Words>
  <Application>Microsoft Office PowerPoint</Application>
  <PresentationFormat>On-screen Show (16:9)</PresentationFormat>
  <Paragraphs>198</Paragraphs>
  <Slides>20</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Times New Roman</vt:lpstr>
      <vt:lpstr>Simple Light</vt:lpstr>
      <vt:lpstr>PowerPoint Presentation</vt:lpstr>
      <vt:lpstr>PowerPoint Presentation</vt:lpstr>
      <vt:lpstr>PowerPoint Presentation</vt:lpstr>
      <vt:lpstr>Literature Survey</vt:lpstr>
      <vt:lpstr>Generic Architecture of the Existing Systems</vt:lpstr>
      <vt:lpstr>Software / Hardware requirements for development / deployment</vt:lpstr>
      <vt:lpstr>Proposed System Architecture</vt:lpstr>
      <vt:lpstr>Module Description</vt:lpstr>
      <vt:lpstr>Workflow of the system</vt:lpstr>
      <vt:lpstr>Environmental Setup </vt:lpstr>
      <vt:lpstr>Document Structure (make additional copies of this slide based on requirement)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G_NIHARIKA</dc:creator>
  <cp:lastModifiedBy>Siddharth Bandi</cp:lastModifiedBy>
  <cp:revision>10</cp:revision>
  <dcterms:modified xsi:type="dcterms:W3CDTF">2025-04-24T19:02:29Z</dcterms:modified>
</cp:coreProperties>
</file>