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93488D-0A50-43A2-B8E1-2729EA269B9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4206196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488D-0A50-43A2-B8E1-2729EA269B9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1920117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488D-0A50-43A2-B8E1-2729EA269B9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96C4-D0E9-4492-A085-C78294B1EA3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350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488D-0A50-43A2-B8E1-2729EA269B9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1580729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488D-0A50-43A2-B8E1-2729EA269B9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96C4-D0E9-4492-A085-C78294B1EA3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5974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488D-0A50-43A2-B8E1-2729EA269B9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3866744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3488D-0A50-43A2-B8E1-2729EA269B9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4169355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3488D-0A50-43A2-B8E1-2729EA269B9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2932573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3488D-0A50-43A2-B8E1-2729EA269B9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3999261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488D-0A50-43A2-B8E1-2729EA269B9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413492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93488D-0A50-43A2-B8E1-2729EA269B98}"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26514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93488D-0A50-43A2-B8E1-2729EA269B98}" type="datetimeFigureOut">
              <a:rPr lang="en-US" smtClean="0"/>
              <a:t>5/9/2021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205977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93488D-0A50-43A2-B8E1-2729EA269B98}" type="datetimeFigureOut">
              <a:rPr lang="en-US" smtClean="0"/>
              <a:t>5/9/2021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400719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3488D-0A50-43A2-B8E1-2729EA269B98}" type="datetimeFigureOut">
              <a:rPr lang="en-US" smtClean="0"/>
              <a:t>5/9/2021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83091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93488D-0A50-43A2-B8E1-2729EA269B98}"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E96C4-D0E9-4492-A085-C78294B1EA3B}" type="slidenum">
              <a:rPr lang="en-US" smtClean="0"/>
              <a:t>‹#›</a:t>
            </a:fld>
            <a:endParaRPr lang="en-US"/>
          </a:p>
        </p:txBody>
      </p:sp>
    </p:spTree>
    <p:extLst>
      <p:ext uri="{BB962C8B-B14F-4D97-AF65-F5344CB8AC3E}">
        <p14:creationId xmlns:p14="http://schemas.microsoft.com/office/powerpoint/2010/main" val="327998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E96C4-D0E9-4492-A085-C78294B1EA3B}" type="slidenum">
              <a:rPr lang="en-US" smtClean="0"/>
              <a:t>‹#›</a:t>
            </a:fld>
            <a:endParaRPr lang="en-US"/>
          </a:p>
        </p:txBody>
      </p:sp>
      <p:sp>
        <p:nvSpPr>
          <p:cNvPr id="5" name="Date Placeholder 4"/>
          <p:cNvSpPr>
            <a:spLocks noGrp="1"/>
          </p:cNvSpPr>
          <p:nvPr>
            <p:ph type="dt" sz="half" idx="10"/>
          </p:nvPr>
        </p:nvSpPr>
        <p:spPr/>
        <p:txBody>
          <a:bodyPr/>
          <a:lstStyle/>
          <a:p>
            <a:fld id="{5893488D-0A50-43A2-B8E1-2729EA269B98}" type="datetimeFigureOut">
              <a:rPr lang="en-US" smtClean="0"/>
              <a:t>5/9/2021</a:t>
            </a:fld>
            <a:endParaRPr lang="en-US"/>
          </a:p>
        </p:txBody>
      </p:sp>
    </p:spTree>
    <p:extLst>
      <p:ext uri="{BB962C8B-B14F-4D97-AF65-F5344CB8AC3E}">
        <p14:creationId xmlns:p14="http://schemas.microsoft.com/office/powerpoint/2010/main" val="142232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93488D-0A50-43A2-B8E1-2729EA269B98}" type="datetimeFigureOut">
              <a:rPr lang="en-US" smtClean="0"/>
              <a:t>5/9/2021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CE96C4-D0E9-4492-A085-C78294B1EA3B}" type="slidenum">
              <a:rPr lang="en-US" smtClean="0"/>
              <a:t>‹#›</a:t>
            </a:fld>
            <a:endParaRPr lang="en-US"/>
          </a:p>
        </p:txBody>
      </p:sp>
    </p:spTree>
    <p:extLst>
      <p:ext uri="{BB962C8B-B14F-4D97-AF65-F5344CB8AC3E}">
        <p14:creationId xmlns:p14="http://schemas.microsoft.com/office/powerpoint/2010/main" val="32001458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lumMod val="75000"/>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7EEB2D42-330F-4C58-B923-AD6FC23AB80A}"/>
              </a:ext>
            </a:extLst>
          </p:cNvPr>
          <p:cNvSpPr>
            <a:spLocks noGrp="1"/>
          </p:cNvSpPr>
          <p:nvPr>
            <p:ph type="subTitle" idx="1"/>
          </p:nvPr>
        </p:nvSpPr>
        <p:spPr>
          <a:xfrm>
            <a:off x="1507067" y="4050833"/>
            <a:ext cx="7766936" cy="1096899"/>
          </a:xfrm>
        </p:spPr>
        <p:txBody>
          <a:bodyPr>
            <a:normAutofit/>
          </a:bodyPr>
          <a:lstStyle/>
          <a:p>
            <a:r>
              <a:rPr lang="en-US"/>
              <a:t>					npillana@kent.edu</a:t>
            </a:r>
          </a:p>
        </p:txBody>
      </p:sp>
      <p:sp>
        <p:nvSpPr>
          <p:cNvPr id="2" name="Title 1">
            <a:extLst>
              <a:ext uri="{FF2B5EF4-FFF2-40B4-BE49-F238E27FC236}">
                <a16:creationId xmlns:a16="http://schemas.microsoft.com/office/drawing/2014/main" id="{01FB5297-2A0C-49CB-AD5A-8BF7C345CDF2}"/>
              </a:ext>
            </a:extLst>
          </p:cNvPr>
          <p:cNvSpPr>
            <a:spLocks noGrp="1"/>
          </p:cNvSpPr>
          <p:nvPr>
            <p:ph type="ctrTitle"/>
          </p:nvPr>
        </p:nvSpPr>
        <p:spPr>
          <a:xfrm>
            <a:off x="1507067" y="1397000"/>
            <a:ext cx="7766936" cy="2653836"/>
          </a:xfrm>
        </p:spPr>
        <p:txBody>
          <a:bodyPr>
            <a:normAutofit/>
          </a:bodyPr>
          <a:lstStyle/>
          <a:p>
            <a:r>
              <a:rPr lang="en-US" dirty="0"/>
              <a:t>MARKET SEGMENTATION OF BATHSOAP</a:t>
            </a:r>
          </a:p>
        </p:txBody>
      </p:sp>
      <p:sp>
        <p:nvSpPr>
          <p:cNvPr id="18"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6051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C077A-C911-41C1-96D6-3879978373D3}"/>
              </a:ext>
            </a:extLst>
          </p:cNvPr>
          <p:cNvSpPr>
            <a:spLocks noGrp="1"/>
          </p:cNvSpPr>
          <p:nvPr>
            <p:ph type="title"/>
          </p:nvPr>
        </p:nvSpPr>
        <p:spPr>
          <a:xfrm>
            <a:off x="1333502" y="609600"/>
            <a:ext cx="8596668" cy="1320800"/>
          </a:xfrm>
        </p:spPr>
        <p:txBody>
          <a:bodyPr>
            <a:normAutofit/>
          </a:bodyPr>
          <a:lstStyle/>
          <a:p>
            <a:r>
              <a:rPr lang="en-US" dirty="0"/>
              <a:t>        PROBLEM STATEMENT</a:t>
            </a:r>
          </a:p>
        </p:txBody>
      </p:sp>
      <p:sp>
        <p:nvSpPr>
          <p:cNvPr id="3" name="Content Placeholder 2">
            <a:extLst>
              <a:ext uri="{FF2B5EF4-FFF2-40B4-BE49-F238E27FC236}">
                <a16:creationId xmlns:a16="http://schemas.microsoft.com/office/drawing/2014/main" id="{ED8B2301-51D5-443E-B330-B38221B61755}"/>
              </a:ext>
            </a:extLst>
          </p:cNvPr>
          <p:cNvSpPr>
            <a:spLocks noGrp="1"/>
          </p:cNvSpPr>
          <p:nvPr>
            <p:ph idx="1"/>
          </p:nvPr>
        </p:nvSpPr>
        <p:spPr>
          <a:xfrm>
            <a:off x="1333502" y="2160590"/>
            <a:ext cx="8470898" cy="3429260"/>
          </a:xfrm>
        </p:spPr>
        <p:txBody>
          <a:bodyPr>
            <a:normAutofit/>
          </a:bodyPr>
          <a:lstStyle/>
          <a:p>
            <a:r>
              <a:rPr lang="en-US" b="0" i="0" dirty="0">
                <a:effectLst/>
                <a:latin typeface="Segoe UI" panose="020B0502040204020203" pitchFamily="34" charset="0"/>
                <a:cs typeface="Segoe UI" panose="020B0502040204020203" pitchFamily="34" charset="0"/>
              </a:rPr>
              <a:t>I’d like to learn and find out how can I attract customers and encourage them to use the bath soap products in the future.</a:t>
            </a:r>
          </a:p>
          <a:p>
            <a:r>
              <a:rPr lang="en-US" b="0" i="0" dirty="0">
                <a:effectLst/>
                <a:latin typeface="Segoe UI" panose="020B0502040204020203" pitchFamily="34" charset="0"/>
                <a:cs typeface="Segoe UI" panose="020B0502040204020203" pitchFamily="34" charset="0"/>
              </a:rPr>
              <a:t>My first idea is to find group of similar customers based on shopping behavior, then analyze each group separately and find out what is important for each customer for purchasing the product.</a:t>
            </a:r>
          </a:p>
          <a:p>
            <a:endParaRPr lang="en-US" dirty="0"/>
          </a:p>
        </p:txBody>
      </p:sp>
    </p:spTree>
    <p:extLst>
      <p:ext uri="{BB962C8B-B14F-4D97-AF65-F5344CB8AC3E}">
        <p14:creationId xmlns:p14="http://schemas.microsoft.com/office/powerpoint/2010/main" val="838827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1F4799E-D495-4A25-A351-3B77D67CF885}"/>
              </a:ext>
            </a:extLst>
          </p:cNvPr>
          <p:cNvGraphicFramePr>
            <a:graphicFrameLocks noGrp="1"/>
          </p:cNvGraphicFramePr>
          <p:nvPr>
            <p:extLst>
              <p:ext uri="{D42A27DB-BD31-4B8C-83A1-F6EECF244321}">
                <p14:modId xmlns:p14="http://schemas.microsoft.com/office/powerpoint/2010/main" val="323319573"/>
              </p:ext>
            </p:extLst>
          </p:nvPr>
        </p:nvGraphicFramePr>
        <p:xfrm>
          <a:off x="2032000" y="719666"/>
          <a:ext cx="8450470" cy="5813656"/>
        </p:xfrm>
        <a:graphic>
          <a:graphicData uri="http://schemas.openxmlformats.org/drawingml/2006/table">
            <a:tbl>
              <a:tblPr firstRow="1" bandRow="1">
                <a:tableStyleId>{5C22544A-7EE6-4342-B048-85BDC9FD1C3A}</a:tableStyleId>
              </a:tblPr>
              <a:tblGrid>
                <a:gridCol w="4225235">
                  <a:extLst>
                    <a:ext uri="{9D8B030D-6E8A-4147-A177-3AD203B41FA5}">
                      <a16:colId xmlns:a16="http://schemas.microsoft.com/office/drawing/2014/main" val="1249797807"/>
                    </a:ext>
                  </a:extLst>
                </a:gridCol>
                <a:gridCol w="4225235">
                  <a:extLst>
                    <a:ext uri="{9D8B030D-6E8A-4147-A177-3AD203B41FA5}">
                      <a16:colId xmlns:a16="http://schemas.microsoft.com/office/drawing/2014/main" val="3935251496"/>
                    </a:ext>
                  </a:extLst>
                </a:gridCol>
              </a:tblGrid>
              <a:tr h="2906828">
                <a:tc>
                  <a:txBody>
                    <a:bodyPr/>
                    <a:lstStyle/>
                    <a:p>
                      <a:r>
                        <a:rPr lang="en-US" dirty="0">
                          <a:latin typeface="Segoe UI" panose="020B0502040204020203" pitchFamily="34" charset="0"/>
                          <a:cs typeface="Segoe UI" panose="020B0502040204020203" pitchFamily="34" charset="0"/>
                        </a:rPr>
                        <a:t>Cluster 1</a:t>
                      </a:r>
                    </a:p>
                    <a:p>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Have high TV/Cable availability.</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More members in family.</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They are not loyal to any brand, moderately buy products based on promos.</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txBody>
                  <a:tcPr/>
                </a:tc>
                <a:tc>
                  <a:txBody>
                    <a:bodyPr/>
                    <a:lstStyle/>
                    <a:p>
                      <a:r>
                        <a:rPr lang="en-US" dirty="0">
                          <a:latin typeface="Segoe UI" panose="020B0502040204020203" pitchFamily="34" charset="0"/>
                          <a:cs typeface="Segoe UI" panose="020B0502040204020203" pitchFamily="34" charset="0"/>
                        </a:rPr>
                        <a:t>Cluster 2</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High No. of Transactions</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High no of brands and brand runs</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They are loyal to brand fall in cat1 during promo 6.</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More Women in cluster.</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00486191"/>
                  </a:ext>
                </a:extLst>
              </a:tr>
              <a:tr h="2906828">
                <a:tc>
                  <a:txBody>
                    <a:bodyPr/>
                    <a:lstStyle/>
                    <a:p>
                      <a:r>
                        <a:rPr lang="en-US" dirty="0">
                          <a:latin typeface="Segoe UI" panose="020B0502040204020203" pitchFamily="34" charset="0"/>
                          <a:cs typeface="Segoe UI" panose="020B0502040204020203" pitchFamily="34" charset="0"/>
                        </a:rPr>
                        <a:t>Cluster 3</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They buy more products from other999 and not loyal to brand.</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High number of brands.</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txBody>
                  <a:tcPr/>
                </a:tc>
                <a:tc>
                  <a:txBody>
                    <a:bodyPr/>
                    <a:lstStyle/>
                    <a:p>
                      <a:r>
                        <a:rPr lang="en-US" dirty="0">
                          <a:latin typeface="Segoe UI" panose="020B0502040204020203" pitchFamily="34" charset="0"/>
                          <a:cs typeface="Segoe UI" panose="020B0502040204020203" pitchFamily="34" charset="0"/>
                        </a:rPr>
                        <a:t>Cluster 4</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High SEC.</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They are Highly loyal to the product even with No Promotions which are under cat 3 and 4.</a:t>
                      </a:r>
                    </a:p>
                    <a:p>
                      <a:pPr marL="285750" indent="-285750">
                        <a:buFont typeface="Arial" panose="020B0604020202020204" pitchFamily="34" charset="0"/>
                        <a:buChar char="•"/>
                      </a:pPr>
                      <a:r>
                        <a:rPr lang="en-US" dirty="0">
                          <a:latin typeface="Segoe UI" panose="020B0502040204020203" pitchFamily="34" charset="0"/>
                          <a:cs typeface="Segoe UI" panose="020B0502040204020203" pitchFamily="34" charset="0"/>
                        </a:rPr>
                        <a:t>More member in family.</a:t>
                      </a:r>
                    </a:p>
                    <a:p>
                      <a:pPr marL="285750" indent="-28575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2806219347"/>
                  </a:ext>
                </a:extLst>
              </a:tr>
            </a:tbl>
          </a:graphicData>
        </a:graphic>
      </p:graphicFrame>
    </p:spTree>
    <p:extLst>
      <p:ext uri="{BB962C8B-B14F-4D97-AF65-F5344CB8AC3E}">
        <p14:creationId xmlns:p14="http://schemas.microsoft.com/office/powerpoint/2010/main" val="3400891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18C29A-8559-449D-90E2-ADF91975BC5B}"/>
              </a:ext>
            </a:extLst>
          </p:cNvPr>
          <p:cNvSpPr txBox="1"/>
          <p:nvPr/>
        </p:nvSpPr>
        <p:spPr>
          <a:xfrm>
            <a:off x="4002157" y="954157"/>
            <a:ext cx="6394173" cy="769441"/>
          </a:xfrm>
          <a:prstGeom prst="rect">
            <a:avLst/>
          </a:prstGeom>
          <a:noFill/>
        </p:spPr>
        <p:txBody>
          <a:bodyPr wrap="square" rtlCol="0">
            <a:spAutoFit/>
          </a:bodyPr>
          <a:lstStyle/>
          <a:p>
            <a:r>
              <a:rPr lang="en-US" sz="4400" dirty="0"/>
              <a:t>CONCLUSION</a:t>
            </a:r>
          </a:p>
        </p:txBody>
      </p:sp>
      <p:sp>
        <p:nvSpPr>
          <p:cNvPr id="3" name="TextBox 2">
            <a:extLst>
              <a:ext uri="{FF2B5EF4-FFF2-40B4-BE49-F238E27FC236}">
                <a16:creationId xmlns:a16="http://schemas.microsoft.com/office/drawing/2014/main" id="{923F4017-6E50-4EF5-B26D-30D57A845FC5}"/>
              </a:ext>
            </a:extLst>
          </p:cNvPr>
          <p:cNvSpPr txBox="1"/>
          <p:nvPr/>
        </p:nvSpPr>
        <p:spPr>
          <a:xfrm>
            <a:off x="1192696" y="2372139"/>
            <a:ext cx="10177669" cy="2585323"/>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Segoe UI" panose="020B0502040204020203" pitchFamily="34" charset="0"/>
                <a:cs typeface="Segoe UI" panose="020B0502040204020203" pitchFamily="34" charset="0"/>
              </a:rPr>
              <a:t>Customers in cluster 4 are highly Loyal and they buy the product even when no promotions are available.</a:t>
            </a:r>
            <a:r>
              <a:rPr lang="en-US" b="0" i="0" dirty="0">
                <a:solidFill>
                  <a:srgbClr val="111111"/>
                </a:solidFill>
                <a:effectLst/>
                <a:latin typeface="Segoe UI" panose="020B0502040204020203" pitchFamily="34" charset="0"/>
                <a:cs typeface="Segoe UI" panose="020B0502040204020203" pitchFamily="34" charset="0"/>
              </a:rPr>
              <a:t> They might be encouraged if we inform them about new and/or unique products from our line. Any discounts available can be communicated through Email or phone.</a:t>
            </a:r>
          </a:p>
          <a:p>
            <a:pPr marL="342900" indent="-342900">
              <a:buFont typeface="Arial" panose="020B0604020202020204" pitchFamily="34" charset="0"/>
              <a:buChar char="•"/>
            </a:pPr>
            <a:endParaRPr lang="en-US" b="0" i="0" dirty="0">
              <a:solidFill>
                <a:srgbClr val="111111"/>
              </a:solidFill>
              <a:effectLst/>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dirty="0">
                <a:latin typeface="Segoe UI" panose="020B0502040204020203" pitchFamily="34" charset="0"/>
                <a:cs typeface="Segoe UI" panose="020B0502040204020203" pitchFamily="34" charset="0"/>
              </a:rPr>
              <a:t>Customers in cluster 2 and 4 are loyal to specific brand and buy during the promos. Since most of them are women and they have TV at home, more add promotions should be released and future products should be developed based on </a:t>
            </a:r>
            <a:r>
              <a:rPr lang="en-US">
                <a:latin typeface="Segoe UI" panose="020B0502040204020203" pitchFamily="34" charset="0"/>
                <a:cs typeface="Segoe UI" panose="020B0502040204020203" pitchFamily="34" charset="0"/>
              </a:rPr>
              <a:t>women category.</a:t>
            </a:r>
            <a:endParaRPr lang="en-US"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endParaRPr lang="en-US" dirty="0">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dirty="0">
                <a:latin typeface="Segoe UI" panose="020B0502040204020203" pitchFamily="34" charset="0"/>
                <a:cs typeface="Segoe UI" panose="020B0502040204020203" pitchFamily="34" charset="0"/>
              </a:rPr>
              <a:t>Customers in cluster 3 are not brand loyal . No promos should be given</a:t>
            </a:r>
          </a:p>
        </p:txBody>
      </p:sp>
    </p:spTree>
    <p:extLst>
      <p:ext uri="{BB962C8B-B14F-4D97-AF65-F5344CB8AC3E}">
        <p14:creationId xmlns:p14="http://schemas.microsoft.com/office/powerpoint/2010/main" val="21335352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66</TotalTime>
  <Words>295</Words>
  <Application>Microsoft Office PowerPoint</Application>
  <PresentationFormat>Widescreen</PresentationFormat>
  <Paragraphs>31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Segoe UI</vt:lpstr>
      <vt:lpstr>Trebuchet MS</vt:lpstr>
      <vt:lpstr>Wingdings 3</vt:lpstr>
      <vt:lpstr>Facet</vt:lpstr>
      <vt:lpstr>MARKET SEGMENTATION OF BATHSOAP</vt:lpstr>
      <vt:lpstr>        PROBLEM STATEMENT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SEGMENTATION OF BATHSOAP</dc:title>
  <dc:creator>Niharika Pillanagoyala (HCL TECHNOLOGIES)</dc:creator>
  <cp:lastModifiedBy>Niharika Pillanagoyala (HCL TECHNOLOGIES)</cp:lastModifiedBy>
  <cp:revision>10</cp:revision>
  <dcterms:created xsi:type="dcterms:W3CDTF">2021-05-09T19:17:52Z</dcterms:created>
  <dcterms:modified xsi:type="dcterms:W3CDTF">2021-05-09T20:48:12Z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2021-05-09T19:17:52Z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d70277e1-142e-46e7-9f89-1507bea09b84</vt:lpwstr>
  </property>
  <property fmtid="{D5CDD505-2E9C-101B-9397-08002B2CF9AE}" pid="8" name="MSIP_Label_f42aa342-8706-4288-bd11-ebb85995028c_ContentBits">
    <vt:lpwstr>0</vt:lpwstr>
  </property>
</Properties>
</file>