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20619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192011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35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158072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597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86674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16935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93257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99926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1349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6514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3488D-0A50-43A2-B8E1-2729EA269B98}"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0597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3488D-0A50-43A2-B8E1-2729EA269B98}"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00719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488D-0A50-43A2-B8E1-2729EA269B98}"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83091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27998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Tree>
    <p:extLst>
      <p:ext uri="{BB962C8B-B14F-4D97-AF65-F5344CB8AC3E}">
        <p14:creationId xmlns:p14="http://schemas.microsoft.com/office/powerpoint/2010/main" val="14223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3488D-0A50-43A2-B8E1-2729EA269B98}" type="datetimeFigureOut">
              <a:rPr lang="en-US" smtClean="0"/>
              <a:t>5/9/2021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CE96C4-D0E9-4492-A085-C78294B1EA3B}" type="slidenum">
              <a:rPr lang="en-US" smtClean="0"/>
              <a:t>‹#›</a:t>
            </a:fld>
            <a:endParaRPr lang="en-US"/>
          </a:p>
        </p:txBody>
      </p:sp>
    </p:spTree>
    <p:extLst>
      <p:ext uri="{BB962C8B-B14F-4D97-AF65-F5344CB8AC3E}">
        <p14:creationId xmlns:p14="http://schemas.microsoft.com/office/powerpoint/2010/main" val="32001458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5297-2A0C-49CB-AD5A-8BF7C345CDF2}"/>
              </a:ext>
            </a:extLst>
          </p:cNvPr>
          <p:cNvSpPr>
            <a:spLocks noGrp="1"/>
          </p:cNvSpPr>
          <p:nvPr>
            <p:ph type="ctrTitle"/>
          </p:nvPr>
        </p:nvSpPr>
        <p:spPr>
          <a:xfrm>
            <a:off x="1507066" y="999460"/>
            <a:ext cx="5698067" cy="4479852"/>
          </a:xfrm>
        </p:spPr>
        <p:txBody>
          <a:bodyPr anchor="ctr">
            <a:normAutofit/>
          </a:bodyPr>
          <a:lstStyle/>
          <a:p>
            <a:r>
              <a:rPr lang="en-US" dirty="0"/>
              <a:t>MARKET SEGMENTATION OF BATHSOAP</a:t>
            </a:r>
          </a:p>
        </p:txBody>
      </p:sp>
      <p:sp>
        <p:nvSpPr>
          <p:cNvPr id="3" name="Subtitle 2">
            <a:extLst>
              <a:ext uri="{FF2B5EF4-FFF2-40B4-BE49-F238E27FC236}">
                <a16:creationId xmlns:a16="http://schemas.microsoft.com/office/drawing/2014/main" id="{7EEB2D42-330F-4C58-B923-AD6FC23AB80A}"/>
              </a:ext>
            </a:extLst>
          </p:cNvPr>
          <p:cNvSpPr>
            <a:spLocks noGrp="1"/>
          </p:cNvSpPr>
          <p:nvPr>
            <p:ph type="subTitle" idx="1"/>
          </p:nvPr>
        </p:nvSpPr>
        <p:spPr>
          <a:xfrm>
            <a:off x="7871971" y="999460"/>
            <a:ext cx="3123620" cy="4479852"/>
          </a:xfrm>
        </p:spPr>
        <p:txBody>
          <a:bodyPr anchor="ctr">
            <a:normAutofit/>
          </a:bodyPr>
          <a:lstStyle/>
          <a:p>
            <a:pPr algn="l"/>
            <a:r>
              <a:rPr lang="en-US"/>
              <a:t>					npillana@kent.edu</a:t>
            </a:r>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051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C077A-C911-41C1-96D6-3879978373D3}"/>
              </a:ext>
            </a:extLst>
          </p:cNvPr>
          <p:cNvSpPr>
            <a:spLocks noGrp="1"/>
          </p:cNvSpPr>
          <p:nvPr>
            <p:ph type="title"/>
          </p:nvPr>
        </p:nvSpPr>
        <p:spPr>
          <a:xfrm>
            <a:off x="1333502" y="609600"/>
            <a:ext cx="8596668" cy="1320800"/>
          </a:xfrm>
        </p:spPr>
        <p:txBody>
          <a:bodyPr>
            <a:normAutofit/>
          </a:bodyPr>
          <a:lstStyle/>
          <a:p>
            <a:r>
              <a:rPr lang="en-US" dirty="0"/>
              <a:t>        PROBLEM STATEMENT</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D8B2301-51D5-443E-B330-B38221B61755}"/>
              </a:ext>
            </a:extLst>
          </p:cNvPr>
          <p:cNvSpPr>
            <a:spLocks noGrp="1"/>
          </p:cNvSpPr>
          <p:nvPr>
            <p:ph idx="1"/>
          </p:nvPr>
        </p:nvSpPr>
        <p:spPr>
          <a:xfrm>
            <a:off x="1333502" y="2160590"/>
            <a:ext cx="8470898" cy="3429260"/>
          </a:xfrm>
        </p:spPr>
        <p:txBody>
          <a:bodyPr>
            <a:normAutofit/>
          </a:bodyPr>
          <a:lstStyle/>
          <a:p>
            <a:r>
              <a:rPr lang="en-US" b="0" i="0">
                <a:effectLst/>
                <a:latin typeface="Segoe UI" panose="020B0502040204020203" pitchFamily="34" charset="0"/>
                <a:cs typeface="Segoe UI" panose="020B0502040204020203" pitchFamily="34" charset="0"/>
              </a:rPr>
              <a:t>I’d like to learn and find out how can I attract customers and encourage them to use the bath soap products in the future.</a:t>
            </a:r>
          </a:p>
          <a:p>
            <a:r>
              <a:rPr lang="en-US" b="0" i="0">
                <a:effectLst/>
                <a:latin typeface="Segoe UI" panose="020B0502040204020203" pitchFamily="34" charset="0"/>
                <a:cs typeface="Segoe UI" panose="020B0502040204020203" pitchFamily="34" charset="0"/>
              </a:rPr>
              <a:t>My first idea is to find groups of similar customers based on shopping behavior, then analyze each group separately and find out what is important for each customer for purchasing the product.</a:t>
            </a:r>
          </a:p>
          <a:p>
            <a:endParaRPr lang="en-US"/>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882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1F4799E-D495-4A25-A351-3B77D67CF885}"/>
              </a:ext>
            </a:extLst>
          </p:cNvPr>
          <p:cNvGraphicFramePr>
            <a:graphicFrameLocks noGrp="1"/>
          </p:cNvGraphicFramePr>
          <p:nvPr>
            <p:extLst>
              <p:ext uri="{D42A27DB-BD31-4B8C-83A1-F6EECF244321}">
                <p14:modId xmlns:p14="http://schemas.microsoft.com/office/powerpoint/2010/main" val="323319573"/>
              </p:ext>
            </p:extLst>
          </p:nvPr>
        </p:nvGraphicFramePr>
        <p:xfrm>
          <a:off x="2032000" y="719666"/>
          <a:ext cx="8450470" cy="5813656"/>
        </p:xfrm>
        <a:graphic>
          <a:graphicData uri="http://schemas.openxmlformats.org/drawingml/2006/table">
            <a:tbl>
              <a:tblPr firstRow="1" bandRow="1">
                <a:tableStyleId>{5C22544A-7EE6-4342-B048-85BDC9FD1C3A}</a:tableStyleId>
              </a:tblPr>
              <a:tblGrid>
                <a:gridCol w="4225235">
                  <a:extLst>
                    <a:ext uri="{9D8B030D-6E8A-4147-A177-3AD203B41FA5}">
                      <a16:colId xmlns:a16="http://schemas.microsoft.com/office/drawing/2014/main" val="1249797807"/>
                    </a:ext>
                  </a:extLst>
                </a:gridCol>
                <a:gridCol w="4225235">
                  <a:extLst>
                    <a:ext uri="{9D8B030D-6E8A-4147-A177-3AD203B41FA5}">
                      <a16:colId xmlns:a16="http://schemas.microsoft.com/office/drawing/2014/main" val="3935251496"/>
                    </a:ext>
                  </a:extLst>
                </a:gridCol>
              </a:tblGrid>
              <a:tr h="2906828">
                <a:tc>
                  <a:txBody>
                    <a:bodyPr/>
                    <a:lstStyle/>
                    <a:p>
                      <a:r>
                        <a:rPr lang="en-US" dirty="0">
                          <a:latin typeface="Segoe UI" panose="020B0502040204020203" pitchFamily="34" charset="0"/>
                          <a:cs typeface="Segoe UI" panose="020B0502040204020203" pitchFamily="34" charset="0"/>
                        </a:rPr>
                        <a:t>Cluster 1</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Have high TV/Cable availability.</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members in family.</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not loyal to any brand, moderately buy products based on promos.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tc>
                  <a:txBody>
                    <a:bodyPr/>
                    <a:lstStyle/>
                    <a:p>
                      <a:r>
                        <a:rPr lang="en-US" dirty="0">
                          <a:latin typeface="Segoe UI" panose="020B0502040204020203" pitchFamily="34" charset="0"/>
                          <a:cs typeface="Segoe UI" panose="020B0502040204020203" pitchFamily="34" charset="0"/>
                        </a:rPr>
                        <a:t>Cluster 2</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No. of Transactions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no of brands and brand runs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loyal to brand fall in cat1 during promo 6.</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Women in cluster.</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00486191"/>
                  </a:ext>
                </a:extLst>
              </a:tr>
              <a:tr h="2906828">
                <a:tc>
                  <a:txBody>
                    <a:bodyPr/>
                    <a:lstStyle/>
                    <a:p>
                      <a:r>
                        <a:rPr lang="en-US" dirty="0">
                          <a:latin typeface="Segoe UI" panose="020B0502040204020203" pitchFamily="34" charset="0"/>
                          <a:cs typeface="Segoe UI" panose="020B0502040204020203" pitchFamily="34" charset="0"/>
                        </a:rPr>
                        <a:t>Cluster 3</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buy more products from other999 and not loyal to brand.</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number of brands.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tc>
                  <a:txBody>
                    <a:bodyPr/>
                    <a:lstStyle/>
                    <a:p>
                      <a:r>
                        <a:rPr lang="en-US" dirty="0">
                          <a:latin typeface="Segoe UI" panose="020B0502040204020203" pitchFamily="34" charset="0"/>
                          <a:cs typeface="Segoe UI" panose="020B0502040204020203" pitchFamily="34" charset="0"/>
                        </a:rPr>
                        <a:t>Cluster 4</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SEC.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Highly loyal to the product even with No Promotions which are under cat 3 and 4.</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member in family.</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06219347"/>
                  </a:ext>
                </a:extLst>
              </a:tr>
            </a:tbl>
          </a:graphicData>
        </a:graphic>
      </p:graphicFrame>
    </p:spTree>
    <p:extLst>
      <p:ext uri="{BB962C8B-B14F-4D97-AF65-F5344CB8AC3E}">
        <p14:creationId xmlns:p14="http://schemas.microsoft.com/office/powerpoint/2010/main" val="340089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8C29A-8559-449D-90E2-ADF91975BC5B}"/>
              </a:ext>
            </a:extLst>
          </p:cNvPr>
          <p:cNvSpPr txBox="1"/>
          <p:nvPr/>
        </p:nvSpPr>
        <p:spPr>
          <a:xfrm>
            <a:off x="4002157" y="954157"/>
            <a:ext cx="6394173" cy="769441"/>
          </a:xfrm>
          <a:prstGeom prst="rect">
            <a:avLst/>
          </a:prstGeom>
          <a:noFill/>
        </p:spPr>
        <p:txBody>
          <a:bodyPr wrap="square" rtlCol="0">
            <a:spAutoFit/>
          </a:bodyPr>
          <a:lstStyle/>
          <a:p>
            <a:r>
              <a:rPr lang="en-US" sz="4400" dirty="0"/>
              <a:t>CONCLUSION</a:t>
            </a:r>
          </a:p>
        </p:txBody>
      </p:sp>
      <p:sp>
        <p:nvSpPr>
          <p:cNvPr id="3" name="TextBox 2">
            <a:extLst>
              <a:ext uri="{FF2B5EF4-FFF2-40B4-BE49-F238E27FC236}">
                <a16:creationId xmlns:a16="http://schemas.microsoft.com/office/drawing/2014/main" id="{923F4017-6E50-4EF5-B26D-30D57A845FC5}"/>
              </a:ext>
            </a:extLst>
          </p:cNvPr>
          <p:cNvSpPr txBox="1"/>
          <p:nvPr/>
        </p:nvSpPr>
        <p:spPr>
          <a:xfrm>
            <a:off x="1192696" y="2372139"/>
            <a:ext cx="10177669" cy="2308324"/>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4 are highly Loyal and they buy the product even no promotions are available.</a:t>
            </a:r>
            <a:r>
              <a:rPr lang="en-US" b="0" i="0" dirty="0">
                <a:solidFill>
                  <a:srgbClr val="111111"/>
                </a:solidFill>
                <a:effectLst/>
                <a:latin typeface="Segoe UI" panose="020B0502040204020203" pitchFamily="34" charset="0"/>
                <a:cs typeface="Segoe UI" panose="020B0502040204020203" pitchFamily="34" charset="0"/>
              </a:rPr>
              <a:t> They might be encouraged if we inform them about new and/or unique products from our line. Any discounts available can be communicated through Email or phone.</a:t>
            </a:r>
          </a:p>
          <a:p>
            <a:pPr marL="342900" indent="-342900">
              <a:buFont typeface="Arial" panose="020B0604020202020204" pitchFamily="34" charset="0"/>
              <a:buChar char="•"/>
            </a:pPr>
            <a:endParaRPr lang="en-US" b="0" i="0" dirty="0">
              <a:solidFill>
                <a:srgbClr val="111111"/>
              </a:solidFill>
              <a:effectLst/>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2 and 4 and loyal to specific brand and buy during the promos. Since most of them are women and they have TV at home, more add promotions should be released.</a:t>
            </a:r>
          </a:p>
          <a:p>
            <a:pPr marL="342900" indent="-3429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3 are not brand loyal . No promos should be given</a:t>
            </a:r>
          </a:p>
        </p:txBody>
      </p:sp>
    </p:spTree>
    <p:extLst>
      <p:ext uri="{BB962C8B-B14F-4D97-AF65-F5344CB8AC3E}">
        <p14:creationId xmlns:p14="http://schemas.microsoft.com/office/powerpoint/2010/main" val="2133535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TotalTime>
  <Words>284</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Trebuchet MS</vt:lpstr>
      <vt:lpstr>Wingdings 3</vt:lpstr>
      <vt:lpstr>Facet</vt:lpstr>
      <vt:lpstr>MARKET SEGMENTATION OF BATHSOAP</vt:lpstr>
      <vt:lpstr>        PROBLEM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OF BATHSOAP</dc:title>
  <dc:creator>Niharika Pillanagoyala (HCL TECHNOLOGIES)</dc:creator>
  <cp:lastModifiedBy>Niharika Pillanagoyala (HCL TECHNOLOGIES)</cp:lastModifiedBy>
  <cp:revision>6</cp:revision>
  <dcterms:created xsi:type="dcterms:W3CDTF">2021-05-09T19:17:52Z</dcterms:created>
  <dcterms:modified xsi:type="dcterms:W3CDTF">2021-05-09T20:22:30Z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2021-05-09T19:17:52Z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d70277e1-142e-46e7-9f89-1507bea09b84</vt:lpwstr>
  </property>
  <property fmtid="{D5CDD505-2E9C-101B-9397-08002B2CF9AE}" pid="8" name="MSIP_Label_f42aa342-8706-4288-bd11-ebb85995028c_ContentBits">
    <vt:lpwstr>0</vt:lpwstr>
  </property>
</Properties>
</file>