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9" r:id="rId5"/>
    <p:sldId id="286" r:id="rId6"/>
    <p:sldId id="293" r:id="rId7"/>
    <p:sldId id="294" r:id="rId8"/>
    <p:sldId id="295" r:id="rId9"/>
    <p:sldId id="296" r:id="rId10"/>
    <p:sldId id="297" r:id="rId11"/>
    <p:sldId id="298" r:id="rId12"/>
    <p:sldId id="307" r:id="rId13"/>
    <p:sldId id="309" r:id="rId14"/>
    <p:sldId id="310" r:id="rId15"/>
    <p:sldId id="290" r:id="rId16"/>
    <p:sldId id="304" r:id="rId17"/>
    <p:sldId id="308" r:id="rId18"/>
    <p:sldId id="311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61687837209778E-2"/>
          <c:y val="0.13020013889097234"/>
          <c:w val="0.90774961478109673"/>
          <c:h val="0.803956283293862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Fuel Cost per MMBtu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Gas</c:v>
                </c:pt>
                <c:pt idx="1">
                  <c:v>Oil</c:v>
                </c:pt>
                <c:pt idx="2">
                  <c:v>Coal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3.0480999999999998</c:v>
                </c:pt>
                <c:pt idx="1">
                  <c:v>10.4903</c:v>
                </c:pt>
                <c:pt idx="2">
                  <c:v>1.8824000000000001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8-46E8-BC9D-C2E4C22F1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350351"/>
        <c:axId val="156350767"/>
      </c:barChart>
      <c:catAx>
        <c:axId val="15635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50767"/>
        <c:crosses val="autoZero"/>
        <c:auto val="1"/>
        <c:lblAlgn val="ctr"/>
        <c:lblOffset val="100"/>
        <c:noMultiLvlLbl val="0"/>
      </c:catAx>
      <c:valAx>
        <c:axId val="1563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5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Fuel</a:t>
            </a:r>
            <a:r>
              <a:rPr lang="en-US" baseline="0" dirty="0"/>
              <a:t> Received Units</a:t>
            </a:r>
            <a:endParaRPr lang="en-US" dirty="0"/>
          </a:p>
        </c:rich>
      </c:tx>
      <c:layout>
        <c:manualLayout>
          <c:xMode val="edge"/>
          <c:yMode val="edge"/>
          <c:x val="0.28509701352072025"/>
          <c:y val="6.348612374723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80211437713712"/>
          <c:y val="0.15022273928255786"/>
          <c:w val="0.89417667322834649"/>
          <c:h val="0.77869188123204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Units of Fuel received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Gas</c:v>
                </c:pt>
                <c:pt idx="1">
                  <c:v>Oil</c:v>
                </c:pt>
                <c:pt idx="2">
                  <c:v>Coal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316259.17</c:v>
                </c:pt>
                <c:pt idx="1">
                  <c:v>5074.46</c:v>
                </c:pt>
                <c:pt idx="2">
                  <c:v>43927.89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2-404B-8C3E-E54DECCA5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9321279"/>
        <c:axId val="2099327103"/>
      </c:barChart>
      <c:catAx>
        <c:axId val="209932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327103"/>
        <c:crosses val="autoZero"/>
        <c:auto val="1"/>
        <c:lblAlgn val="ctr"/>
        <c:lblOffset val="100"/>
        <c:noMultiLvlLbl val="0"/>
      </c:catAx>
      <c:valAx>
        <c:axId val="209932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321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6239B-B901-4C90-9860-808690A648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A51D2F-62C8-4A9B-BD06-B5B8D4E00CEA}">
      <dgm:prSet phldrT="[Text]" custT="1"/>
      <dgm:spPr/>
      <dgm:t>
        <a:bodyPr/>
        <a:lstStyle/>
        <a:p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Cluster 1: Gas</a:t>
          </a:r>
        </a:p>
      </dgm:t>
    </dgm:pt>
    <dgm:pt modelId="{303DA607-4F20-48AF-A702-76BD63711787}" type="parTrans" cxnId="{5678D849-290B-4E61-A8C7-4FB2A7945D0A}">
      <dgm:prSet/>
      <dgm:spPr/>
      <dgm:t>
        <a:bodyPr/>
        <a:lstStyle/>
        <a:p>
          <a:endParaRPr lang="en-US"/>
        </a:p>
      </dgm:t>
    </dgm:pt>
    <dgm:pt modelId="{3A4AF1CD-C694-4499-ABC9-2F2BF72A1D90}" type="sibTrans" cxnId="{5678D849-290B-4E61-A8C7-4FB2A7945D0A}">
      <dgm:prSet/>
      <dgm:spPr/>
      <dgm:t>
        <a:bodyPr/>
        <a:lstStyle/>
        <a:p>
          <a:endParaRPr lang="en-US"/>
        </a:p>
      </dgm:t>
    </dgm:pt>
    <dgm:pt modelId="{5A1327A8-354B-4644-8AFE-A34C456833FC}">
      <dgm:prSet phldrT="[Text]" custT="1"/>
      <dgm:spPr/>
      <dgm:t>
        <a:bodyPr/>
        <a:lstStyle/>
        <a:p>
          <a:r>
            <a:rPr lang="en-US" sz="2500" b="1">
              <a:latin typeface="Times New Roman" panose="02020603050405020304" pitchFamily="18" charset="0"/>
              <a:cs typeface="Times New Roman" panose="02020603050405020304" pitchFamily="18" charset="0"/>
            </a:rPr>
            <a:t>Cluster 2: Oil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4C1E3D-2089-47FA-8503-875AF67A36C0}" type="parTrans" cxnId="{F1FAA7C9-9203-4E2F-8A57-E90D7E6AEACB}">
      <dgm:prSet/>
      <dgm:spPr/>
      <dgm:t>
        <a:bodyPr/>
        <a:lstStyle/>
        <a:p>
          <a:endParaRPr lang="en-US"/>
        </a:p>
      </dgm:t>
    </dgm:pt>
    <dgm:pt modelId="{0A3BF517-1C1A-4AD8-B57E-B0C2C52362A4}" type="sibTrans" cxnId="{F1FAA7C9-9203-4E2F-8A57-E90D7E6AEACB}">
      <dgm:prSet/>
      <dgm:spPr/>
      <dgm:t>
        <a:bodyPr/>
        <a:lstStyle/>
        <a:p>
          <a:endParaRPr lang="en-US"/>
        </a:p>
      </dgm:t>
    </dgm:pt>
    <dgm:pt modelId="{AF78D6A2-C662-4115-A0C7-CF3EB16026B2}">
      <dgm:prSet phldrT="[Text]" custT="1"/>
      <dgm:spPr/>
      <dgm:t>
        <a:bodyPr/>
        <a:lstStyle/>
        <a:p>
          <a:r>
            <a:rPr lang="en-US" sz="2500" b="1">
              <a:latin typeface="Times New Roman" panose="02020603050405020304" pitchFamily="18" charset="0"/>
              <a:cs typeface="Times New Roman" panose="02020603050405020304" pitchFamily="18" charset="0"/>
            </a:rPr>
            <a:t>Cluster 3: Coal</a:t>
          </a:r>
          <a:endParaRPr lang="en-US" sz="2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655F4-480C-4564-9E10-FED89346B022}" type="parTrans" cxnId="{2D59352C-035B-4C3F-A8B7-5B039E1A2DB7}">
      <dgm:prSet/>
      <dgm:spPr/>
      <dgm:t>
        <a:bodyPr/>
        <a:lstStyle/>
        <a:p>
          <a:endParaRPr lang="en-US"/>
        </a:p>
      </dgm:t>
    </dgm:pt>
    <dgm:pt modelId="{F8F7B427-C9D0-41D0-86F1-E4855A348F3F}" type="sibTrans" cxnId="{2D59352C-035B-4C3F-A8B7-5B039E1A2DB7}">
      <dgm:prSet/>
      <dgm:spPr/>
      <dgm:t>
        <a:bodyPr/>
        <a:lstStyle/>
        <a:p>
          <a:endParaRPr lang="en-US"/>
        </a:p>
      </dgm:t>
    </dgm:pt>
    <dgm:pt modelId="{6E726197-0EC2-45AC-B1D3-CBC26E39F404}" type="pres">
      <dgm:prSet presAssocID="{5D56239B-B901-4C90-9860-808690A648C2}" presName="Name0" presStyleCnt="0">
        <dgm:presLayoutVars>
          <dgm:chMax val="7"/>
          <dgm:chPref val="7"/>
          <dgm:dir/>
        </dgm:presLayoutVars>
      </dgm:prSet>
      <dgm:spPr/>
    </dgm:pt>
    <dgm:pt modelId="{65D95AA1-6787-4BC1-A526-6C21E3D533FB}" type="pres">
      <dgm:prSet presAssocID="{5D56239B-B901-4C90-9860-808690A648C2}" presName="Name1" presStyleCnt="0"/>
      <dgm:spPr/>
    </dgm:pt>
    <dgm:pt modelId="{A3E83DC1-654A-4CCB-A7A1-608B6EB8CF82}" type="pres">
      <dgm:prSet presAssocID="{5D56239B-B901-4C90-9860-808690A648C2}" presName="cycle" presStyleCnt="0"/>
      <dgm:spPr/>
    </dgm:pt>
    <dgm:pt modelId="{4D7A02E0-1DB1-4585-AC5C-A2F953F3CD7D}" type="pres">
      <dgm:prSet presAssocID="{5D56239B-B901-4C90-9860-808690A648C2}" presName="srcNode" presStyleLbl="node1" presStyleIdx="0" presStyleCnt="3"/>
      <dgm:spPr/>
    </dgm:pt>
    <dgm:pt modelId="{118FBDD1-7FDB-4C05-86B1-7CF3C3362CA3}" type="pres">
      <dgm:prSet presAssocID="{5D56239B-B901-4C90-9860-808690A648C2}" presName="conn" presStyleLbl="parChTrans1D2" presStyleIdx="0" presStyleCnt="1"/>
      <dgm:spPr/>
    </dgm:pt>
    <dgm:pt modelId="{78F3D43E-747A-4D46-850F-864E708B2459}" type="pres">
      <dgm:prSet presAssocID="{5D56239B-B901-4C90-9860-808690A648C2}" presName="extraNode" presStyleLbl="node1" presStyleIdx="0" presStyleCnt="3"/>
      <dgm:spPr/>
    </dgm:pt>
    <dgm:pt modelId="{B705CF63-ACE0-4D23-81CB-480B084A8207}" type="pres">
      <dgm:prSet presAssocID="{5D56239B-B901-4C90-9860-808690A648C2}" presName="dstNode" presStyleLbl="node1" presStyleIdx="0" presStyleCnt="3"/>
      <dgm:spPr/>
    </dgm:pt>
    <dgm:pt modelId="{6A2522E1-1D76-4122-B705-E002D56E2544}" type="pres">
      <dgm:prSet presAssocID="{F4A51D2F-62C8-4A9B-BD06-B5B8D4E00CEA}" presName="text_1" presStyleLbl="node1" presStyleIdx="0" presStyleCnt="3">
        <dgm:presLayoutVars>
          <dgm:bulletEnabled val="1"/>
        </dgm:presLayoutVars>
      </dgm:prSet>
      <dgm:spPr/>
    </dgm:pt>
    <dgm:pt modelId="{5368D814-59CD-4700-88CB-4A3C277339C9}" type="pres">
      <dgm:prSet presAssocID="{F4A51D2F-62C8-4A9B-BD06-B5B8D4E00CEA}" presName="accent_1" presStyleCnt="0"/>
      <dgm:spPr/>
    </dgm:pt>
    <dgm:pt modelId="{48BC43BE-474B-4597-8FB1-8B9733EAFC72}" type="pres">
      <dgm:prSet presAssocID="{F4A51D2F-62C8-4A9B-BD06-B5B8D4E00CEA}" presName="accentRepeatNode" presStyleLbl="solidFgAcc1" presStyleIdx="0" presStyleCnt="3" custScaleY="78586"/>
      <dgm:spPr/>
    </dgm:pt>
    <dgm:pt modelId="{4B29DFCA-6EB6-49F5-A65A-4450A60B1169}" type="pres">
      <dgm:prSet presAssocID="{5A1327A8-354B-4644-8AFE-A34C456833FC}" presName="text_2" presStyleLbl="node1" presStyleIdx="1" presStyleCnt="3">
        <dgm:presLayoutVars>
          <dgm:bulletEnabled val="1"/>
        </dgm:presLayoutVars>
      </dgm:prSet>
      <dgm:spPr/>
    </dgm:pt>
    <dgm:pt modelId="{EF87B017-1341-4BD7-AD68-792E111E1EB5}" type="pres">
      <dgm:prSet presAssocID="{5A1327A8-354B-4644-8AFE-A34C456833FC}" presName="accent_2" presStyleCnt="0"/>
      <dgm:spPr/>
    </dgm:pt>
    <dgm:pt modelId="{E634D4D9-3CA2-4555-ABB3-A2BFD9E18865}" type="pres">
      <dgm:prSet presAssocID="{5A1327A8-354B-4644-8AFE-A34C456833FC}" presName="accentRepeatNode" presStyleLbl="solidFgAcc1" presStyleIdx="1" presStyleCnt="3"/>
      <dgm:spPr/>
    </dgm:pt>
    <dgm:pt modelId="{AB300C4F-24D1-4173-9353-F2031BEC149D}" type="pres">
      <dgm:prSet presAssocID="{AF78D6A2-C662-4115-A0C7-CF3EB16026B2}" presName="text_3" presStyleLbl="node1" presStyleIdx="2" presStyleCnt="3">
        <dgm:presLayoutVars>
          <dgm:bulletEnabled val="1"/>
        </dgm:presLayoutVars>
      </dgm:prSet>
      <dgm:spPr/>
    </dgm:pt>
    <dgm:pt modelId="{0E5211F9-ABEF-4DC8-B8F3-017ED46698A1}" type="pres">
      <dgm:prSet presAssocID="{AF78D6A2-C662-4115-A0C7-CF3EB16026B2}" presName="accent_3" presStyleCnt="0"/>
      <dgm:spPr/>
    </dgm:pt>
    <dgm:pt modelId="{5DBF9EE1-8400-4FFF-9024-A8329BDEFB76}" type="pres">
      <dgm:prSet presAssocID="{AF78D6A2-C662-4115-A0C7-CF3EB16026B2}" presName="accentRepeatNode" presStyleLbl="solidFgAcc1" presStyleIdx="2" presStyleCnt="3"/>
      <dgm:spPr/>
    </dgm:pt>
  </dgm:ptLst>
  <dgm:cxnLst>
    <dgm:cxn modelId="{51562D27-D5A4-412C-BD5F-12591D0155FC}" type="presOf" srcId="{AF78D6A2-C662-4115-A0C7-CF3EB16026B2}" destId="{AB300C4F-24D1-4173-9353-F2031BEC149D}" srcOrd="0" destOrd="0" presId="urn:microsoft.com/office/officeart/2008/layout/VerticalCurvedList"/>
    <dgm:cxn modelId="{2D59352C-035B-4C3F-A8B7-5B039E1A2DB7}" srcId="{5D56239B-B901-4C90-9860-808690A648C2}" destId="{AF78D6A2-C662-4115-A0C7-CF3EB16026B2}" srcOrd="2" destOrd="0" parTransId="{69D655F4-480C-4564-9E10-FED89346B022}" sibTransId="{F8F7B427-C9D0-41D0-86F1-E4855A348F3F}"/>
    <dgm:cxn modelId="{5678D849-290B-4E61-A8C7-4FB2A7945D0A}" srcId="{5D56239B-B901-4C90-9860-808690A648C2}" destId="{F4A51D2F-62C8-4A9B-BD06-B5B8D4E00CEA}" srcOrd="0" destOrd="0" parTransId="{303DA607-4F20-48AF-A702-76BD63711787}" sibTransId="{3A4AF1CD-C694-4499-ABC9-2F2BF72A1D90}"/>
    <dgm:cxn modelId="{0438A18D-95C1-4592-9C83-83D5366654FE}" type="presOf" srcId="{5A1327A8-354B-4644-8AFE-A34C456833FC}" destId="{4B29DFCA-6EB6-49F5-A65A-4450A60B1169}" srcOrd="0" destOrd="0" presId="urn:microsoft.com/office/officeart/2008/layout/VerticalCurvedList"/>
    <dgm:cxn modelId="{8E66C694-1939-447B-AB57-2FEA29F3CF84}" type="presOf" srcId="{3A4AF1CD-C694-4499-ABC9-2F2BF72A1D90}" destId="{118FBDD1-7FDB-4C05-86B1-7CF3C3362CA3}" srcOrd="0" destOrd="0" presId="urn:microsoft.com/office/officeart/2008/layout/VerticalCurvedList"/>
    <dgm:cxn modelId="{F1FAA7C9-9203-4E2F-8A57-E90D7E6AEACB}" srcId="{5D56239B-B901-4C90-9860-808690A648C2}" destId="{5A1327A8-354B-4644-8AFE-A34C456833FC}" srcOrd="1" destOrd="0" parTransId="{9A4C1E3D-2089-47FA-8503-875AF67A36C0}" sibTransId="{0A3BF517-1C1A-4AD8-B57E-B0C2C52362A4}"/>
    <dgm:cxn modelId="{03C00BCE-C4C4-445F-A9CE-BFAB76E04537}" type="presOf" srcId="{F4A51D2F-62C8-4A9B-BD06-B5B8D4E00CEA}" destId="{6A2522E1-1D76-4122-B705-E002D56E2544}" srcOrd="0" destOrd="0" presId="urn:microsoft.com/office/officeart/2008/layout/VerticalCurvedList"/>
    <dgm:cxn modelId="{1A9CA6F1-69F4-4B96-BC72-4C83F87B83DB}" type="presOf" srcId="{5D56239B-B901-4C90-9860-808690A648C2}" destId="{6E726197-0EC2-45AC-B1D3-CBC26E39F404}" srcOrd="0" destOrd="0" presId="urn:microsoft.com/office/officeart/2008/layout/VerticalCurvedList"/>
    <dgm:cxn modelId="{D47F2F9E-A6BD-4043-8EEF-F18B2969068A}" type="presParOf" srcId="{6E726197-0EC2-45AC-B1D3-CBC26E39F404}" destId="{65D95AA1-6787-4BC1-A526-6C21E3D533FB}" srcOrd="0" destOrd="0" presId="urn:microsoft.com/office/officeart/2008/layout/VerticalCurvedList"/>
    <dgm:cxn modelId="{247B021F-9810-4111-A73E-E00BCE352995}" type="presParOf" srcId="{65D95AA1-6787-4BC1-A526-6C21E3D533FB}" destId="{A3E83DC1-654A-4CCB-A7A1-608B6EB8CF82}" srcOrd="0" destOrd="0" presId="urn:microsoft.com/office/officeart/2008/layout/VerticalCurvedList"/>
    <dgm:cxn modelId="{D220520E-D05A-4078-99BD-429BFA2AE0E8}" type="presParOf" srcId="{A3E83DC1-654A-4CCB-A7A1-608B6EB8CF82}" destId="{4D7A02E0-1DB1-4585-AC5C-A2F953F3CD7D}" srcOrd="0" destOrd="0" presId="urn:microsoft.com/office/officeart/2008/layout/VerticalCurvedList"/>
    <dgm:cxn modelId="{F9695390-B8E1-49F8-B0BD-319345381752}" type="presParOf" srcId="{A3E83DC1-654A-4CCB-A7A1-608B6EB8CF82}" destId="{118FBDD1-7FDB-4C05-86B1-7CF3C3362CA3}" srcOrd="1" destOrd="0" presId="urn:microsoft.com/office/officeart/2008/layout/VerticalCurvedList"/>
    <dgm:cxn modelId="{11CC7BD8-970F-498A-81B3-6DBE5B7EA1E7}" type="presParOf" srcId="{A3E83DC1-654A-4CCB-A7A1-608B6EB8CF82}" destId="{78F3D43E-747A-4D46-850F-864E708B2459}" srcOrd="2" destOrd="0" presId="urn:microsoft.com/office/officeart/2008/layout/VerticalCurvedList"/>
    <dgm:cxn modelId="{F8696495-1FF4-4976-90C9-A11CE3C20673}" type="presParOf" srcId="{A3E83DC1-654A-4CCB-A7A1-608B6EB8CF82}" destId="{B705CF63-ACE0-4D23-81CB-480B084A8207}" srcOrd="3" destOrd="0" presId="urn:microsoft.com/office/officeart/2008/layout/VerticalCurvedList"/>
    <dgm:cxn modelId="{8C620316-936F-4756-94E9-2CAE98B62396}" type="presParOf" srcId="{65D95AA1-6787-4BC1-A526-6C21E3D533FB}" destId="{6A2522E1-1D76-4122-B705-E002D56E2544}" srcOrd="1" destOrd="0" presId="urn:microsoft.com/office/officeart/2008/layout/VerticalCurvedList"/>
    <dgm:cxn modelId="{3C7D92DC-7BC0-4286-8B54-F75EBEFC19B3}" type="presParOf" srcId="{65D95AA1-6787-4BC1-A526-6C21E3D533FB}" destId="{5368D814-59CD-4700-88CB-4A3C277339C9}" srcOrd="2" destOrd="0" presId="urn:microsoft.com/office/officeart/2008/layout/VerticalCurvedList"/>
    <dgm:cxn modelId="{B5945DC5-D32C-40A9-814E-4E3CA36FF175}" type="presParOf" srcId="{5368D814-59CD-4700-88CB-4A3C277339C9}" destId="{48BC43BE-474B-4597-8FB1-8B9733EAFC72}" srcOrd="0" destOrd="0" presId="urn:microsoft.com/office/officeart/2008/layout/VerticalCurvedList"/>
    <dgm:cxn modelId="{DBC6FCFE-D0CA-4F48-9FBD-ADC9ED8AC4EB}" type="presParOf" srcId="{65D95AA1-6787-4BC1-A526-6C21E3D533FB}" destId="{4B29DFCA-6EB6-49F5-A65A-4450A60B1169}" srcOrd="3" destOrd="0" presId="urn:microsoft.com/office/officeart/2008/layout/VerticalCurvedList"/>
    <dgm:cxn modelId="{59D593C0-A1A9-4EAE-897E-D86002F92DD3}" type="presParOf" srcId="{65D95AA1-6787-4BC1-A526-6C21E3D533FB}" destId="{EF87B017-1341-4BD7-AD68-792E111E1EB5}" srcOrd="4" destOrd="0" presId="urn:microsoft.com/office/officeart/2008/layout/VerticalCurvedList"/>
    <dgm:cxn modelId="{B5B377E9-FE6D-44CF-BF64-062F671A5427}" type="presParOf" srcId="{EF87B017-1341-4BD7-AD68-792E111E1EB5}" destId="{E634D4D9-3CA2-4555-ABB3-A2BFD9E18865}" srcOrd="0" destOrd="0" presId="urn:microsoft.com/office/officeart/2008/layout/VerticalCurvedList"/>
    <dgm:cxn modelId="{EED9DA1A-3A4B-4976-9EE7-56522BE83706}" type="presParOf" srcId="{65D95AA1-6787-4BC1-A526-6C21E3D533FB}" destId="{AB300C4F-24D1-4173-9353-F2031BEC149D}" srcOrd="5" destOrd="0" presId="urn:microsoft.com/office/officeart/2008/layout/VerticalCurvedList"/>
    <dgm:cxn modelId="{ADDF86B8-324A-455F-99E4-1C8DBC3F1C9F}" type="presParOf" srcId="{65D95AA1-6787-4BC1-A526-6C21E3D533FB}" destId="{0E5211F9-ABEF-4DC8-B8F3-017ED46698A1}" srcOrd="6" destOrd="0" presId="urn:microsoft.com/office/officeart/2008/layout/VerticalCurvedList"/>
    <dgm:cxn modelId="{57A73007-866C-4F01-A734-A86ABD53897A}" type="presParOf" srcId="{0E5211F9-ABEF-4DC8-B8F3-017ED46698A1}" destId="{5DBF9EE1-8400-4FFF-9024-A8329BDEFB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FBDD1-7FDB-4C05-86B1-7CF3C3362CA3}">
      <dsp:nvSpPr>
        <dsp:cNvPr id="0" name=""/>
        <dsp:cNvSpPr/>
      </dsp:nvSpPr>
      <dsp:spPr>
        <a:xfrm>
          <a:off x="-3065523" y="-471988"/>
          <a:ext cx="3656697" cy="3656697"/>
        </a:xfrm>
        <a:prstGeom prst="blockArc">
          <a:avLst>
            <a:gd name="adj1" fmla="val 18900000"/>
            <a:gd name="adj2" fmla="val 2700000"/>
            <a:gd name="adj3" fmla="val 59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522E1-1D76-4122-B705-E002D56E2544}">
      <dsp:nvSpPr>
        <dsp:cNvPr id="0" name=""/>
        <dsp:cNvSpPr/>
      </dsp:nvSpPr>
      <dsp:spPr>
        <a:xfrm>
          <a:off x="380116" y="271272"/>
          <a:ext cx="5966518" cy="5425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64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 1: Gas</a:t>
          </a:r>
        </a:p>
      </dsp:txBody>
      <dsp:txXfrm>
        <a:off x="380116" y="271272"/>
        <a:ext cx="5966518" cy="542544"/>
      </dsp:txXfrm>
    </dsp:sp>
    <dsp:sp modelId="{48BC43BE-474B-4597-8FB1-8B9733EAFC72}">
      <dsp:nvSpPr>
        <dsp:cNvPr id="0" name=""/>
        <dsp:cNvSpPr/>
      </dsp:nvSpPr>
      <dsp:spPr>
        <a:xfrm>
          <a:off x="41026" y="276066"/>
          <a:ext cx="678180" cy="532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9DFCA-6EB6-49F5-A65A-4450A60B1169}">
      <dsp:nvSpPr>
        <dsp:cNvPr id="0" name=""/>
        <dsp:cNvSpPr/>
      </dsp:nvSpPr>
      <dsp:spPr>
        <a:xfrm>
          <a:off x="577331" y="1085088"/>
          <a:ext cx="5769303" cy="542544"/>
        </a:xfrm>
        <a:prstGeom prst="rect">
          <a:avLst/>
        </a:prstGeom>
        <a:solidFill>
          <a:schemeClr val="accent3">
            <a:hueOff val="216014"/>
            <a:satOff val="5626"/>
            <a:lumOff val="1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64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2: Oil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331" y="1085088"/>
        <a:ext cx="5769303" cy="542544"/>
      </dsp:txXfrm>
    </dsp:sp>
    <dsp:sp modelId="{E634D4D9-3CA2-4555-ABB3-A2BFD9E18865}">
      <dsp:nvSpPr>
        <dsp:cNvPr id="0" name=""/>
        <dsp:cNvSpPr/>
      </dsp:nvSpPr>
      <dsp:spPr>
        <a:xfrm>
          <a:off x="238241" y="1017270"/>
          <a:ext cx="678180" cy="6781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014"/>
              <a:satOff val="5626"/>
              <a:lumOff val="1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0C4F-24D1-4173-9353-F2031BEC149D}">
      <dsp:nvSpPr>
        <dsp:cNvPr id="0" name=""/>
        <dsp:cNvSpPr/>
      </dsp:nvSpPr>
      <dsp:spPr>
        <a:xfrm>
          <a:off x="380116" y="1898904"/>
          <a:ext cx="5966518" cy="542544"/>
        </a:xfrm>
        <a:prstGeom prst="rect">
          <a:avLst/>
        </a:prstGeom>
        <a:solidFill>
          <a:schemeClr val="accent3">
            <a:hueOff val="432028"/>
            <a:satOff val="11252"/>
            <a:lumOff val="294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64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3: Coal</a:t>
          </a:r>
          <a:endParaRPr lang="en-US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116" y="1898904"/>
        <a:ext cx="5966518" cy="542544"/>
      </dsp:txXfrm>
    </dsp:sp>
    <dsp:sp modelId="{5DBF9EE1-8400-4FFF-9024-A8329BDEFB76}">
      <dsp:nvSpPr>
        <dsp:cNvPr id="0" name=""/>
        <dsp:cNvSpPr/>
      </dsp:nvSpPr>
      <dsp:spPr>
        <a:xfrm>
          <a:off x="41026" y="1831086"/>
          <a:ext cx="678180" cy="6781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2028"/>
              <a:satOff val="11252"/>
              <a:lumOff val="294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0.1942</cdr:x>
      <cdr:y>0</cdr:y>
    </cdr:from>
    <cdr:to>
      <cdr:x>0.72111</cdr:x>
      <cdr:y>0.10254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C80FC85-9785-B890-8CC4-373C8D82354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934720" y="-1605281"/>
          <a:ext cx="2536156" cy="5060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7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5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fdc.energy.gov/fuels/electricity_production.html#:~:text=According%20to%20the%20U.S.%20Energy,biomass%2C%20wind%2C%20and%20geothermal.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DE3BB2-C374-51DE-5726-77240A77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706880" y="1300951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/>
              <a:t>FINAL</a:t>
            </a:r>
            <a:r>
              <a:rPr lang="en-US" sz="5000" dirty="0"/>
              <a:t> PROJECT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408490" y="2707641"/>
            <a:ext cx="4104000" cy="635000"/>
          </a:xfrm>
          <a:solidFill>
            <a:schemeClr val="bg1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Niharika Dobanaboina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226880" y="250850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1229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of Clusters 2: Oil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ED4C7C-750A-73EE-9424-4518B0EBEF8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70721"/>
          <a:ext cx="109877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293">
                  <a:extLst>
                    <a:ext uri="{9D8B030D-6E8A-4147-A177-3AD203B41FA5}">
                      <a16:colId xmlns:a16="http://schemas.microsoft.com/office/drawing/2014/main" val="873275087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433097370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2678999880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1511126705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3503619108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173007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Fuel Received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MMBtu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 Content 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 Content 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Mercury Content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cost per </a:t>
                      </a:r>
                      <a:r>
                        <a:rPr lang="en-US" dirty="0" err="1"/>
                        <a:t>mmbtu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5074.462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96438"/>
                  </a:ext>
                </a:extLst>
              </a:tr>
            </a:tbl>
          </a:graphicData>
        </a:graphic>
      </p:graphicFrame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3AC5886-84EC-FCF9-B080-EB5EB4EF14DA}"/>
              </a:ext>
            </a:extLst>
          </p:cNvPr>
          <p:cNvSpPr/>
          <p:nvPr/>
        </p:nvSpPr>
        <p:spPr>
          <a:xfrm>
            <a:off x="1376680" y="5101607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generated is 5.8 MMBtu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0A58207-0748-8810-3BA1-CE0B1F763EA2}"/>
              </a:ext>
            </a:extLst>
          </p:cNvPr>
          <p:cNvSpPr/>
          <p:nvPr/>
        </p:nvSpPr>
        <p:spPr>
          <a:xfrm>
            <a:off x="1376680" y="3792071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number of units received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AB2073E-2FE5-549B-6E20-BFBEE5EFAB65}"/>
              </a:ext>
            </a:extLst>
          </p:cNvPr>
          <p:cNvSpPr/>
          <p:nvPr/>
        </p:nvSpPr>
        <p:spPr>
          <a:xfrm>
            <a:off x="1376680" y="4467359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percent of Sulfur Content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AE35F67-6C9B-0792-26D8-F85CCBC2A789}"/>
              </a:ext>
            </a:extLst>
          </p:cNvPr>
          <p:cNvSpPr/>
          <p:nvPr/>
        </p:nvSpPr>
        <p:spPr>
          <a:xfrm>
            <a:off x="1376680" y="3171186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Fuel cost per MMBtu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0EF9687-F579-7A0D-D63A-736E9DECE365}"/>
              </a:ext>
            </a:extLst>
          </p:cNvPr>
          <p:cNvSpPr/>
          <p:nvPr/>
        </p:nvSpPr>
        <p:spPr>
          <a:xfrm>
            <a:off x="1376680" y="5747140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is Spot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E547A1-BF40-CCD9-B031-6EB6B6FF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0" y="2707152"/>
            <a:ext cx="6624320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1229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of Clusters 3: Coal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ED4C7C-750A-73EE-9424-4518B0EBEF8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70721"/>
          <a:ext cx="109877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293">
                  <a:extLst>
                    <a:ext uri="{9D8B030D-6E8A-4147-A177-3AD203B41FA5}">
                      <a16:colId xmlns:a16="http://schemas.microsoft.com/office/drawing/2014/main" val="873275087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433097370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2678999880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1511126705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3503619108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173007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Fuel Received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MMBtu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 Content 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 Content 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Mercury Content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cost per </a:t>
                      </a:r>
                      <a:r>
                        <a:rPr lang="en-US" dirty="0" err="1"/>
                        <a:t>mmbtu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43927.890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96438"/>
                  </a:ext>
                </a:extLst>
              </a:tr>
            </a:tbl>
          </a:graphicData>
        </a:graphic>
      </p:graphicFrame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A214A2A-E9DD-4168-F70E-8D10AE158BBF}"/>
              </a:ext>
            </a:extLst>
          </p:cNvPr>
          <p:cNvSpPr/>
          <p:nvPr/>
        </p:nvSpPr>
        <p:spPr>
          <a:xfrm>
            <a:off x="1376680" y="3171186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Fuel cost per MMBtu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AB1DC0F-5210-164C-6672-69598531D967}"/>
              </a:ext>
            </a:extLst>
          </p:cNvPr>
          <p:cNvSpPr/>
          <p:nvPr/>
        </p:nvSpPr>
        <p:spPr>
          <a:xfrm>
            <a:off x="1376680" y="3808504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fuel units received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D6F3495-F7C0-88C5-1A64-6A06B9D88295}"/>
              </a:ext>
            </a:extLst>
          </p:cNvPr>
          <p:cNvSpPr/>
          <p:nvPr/>
        </p:nvSpPr>
        <p:spPr>
          <a:xfrm>
            <a:off x="1376680" y="4445823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Fuel, ash, sulfur content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D17B726-D53D-02AA-0EE5-89A9B831F0BB}"/>
              </a:ext>
            </a:extLst>
          </p:cNvPr>
          <p:cNvSpPr/>
          <p:nvPr/>
        </p:nvSpPr>
        <p:spPr>
          <a:xfrm>
            <a:off x="1376680" y="5053144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generated is High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2E938AF-A550-48FC-3E7B-DD721804CBB6}"/>
              </a:ext>
            </a:extLst>
          </p:cNvPr>
          <p:cNvSpPr/>
          <p:nvPr/>
        </p:nvSpPr>
        <p:spPr>
          <a:xfrm>
            <a:off x="1376680" y="5694610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is Contract and Spot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D7A0F4-47A9-92A6-FBFD-D82588C5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38" y="2685616"/>
            <a:ext cx="6624320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3 types of fuels: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A23643-EB93-D86D-6E2C-981273E0D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40488"/>
              </p:ext>
            </p:extLst>
          </p:nvPr>
        </p:nvGraphicFramePr>
        <p:xfrm>
          <a:off x="927187" y="1605281"/>
          <a:ext cx="4813213" cy="493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D002ECE-01EC-10E3-AD83-E9737F886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429833"/>
              </p:ext>
            </p:extLst>
          </p:nvPr>
        </p:nvGraphicFramePr>
        <p:xfrm>
          <a:off x="6342467" y="1346809"/>
          <a:ext cx="5100320" cy="519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3 types of fuels: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8C07-08C2-01E6-9B3D-912BEE58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86" y="1803931"/>
            <a:ext cx="10065934" cy="47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0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F5B-794D-0679-9E60-22C47040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2880"/>
            <a:ext cx="7674292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Energy source codes of fuels: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89FC2-F6B1-A435-AD48-FE5F0078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27200"/>
            <a:ext cx="6556692" cy="4214081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BE87C89-6418-1287-784A-8BC51701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D2CDC-5946-17F4-4B45-92255D47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BB3B9C4-C66F-8408-54A1-67F457BFDF85}"/>
              </a:ext>
            </a:extLst>
          </p:cNvPr>
          <p:cNvSpPr/>
          <p:nvPr/>
        </p:nvSpPr>
        <p:spPr>
          <a:xfrm>
            <a:off x="8600440" y="2439666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0ED1BE5-5C90-FCD5-AB4A-87464FC9EB22}"/>
              </a:ext>
            </a:extLst>
          </p:cNvPr>
          <p:cNvSpPr/>
          <p:nvPr/>
        </p:nvSpPr>
        <p:spPr>
          <a:xfrm>
            <a:off x="8600440" y="3188854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Distillate Fuel Oil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1F1F75E-BE23-3006-A4A8-6B3BA432C562}"/>
              </a:ext>
            </a:extLst>
          </p:cNvPr>
          <p:cNvSpPr/>
          <p:nvPr/>
        </p:nvSpPr>
        <p:spPr>
          <a:xfrm>
            <a:off x="8600440" y="3863334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Steam coal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183143-89E6-9E8F-8136-2162B4402154}"/>
              </a:ext>
            </a:extLst>
          </p:cNvPr>
          <p:cNvSpPr/>
          <p:nvPr/>
        </p:nvSpPr>
        <p:spPr>
          <a:xfrm>
            <a:off x="7100887" y="2528450"/>
            <a:ext cx="1315720" cy="4802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83308-D4B0-2920-D67B-7ACED9809C3A}"/>
              </a:ext>
            </a:extLst>
          </p:cNvPr>
          <p:cNvSpPr/>
          <p:nvPr/>
        </p:nvSpPr>
        <p:spPr>
          <a:xfrm>
            <a:off x="7100887" y="3247502"/>
            <a:ext cx="1315720" cy="4802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Oil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2882BF-7F71-C000-8DE3-E24BBA537B11}"/>
              </a:ext>
            </a:extLst>
          </p:cNvPr>
          <p:cNvSpPr/>
          <p:nvPr/>
        </p:nvSpPr>
        <p:spPr>
          <a:xfrm>
            <a:off x="7135494" y="3963194"/>
            <a:ext cx="1315720" cy="48029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Coal</a:t>
            </a:r>
          </a:p>
        </p:txBody>
      </p:sp>
    </p:spTree>
    <p:extLst>
      <p:ext uri="{BB962C8B-B14F-4D97-AF65-F5344CB8AC3E}">
        <p14:creationId xmlns:p14="http://schemas.microsoft.com/office/powerpoint/2010/main" val="335808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FF88-D295-17A7-D138-C847EBE5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BBC42600-3C23-9C7B-4DEE-4F9AFC99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554480"/>
            <a:ext cx="8788400" cy="42367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478F-7776-987D-0BCD-5D549C19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11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DE3BB2-C374-51DE-5726-77240A774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706880" y="2093431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Tha</a:t>
            </a:r>
            <a:r>
              <a:rPr lang="en-US" sz="5000" dirty="0"/>
              <a:t>nk you!!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308160" y="34076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4779119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monthly fuel contract information, purchases, and costs related to the US energy data. </a:t>
            </a:r>
          </a:p>
          <a:p>
            <a:pPr marL="0" indent="0">
              <a:buNone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449D30AB-BE21-B302-5438-080D5B830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692008"/>
            <a:ext cx="3952240" cy="39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2B59-3C49-FD86-CC92-338BA311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1D828-0568-0755-4E51-248715D0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DESCRIPTION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 to analyze the Data: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295D885-B745-A503-3658-7CFD04884F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1786413"/>
            <a:ext cx="4074159" cy="3901440"/>
          </a:xfr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CBAE200-844C-A7E4-19AB-CD8E5E96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8720" y="1825625"/>
            <a:ext cx="5085080" cy="40671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7F90596-4113-A5DD-87EE-DABAB29C5562}"/>
              </a:ext>
            </a:extLst>
          </p:cNvPr>
          <p:cNvSpPr/>
          <p:nvPr/>
        </p:nvSpPr>
        <p:spPr>
          <a:xfrm>
            <a:off x="1061720" y="2165504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received units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A055D22-B295-05E3-76A8-B806DDB8A824}"/>
              </a:ext>
            </a:extLst>
          </p:cNvPr>
          <p:cNvSpPr/>
          <p:nvPr/>
        </p:nvSpPr>
        <p:spPr>
          <a:xfrm>
            <a:off x="1061720" y="2830668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MMBtu per unit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FA58A74-FF52-B8E5-9EE1-D7715B138B8E}"/>
              </a:ext>
            </a:extLst>
          </p:cNvPr>
          <p:cNvSpPr/>
          <p:nvPr/>
        </p:nvSpPr>
        <p:spPr>
          <a:xfrm>
            <a:off x="1061720" y="3472973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content pct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DB3C034-096A-8E2D-6724-14F07FDBFFFB}"/>
              </a:ext>
            </a:extLst>
          </p:cNvPr>
          <p:cNvSpPr/>
          <p:nvPr/>
        </p:nvSpPr>
        <p:spPr>
          <a:xfrm>
            <a:off x="1061720" y="4137495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Mercury content ppm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F57AC67-BB02-DA15-A64D-3B3B53A5D012}"/>
              </a:ext>
            </a:extLst>
          </p:cNvPr>
          <p:cNvSpPr/>
          <p:nvPr/>
        </p:nvSpPr>
        <p:spPr>
          <a:xfrm>
            <a:off x="3540760" y="2206783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code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A91BEAC-29C1-04CA-1A8B-A43998769190}"/>
              </a:ext>
            </a:extLst>
          </p:cNvPr>
          <p:cNvSpPr/>
          <p:nvPr/>
        </p:nvSpPr>
        <p:spPr>
          <a:xfrm>
            <a:off x="3540760" y="2839878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 code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CF65DDF-C99B-49ED-2AC0-C00578C9BDED}"/>
              </a:ext>
            </a:extLst>
          </p:cNvPr>
          <p:cNvSpPr/>
          <p:nvPr/>
        </p:nvSpPr>
        <p:spPr>
          <a:xfrm>
            <a:off x="3540760" y="3472973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group code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AFA50867-8660-3B53-5DBB-3D88478AC8F6}"/>
              </a:ext>
            </a:extLst>
          </p:cNvPr>
          <p:cNvSpPr/>
          <p:nvPr/>
        </p:nvSpPr>
        <p:spPr>
          <a:xfrm>
            <a:off x="3540760" y="4137494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transportation mode code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B44A5E04-927E-19D1-F0AB-358237A1310A}"/>
              </a:ext>
            </a:extLst>
          </p:cNvPr>
          <p:cNvSpPr/>
          <p:nvPr/>
        </p:nvSpPr>
        <p:spPr>
          <a:xfrm>
            <a:off x="1061720" y="4815364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cost per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mmbtu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A0B0D5FD-A8CF-6013-EAB5-FE96BDA92E6F}"/>
              </a:ext>
            </a:extLst>
          </p:cNvPr>
          <p:cNvSpPr/>
          <p:nvPr/>
        </p:nvSpPr>
        <p:spPr>
          <a:xfrm>
            <a:off x="1061720" y="5507508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 content pct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7BE3793D-109D-0D76-B2D7-257969E09A61}"/>
              </a:ext>
            </a:extLst>
          </p:cNvPr>
          <p:cNvSpPr/>
          <p:nvPr/>
        </p:nvSpPr>
        <p:spPr>
          <a:xfrm>
            <a:off x="3540760" y="4787259"/>
            <a:ext cx="207264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type code PUDL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4459A-CAF2-5D97-D3B2-4D10A90A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DESCRIPTION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not considering certain Variables: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B9E3D-65C6-F490-62BE-92AAB05C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253" y="1746392"/>
            <a:ext cx="5157787" cy="823912"/>
          </a:xfrm>
        </p:spPr>
        <p:txBody>
          <a:bodyPr anchor="b">
            <a:normAutofit/>
          </a:bodyPr>
          <a:lstStyle/>
          <a:p>
            <a:r>
              <a:rPr lang="en-US" sz="2000" dirty="0"/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 Excluded variables having more than 50% missing values.</a:t>
            </a:r>
          </a:p>
          <a:p>
            <a:endParaRPr lang="en-US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F3D7E13-B75A-B5B2-A40A-28D07513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2535696"/>
            <a:ext cx="4037012" cy="3623345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26CFD-2386-0897-55E6-E70D62E1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6" y="1680528"/>
            <a:ext cx="5183188" cy="823912"/>
          </a:xfrm>
        </p:spPr>
        <p:txBody>
          <a:bodyPr anchor="b">
            <a:normAutofit/>
          </a:bodyPr>
          <a:lstStyle/>
          <a:p>
            <a:r>
              <a:rPr lang="en-US" sz="1900" dirty="0"/>
              <a:t>2.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data: Ignored variables which has same data as another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900" dirty="0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CB48D091-2D98-1791-A748-73E643B5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2535696"/>
            <a:ext cx="5950268" cy="3712704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3B830-9687-1CB3-C45E-0207CDA8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077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A4AB-632A-156A-D2B5-3D17D341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2458"/>
            <a:ext cx="10515600" cy="1314768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U.S. Energy Information Administration, </a:t>
            </a:r>
            <a:b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nation’s electricity was generated by </a:t>
            </a:r>
            <a:b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gas, nuclear energy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2020.</a:t>
            </a:r>
            <a:b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DA973-B548-41B5-B961-652288AF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0418346-984A-E1BF-7B1A-E2A9B6BA7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268287"/>
            <a:ext cx="6106160" cy="149955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7066D99-0E95-F77A-FB22-748FE765B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60" y="3898428"/>
            <a:ext cx="5715000" cy="26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C54-0DCA-C773-2BD3-66AD872E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80" y="5988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DESCRIPTION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variable used for data analysis: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83B336-9BA9-6126-A6B3-255BCBC9E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95"/>
          <a:stretch/>
        </p:blipFill>
        <p:spPr>
          <a:xfrm>
            <a:off x="1427899" y="2001520"/>
            <a:ext cx="7411301" cy="3484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A9F0-AA8C-5CF7-808D-22455FE5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6</a:t>
            </a:fld>
            <a:endParaRPr lang="en-US" noProof="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FD3AB6-28A2-A0A4-BADE-2FF9BF5D1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38536"/>
              </p:ext>
            </p:extLst>
          </p:nvPr>
        </p:nvGraphicFramePr>
        <p:xfrm>
          <a:off x="9290282" y="2566275"/>
          <a:ext cx="25305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98">
                  <a:extLst>
                    <a:ext uri="{9D8B030D-6E8A-4147-A177-3AD203B41FA5}">
                      <a16:colId xmlns:a16="http://schemas.microsoft.com/office/drawing/2014/main" val="310525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Fuel type code PUDL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80956"/>
                  </a:ext>
                </a:extLst>
              </a:tr>
              <a:tr h="2632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243C8-AABB-46BB-DB41-38734478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1FE2B-14EB-285B-C87A-9D79CA38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5BFD1-2DFA-67AC-0C56-3BE2D8E3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algorithm is used to form clusters in order to draw meaningful insights about U.S. energy.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is known to be the best algorithm that handles outliers and noisy data.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E12A9D-801B-8DF6-D0EE-169B4BC97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9680" y="1383508"/>
            <a:ext cx="5181600" cy="3186682"/>
          </a:xfrm>
          <a:noFill/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77D64A-6BB0-B433-AB02-2873F435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3863"/>
              </p:ext>
            </p:extLst>
          </p:nvPr>
        </p:nvGraphicFramePr>
        <p:xfrm>
          <a:off x="995680" y="3169920"/>
          <a:ext cx="3271520" cy="5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0">
                  <a:extLst>
                    <a:ext uri="{9D8B030D-6E8A-4147-A177-3AD203B41FA5}">
                      <a16:colId xmlns:a16="http://schemas.microsoft.com/office/drawing/2014/main" val="2999560593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500" b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DBSCAN?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8645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AF36041-E2DE-83AC-8A7E-0C2EDDBF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33" y="4603210"/>
            <a:ext cx="4800847" cy="1571692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EE8F5C67-1C12-6A3D-57E8-2022896F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99863"/>
              </p:ext>
            </p:extLst>
          </p:nvPr>
        </p:nvGraphicFramePr>
        <p:xfrm>
          <a:off x="838201" y="546416"/>
          <a:ext cx="5582920" cy="91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920">
                  <a:extLst>
                    <a:ext uri="{9D8B030D-6E8A-4147-A177-3AD203B41FA5}">
                      <a16:colId xmlns:a16="http://schemas.microsoft.com/office/drawing/2014/main" val="1680776987"/>
                    </a:ext>
                  </a:extLst>
                </a:gridCol>
              </a:tblGrid>
              <a:tr h="914084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n-US" sz="2500" b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used to form Clusters: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4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3989B-545A-4502-8DEE-F1112C5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A4C19D-6448-A775-89E7-F0B3AE95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>
            <a:normAutofit/>
          </a:bodyPr>
          <a:lstStyle/>
          <a:p>
            <a:r>
              <a:rPr lang="en-US" sz="2500" dirty="0"/>
              <a:t>Findings from Clusters: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8A631-D853-F143-E7CC-A705CE5BF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Names of each cluster: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812FE-B699-0B03-EBEB-EAC1CA9BD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70D06-FEE0-F743-5E64-1C7272CC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1469292"/>
            <a:ext cx="8553890" cy="1615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9CE32-ED35-807C-A703-2E4770A4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530" y="1469292"/>
            <a:ext cx="2914800" cy="1615380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A093989-F631-00D2-753D-9F7CA1FB5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615194"/>
              </p:ext>
            </p:extLst>
          </p:nvPr>
        </p:nvGraphicFramePr>
        <p:xfrm>
          <a:off x="767080" y="3871915"/>
          <a:ext cx="6380480" cy="271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894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1229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of Clusters 1: Gas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ED4C7C-750A-73EE-9424-4518B0EBEF8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70721"/>
          <a:ext cx="109877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293">
                  <a:extLst>
                    <a:ext uri="{9D8B030D-6E8A-4147-A177-3AD203B41FA5}">
                      <a16:colId xmlns:a16="http://schemas.microsoft.com/office/drawing/2014/main" val="873275087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433097370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2678999880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1511126705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3503619108"/>
                    </a:ext>
                  </a:extLst>
                </a:gridCol>
                <a:gridCol w="1831293">
                  <a:extLst>
                    <a:ext uri="{9D8B030D-6E8A-4147-A177-3AD203B41FA5}">
                      <a16:colId xmlns:a16="http://schemas.microsoft.com/office/drawing/2014/main" val="173007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Fuel Received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</a:t>
                      </a:r>
                      <a:r>
                        <a:rPr lang="en-US" dirty="0" err="1"/>
                        <a:t>mmbtu</a:t>
                      </a:r>
                      <a:r>
                        <a:rPr lang="en-US" dirty="0"/>
                        <a:t>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Sulfur Content 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 Content pct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Mercury Content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cost per </a:t>
                      </a:r>
                      <a:r>
                        <a:rPr lang="en-US" dirty="0" err="1"/>
                        <a:t>mmbtu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316259.17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96438"/>
                  </a:ext>
                </a:extLst>
              </a:tr>
            </a:tbl>
          </a:graphicData>
        </a:graphic>
      </p:graphicFrame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FE74419-282B-16AB-11AE-FE7BDFD42D05}"/>
              </a:ext>
            </a:extLst>
          </p:cNvPr>
          <p:cNvSpPr/>
          <p:nvPr/>
        </p:nvSpPr>
        <p:spPr>
          <a:xfrm>
            <a:off x="1376680" y="3116783"/>
            <a:ext cx="3144520" cy="480292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Fuel cost per MMBtu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EEB1707-21E6-11E4-9AAF-3E548ED2DA51}"/>
              </a:ext>
            </a:extLst>
          </p:cNvPr>
          <p:cNvSpPr/>
          <p:nvPr/>
        </p:nvSpPr>
        <p:spPr>
          <a:xfrm>
            <a:off x="1376680" y="3771082"/>
            <a:ext cx="314452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units received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5CC8860-A79B-7A4A-5E8F-C912F8625AA7}"/>
              </a:ext>
            </a:extLst>
          </p:cNvPr>
          <p:cNvSpPr/>
          <p:nvPr/>
        </p:nvSpPr>
        <p:spPr>
          <a:xfrm>
            <a:off x="1376680" y="4438278"/>
            <a:ext cx="314452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chemical components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A91CCE0-C41B-7B21-591C-0679EAE02134}"/>
              </a:ext>
            </a:extLst>
          </p:cNvPr>
          <p:cNvSpPr/>
          <p:nvPr/>
        </p:nvSpPr>
        <p:spPr>
          <a:xfrm>
            <a:off x="1376680" y="5140606"/>
            <a:ext cx="314452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generated is less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5538623-862F-A5ED-134D-9B3E5F960BEE}"/>
              </a:ext>
            </a:extLst>
          </p:cNvPr>
          <p:cNvSpPr/>
          <p:nvPr/>
        </p:nvSpPr>
        <p:spPr>
          <a:xfrm>
            <a:off x="1376680" y="5825368"/>
            <a:ext cx="3144520" cy="528321"/>
          </a:xfrm>
          <a:prstGeom prst="homePlat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is Contract based.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EEBD5E-A96C-8B3A-0E5B-C000831E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1" y="2969054"/>
            <a:ext cx="6624320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46F16B58D73543B7EC1D217B0602FB" ma:contentTypeVersion="5" ma:contentTypeDescription="Create a new document." ma:contentTypeScope="" ma:versionID="f6775330d0f4009dad9448416ec81866">
  <xsd:schema xmlns:xsd="http://www.w3.org/2001/XMLSchema" xmlns:xs="http://www.w3.org/2001/XMLSchema" xmlns:p="http://schemas.microsoft.com/office/2006/metadata/properties" xmlns:ns3="8ce6f323-eb81-4df0-8a4b-976f6ccdf692" xmlns:ns4="dbf7c6c9-4c83-48df-9ee4-9e27422023c4" targetNamespace="http://schemas.microsoft.com/office/2006/metadata/properties" ma:root="true" ma:fieldsID="dfaeb28ded6f7503075e41d3cceb0b5a" ns3:_="" ns4:_="">
    <xsd:import namespace="8ce6f323-eb81-4df0-8a4b-976f6ccdf692"/>
    <xsd:import namespace="dbf7c6c9-4c83-48df-9ee4-9e27422023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6f323-eb81-4df0-8a4b-976f6ccdf6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7c6c9-4c83-48df-9ee4-9e2742202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9EB52-786D-4451-95CC-2800DF21C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e6f323-eb81-4df0-8a4b-976f6ccdf692"/>
    <ds:schemaRef ds:uri="dbf7c6c9-4c83-48df-9ee4-9e27422023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8ce6f323-eb81-4df0-8a4b-976f6ccdf692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dbf7c6c9-4c83-48df-9ee4-9e27422023c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528</TotalTime>
  <Words>468</Words>
  <Application>Microsoft Office PowerPoint</Application>
  <PresentationFormat>Widescreen</PresentationFormat>
  <Paragraphs>164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</vt:lpstr>
      <vt:lpstr>Calibri</vt:lpstr>
      <vt:lpstr>Gill Sans MT</vt:lpstr>
      <vt:lpstr>Times New Roman</vt:lpstr>
      <vt:lpstr>Office Theme</vt:lpstr>
      <vt:lpstr>FINAL PROJECT </vt:lpstr>
      <vt:lpstr>Objective</vt:lpstr>
      <vt:lpstr>DATA DESCRIPTION Variables used to analyze the Data:</vt:lpstr>
      <vt:lpstr>DATA DESCRIPTION Reasons for not considering certain Variables:</vt:lpstr>
      <vt:lpstr>According to the U.S. Energy Information Administration,  most of the nation’s electricity was generated by  natural gas, nuclear energy, and coal in 2020.  Source: Link     </vt:lpstr>
      <vt:lpstr>DATA DESCRIPTION The key variable used for data analysis:</vt:lpstr>
      <vt:lpstr>PowerPoint Presentation</vt:lpstr>
      <vt:lpstr>Findings from Clusters:</vt:lpstr>
      <vt:lpstr>Analysis of Clusters 1: Gas</vt:lpstr>
      <vt:lpstr>Analysis of Clusters 2: Oil</vt:lpstr>
      <vt:lpstr>Analysis of Clusters 3: Coal</vt:lpstr>
      <vt:lpstr>Comparing 3 types of fuels:</vt:lpstr>
      <vt:lpstr>Comparing 3 types of fuels:</vt:lpstr>
      <vt:lpstr>Energy source codes of fuels:</vt:lpstr>
      <vt:lpstr>Conclusion</vt:lpstr>
      <vt:lpstr>Thank you!!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Dobanaboina, Niharika</dc:creator>
  <cp:lastModifiedBy>Dobanaboina, Niharika</cp:lastModifiedBy>
  <cp:revision>39</cp:revision>
  <dcterms:created xsi:type="dcterms:W3CDTF">2022-12-07T19:31:03Z</dcterms:created>
  <dcterms:modified xsi:type="dcterms:W3CDTF">2022-12-08T22:58:51Z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0x0101001046F16B58D73543B7EC1D217B0602FB</vt:lpwstr>
  </property>
</Properties>
</file>