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57" r:id="rId4"/>
    <p:sldId id="264" r:id="rId5"/>
    <p:sldId id="268" r:id="rId6"/>
    <p:sldId id="269" r:id="rId7"/>
    <p:sldId id="262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BDA0-A8C4-46C6-8DFC-0024ACE596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D703-A19A-4421-914E-7B3A39FA2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owardsdatascience.com/top-5-techniques-for-explainable-ai-34349990cc8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8627-7586-974F-C9D0-041001F9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E27C-4201-7A70-3AC8-BF63745A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34DE2-D882-F1CA-7CEA-2A7109FDC4A5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393700" dist="50800" dir="5400000" algn="ctr" rotWithShape="0">
              <a:srgbClr val="000000">
                <a:alpha val="6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E47D4-EFD4-2C31-22A9-4E888C2C202C}"/>
              </a:ext>
            </a:extLst>
          </p:cNvPr>
          <p:cNvSpPr/>
          <p:nvPr/>
        </p:nvSpPr>
        <p:spPr>
          <a:xfrm>
            <a:off x="919480" y="1351280"/>
            <a:ext cx="5425440" cy="1158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Explainable AI (XAI)</a:t>
            </a:r>
          </a:p>
          <a:p>
            <a:pPr algn="ctr"/>
            <a:r>
              <a:rPr lang="en-US" dirty="0"/>
              <a:t>Explaining the predictions of any classifier</a:t>
            </a:r>
          </a:p>
        </p:txBody>
      </p:sp>
    </p:spTree>
    <p:extLst>
      <p:ext uri="{BB962C8B-B14F-4D97-AF65-F5344CB8AC3E}">
        <p14:creationId xmlns:p14="http://schemas.microsoft.com/office/powerpoint/2010/main" val="18899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5A187-2FFF-5B65-0F4E-338A2CFF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b="1" kern="1200" dirty="0">
                <a:solidFill>
                  <a:srgbClr val="FFFFFF"/>
                </a:solidFill>
                <a:cs typeface="Times New Roman" panose="02020603050405020304" pitchFamily="18" charset="0"/>
              </a:rPr>
              <a:t>How can I trust the predictions of my model?</a:t>
            </a:r>
            <a:br>
              <a:rPr lang="en-US" sz="3300" b="1" kern="1200" dirty="0">
                <a:solidFill>
                  <a:srgbClr val="FFFFFF"/>
                </a:solidFill>
                <a:cs typeface="Times New Roman" panose="02020603050405020304" pitchFamily="18" charset="0"/>
              </a:rPr>
            </a:br>
            <a:endParaRPr lang="en-US" sz="3300" b="1" kern="12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C112B-0569-1882-75A5-6C0C7092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574019"/>
            <a:ext cx="7122202" cy="26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8DBAF-D8BC-FA9B-C3BD-1A2EC9EB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What is XAI?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72BCC-9DBE-CCE5-5F05-28D72F0DE27B}"/>
              </a:ext>
            </a:extLst>
          </p:cNvPr>
          <p:cNvSpPr txBox="1"/>
          <p:nvPr/>
        </p:nvSpPr>
        <p:spPr>
          <a:xfrm>
            <a:off x="5300640" y="641850"/>
            <a:ext cx="605316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ffectLst/>
              </a:rPr>
              <a:t>Explainable AI(XAI) refers to the set of methods that allows humans to understand and trust the results created by machine learning algorithms.</a:t>
            </a:r>
            <a:endParaRPr lang="en-US" dirty="0"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5E6EB-40BE-477A-6062-E76DE5B55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195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4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2534-E071-E7DD-D22D-A9C590F1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Lack of Interpretability and performance according to the type of the model: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5996C3E-5B42-84BE-5127-2171138AE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01"/>
          <a:stretch/>
        </p:blipFill>
        <p:spPr>
          <a:xfrm>
            <a:off x="424543" y="1604106"/>
            <a:ext cx="8008099" cy="4512214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7BBBC8-207F-6A13-7F77-5C6E6ADA2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4" t="235" r="12032" b="9044"/>
          <a:stretch/>
        </p:blipFill>
        <p:spPr>
          <a:xfrm>
            <a:off x="8650514" y="1718609"/>
            <a:ext cx="3206206" cy="2197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A3666E-29F2-BBF2-C6F4-21FC926C2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14" y="4246014"/>
            <a:ext cx="3116943" cy="17522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228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40A14-E1BB-1887-8CC2-CDD2C803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3700" dirty="0"/>
              <a:t>1. </a:t>
            </a:r>
            <a:r>
              <a:rPr lang="en-US" sz="3700" b="1" dirty="0"/>
              <a:t>Layer-wise Relevance Propagation (LRP)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EAF453-DC01-8C14-432E-2CD567C20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4" y="2194102"/>
            <a:ext cx="4438036" cy="3908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LRP operates by propagating the prediction f(</a:t>
            </a:r>
            <a:r>
              <a:rPr lang="en-US" altLang="en-US" sz="2000" dirty="0">
                <a:latin typeface="+mj-lt"/>
              </a:rPr>
              <a:t>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 backwards in the neural network, by means of purposely designed local propagation rules.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The propagation procedure implemented by LRP is subject to a conservation property,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where what has been received by a neuron must be redistributed to the lower layer in equal amount.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D6FE03-0D65-A780-71B8-F8B4157A6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125410"/>
            <a:ext cx="4737650" cy="26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D523E-A258-8B5A-CF7C-2D0704FF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700" b="1" dirty="0"/>
              <a:t>1. Layer-wise Relevance Propagation (LRP)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66DD3-90C4-26F1-3F7C-B00277E8A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Let 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+mj-lt"/>
              </a:rPr>
              <a:t>j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 and 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+mj-lt"/>
              </a:rPr>
              <a:t>k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 be neurons at two consecutive layers of the neural network. Propagating relevance scores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 (Rk)k at a given layer onto neurons of the lower layer is achieved by applying the rule: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The</a:t>
            </a:r>
            <a:r>
              <a:rPr kumimoji="0" lang="en-US" altLang="en-US" sz="1700" b="0" i="0" u="none" strike="noStrike" cap="none" normalizeH="0">
                <a:ln>
                  <a:noFill/>
                </a:ln>
                <a:effectLst/>
                <a:latin typeface="+mj-lt"/>
              </a:rPr>
              <a:t> quantity Zjk models the extent to which neuron j has contributed to make neuron k relevant.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700" baseline="0">
                <a:latin typeface="+mj-lt"/>
              </a:rPr>
              <a:t>The</a:t>
            </a:r>
            <a:r>
              <a:rPr lang="en-US" altLang="en-US" sz="1700">
                <a:latin typeface="+mj-lt"/>
              </a:rPr>
              <a:t> denominator serves to enforce the conservation property.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+mj-lt"/>
              </a:rPr>
              <a:t>The</a:t>
            </a:r>
            <a:r>
              <a:rPr kumimoji="0" lang="en-US" altLang="en-US" sz="1700" b="0" i="0" u="none" strike="noStrike" cap="none" normalizeH="0">
                <a:ln>
                  <a:noFill/>
                </a:ln>
                <a:effectLst/>
                <a:latin typeface="+mj-lt"/>
              </a:rPr>
              <a:t> propagation procedure terminates once the input features have been reached.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700"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106E3-342E-C221-1871-C11AF859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2642024"/>
            <a:ext cx="4747547" cy="16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4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BDC22C3-9504-35D2-8EBB-AB0B7E37D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r="2664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4BCEF-5331-E1A5-6367-FD552719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2. SHAP</a:t>
            </a:r>
            <a:br>
              <a:rPr lang="en-US" sz="2400" dirty="0"/>
            </a:br>
            <a:r>
              <a:rPr lang="en-US" sz="2400" dirty="0"/>
              <a:t>SHapley Additive exPlanations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F07D-E90B-E256-CEDB-7856D80D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en-US" sz="1700" i="1" dirty="0">
              <a:latin typeface="+mj-lt"/>
            </a:endParaRPr>
          </a:p>
          <a:p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By considering all potential feature combinations and their contributions, SHAP calculates the Shapley values for each feature. </a:t>
            </a:r>
            <a:endParaRPr lang="en-US" sz="17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fundamental idea behind SHAP is to use the Shapley values to determine the relative contributions of each input feature to the final output after attributing the prediction of a model to various input features.</a:t>
            </a:r>
            <a:endParaRPr lang="en-US" sz="1700" b="0" i="1" dirty="0">
              <a:effectLst/>
              <a:latin typeface="+mj-lt"/>
            </a:endParaRPr>
          </a:p>
          <a:p>
            <a:endParaRPr lang="en-US" sz="17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264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4D3A1-6FFF-1230-213D-DA111E93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of SHAP: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C4FDE-8F2B-6277-0166-A9C66E3FC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538"/>
            <a:ext cx="10515600" cy="4924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BF0C0-3600-7D65-57B6-CBA8AF39D6FE}"/>
              </a:ext>
            </a:extLst>
          </p:cNvPr>
          <p:cNvSpPr txBox="1"/>
          <p:nvPr/>
        </p:nvSpPr>
        <p:spPr>
          <a:xfrm>
            <a:off x="1470040" y="5836698"/>
            <a:ext cx="84766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Reference: </a:t>
            </a:r>
            <a:r>
              <a:rPr lang="en-US" sz="1500" dirty="0">
                <a:solidFill>
                  <a:schemeClr val="bg1"/>
                </a:solidFill>
                <a:hlinkClick r:id="rId2"/>
              </a:rPr>
              <a:t>https://towardsdatascience.com/top-5-techniques-for-explainable-ai-34349990cc83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BE204B7-0F31-4A3B-26F7-39A4B838C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25" r="12126"/>
          <a:stretch/>
        </p:blipFill>
        <p:spPr>
          <a:xfrm>
            <a:off x="1191090" y="2008641"/>
            <a:ext cx="5040354" cy="3787874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F4731683-9BB7-2BB4-9A0D-D03A64AA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01" y="1571874"/>
            <a:ext cx="3516933" cy="19076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0C23DA-9638-F8D2-C880-77F5C1133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700" y="3562613"/>
            <a:ext cx="3516933" cy="17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4D3A1-6FFF-1230-213D-DA111E93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40EBB15-9F9C-64A1-3CD5-4884DBD7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71" y="2072640"/>
            <a:ext cx="8094383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823</TotalTime>
  <Words>293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How can I trust the predictions of my model? </vt:lpstr>
      <vt:lpstr>What is XAI?</vt:lpstr>
      <vt:lpstr>Lack of Interpretability and performance according to the type of the model:</vt:lpstr>
      <vt:lpstr>1. Layer-wise Relevance Propagation (LRP)</vt:lpstr>
      <vt:lpstr>1. Layer-wise Relevance Propagation (LRP)</vt:lpstr>
      <vt:lpstr>2. SHAP SHapley Additive exPlanations</vt:lpstr>
      <vt:lpstr>Example of SHAP: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XAI?</dc:title>
  <dc:creator>Dobanaboina, Niharika</dc:creator>
  <cp:lastModifiedBy>Dobanaboina, Niharika</cp:lastModifiedBy>
  <cp:revision>141</cp:revision>
  <dcterms:created xsi:type="dcterms:W3CDTF">2023-04-23T18:24:02Z</dcterms:created>
  <dcterms:modified xsi:type="dcterms:W3CDTF">2023-05-02T13:52:29Z</dcterms:modified>
</cp:coreProperties>
</file>