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73" r:id="rId12"/>
    <p:sldId id="275" r:id="rId13"/>
    <p:sldId id="265" r:id="rId14"/>
    <p:sldId id="266" r:id="rId15"/>
    <p:sldId id="267" r:id="rId16"/>
    <p:sldId id="268" r:id="rId17"/>
    <p:sldId id="269" r:id="rId18"/>
    <p:sldId id="270" r:id="rId19"/>
    <p:sldId id="271"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7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C8CF-8687-4544-B71F-58C736309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A50B58-DB34-4C57-AB12-666544E64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77BBE0-E61D-432B-BF89-6FEDF9F8A72F}"/>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6D21747E-4A86-49DA-9987-0E2071AE5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7DF45-3E62-4AC6-B96F-46D5F60F07FD}"/>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78823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3887-F045-4214-AAFD-4436BA13FA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D7706-2D8F-49CD-8D33-36764893B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D7B3F-7C9A-455A-B162-A722F4EB5EA4}"/>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C57F1674-3DC6-4545-B71A-1FF612A5C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8F541-FD22-4943-A04F-B12D293619CB}"/>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54887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C3CF0-F883-4170-80B4-A410507111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879AE-C74C-4E35-B8DD-B497762B3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9E8B7-2880-4769-A3C1-D4954CA1E894}"/>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4B100826-A09F-4A9B-9131-7F8A8E382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792E2-14B9-4E9E-96AE-2F7FCABE5CDC}"/>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09296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095F-CAC2-42E2-96AB-219868F680B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5D0F7-2725-4B66-A2C2-123F655AE9B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F98DD-C689-4F89-890A-BD53382BEAA6}"/>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C006FB6C-CF4F-49C0-85A7-0634A39ED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ADDC4-858E-4FC3-BE46-AE427B3EBC1F}"/>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32400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104C-33E8-4D29-8E9A-7007386044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D5028-7F95-465B-9A17-96C4EDAA6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924B1-4F07-4C8C-9237-F68495F7C9B6}"/>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762B01BA-BB29-4988-9D90-B993F6FF7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F2E1D-0D3E-4CC9-8AD5-2980E34B383C}"/>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5592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E24B-022E-4A05-8DD0-3D3B8736D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773881-66EA-46EF-9C2C-4FCC263B0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2B1C-11D9-4294-8FC3-B0F0B2824F8E}"/>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4FD74477-068D-4BE8-B99E-189D5ECDF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6F34D-1605-4A69-A87D-EF716B6B0E04}"/>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243001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3A1C-F197-4EAA-ADB5-6FB3D042B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1F460-7F77-44EB-BF35-8F57DE8F5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6F3FA9-58AA-4CB8-B089-8478BBF25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10C5A-DE43-4C31-9D56-A0665EB3EF73}"/>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6" name="Footer Placeholder 5">
            <a:extLst>
              <a:ext uri="{FF2B5EF4-FFF2-40B4-BE49-F238E27FC236}">
                <a16:creationId xmlns:a16="http://schemas.microsoft.com/office/drawing/2014/main" id="{821126AF-EF30-443F-A9E6-CBEA161A6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77966-C1E4-436C-9399-DFA661899E7D}"/>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93972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F23C-6D8E-4743-A18E-6D4E3BC37C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9C913-6DDC-4B7D-8ECF-A198AC3E8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247DF-9FE4-465E-ADB5-3E8423BD9C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09290F-B89F-42F1-912D-CA5B78C5E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CF127-AE4F-4792-A997-8789A4D82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E88DB-786E-498B-8E23-988DED059209}"/>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8" name="Footer Placeholder 7">
            <a:extLst>
              <a:ext uri="{FF2B5EF4-FFF2-40B4-BE49-F238E27FC236}">
                <a16:creationId xmlns:a16="http://schemas.microsoft.com/office/drawing/2014/main" id="{98ECED30-F8AA-432E-8F5B-C58A72C37B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DFF1F3-6AEF-461A-8F5E-2415EE670FA5}"/>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45759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925A-047F-45E6-AB30-87ED9AF10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91BFD1-C7D8-4EE2-B203-143935E594BF}"/>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4" name="Footer Placeholder 3">
            <a:extLst>
              <a:ext uri="{FF2B5EF4-FFF2-40B4-BE49-F238E27FC236}">
                <a16:creationId xmlns:a16="http://schemas.microsoft.com/office/drawing/2014/main" id="{DFB2D56F-57E7-4D44-B154-6981D8EAC7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E958C8-BEC1-4E16-819B-85318E322869}"/>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409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38BC6-ED94-408C-AE02-DED8EAA3B9D1}"/>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3" name="Footer Placeholder 2">
            <a:extLst>
              <a:ext uri="{FF2B5EF4-FFF2-40B4-BE49-F238E27FC236}">
                <a16:creationId xmlns:a16="http://schemas.microsoft.com/office/drawing/2014/main" id="{9B899FA0-8AFC-4AB1-ADD7-45E6636681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6B96F-B0D5-43D4-87D6-CA51483733F8}"/>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13455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8E9-B362-4240-9EB4-15BD50D52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C6825-07D6-46FA-BE98-4CBE3B05C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A4957-3A39-4EBA-9642-BBC69B29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113D-FE31-4916-B8A4-3A9698EA5D72}"/>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6" name="Footer Placeholder 5">
            <a:extLst>
              <a:ext uri="{FF2B5EF4-FFF2-40B4-BE49-F238E27FC236}">
                <a16:creationId xmlns:a16="http://schemas.microsoft.com/office/drawing/2014/main" id="{B2D55C5A-9F28-4236-872A-F666F8701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27EAE-6209-42EA-B88D-0F246304E010}"/>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33739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B7B7-4B0D-44BA-A330-630F519B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0F464-9D4E-4AD4-9B3B-F3A1D8F54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2E7CCF7-FBBC-46B9-B636-4B659E1D1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10A09-5AF6-44C4-895B-5BD1E2491ECA}"/>
              </a:ext>
            </a:extLst>
          </p:cNvPr>
          <p:cNvSpPr>
            <a:spLocks noGrp="1"/>
          </p:cNvSpPr>
          <p:nvPr>
            <p:ph type="dt" sz="half" idx="10"/>
          </p:nvPr>
        </p:nvSpPr>
        <p:spPr/>
        <p:txBody>
          <a:bodyPr/>
          <a:lstStyle/>
          <a:p>
            <a:fld id="{1DE9ACCF-5242-49B9-B1D2-54531288B23E}" type="datetimeFigureOut">
              <a:rPr lang="en-IN" smtClean="0"/>
              <a:t>31-12-2021</a:t>
            </a:fld>
            <a:endParaRPr lang="en-IN"/>
          </a:p>
        </p:txBody>
      </p:sp>
      <p:sp>
        <p:nvSpPr>
          <p:cNvPr id="6" name="Footer Placeholder 5">
            <a:extLst>
              <a:ext uri="{FF2B5EF4-FFF2-40B4-BE49-F238E27FC236}">
                <a16:creationId xmlns:a16="http://schemas.microsoft.com/office/drawing/2014/main" id="{5894BEC9-9BC0-4982-9BC2-131302CB6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38562-5D5B-48C6-9ED9-782AD7F7D0F9}"/>
              </a:ext>
            </a:extLst>
          </p:cNvPr>
          <p:cNvSpPr>
            <a:spLocks noGrp="1"/>
          </p:cNvSpPr>
          <p:nvPr>
            <p:ph type="sldNum" sz="quarter" idx="12"/>
          </p:nvPr>
        </p:nvSpPr>
        <p:spPr/>
        <p:txBody>
          <a:bodyPr/>
          <a:lstStyle/>
          <a:p>
            <a:fld id="{C082498B-C08F-4CFB-8EC9-CF57117C9E09}" type="slidenum">
              <a:rPr lang="en-IN" smtClean="0"/>
              <a:t>‹#›</a:t>
            </a:fld>
            <a:endParaRPr lang="en-IN"/>
          </a:p>
        </p:txBody>
      </p:sp>
    </p:spTree>
    <p:extLst>
      <p:ext uri="{BB962C8B-B14F-4D97-AF65-F5344CB8AC3E}">
        <p14:creationId xmlns:p14="http://schemas.microsoft.com/office/powerpoint/2010/main" val="96589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51B23-B8B9-40E5-818E-7C9B78543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EEE57-6845-46B3-942E-524ED5950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46EF8-6825-45DF-AD4F-264E6DA5E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ACCF-5242-49B9-B1D2-54531288B23E}" type="datetimeFigureOut">
              <a:rPr lang="en-IN" smtClean="0"/>
              <a:t>31-12-2021</a:t>
            </a:fld>
            <a:endParaRPr lang="en-IN"/>
          </a:p>
        </p:txBody>
      </p:sp>
      <p:sp>
        <p:nvSpPr>
          <p:cNvPr id="5" name="Footer Placeholder 4">
            <a:extLst>
              <a:ext uri="{FF2B5EF4-FFF2-40B4-BE49-F238E27FC236}">
                <a16:creationId xmlns:a16="http://schemas.microsoft.com/office/drawing/2014/main" id="{07D98600-07D5-40DC-9018-CAEB2309B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D7836-73AD-467B-AA3D-06F0713DE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2498B-C08F-4CFB-8EC9-CF57117C9E09}" type="slidenum">
              <a:rPr lang="en-IN" smtClean="0"/>
              <a:t>‹#›</a:t>
            </a:fld>
            <a:endParaRPr lang="en-IN"/>
          </a:p>
        </p:txBody>
      </p:sp>
    </p:spTree>
    <p:extLst>
      <p:ext uri="{BB962C8B-B14F-4D97-AF65-F5344CB8AC3E}">
        <p14:creationId xmlns:p14="http://schemas.microsoft.com/office/powerpoint/2010/main" val="3985929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iharikaAcharya/OS.git" TargetMode="External"/><Relationship Id="rId2" Type="http://schemas.openxmlformats.org/officeDocument/2006/relationships/hyperlink" Target="https://github.com/BHAVANIB29" TargetMode="External"/><Relationship Id="rId1" Type="http://schemas.openxmlformats.org/officeDocument/2006/relationships/slideLayout" Target="../slideLayouts/slideLayout6.xml"/><Relationship Id="rId4" Type="http://schemas.openxmlformats.org/officeDocument/2006/relationships/hyperlink" Target="https://github.com/priya-0820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B8B6BB3-9177-40AF-BB87-DE2FBF93AD5E}"/>
              </a:ext>
            </a:extLst>
          </p:cNvPr>
          <p:cNvSpPr>
            <a:spLocks noChangeArrowheads="1"/>
          </p:cNvSpPr>
          <p:nvPr/>
        </p:nvSpPr>
        <p:spPr bwMode="auto">
          <a:xfrm>
            <a:off x="-201336" y="4362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2">
            <a:extLst>
              <a:ext uri="{FF2B5EF4-FFF2-40B4-BE49-F238E27FC236}">
                <a16:creationId xmlns:a16="http://schemas.microsoft.com/office/drawing/2014/main" id="{43A231ED-3DD7-4DFC-B048-01188C28286D}"/>
              </a:ext>
            </a:extLst>
          </p:cNvPr>
          <p:cNvGrpSpPr/>
          <p:nvPr/>
        </p:nvGrpSpPr>
        <p:grpSpPr>
          <a:xfrm>
            <a:off x="1622194" y="436228"/>
            <a:ext cx="9438005" cy="1410335"/>
            <a:chOff x="0" y="0"/>
            <a:chExt cx="9438239" cy="1410693"/>
          </a:xfrm>
        </p:grpSpPr>
        <p:sp>
          <p:nvSpPr>
            <p:cNvPr id="4" name="Shape 9562">
              <a:extLst>
                <a:ext uri="{FF2B5EF4-FFF2-40B4-BE49-F238E27FC236}">
                  <a16:creationId xmlns:a16="http://schemas.microsoft.com/office/drawing/2014/main" id="{23A71C63-D309-4A4A-907E-E5D2FD78F546}"/>
                </a:ext>
              </a:extLst>
            </p:cNvPr>
            <p:cNvSpPr/>
            <p:nvPr/>
          </p:nvSpPr>
          <p:spPr>
            <a:xfrm>
              <a:off x="0" y="1402171"/>
              <a:ext cx="1291024" cy="9144"/>
            </a:xfrm>
            <a:custGeom>
              <a:avLst/>
              <a:gdLst/>
              <a:ahLst/>
              <a:cxnLst/>
              <a:rect l="0" t="0" r="0" b="0"/>
              <a:pathLst>
                <a:path w="1291024" h="9144">
                  <a:moveTo>
                    <a:pt x="0" y="0"/>
                  </a:moveTo>
                  <a:lnTo>
                    <a:pt x="1291024" y="0"/>
                  </a:lnTo>
                  <a:lnTo>
                    <a:pt x="129102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 name="Shape 9563">
              <a:extLst>
                <a:ext uri="{FF2B5EF4-FFF2-40B4-BE49-F238E27FC236}">
                  <a16:creationId xmlns:a16="http://schemas.microsoft.com/office/drawing/2014/main" id="{382FA853-3BEE-49B9-B7E4-293EA653BF0B}"/>
                </a:ext>
              </a:extLst>
            </p:cNvPr>
            <p:cNvSpPr/>
            <p:nvPr/>
          </p:nvSpPr>
          <p:spPr>
            <a:xfrm>
              <a:off x="1278267" y="1402172"/>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 name="Shape 9564">
              <a:extLst>
                <a:ext uri="{FF2B5EF4-FFF2-40B4-BE49-F238E27FC236}">
                  <a16:creationId xmlns:a16="http://schemas.microsoft.com/office/drawing/2014/main" id="{931DBF26-39CF-4EB2-9A7D-5E2EA2A61D6A}"/>
                </a:ext>
              </a:extLst>
            </p:cNvPr>
            <p:cNvSpPr/>
            <p:nvPr/>
          </p:nvSpPr>
          <p:spPr>
            <a:xfrm>
              <a:off x="1286772" y="1402172"/>
              <a:ext cx="6590310" cy="9144"/>
            </a:xfrm>
            <a:custGeom>
              <a:avLst/>
              <a:gdLst/>
              <a:ahLst/>
              <a:cxnLst/>
              <a:rect l="0" t="0" r="0" b="0"/>
              <a:pathLst>
                <a:path w="6590310" h="9144">
                  <a:moveTo>
                    <a:pt x="0" y="0"/>
                  </a:moveTo>
                  <a:lnTo>
                    <a:pt x="6590310" y="0"/>
                  </a:lnTo>
                  <a:lnTo>
                    <a:pt x="659031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 name="Shape 9565">
              <a:extLst>
                <a:ext uri="{FF2B5EF4-FFF2-40B4-BE49-F238E27FC236}">
                  <a16:creationId xmlns:a16="http://schemas.microsoft.com/office/drawing/2014/main" id="{B9E6F3D4-7489-4417-93D8-3E28C2C41B7D}"/>
                </a:ext>
              </a:extLst>
            </p:cNvPr>
            <p:cNvSpPr/>
            <p:nvPr/>
          </p:nvSpPr>
          <p:spPr>
            <a:xfrm>
              <a:off x="7864430" y="1402172"/>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 name="Shape 9566">
              <a:extLst>
                <a:ext uri="{FF2B5EF4-FFF2-40B4-BE49-F238E27FC236}">
                  <a16:creationId xmlns:a16="http://schemas.microsoft.com/office/drawing/2014/main" id="{2D1D99C7-E3B9-4760-9152-855883421596}"/>
                </a:ext>
              </a:extLst>
            </p:cNvPr>
            <p:cNvSpPr/>
            <p:nvPr/>
          </p:nvSpPr>
          <p:spPr>
            <a:xfrm>
              <a:off x="7872935" y="1402172"/>
              <a:ext cx="1565304" cy="9144"/>
            </a:xfrm>
            <a:custGeom>
              <a:avLst/>
              <a:gdLst/>
              <a:ahLst/>
              <a:cxnLst/>
              <a:rect l="0" t="0" r="0" b="0"/>
              <a:pathLst>
                <a:path w="1565304" h="9144">
                  <a:moveTo>
                    <a:pt x="0" y="0"/>
                  </a:moveTo>
                  <a:lnTo>
                    <a:pt x="1565304" y="0"/>
                  </a:lnTo>
                  <a:lnTo>
                    <a:pt x="156530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pic>
          <p:nvPicPr>
            <p:cNvPr id="9" name="Picture 8">
              <a:extLst>
                <a:ext uri="{FF2B5EF4-FFF2-40B4-BE49-F238E27FC236}">
                  <a16:creationId xmlns:a16="http://schemas.microsoft.com/office/drawing/2014/main" id="{3CDEEEC9-83DB-480D-AF1B-FB11C467DD42}"/>
                </a:ext>
              </a:extLst>
            </p:cNvPr>
            <p:cNvPicPr/>
            <p:nvPr/>
          </p:nvPicPr>
          <p:blipFill>
            <a:blip r:embed="rId2"/>
            <a:stretch>
              <a:fillRect/>
            </a:stretch>
          </p:blipFill>
          <p:spPr>
            <a:xfrm>
              <a:off x="0" y="0"/>
              <a:ext cx="1197046" cy="1399615"/>
            </a:xfrm>
            <a:prstGeom prst="rect">
              <a:avLst/>
            </a:prstGeom>
          </p:spPr>
        </p:pic>
        <p:pic>
          <p:nvPicPr>
            <p:cNvPr id="10" name="Picture 9">
              <a:extLst>
                <a:ext uri="{FF2B5EF4-FFF2-40B4-BE49-F238E27FC236}">
                  <a16:creationId xmlns:a16="http://schemas.microsoft.com/office/drawing/2014/main" id="{7A109039-89DC-417B-8987-7E223946AC4F}"/>
                </a:ext>
              </a:extLst>
            </p:cNvPr>
            <p:cNvPicPr/>
            <p:nvPr/>
          </p:nvPicPr>
          <p:blipFill>
            <a:blip r:embed="rId3"/>
            <a:stretch>
              <a:fillRect/>
            </a:stretch>
          </p:blipFill>
          <p:spPr>
            <a:xfrm>
              <a:off x="7979599" y="0"/>
              <a:ext cx="1354385" cy="1359139"/>
            </a:xfrm>
            <a:prstGeom prst="rect">
              <a:avLst/>
            </a:prstGeom>
          </p:spPr>
        </p:pic>
      </p:grpSp>
      <p:sp>
        <p:nvSpPr>
          <p:cNvPr id="14" name="Rectangle 19">
            <a:extLst>
              <a:ext uri="{FF2B5EF4-FFF2-40B4-BE49-F238E27FC236}">
                <a16:creationId xmlns:a16="http://schemas.microsoft.com/office/drawing/2014/main" id="{7572DD49-F6ED-4A4D-9D13-AB79A025892E}"/>
              </a:ext>
            </a:extLst>
          </p:cNvPr>
          <p:cNvSpPr>
            <a:spLocks noChangeArrowheads="1"/>
          </p:cNvSpPr>
          <p:nvPr/>
        </p:nvSpPr>
        <p:spPr bwMode="auto">
          <a:xfrm>
            <a:off x="2630815" y="8765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National Institute of Engineering, Mysuru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Computer Science and Engineering</a:t>
            </a: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22FF1132-B38F-4756-93F5-96685E8F93D0}"/>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F6224210-D190-41C7-9A6D-93D869CBD5FD}"/>
              </a:ext>
            </a:extLst>
          </p:cNvPr>
          <p:cNvSpPr txBox="1"/>
          <p:nvPr/>
        </p:nvSpPr>
        <p:spPr>
          <a:xfrm>
            <a:off x="2220702" y="1890207"/>
            <a:ext cx="7509294" cy="2548005"/>
          </a:xfrm>
          <a:prstGeom prst="rect">
            <a:avLst/>
          </a:prstGeom>
          <a:noFill/>
        </p:spPr>
        <p:txBody>
          <a:bodyPr wrap="square">
            <a:spAutoFit/>
          </a:bodyPr>
          <a:lstStyle/>
          <a:p>
            <a:pPr marL="53340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Operating System tutorials (CS5C02) – 2021-22</a:t>
            </a:r>
            <a:endParaRPr lang="en-IN" sz="1050" dirty="0">
              <a:solidFill>
                <a:srgbClr val="000000"/>
              </a:solidFill>
              <a:effectLst/>
              <a:latin typeface="Calibri" panose="020F0502020204030204" pitchFamily="34" charset="0"/>
              <a:ea typeface="Calibri" panose="020F0502020204030204" pitchFamily="34" charset="0"/>
            </a:endParaRPr>
          </a:p>
          <a:p>
            <a:pPr marL="533400" marR="11557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To the Course Instructor</a:t>
            </a:r>
            <a:endParaRPr lang="en-IN" sz="1050" dirty="0">
              <a:solidFill>
                <a:srgbClr val="000000"/>
              </a:solidFill>
              <a:effectLst/>
              <a:latin typeface="Calibri" panose="020F0502020204030204" pitchFamily="34" charset="0"/>
              <a:ea typeface="Calibri" panose="020F0502020204030204" pitchFamily="34" charset="0"/>
            </a:endParaRPr>
          </a:p>
          <a:p>
            <a:pPr marL="533400" marR="115570"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Dr JAYASRI BS</a:t>
            </a:r>
            <a:endParaRPr lang="en-IN" sz="1050" dirty="0">
              <a:solidFill>
                <a:srgbClr val="000000"/>
              </a:solidFill>
              <a:effectLst/>
              <a:latin typeface="Calibri" panose="020F0502020204030204" pitchFamily="34" charset="0"/>
              <a:ea typeface="Calibri" panose="020F0502020204030204" pitchFamily="34" charset="0"/>
            </a:endParaRPr>
          </a:p>
          <a:p>
            <a:pPr marL="533400" marR="116205" indent="-6350" algn="ctr">
              <a:lnSpc>
                <a:spcPct val="107000"/>
              </a:lnSpc>
              <a:spcAft>
                <a:spcPts val="1180"/>
              </a:spcAft>
            </a:pPr>
            <a:r>
              <a:rPr lang="en-IN" sz="1800" dirty="0">
                <a:solidFill>
                  <a:srgbClr val="000000"/>
                </a:solidFill>
                <a:effectLst/>
                <a:latin typeface="Arial" panose="020B0604020202020204" pitchFamily="34" charset="0"/>
                <a:ea typeface="Arial" panose="020B0604020202020204" pitchFamily="34" charset="0"/>
              </a:rPr>
              <a:t>(Associate Professor)</a:t>
            </a:r>
            <a:endParaRPr lang="en-IN" sz="1050" dirty="0">
              <a:solidFill>
                <a:srgbClr val="000000"/>
              </a:solidFill>
              <a:effectLst/>
              <a:latin typeface="Calibri" panose="020F0502020204030204" pitchFamily="34" charset="0"/>
              <a:ea typeface="Calibri" panose="020F0502020204030204" pitchFamily="34" charset="0"/>
            </a:endParaRPr>
          </a:p>
          <a:p>
            <a:pPr marL="658495" algn="ctr">
              <a:lnSpc>
                <a:spcPct val="107000"/>
              </a:lnSpc>
              <a:spcAft>
                <a:spcPts val="1100"/>
              </a:spcAft>
            </a:pPr>
            <a:r>
              <a:rPr lang="en-IN" sz="1600" b="1" u="sng" dirty="0">
                <a:solidFill>
                  <a:srgbClr val="000000"/>
                </a:solidFill>
                <a:effectLst/>
                <a:uFill>
                  <a:solidFill>
                    <a:srgbClr val="000000"/>
                  </a:solidFill>
                </a:uFill>
                <a:latin typeface="Arial" panose="020B0604020202020204" pitchFamily="34" charset="0"/>
                <a:ea typeface="Arial" panose="020B0604020202020204" pitchFamily="34" charset="0"/>
              </a:rPr>
              <a:t>Operating System Report</a:t>
            </a:r>
            <a:endParaRPr lang="en-IN" sz="1050" dirty="0">
              <a:solidFill>
                <a:srgbClr val="000000"/>
              </a:solidFill>
              <a:effectLst/>
              <a:latin typeface="Calibri" panose="020F0502020204030204" pitchFamily="34" charset="0"/>
              <a:ea typeface="Calibri" panose="020F0502020204030204" pitchFamily="34" charset="0"/>
            </a:endParaRPr>
          </a:p>
          <a:p>
            <a:pPr marL="410210" algn="ctr">
              <a:lnSpc>
                <a:spcPct val="107000"/>
              </a:lnSpc>
              <a:spcAft>
                <a:spcPts val="1405"/>
              </a:spcAft>
            </a:pPr>
            <a:r>
              <a:rPr lang="en-IN" sz="1600" b="1" dirty="0">
                <a:solidFill>
                  <a:srgbClr val="000000"/>
                </a:solidFill>
                <a:effectLst/>
                <a:latin typeface="Arial" panose="020B0604020202020204" pitchFamily="34" charset="0"/>
                <a:ea typeface="Arial" panose="020B0604020202020204" pitchFamily="34" charset="0"/>
              </a:rPr>
              <a:t>Title: Page replacement and Scheduling Algorithms</a:t>
            </a:r>
            <a:endParaRPr lang="en-IN" sz="1050" dirty="0">
              <a:solidFill>
                <a:srgbClr val="000000"/>
              </a:solidFill>
              <a:effectLst/>
              <a:latin typeface="Calibri" panose="020F0502020204030204" pitchFamily="34" charset="0"/>
              <a:ea typeface="Calibri" panose="020F0502020204030204" pitchFamily="34" charset="0"/>
            </a:endParaRPr>
          </a:p>
        </p:txBody>
      </p:sp>
      <p:graphicFrame>
        <p:nvGraphicFramePr>
          <p:cNvPr id="26" name="Table 25">
            <a:extLst>
              <a:ext uri="{FF2B5EF4-FFF2-40B4-BE49-F238E27FC236}">
                <a16:creationId xmlns:a16="http://schemas.microsoft.com/office/drawing/2014/main" id="{A8306E01-FCBC-4449-A662-F85F219ABC66}"/>
              </a:ext>
            </a:extLst>
          </p:cNvPr>
          <p:cNvGraphicFramePr>
            <a:graphicFrameLocks noGrp="1"/>
          </p:cNvGraphicFramePr>
          <p:nvPr>
            <p:extLst>
              <p:ext uri="{D42A27DB-BD31-4B8C-83A1-F6EECF244321}">
                <p14:modId xmlns:p14="http://schemas.microsoft.com/office/powerpoint/2010/main" val="2084999122"/>
              </p:ext>
            </p:extLst>
          </p:nvPr>
        </p:nvGraphicFramePr>
        <p:xfrm>
          <a:off x="2078271" y="4901981"/>
          <a:ext cx="8415020" cy="1806575"/>
        </p:xfrm>
        <a:graphic>
          <a:graphicData uri="http://schemas.openxmlformats.org/drawingml/2006/table">
            <a:tbl>
              <a:tblPr firstRow="1" firstCol="1" bandRow="1">
                <a:tableStyleId>{5940675A-B579-460E-94D1-54222C63F5DA}</a:tableStyleId>
              </a:tblPr>
              <a:tblGrid>
                <a:gridCol w="1373505">
                  <a:extLst>
                    <a:ext uri="{9D8B030D-6E8A-4147-A177-3AD203B41FA5}">
                      <a16:colId xmlns:a16="http://schemas.microsoft.com/office/drawing/2014/main" val="1172993061"/>
                    </a:ext>
                  </a:extLst>
                </a:gridCol>
                <a:gridCol w="2836545">
                  <a:extLst>
                    <a:ext uri="{9D8B030D-6E8A-4147-A177-3AD203B41FA5}">
                      <a16:colId xmlns:a16="http://schemas.microsoft.com/office/drawing/2014/main" val="3868970458"/>
                    </a:ext>
                  </a:extLst>
                </a:gridCol>
                <a:gridCol w="4204970">
                  <a:extLst>
                    <a:ext uri="{9D8B030D-6E8A-4147-A177-3AD203B41FA5}">
                      <a16:colId xmlns:a16="http://schemas.microsoft.com/office/drawing/2014/main" val="3896257569"/>
                    </a:ext>
                  </a:extLst>
                </a:gridCol>
              </a:tblGrid>
              <a:tr h="431165">
                <a:tc>
                  <a:txBody>
                    <a:bodyPr/>
                    <a:lstStyle/>
                    <a:p>
                      <a:pPr marL="1270">
                        <a:lnSpc>
                          <a:spcPct val="107000"/>
                        </a:lnSpc>
                        <a:spcAft>
                          <a:spcPts val="800"/>
                        </a:spcAft>
                      </a:pPr>
                      <a:r>
                        <a:rPr lang="en-IN" sz="1400" dirty="0">
                          <a:effectLst/>
                        </a:rPr>
                        <a:t>Sl. No.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4930" algn="ctr">
                        <a:lnSpc>
                          <a:spcPct val="107000"/>
                        </a:lnSpc>
                        <a:spcAft>
                          <a:spcPts val="800"/>
                        </a:spcAft>
                      </a:pPr>
                      <a:r>
                        <a:rPr lang="en-IN" sz="1600">
                          <a:effectLst/>
                        </a:rPr>
                        <a:t>USN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2390" algn="ctr">
                        <a:lnSpc>
                          <a:spcPct val="107000"/>
                        </a:lnSpc>
                        <a:spcAft>
                          <a:spcPts val="800"/>
                        </a:spcAft>
                      </a:pPr>
                      <a:r>
                        <a:rPr lang="en-IN" sz="18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tc>
                <a:extLst>
                  <a:ext uri="{0D108BD9-81ED-4DB2-BD59-A6C34878D82A}">
                    <a16:rowId xmlns:a16="http://schemas.microsoft.com/office/drawing/2014/main" val="2390562334"/>
                  </a:ext>
                </a:extLst>
              </a:tr>
              <a:tr h="470535">
                <a:tc>
                  <a:txBody>
                    <a:bodyPr/>
                    <a:lstStyle/>
                    <a:p>
                      <a:pPr marR="2540" algn="ctr">
                        <a:lnSpc>
                          <a:spcPct val="107000"/>
                        </a:lnSpc>
                        <a:spcAft>
                          <a:spcPts val="800"/>
                        </a:spcAft>
                      </a:pPr>
                      <a:r>
                        <a:rPr lang="en-IN" sz="16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dirty="0">
                          <a:effectLst/>
                        </a:rPr>
                        <a:t>4NI19CS031</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a:effectLst/>
                        </a:rPr>
                        <a:t>BHAVANI B</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3296173743"/>
                  </a:ext>
                </a:extLst>
              </a:tr>
              <a:tr h="470535">
                <a:tc>
                  <a:txBody>
                    <a:bodyPr/>
                    <a:lstStyle/>
                    <a:p>
                      <a:pPr marR="2540" algn="ctr">
                        <a:lnSpc>
                          <a:spcPct val="107000"/>
                        </a:lnSpc>
                        <a:spcAft>
                          <a:spcPts val="800"/>
                        </a:spcAft>
                      </a:pPr>
                      <a:r>
                        <a:rPr lang="en-IN" sz="16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a:effectLst/>
                        </a:rPr>
                        <a:t>4NI19CS075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a:effectLst/>
                        </a:rPr>
                        <a:t>NIHARIKA</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2455007540"/>
                  </a:ext>
                </a:extLst>
              </a:tr>
              <a:tr h="434340">
                <a:tc>
                  <a:txBody>
                    <a:bodyPr/>
                    <a:lstStyle/>
                    <a:p>
                      <a:pPr marR="2540" algn="ctr">
                        <a:lnSpc>
                          <a:spcPct val="107000"/>
                        </a:lnSpc>
                        <a:spcAft>
                          <a:spcPts val="800"/>
                        </a:spcAft>
                      </a:pPr>
                      <a:r>
                        <a:rPr lang="en-IN" sz="16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marL="71755" algn="ctr">
                        <a:lnSpc>
                          <a:spcPct val="107000"/>
                        </a:lnSpc>
                        <a:spcAft>
                          <a:spcPts val="800"/>
                        </a:spcAft>
                      </a:pPr>
                      <a:r>
                        <a:rPr lang="en-IN" sz="1600" dirty="0">
                          <a:effectLst/>
                        </a:rPr>
                        <a:t>4NI19CS087</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tc>
                  <a:txBody>
                    <a:bodyPr/>
                    <a:lstStyle/>
                    <a:p>
                      <a:pPr>
                        <a:lnSpc>
                          <a:spcPct val="107000"/>
                        </a:lnSpc>
                        <a:spcAft>
                          <a:spcPts val="800"/>
                        </a:spcAft>
                      </a:pPr>
                      <a:r>
                        <a:rPr lang="en-IN" sz="1600" dirty="0">
                          <a:effectLst/>
                        </a:rPr>
                        <a:t>PRIYANKA S 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5565" marR="73025" marT="62230" marB="0" anchor="ctr"/>
                </a:tc>
                <a:extLst>
                  <a:ext uri="{0D108BD9-81ED-4DB2-BD59-A6C34878D82A}">
                    <a16:rowId xmlns:a16="http://schemas.microsoft.com/office/drawing/2014/main" val="1871348840"/>
                  </a:ext>
                </a:extLst>
              </a:tr>
            </a:tbl>
          </a:graphicData>
        </a:graphic>
      </p:graphicFrame>
      <p:sp>
        <p:nvSpPr>
          <p:cNvPr id="27" name="Rectangle 21">
            <a:extLst>
              <a:ext uri="{FF2B5EF4-FFF2-40B4-BE49-F238E27FC236}">
                <a16:creationId xmlns:a16="http://schemas.microsoft.com/office/drawing/2014/main" id="{D61D1D37-CE06-4321-8BB0-BDBC989E1B63}"/>
              </a:ext>
            </a:extLst>
          </p:cNvPr>
          <p:cNvSpPr>
            <a:spLocks noChangeArrowheads="1"/>
          </p:cNvSpPr>
          <p:nvPr/>
        </p:nvSpPr>
        <p:spPr bwMode="auto">
          <a:xfrm>
            <a:off x="1984075" y="4501870"/>
            <a:ext cx="122868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Arial" panose="020B0604020202020204" pitchFamily="34" charset="0"/>
              </a:rPr>
              <a:t>Team Details: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7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03A9E-C703-4425-AF62-97AD532DB1B7}"/>
              </a:ext>
            </a:extLst>
          </p:cNvPr>
          <p:cNvSpPr txBox="1"/>
          <p:nvPr/>
        </p:nvSpPr>
        <p:spPr>
          <a:xfrm>
            <a:off x="1394670" y="252850"/>
            <a:ext cx="6094602" cy="6654770"/>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"Final Result...\n";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"Process ID " &lt;&lt; " Arrival Time " &lt;&lt; " Burst Time"</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 Completion Time "&lt;&lt; " Turnaround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 Waiting Time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 "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&lt;&lt; "\t\t"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][3] &lt;&lt; "\t\t"&lt;&lt;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][5]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][4] &lt;&lt; endl7;}</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wt+mat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][4];</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nAverage</a:t>
            </a:r>
            <a:r>
              <a:rPr lang="en-IN" sz="1800" dirty="0">
                <a:solidFill>
                  <a:srgbClr val="000000"/>
                </a:solidFill>
                <a:effectLst/>
                <a:latin typeface="Times New Roman" panose="02020603050405020304" pitchFamily="18" charset="0"/>
                <a:ea typeface="Calibri" panose="020F0502020204030204" pitchFamily="34" charset="0"/>
              </a:rPr>
              <a:t> Waiting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tat=</a:t>
            </a:r>
            <a:r>
              <a:rPr lang="en-IN" sz="1800" dirty="0" err="1">
                <a:solidFill>
                  <a:srgbClr val="000000"/>
                </a:solidFill>
                <a:effectLst/>
                <a:latin typeface="Times New Roman" panose="02020603050405020304" pitchFamily="18" charset="0"/>
                <a:ea typeface="Calibri" panose="020F0502020204030204" pitchFamily="34" charset="0"/>
              </a:rPr>
              <a:t>tat+mat</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][5];</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a:t>
            </a:r>
            <a:r>
              <a:rPr lang="en-IN" sz="1800" dirty="0" err="1">
                <a:solidFill>
                  <a:srgbClr val="000000"/>
                </a:solidFill>
                <a:effectLst/>
                <a:latin typeface="Times New Roman" panose="02020603050405020304" pitchFamily="18" charset="0"/>
                <a:ea typeface="Calibri" panose="020F0502020204030204" pitchFamily="34" charset="0"/>
              </a:rPr>
              <a:t>nAverage</a:t>
            </a:r>
            <a:r>
              <a:rPr lang="en-IN" sz="1800" dirty="0">
                <a:solidFill>
                  <a:srgbClr val="000000"/>
                </a:solidFill>
                <a:effectLst/>
                <a:latin typeface="Times New Roman" panose="02020603050405020304" pitchFamily="18" charset="0"/>
                <a:ea typeface="Calibri" panose="020F0502020204030204" pitchFamily="34" charset="0"/>
              </a:rPr>
              <a:t> Turn Around Time: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3753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6731A-E0D4-4A9A-8418-DF0BC76BEACB}"/>
              </a:ext>
            </a:extLst>
          </p:cNvPr>
          <p:cNvSpPr txBox="1"/>
          <p:nvPr/>
        </p:nvSpPr>
        <p:spPr>
          <a:xfrm>
            <a:off x="483209" y="415960"/>
            <a:ext cx="1726755" cy="2129814"/>
          </a:xfrm>
          <a:prstGeom prst="rect">
            <a:avLst/>
          </a:prstGeom>
          <a:noFill/>
        </p:spPr>
        <p:txBody>
          <a:bodyPr wrap="none" rtlCol="0">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tat/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800"/>
              </a:spcAft>
            </a:pPr>
            <a:r>
              <a:rPr lang="en-IN" sz="2800" dirty="0">
                <a:solidFill>
                  <a:srgbClr val="000000"/>
                </a:solidFill>
                <a:latin typeface="Times New Roman" panose="02020603050405020304" pitchFamily="18" charset="0"/>
                <a:ea typeface="Calibri" panose="020F0502020204030204" pitchFamily="34" charset="0"/>
              </a:rPr>
              <a:t>Output:</a:t>
            </a:r>
            <a:endParaRPr lang="en-IN" sz="2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6" name="Content Placeholder 5">
            <a:extLst>
              <a:ext uri="{FF2B5EF4-FFF2-40B4-BE49-F238E27FC236}">
                <a16:creationId xmlns:a16="http://schemas.microsoft.com/office/drawing/2014/main" id="{498E8144-628B-472B-8389-DEC778E89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458" y="2374140"/>
            <a:ext cx="8734717" cy="4351338"/>
          </a:xfrm>
        </p:spPr>
      </p:pic>
    </p:spTree>
    <p:extLst>
      <p:ext uri="{BB962C8B-B14F-4D97-AF65-F5344CB8AC3E}">
        <p14:creationId xmlns:p14="http://schemas.microsoft.com/office/powerpoint/2010/main" val="398741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134544-E941-4ECB-812E-CD159D0BC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86" y="447399"/>
            <a:ext cx="8187228" cy="4351338"/>
          </a:xfrm>
        </p:spPr>
      </p:pic>
    </p:spTree>
    <p:extLst>
      <p:ext uri="{BB962C8B-B14F-4D97-AF65-F5344CB8AC3E}">
        <p14:creationId xmlns:p14="http://schemas.microsoft.com/office/powerpoint/2010/main" val="23019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A618AE-6859-45C7-8D58-5884B4D2B27D}"/>
              </a:ext>
            </a:extLst>
          </p:cNvPr>
          <p:cNvSpPr txBox="1"/>
          <p:nvPr/>
        </p:nvSpPr>
        <p:spPr>
          <a:xfrm>
            <a:off x="956345" y="441171"/>
            <a:ext cx="9580227" cy="5396927"/>
          </a:xfrm>
          <a:prstGeom prst="rect">
            <a:avLst/>
          </a:prstGeom>
          <a:noFill/>
        </p:spPr>
        <p:txBody>
          <a:bodyPr wrap="square">
            <a:spAutoFit/>
          </a:bodyPr>
          <a:lstStyle/>
          <a:p>
            <a:pPr>
              <a:lnSpc>
                <a:spcPct val="107000"/>
              </a:lnSpc>
              <a:spcAft>
                <a:spcPts val="3790"/>
              </a:spcAft>
            </a:pPr>
            <a:r>
              <a:rPr lang="en-IN" sz="3200" b="1"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 </a:t>
            </a:r>
            <a:r>
              <a:rPr lang="en-IN" sz="3100" b="1" u="sng" dirty="0">
                <a:solidFill>
                  <a:srgbClr val="000000"/>
                </a:solidFill>
                <a:effectLst/>
                <a:latin typeface="Times New Roman" panose="02020603050405020304" pitchFamily="18" charset="0"/>
                <a:ea typeface="Bahnschrift" panose="020B0502040204020203" pitchFamily="34" charset="0"/>
                <a:cs typeface="Times New Roman" panose="02020603050405020304" pitchFamily="18" charset="0"/>
              </a:rPr>
              <a:t>FIFO </a:t>
            </a:r>
            <a:r>
              <a:rPr lang="en-IN" sz="3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In First Out page replacement algorithm)</a:t>
            </a:r>
          </a:p>
          <a:p>
            <a:pPr marL="117475">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lvl="0" indent="-342900" fontAlgn="base">
              <a:lnSpc>
                <a:spcPct val="136000"/>
              </a:lnSpc>
              <a:spcAft>
                <a:spcPts val="1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 operating systems that use paging for memory management, page replacement algorithm are needed to decide which page needed to be replaced when new page comes in. Whenever a new page is referred and not present in memory, page fault occurs and Operating System replaces one of the existing pages with newly needed page. Different page replacement algorithms suggest different ways to decide which page to replace. The target for all algorithms is to reduce number of page faults.</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1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First In First Out (</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FIFO</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page replacement algorithm is the simplest page replacement algorithm. In this algorithm, operating system keeps track of all pages in the memory in a queue, oldest page is in the front of the queue. When a page needs to be replaced page in the front of the queue is selected for removal.</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4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58D49-BCBC-460D-A2B2-6E84895AC390}"/>
              </a:ext>
            </a:extLst>
          </p:cNvPr>
          <p:cNvSpPr txBox="1"/>
          <p:nvPr/>
        </p:nvSpPr>
        <p:spPr>
          <a:xfrm>
            <a:off x="1174459" y="698819"/>
            <a:ext cx="9504726" cy="4583499"/>
          </a:xfrm>
          <a:prstGeom prst="rect">
            <a:avLst/>
          </a:prstGeom>
          <a:noFill/>
        </p:spPr>
        <p:txBody>
          <a:bodyPr wrap="square">
            <a:spAutoFit/>
          </a:bodyPr>
          <a:lstStyle/>
          <a:p>
            <a:pPr marL="117475">
              <a:lnSpc>
                <a:spcPct val="107000"/>
              </a:lnSpc>
              <a:spcAft>
                <a:spcPts val="1515"/>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it works !</a:t>
            </a: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910"/>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Operating system keeps track of all the pages in a queue</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a page is already present in set, it’s a hit and there will be no change in the queue. If the page in the string is not present, it’s a page fault.</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set holds less pages than capacity, insert page into the set one by one until all page requests are processed. Simultaneously maintain the pages in the queue to perform FIFO and increment page faults. If current page is already present, it does nothing.</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36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If the queue is full, remove the first page from the queue, replace that first page with current page in the string and store it back in the queue.</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965"/>
              </a:spcAft>
              <a:buClr>
                <a:srgbClr val="000000"/>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Then page faults are incremented.</a:t>
            </a:r>
            <a:endParaRPr lang="en-IN" sz="105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87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5FDAEF-0D91-4D3A-8BAF-2ECD45DBB3EA}"/>
              </a:ext>
            </a:extLst>
          </p:cNvPr>
          <p:cNvSpPr txBox="1"/>
          <p:nvPr/>
        </p:nvSpPr>
        <p:spPr>
          <a:xfrm>
            <a:off x="805342" y="213792"/>
            <a:ext cx="9932565" cy="6204776"/>
          </a:xfrm>
          <a:prstGeom prst="rect">
            <a:avLst/>
          </a:prstGeom>
          <a:noFill/>
        </p:spPr>
        <p:txBody>
          <a:bodyPr wrap="square">
            <a:spAutoFit/>
          </a:bodyPr>
          <a:lstStyle/>
          <a:p>
            <a:pPr marL="117475">
              <a:lnSpc>
                <a:spcPct val="107000"/>
              </a:lnSpc>
              <a:spcAft>
                <a:spcPts val="215"/>
              </a:spcAft>
            </a:pPr>
            <a:r>
              <a:rPr lang="en-IN" sz="2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a:t>
            </a:r>
          </a:p>
          <a:p>
            <a:pPr marL="117475">
              <a:lnSpc>
                <a:spcPct val="107000"/>
              </a:lnSpc>
              <a:spcAft>
                <a:spcPts val="215"/>
              </a:spcAft>
            </a:pPr>
            <a:endParaRPr lang="en-IN" sz="2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17475">
              <a:lnSpc>
                <a:spcPct val="107000"/>
              </a:lnSpc>
              <a:spcAft>
                <a:spcPts val="215"/>
              </a:spcAft>
            </a:pPr>
            <a:r>
              <a:rPr lang="en-IN" sz="1800" dirty="0">
                <a:solidFill>
                  <a:srgbClr val="24292F"/>
                </a:solidFill>
                <a:effectLst/>
                <a:latin typeface="Times New Roman" panose="02020603050405020304" pitchFamily="18" charset="0"/>
                <a:ea typeface="Times New Roman" panose="02020603050405020304" pitchFamily="18" charset="0"/>
              </a:rPr>
              <a:t>Let capacity be the number of pages that memory can hold. Let set be the current set of pages in memory.</a:t>
            </a: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rPr>
              <a:t>Start traversing the pages. </a:t>
            </a:r>
            <a:endParaRPr lang="en-IN" sz="1200" dirty="0">
              <a:effectLst/>
              <a:latin typeface="Times New Roman" panose="02020603050405020304" pitchFamily="18" charset="0"/>
              <a:ea typeface="Times New Roman" panose="02020603050405020304" pitchFamily="18" charset="0"/>
            </a:endParaRPr>
          </a:p>
          <a:p>
            <a:pPr marL="228600" algn="just">
              <a:lnSpc>
                <a:spcPct val="150000"/>
              </a:lnSpc>
            </a:pPr>
            <a:r>
              <a:rPr lang="en-IN" sz="1800" dirty="0" err="1">
                <a:solidFill>
                  <a:srgbClr val="24292F"/>
                </a:solidFill>
                <a:effectLst/>
                <a:latin typeface="Times New Roman" panose="02020603050405020304" pitchFamily="18" charset="0"/>
                <a:ea typeface="Times New Roman" panose="02020603050405020304" pitchFamily="18" charset="0"/>
              </a:rPr>
              <a:t>i</a:t>
            </a:r>
            <a:r>
              <a:rPr lang="en-IN" sz="1800" dirty="0">
                <a:solidFill>
                  <a:srgbClr val="24292F"/>
                </a:solidFill>
                <a:effectLst/>
                <a:latin typeface="Times New Roman" panose="02020603050405020304" pitchFamily="18" charset="0"/>
                <a:ea typeface="Times New Roman" panose="02020603050405020304" pitchFamily="18" charset="0"/>
              </a:rPr>
              <a:t>) If set holds less pages than capacity.</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a) Insert page into the set one by one until the size of set reaches capacity or all page requests are processed.</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b) Simultaneously maintain the pages in the queue to perform FIFO.</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c) Increment page fault.</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     ii) Else If current page is present in set, do nothing. Else </a:t>
            </a:r>
            <a:endParaRPr lang="en-IN" sz="12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a) Remove the first page from the queue as it was the first page to be entered in the memory.</a:t>
            </a:r>
            <a:endParaRPr lang="en-IN" sz="12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b) Replace the first page in the queue with the current page in the string. </a:t>
            </a:r>
            <a:endParaRPr lang="en-IN" sz="1200" dirty="0">
              <a:effectLst/>
              <a:latin typeface="Times New Roman" panose="02020603050405020304" pitchFamily="18" charset="0"/>
              <a:ea typeface="Times New Roman" panose="02020603050405020304" pitchFamily="18" charset="0"/>
            </a:endParaRPr>
          </a:p>
          <a:p>
            <a:pPr indent="457200" algn="just">
              <a:lnSpc>
                <a:spcPct val="150000"/>
              </a:lnSpc>
            </a:pPr>
            <a:r>
              <a:rPr lang="en-IN" sz="1800" dirty="0">
                <a:solidFill>
                  <a:srgbClr val="24292F"/>
                </a:solidFill>
                <a:effectLst/>
                <a:latin typeface="Times New Roman" panose="02020603050405020304" pitchFamily="18" charset="0"/>
                <a:ea typeface="Times New Roman" panose="02020603050405020304" pitchFamily="18" charset="0"/>
              </a:rPr>
              <a:t>c) Store current page in the queue and increment page faults.</a:t>
            </a: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startAt="2"/>
            </a:pPr>
            <a:r>
              <a:rPr lang="en-IN" sz="1800" dirty="0">
                <a:solidFill>
                  <a:srgbClr val="24292F"/>
                </a:solidFill>
                <a:effectLst/>
                <a:latin typeface="Times New Roman" panose="02020603050405020304" pitchFamily="18" charset="0"/>
                <a:ea typeface="Times New Roman" panose="02020603050405020304" pitchFamily="18" charset="0"/>
              </a:rPr>
              <a:t>Return page faults.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564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8E405-9AFF-477F-9BB1-09F5904AE19C}"/>
              </a:ext>
            </a:extLst>
          </p:cNvPr>
          <p:cNvSpPr txBox="1"/>
          <p:nvPr/>
        </p:nvSpPr>
        <p:spPr>
          <a:xfrm>
            <a:off x="847288" y="1004330"/>
            <a:ext cx="10050011" cy="5261377"/>
          </a:xfrm>
          <a:prstGeom prst="rect">
            <a:avLst/>
          </a:prstGeom>
          <a:noFill/>
        </p:spPr>
        <p:txBody>
          <a:bodyPr wrap="square">
            <a:spAutoFit/>
          </a:bodyPr>
          <a:lstStyle/>
          <a:p>
            <a:pPr lvl="0" fontAlgn="base">
              <a:lnSpc>
                <a:spcPct val="107000"/>
              </a:lnSpc>
              <a:spcAft>
                <a:spcPts val="105"/>
              </a:spcAft>
              <a:buClr>
                <a:srgbClr val="000000"/>
              </a:buClr>
              <a:buSzPts val="2200"/>
            </a:pPr>
            <a:r>
              <a:rPr lang="en-IN" sz="2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Advantages and Disadvantages:</a:t>
            </a:r>
          </a:p>
          <a:p>
            <a:pPr lvl="0" fontAlgn="base">
              <a:lnSpc>
                <a:spcPct val="107000"/>
              </a:lnSpc>
              <a:spcAft>
                <a:spcPts val="105"/>
              </a:spcAft>
              <a:buClr>
                <a:srgbClr val="000000"/>
              </a:buClr>
              <a:buSzPts val="2200"/>
            </a:pPr>
            <a:endParaRPr lang="en-IN" sz="2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lvl="0" fontAlgn="base">
              <a:lnSpc>
                <a:spcPct val="107000"/>
              </a:lnSpc>
              <a:spcAft>
                <a:spcPts val="105"/>
              </a:spcAft>
              <a:buClr>
                <a:srgbClr val="000000"/>
              </a:buClr>
              <a:buSzPts val="2200"/>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Advantages:</a:t>
            </a:r>
          </a:p>
          <a:p>
            <a:pPr marL="342900" lvl="0" indent="-342900" fontAlgn="base">
              <a:lnSpc>
                <a:spcPct val="107000"/>
              </a:lnSpc>
              <a:spcAft>
                <a:spcPts val="1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It is easy to understand and implement. </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130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number of operations is limited in a queue makes the implementation simple.</a:t>
            </a:r>
          </a:p>
          <a:p>
            <a:pPr marL="342900" lvl="0" indent="-342900" fontAlgn="base">
              <a:lnSpc>
                <a:spcPct val="107000"/>
              </a:lnSpc>
              <a:spcAft>
                <a:spcPts val="1305"/>
              </a:spcAft>
              <a:buClr>
                <a:srgbClr val="000000"/>
              </a:buClr>
              <a:buSzPts val="2200"/>
              <a:buFont typeface="Arial" panose="020B0604020202020204" pitchFamily="34" charset="0"/>
              <a:buChar char="•"/>
            </a:pP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lvl="0" fontAlgn="base">
              <a:lnSpc>
                <a:spcPct val="107000"/>
              </a:lnSpc>
              <a:spcAft>
                <a:spcPts val="495"/>
              </a:spcAft>
              <a:buClr>
                <a:srgbClr val="000000"/>
              </a:buClr>
              <a:buSzPts val="2200"/>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Disadvantages:</a:t>
            </a:r>
          </a:p>
          <a:p>
            <a:pPr marL="342900" lvl="0" indent="-342900" fontAlgn="base">
              <a:lnSpc>
                <a:spcPct val="107000"/>
              </a:lnSpc>
              <a:spcAft>
                <a:spcPts val="1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It does not consider the priority or burst time of the processes.</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20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When the number of incoming pages is large, it might not provide excellent performance.</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190"/>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When we increase the number of frames or capacity to store pages in the queue, it should give us less number of page faults. </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190"/>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Sometimes FIFO may behave abnormally, and it may increase the number of page faults. This </a:t>
            </a:r>
            <a:r>
              <a:rPr lang="en-IN" sz="18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behavior</a:t>
            </a: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of FIFO is called </a:t>
            </a:r>
            <a:r>
              <a:rPr lang="en-IN" sz="18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Belady’s</a:t>
            </a: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anomaly.</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15"/>
              </a:spcAft>
              <a:buClr>
                <a:srgbClr val="000000"/>
              </a:buClr>
              <a:buSzPts val="2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FIFO, the system should keep track of all the frames. Sometimes it results in slow process execution.</a:t>
            </a:r>
            <a:endParaRPr lang="en-IN" sz="1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3516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7930F-6580-4798-8823-62C724F7C29E}"/>
              </a:ext>
            </a:extLst>
          </p:cNvPr>
          <p:cNvSpPr txBox="1"/>
          <p:nvPr/>
        </p:nvSpPr>
        <p:spPr>
          <a:xfrm>
            <a:off x="504799" y="251791"/>
            <a:ext cx="9638950" cy="6440802"/>
          </a:xfrm>
          <a:prstGeom prst="rect">
            <a:avLst/>
          </a:prstGeom>
          <a:noFill/>
        </p:spPr>
        <p:txBody>
          <a:bodyPr wrap="square">
            <a:spAutoFit/>
          </a:bodyPr>
          <a:lstStyle/>
          <a:p>
            <a:pPr marL="117475">
              <a:lnSpc>
                <a:spcPct val="107000"/>
              </a:lnSpc>
              <a:spcAft>
                <a:spcPts val="215"/>
              </a:spcAft>
            </a:pPr>
            <a:r>
              <a:rPr lang="en-IN" sz="2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#include&lt;iostream&gt;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namespace std;</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main(){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reference_string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page_faults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=0,m,n,s,pages,frames;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&lt;&lt;"Enter the number of pages :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&gt;&gt;pages;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nEnter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reference string values : \n";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for(m=0;m&lt;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pages;m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&lt;&lt;"Value no.["&lt;&lt;m+1&lt;&lt;"]: \t";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reference_string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nEnter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total number of frames :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&gt;&gt;frames;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 temp[frames];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for(m=0;m&lt;</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frames;m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50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D17BF-A106-49C1-8B76-BADF388983A9}"/>
              </a:ext>
            </a:extLst>
          </p:cNvPr>
          <p:cNvSpPr txBox="1"/>
          <p:nvPr/>
        </p:nvSpPr>
        <p:spPr>
          <a:xfrm>
            <a:off x="937196" y="0"/>
            <a:ext cx="9336947"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temp[m]=-1;</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for(m=0;m&lt;</a:t>
            </a:r>
            <a:r>
              <a:rPr lang="en-IN" sz="1800" dirty="0" err="1">
                <a:solidFill>
                  <a:srgbClr val="000000"/>
                </a:solidFill>
                <a:effectLst/>
                <a:latin typeface="Times New Roman" panose="02020603050405020304" pitchFamily="18" charset="0"/>
                <a:ea typeface="Calibri" panose="020F0502020204030204" pitchFamily="34" charset="0"/>
              </a:rPr>
              <a:t>pages;m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for(n=0;n&lt;</a:t>
            </a:r>
            <a:r>
              <a:rPr lang="en-IN" sz="1800" dirty="0" err="1">
                <a:solidFill>
                  <a:srgbClr val="000000"/>
                </a:solidFill>
                <a:effectLst/>
                <a:latin typeface="Times New Roman" panose="02020603050405020304" pitchFamily="18" charset="0"/>
                <a:ea typeface="Calibri" panose="020F0502020204030204" pitchFamily="34" charset="0"/>
              </a:rPr>
              <a:t>frames;n</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[m]==temp[n]){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&lt;=frames)&amp;&amp;(s==0)){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temp[m]=</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else if(s==0){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temp[(page_faults-1)%frames]=</a:t>
            </a:r>
            <a:r>
              <a:rPr lang="en-IN" sz="1800" dirty="0" err="1">
                <a:solidFill>
                  <a:srgbClr val="000000"/>
                </a:solidFill>
                <a:effectLst/>
                <a:latin typeface="Times New Roman" panose="02020603050405020304" pitchFamily="18" charset="0"/>
                <a:ea typeface="Calibri" panose="020F0502020204030204" pitchFamily="34" charset="0"/>
              </a:rPr>
              <a:t>reference_string</a:t>
            </a:r>
            <a:r>
              <a:rPr lang="en-IN" sz="1800" dirty="0">
                <a:solidFill>
                  <a:srgbClr val="000000"/>
                </a:solidFill>
                <a:effectLst/>
                <a:latin typeface="Times New Roman" panose="02020603050405020304" pitchFamily="18" charset="0"/>
                <a:ea typeface="Calibri" panose="020F0502020204030204" pitchFamily="34" charset="0"/>
              </a:rPr>
              <a:t>[m];</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5074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8D94A-287A-4713-9E93-19A9D02CD9C6}"/>
              </a:ext>
            </a:extLst>
          </p:cNvPr>
          <p:cNvSpPr txBox="1"/>
          <p:nvPr/>
        </p:nvSpPr>
        <p:spPr>
          <a:xfrm>
            <a:off x="1184246" y="546464"/>
            <a:ext cx="9823508" cy="5560497"/>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for(n=0;n&lt;</a:t>
            </a:r>
            <a:r>
              <a:rPr lang="en-IN" sz="1800" dirty="0" err="1">
                <a:solidFill>
                  <a:srgbClr val="000000"/>
                </a:solidFill>
                <a:effectLst/>
                <a:latin typeface="Times New Roman" panose="02020603050405020304" pitchFamily="18" charset="0"/>
                <a:ea typeface="Calibri" panose="020F0502020204030204" pitchFamily="34" charset="0"/>
              </a:rPr>
              <a:t>frames;n</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&lt;&lt;temp[n]&lt;&lt;"\t";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hits=(pages-</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mr</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*1.0)/pages)*100;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hr=((hits*1.0)/pages)*100;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&lt;&lt;"\n\</a:t>
            </a:r>
            <a:r>
              <a:rPr lang="en-IN" sz="1800" dirty="0" err="1">
                <a:solidFill>
                  <a:srgbClr val="000000"/>
                </a:solidFill>
                <a:effectLst/>
                <a:latin typeface="Times New Roman" panose="02020603050405020304" pitchFamily="18" charset="0"/>
                <a:ea typeface="Calibri" panose="020F0502020204030204" pitchFamily="34" charset="0"/>
              </a:rPr>
              <a:t>nTotal</a:t>
            </a:r>
            <a:r>
              <a:rPr lang="en-IN" sz="1800" dirty="0">
                <a:solidFill>
                  <a:srgbClr val="000000"/>
                </a:solidFill>
                <a:effectLst/>
                <a:latin typeface="Times New Roman" panose="02020603050405020304" pitchFamily="18" charset="0"/>
                <a:ea typeface="Calibri" panose="020F0502020204030204" pitchFamily="34" charset="0"/>
              </a:rPr>
              <a:t> page faults : "&lt;&lt;</a:t>
            </a:r>
            <a:r>
              <a:rPr lang="en-IN" sz="1800" dirty="0" err="1">
                <a:solidFill>
                  <a:srgbClr val="000000"/>
                </a:solidFill>
                <a:effectLst/>
                <a:latin typeface="Times New Roman" panose="02020603050405020304" pitchFamily="18" charset="0"/>
                <a:ea typeface="Calibri" panose="020F0502020204030204" pitchFamily="34" charset="0"/>
              </a:rPr>
              <a:t>page_faults</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&lt;&lt;"Total Hits : "&lt;&lt;hits&lt;&lt;"\n";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&lt;&lt;"Miss Ratio : "&lt;&lt;</a:t>
            </a:r>
            <a:r>
              <a:rPr lang="en-IN" sz="1800" dirty="0" err="1">
                <a:solidFill>
                  <a:srgbClr val="000000"/>
                </a:solidFill>
                <a:effectLst/>
                <a:latin typeface="Times New Roman" panose="02020603050405020304" pitchFamily="18" charset="0"/>
                <a:ea typeface="Calibri" panose="020F0502020204030204" pitchFamily="34" charset="0"/>
              </a:rPr>
              <a:t>mr</a:t>
            </a:r>
            <a:r>
              <a:rPr lang="en-IN" sz="1800" dirty="0">
                <a:solidFill>
                  <a:srgbClr val="000000"/>
                </a:solidFill>
                <a:effectLst/>
                <a:latin typeface="Times New Roman" panose="02020603050405020304" pitchFamily="18" charset="0"/>
                <a:ea typeface="Calibri" panose="020F0502020204030204" pitchFamily="34" charset="0"/>
              </a:rPr>
              <a:t>&lt;&lt;"%\n";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&lt;&lt;"Hits Ratio : "&lt;&lt;hr&lt;&lt;"%\n";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return 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2959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A6556-1A82-450C-9C80-5E0A9968F7F7}"/>
              </a:ext>
            </a:extLst>
          </p:cNvPr>
          <p:cNvSpPr txBox="1"/>
          <p:nvPr/>
        </p:nvSpPr>
        <p:spPr>
          <a:xfrm>
            <a:off x="1233181" y="612396"/>
            <a:ext cx="9336947" cy="5024517"/>
          </a:xfrm>
          <a:prstGeom prst="rect">
            <a:avLst/>
          </a:prstGeom>
          <a:noFill/>
        </p:spPr>
        <p:txBody>
          <a:bodyPr wrap="square">
            <a:spAutoFit/>
          </a:bodyPr>
          <a:lstStyle/>
          <a:p>
            <a:pPr marL="114300" indent="-6350">
              <a:lnSpc>
                <a:spcPct val="107000"/>
              </a:lnSpc>
              <a:spcAft>
                <a:spcPts val="1290"/>
              </a:spcAft>
            </a:pPr>
            <a:r>
              <a:rPr lang="en-IN" sz="3100" b="1" u="sng" dirty="0">
                <a:solidFill>
                  <a:srgbClr val="000000"/>
                </a:solidFill>
                <a:effectLst/>
                <a:latin typeface="Times New Roman" panose="02020603050405020304" pitchFamily="18" charset="0"/>
                <a:ea typeface="Bahnschrift" panose="020B0502040204020203" pitchFamily="34" charset="0"/>
                <a:cs typeface="Times New Roman" panose="02020603050405020304" pitchFamily="18" charset="0"/>
              </a:rPr>
              <a:t>SJF</a:t>
            </a:r>
            <a:r>
              <a:rPr lang="en-IN" sz="3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(Shortest job first CPU scheduling algorithm)</a:t>
            </a:r>
          </a:p>
          <a:p>
            <a:pPr marL="117475">
              <a:lnSpc>
                <a:spcPct val="107000"/>
              </a:lnSpc>
              <a:spcAft>
                <a:spcPts val="860"/>
              </a:spcAft>
            </a:pPr>
            <a:r>
              <a:rPr lang="en-IN" sz="2800" dirty="0">
                <a:solidFill>
                  <a:srgbClr val="000000"/>
                </a:solidFill>
                <a:effectLst/>
                <a:latin typeface="Times New Roman" panose="02020603050405020304" pitchFamily="18" charset="0"/>
                <a:ea typeface="Times New Roman" panose="02020603050405020304" pitchFamily="18" charset="0"/>
              </a:rPr>
              <a:t>Introduction:</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A Process Scheduler schedules different processes to be assigned to the CPU based on particular scheduling algorithms. 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endParaRPr lang="en-IN" sz="11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222222"/>
                </a:solidFill>
                <a:effectLst/>
                <a:latin typeface="Times New Roman" panose="02020603050405020304" pitchFamily="18" charset="0"/>
                <a:ea typeface="Calibri" panose="020F0502020204030204" pitchFamily="34" charset="0"/>
              </a:rPr>
              <a:t>Shortest Job First (SJF)</a:t>
            </a:r>
            <a:r>
              <a:rPr lang="en-IN" sz="1800" dirty="0">
                <a:solidFill>
                  <a:srgbClr val="222222"/>
                </a:solidFill>
                <a:effectLst/>
                <a:latin typeface="Times New Roman" panose="02020603050405020304" pitchFamily="18" charset="0"/>
                <a:ea typeface="Calibri" panose="020F0502020204030204" pitchFamily="34" charset="0"/>
              </a:rPr>
              <a:t> is an algorithm in which the process having the smallest execution time is chosen for the next execution. This scheduling method can be pre-emptive or non-pre-emptive. </a:t>
            </a:r>
            <a:r>
              <a:rPr lang="en-IN" sz="1800" dirty="0">
                <a:solidFill>
                  <a:srgbClr val="000000"/>
                </a:solidFill>
                <a:effectLst/>
                <a:latin typeface="Times New Roman" panose="02020603050405020304" pitchFamily="18" charset="0"/>
                <a:ea typeface="Calibri" panose="020F0502020204030204" pitchFamily="34" charset="0"/>
              </a:rPr>
              <a:t>The pre-emptive version of SJF is called Shortest Remaining Time First (SRTF).</a:t>
            </a:r>
            <a:endParaRPr lang="en-IN"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291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DC42B87-EDE7-4DEC-A08F-761083AA4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673" y="1653346"/>
            <a:ext cx="8187228" cy="4351338"/>
          </a:xfrm>
        </p:spPr>
      </p:pic>
      <p:sp>
        <p:nvSpPr>
          <p:cNvPr id="8" name="TextBox 7">
            <a:extLst>
              <a:ext uri="{FF2B5EF4-FFF2-40B4-BE49-F238E27FC236}">
                <a16:creationId xmlns:a16="http://schemas.microsoft.com/office/drawing/2014/main" id="{D5F06FDB-7AFF-4F38-97EE-073D827A5FC8}"/>
              </a:ext>
            </a:extLst>
          </p:cNvPr>
          <p:cNvSpPr txBox="1"/>
          <p:nvPr/>
        </p:nvSpPr>
        <p:spPr>
          <a:xfrm>
            <a:off x="571151" y="853316"/>
            <a:ext cx="128112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89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CF0-AF12-4ED8-98F7-A6FA843C990C}"/>
              </a:ext>
            </a:extLst>
          </p:cNvPr>
          <p:cNvSpPr>
            <a:spLocks noGrp="1"/>
          </p:cNvSpPr>
          <p:nvPr>
            <p:ph type="title"/>
          </p:nvPr>
        </p:nvSpPr>
        <p:spPr>
          <a:xfrm>
            <a:off x="578892" y="1020218"/>
            <a:ext cx="10515600" cy="1325563"/>
          </a:xfrm>
        </p:spPr>
        <p:txBody>
          <a:bodyPr>
            <a:normAutofit fontScale="90000"/>
          </a:bodyPr>
          <a:lstStyle/>
          <a:p>
            <a:pPr marL="274320" marR="0" indent="-274320">
              <a:lnSpc>
                <a:spcPct val="107000"/>
              </a:lnSpc>
              <a:spcBef>
                <a:spcPts val="1800"/>
              </a:spcBef>
              <a:spcAft>
                <a:spcPts val="800"/>
              </a:spcAft>
            </a:pP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GITHUB Links:</a:t>
            </a: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34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b="1" kern="0"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BHAVANI B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https://github.com/BHAVANIB29</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NIHARIKA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https://github.com/NiharikaAcharya/OS.git</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PRIYANKA S M - </a:t>
            </a:r>
            <a:r>
              <a:rPr lang="en-IN"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https://github.com/priya-082001</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2250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9B29C-0A2E-42CC-BBC7-28F3FE3AACD1}"/>
              </a:ext>
            </a:extLst>
          </p:cNvPr>
          <p:cNvSpPr txBox="1"/>
          <p:nvPr/>
        </p:nvSpPr>
        <p:spPr>
          <a:xfrm>
            <a:off x="920410" y="1478049"/>
            <a:ext cx="9362113" cy="3901902"/>
          </a:xfrm>
          <a:prstGeom prst="rect">
            <a:avLst/>
          </a:prstGeom>
          <a:noFill/>
        </p:spPr>
        <p:txBody>
          <a:bodyPr wrap="square">
            <a:spAutoFit/>
          </a:bodyPr>
          <a:lstStyle/>
          <a:p>
            <a:pPr marL="117475">
              <a:lnSpc>
                <a:spcPct val="107000"/>
              </a:lnSpc>
              <a:spcAft>
                <a:spcPts val="985"/>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a:t>
            </a: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Sort all the processes according to their arrival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the process with minimum arrival time as well as minimum burst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completion of the process, select from the ready queue the process which has the minimum burst time.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two processes have the same length of CPU burst then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FCFS policy</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to solve the tie.</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Repeat above processes until all processes have finished their execution.</a:t>
            </a: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7750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8DDDD-B3D6-4081-91E8-6F5D81A33761}"/>
              </a:ext>
            </a:extLst>
          </p:cNvPr>
          <p:cNvSpPr txBox="1"/>
          <p:nvPr/>
        </p:nvSpPr>
        <p:spPr>
          <a:xfrm>
            <a:off x="545912" y="423081"/>
            <a:ext cx="9119804" cy="4619854"/>
          </a:xfrm>
          <a:prstGeom prst="rect">
            <a:avLst/>
          </a:prstGeom>
          <a:noFill/>
        </p:spPr>
        <p:txBody>
          <a:bodyPr wrap="non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and Disadvantages:</a:t>
            </a:r>
          </a:p>
          <a:p>
            <a:pPr>
              <a:lnSpc>
                <a:spcPct val="107000"/>
              </a:lnSpc>
              <a:spcAft>
                <a:spcPts val="800"/>
              </a:spcAft>
            </a:pP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3670" indent="-6350">
              <a:lnSpc>
                <a:spcPct val="107000"/>
              </a:lnSpc>
              <a:spcAft>
                <a:spcPts val="43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Maximum throughput.</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Minimum average waiting and turnaround time.</a:t>
            </a:r>
          </a:p>
          <a:p>
            <a:pPr marL="342900" lvl="0" indent="-342900" algn="just">
              <a:lnSpc>
                <a:spcPct val="150000"/>
              </a:lnSpc>
              <a:spcAft>
                <a:spcPts val="1200"/>
              </a:spcAft>
              <a:buFont typeface="+mj-lt"/>
              <a:buAutoNum type="arabicPeriod"/>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3670" indent="-6350">
              <a:lnSpc>
                <a:spcPct val="107000"/>
              </a:lnSpc>
              <a:spcAft>
                <a:spcPts val="59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May suffer with the problem of starvation.</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IN" sz="18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It is not implementable because the exact burst time for a process can't be known in advance.</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677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82F0BC-4A17-42B6-BE06-985864C4E14B}"/>
              </a:ext>
            </a:extLst>
          </p:cNvPr>
          <p:cNvSpPr txBox="1"/>
          <p:nvPr/>
        </p:nvSpPr>
        <p:spPr>
          <a:xfrm>
            <a:off x="1075888" y="150987"/>
            <a:ext cx="9813022" cy="6556026"/>
          </a:xfrm>
          <a:prstGeom prst="rect">
            <a:avLst/>
          </a:prstGeom>
          <a:noFill/>
        </p:spPr>
        <p:txBody>
          <a:bodyPr wrap="square">
            <a:spAutoFit/>
          </a:bodyPr>
          <a:lstStyle/>
          <a:p>
            <a:pPr marL="117475">
              <a:lnSpc>
                <a:spcPct val="107000"/>
              </a:lnSpc>
              <a:spcAft>
                <a:spcPts val="78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#include &lt;iostream&gt;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using namespace std;</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int mat[10][6];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float </a:t>
            </a:r>
            <a:r>
              <a:rPr lang="en-IN" sz="1800" dirty="0" err="1">
                <a:solidFill>
                  <a:srgbClr val="000000"/>
                </a:solidFill>
                <a:effectLst/>
                <a:latin typeface="Times New Roman" panose="02020603050405020304" pitchFamily="18" charset="0"/>
                <a:ea typeface="Calibri" panose="020F0502020204030204" pitchFamily="34" charset="0"/>
              </a:rPr>
              <a:t>wt</a:t>
            </a:r>
            <a:r>
              <a:rPr lang="en-IN" sz="1800" dirty="0">
                <a:solidFill>
                  <a:srgbClr val="000000"/>
                </a:solidFill>
                <a:effectLst/>
                <a:latin typeface="Times New Roman" panose="02020603050405020304" pitchFamily="18" charset="0"/>
                <a:ea typeface="Calibri" panose="020F0502020204030204" pitchFamily="34" charset="0"/>
              </a:rPr>
              <a:t>=0,tat=0;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void swap(int* a, int* b)</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int temp = *a;</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 = *b;</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*b = temp;</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void </a:t>
            </a:r>
            <a:r>
              <a:rPr lang="en-IN" sz="1800" dirty="0" err="1">
                <a:solidFill>
                  <a:srgbClr val="000000"/>
                </a:solidFill>
                <a:effectLst/>
                <a:latin typeface="Times New Roman" panose="02020603050405020304" pitchFamily="18" charset="0"/>
                <a:ea typeface="Calibri" panose="020F0502020204030204" pitchFamily="34" charset="0"/>
              </a:rPr>
              <a:t>arrangeArrival</a:t>
            </a: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int mat[][6])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for (int j = 0; j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 </a:t>
            </a:r>
            <a:r>
              <a:rPr lang="en-IN" sz="1800" dirty="0" err="1">
                <a:solidFill>
                  <a:srgbClr val="000000"/>
                </a:solidFill>
                <a:effectLst/>
                <a:latin typeface="Times New Roman" panose="02020603050405020304" pitchFamily="18" charset="0"/>
                <a:ea typeface="Calibri" panose="020F0502020204030204" pitchFamily="34" charset="0"/>
              </a:rPr>
              <a:t>j++</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if (mat[j][1] &gt; mat[j + 1][1])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8488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79C3-2BAA-49B1-A717-0AB291FF409B}"/>
              </a:ext>
            </a:extLst>
          </p:cNvPr>
          <p:cNvSpPr txBox="1"/>
          <p:nvPr/>
        </p:nvSpPr>
        <p:spPr>
          <a:xfrm>
            <a:off x="1098958" y="0"/>
            <a:ext cx="9689284"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k = 0; k &lt; 5; k++)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swap(mat[j][k], mat[j + 1][k]);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void </a:t>
            </a:r>
            <a:r>
              <a:rPr lang="en-IN" sz="1800" dirty="0" err="1">
                <a:solidFill>
                  <a:srgbClr val="000000"/>
                </a:solidFill>
                <a:effectLst/>
                <a:latin typeface="Times New Roman" panose="02020603050405020304" pitchFamily="18" charset="0"/>
                <a:ea typeface="Calibri" panose="020F0502020204030204" pitchFamily="34" charset="0"/>
              </a:rPr>
              <a:t>completionTime</a:t>
            </a: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int mat[][6])</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temp, </a:t>
            </a:r>
            <a:r>
              <a:rPr lang="en-IN" sz="1800" dirty="0" err="1">
                <a:solidFill>
                  <a:srgbClr val="000000"/>
                </a:solidFill>
                <a:effectLst/>
                <a:latin typeface="Times New Roman" panose="02020603050405020304" pitchFamily="18" charset="0"/>
                <a:ea typeface="Calibri" panose="020F0502020204030204" pitchFamily="34" charset="0"/>
              </a:rPr>
              <a:t>val,m</a:t>
            </a:r>
            <a:r>
              <a:rPr lang="en-IN" sz="1800" dirty="0">
                <a:solidFill>
                  <a:srgbClr val="000000"/>
                </a:solidFill>
                <a:effectLst/>
                <a:latin typeface="Times New Roman" panose="02020603050405020304" pitchFamily="18" charset="0"/>
                <a:ea typeface="Calibri" panose="020F0502020204030204" pitchFamily="34" charset="0"/>
              </a:rPr>
              <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 = mat [0][2];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=1;i&lt;</a:t>
            </a:r>
            <a:r>
              <a:rPr lang="en-IN" sz="1800" dirty="0" err="1">
                <a:solidFill>
                  <a:srgbClr val="000000"/>
                </a:solidFill>
                <a:effectLst/>
                <a:latin typeface="Times New Roman" panose="02020603050405020304" pitchFamily="18" charset="0"/>
                <a:ea typeface="Calibri" panose="020F0502020204030204" pitchFamily="34" charset="0"/>
              </a:rPr>
              <a:t>num;i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if(mat[0][1]==mat[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&amp;&amp; </a:t>
            </a: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&gt;mat[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va</a:t>
            </a:r>
            <a:r>
              <a:rPr lang="en-IN" sz="1800" dirty="0">
                <a:solidFill>
                  <a:srgbClr val="000000"/>
                </a:solidFill>
                <a:effectLst/>
                <a:latin typeface="Times New Roman" panose="02020603050405020304" pitchFamily="18" charset="0"/>
                <a:ea typeface="Calibri" panose="020F0502020204030204" pitchFamily="34" charset="0"/>
              </a:rPr>
              <a:t>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r>
              <a:rPr lang="en-IN" sz="1200" dirty="0">
                <a:solidFill>
                  <a:srgbClr val="000000"/>
                </a:solidFill>
                <a:latin typeface="Calibri" panose="020F0502020204030204" pitchFamily="34"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86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3DD04-A11C-485A-A302-9EC358E66F22}"/>
              </a:ext>
            </a:extLst>
          </p:cNvPr>
          <p:cNvSpPr txBox="1"/>
          <p:nvPr/>
        </p:nvSpPr>
        <p:spPr>
          <a:xfrm>
            <a:off x="1213607" y="0"/>
            <a:ext cx="9764785"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 (m!=0){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for(int k=0;k&lt;3;k++){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swap(mat[m][k], mat[0][k]);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mat[0][3] = mat[0][1] + mat[0][2];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mat[0][5] = mat[0][3] - mat[0][1];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mat[0][4] = mat[0][5] - mat[0][2];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temp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- 1][3];</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low =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j =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j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j++</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if (temp &gt;= mat[j][1] &amp;&amp; low &gt;= mat[j][2])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low = mat[j][2];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 = j;</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593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16FE9-A9C2-418C-AD49-906EC466100B}"/>
              </a:ext>
            </a:extLst>
          </p:cNvPr>
          <p:cNvSpPr txBox="1"/>
          <p:nvPr/>
        </p:nvSpPr>
        <p:spPr>
          <a:xfrm>
            <a:off x="1263941" y="100637"/>
            <a:ext cx="9664117" cy="6757363"/>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][3] = temp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][5]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][3]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][4]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][5] - 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k = 0; k &lt; 6; k++)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swap(mat[</a:t>
            </a:r>
            <a:r>
              <a:rPr lang="en-IN" sz="1800" dirty="0" err="1">
                <a:solidFill>
                  <a:srgbClr val="000000"/>
                </a:solidFill>
                <a:effectLst/>
                <a:latin typeface="Times New Roman" panose="02020603050405020304" pitchFamily="18" charset="0"/>
                <a:ea typeface="Calibri" panose="020F0502020204030204" pitchFamily="34" charset="0"/>
              </a:rPr>
              <a:t>val</a:t>
            </a:r>
            <a:r>
              <a:rPr lang="en-IN" sz="1800" dirty="0">
                <a:solidFill>
                  <a:srgbClr val="000000"/>
                </a:solidFill>
                <a:effectLst/>
                <a:latin typeface="Times New Roman" panose="02020603050405020304" pitchFamily="18" charset="0"/>
                <a:ea typeface="Calibri" panose="020F0502020204030204" pitchFamily="34" charset="0"/>
              </a:rPr>
              <a:t>][k],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][k]);</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main()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temp;</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number of Process: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Process Id: ";</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0607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2EA81F-7744-486C-8BE9-7E000025BF8F}"/>
              </a:ext>
            </a:extLst>
          </p:cNvPr>
          <p:cNvSpPr txBox="1"/>
          <p:nvPr/>
        </p:nvSpPr>
        <p:spPr>
          <a:xfrm>
            <a:off x="1174458" y="0"/>
            <a:ext cx="9613783" cy="7063472"/>
          </a:xfrm>
          <a:prstGeom prst="rect">
            <a:avLst/>
          </a:prstGeom>
          <a:noFill/>
        </p:spPr>
        <p:txBody>
          <a:bodyPr wrap="square">
            <a:spAutoFit/>
          </a:bodyPr>
          <a:lstStyle/>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Arrival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"Enter Burst Time: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cin</a:t>
            </a:r>
            <a:r>
              <a:rPr lang="en-IN" sz="1800" dirty="0">
                <a:solidFill>
                  <a:srgbClr val="000000"/>
                </a:solidFill>
                <a:effectLst/>
                <a:latin typeface="Times New Roman" panose="02020603050405020304" pitchFamily="18" charset="0"/>
                <a:ea typeface="Calibri" panose="020F0502020204030204" pitchFamily="34" charset="0"/>
              </a:rPr>
              <a:t> &gt;&gt;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"Before Arrange...\n";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"Process ID\</a:t>
            </a:r>
            <a:r>
              <a:rPr lang="en-IN" sz="1800" dirty="0" err="1">
                <a:solidFill>
                  <a:srgbClr val="000000"/>
                </a:solidFill>
                <a:effectLst/>
                <a:latin typeface="Times New Roman" panose="02020603050405020304" pitchFamily="18" charset="0"/>
                <a:ea typeface="Calibri" panose="020F0502020204030204" pitchFamily="34" charset="0"/>
              </a:rPr>
              <a:t>tArrival</a:t>
            </a:r>
            <a:r>
              <a:rPr lang="en-IN" sz="1800" dirty="0">
                <a:solidFill>
                  <a:srgbClr val="000000"/>
                </a:solidFill>
                <a:effectLst/>
                <a:latin typeface="Times New Roman" panose="02020603050405020304" pitchFamily="18" charset="0"/>
                <a:ea typeface="Calibri" panose="020F0502020204030204" pitchFamily="34" charset="0"/>
              </a:rPr>
              <a:t> Time\</a:t>
            </a:r>
            <a:r>
              <a:rPr lang="en-IN" sz="1800" dirty="0" err="1">
                <a:solidFill>
                  <a:srgbClr val="000000"/>
                </a:solidFill>
                <a:effectLst/>
                <a:latin typeface="Times New Roman" panose="02020603050405020304" pitchFamily="18" charset="0"/>
                <a:ea typeface="Calibri" panose="020F0502020204030204" pitchFamily="34" charset="0"/>
              </a:rPr>
              <a:t>tBurst</a:t>
            </a:r>
            <a:r>
              <a:rPr lang="en-IN" sz="1800" dirty="0">
                <a:solidFill>
                  <a:srgbClr val="000000"/>
                </a:solidFill>
                <a:effectLst/>
                <a:latin typeface="Times New Roman" panose="02020603050405020304" pitchFamily="18" charset="0"/>
                <a:ea typeface="Calibri" panose="020F0502020204030204" pitchFamily="34" charset="0"/>
              </a:rPr>
              <a:t> Time\n";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for (int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 0;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&lt; </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][0] &lt;&lt; "\t\t" &lt;&lt;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][1] &lt;&lt; "\t\t"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&lt;&lt; mat[</a:t>
            </a:r>
            <a:r>
              <a:rPr lang="en-IN" sz="1800" dirty="0" err="1">
                <a:solidFill>
                  <a:srgbClr val="000000"/>
                </a:solidFill>
                <a:effectLst/>
                <a:latin typeface="Times New Roman" panose="02020603050405020304" pitchFamily="18" charset="0"/>
                <a:ea typeface="Calibri" panose="020F0502020204030204" pitchFamily="34" charset="0"/>
              </a:rPr>
              <a:t>i</a:t>
            </a:r>
            <a:r>
              <a:rPr lang="en-IN" sz="1800" dirty="0">
                <a:solidFill>
                  <a:srgbClr val="000000"/>
                </a:solidFill>
                <a:effectLst/>
                <a:latin typeface="Times New Roman" panose="02020603050405020304" pitchFamily="18" charset="0"/>
                <a:ea typeface="Calibri" panose="020F0502020204030204" pitchFamily="34" charset="0"/>
              </a:rPr>
              <a:t>][2]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arrangeArrival</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mat);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completionTime</a:t>
            </a:r>
            <a:r>
              <a:rPr lang="en-IN" sz="1800" dirty="0">
                <a:solidFill>
                  <a:srgbClr val="000000"/>
                </a:solidFill>
                <a:effectLst/>
                <a:latin typeface="Times New Roman" panose="02020603050405020304" pitchFamily="18" charset="0"/>
                <a:ea typeface="Calibri" panose="020F0502020204030204" pitchFamily="34" charset="0"/>
              </a:rPr>
              <a:t>(</a:t>
            </a:r>
            <a:r>
              <a:rPr lang="en-IN" sz="1800" dirty="0" err="1">
                <a:solidFill>
                  <a:srgbClr val="000000"/>
                </a:solidFill>
                <a:effectLst/>
                <a:latin typeface="Times New Roman" panose="02020603050405020304" pitchFamily="18" charset="0"/>
                <a:ea typeface="Calibri" panose="020F0502020204030204" pitchFamily="34" charset="0"/>
              </a:rPr>
              <a:t>num</a:t>
            </a:r>
            <a:r>
              <a:rPr lang="en-IN" sz="1800" dirty="0">
                <a:solidFill>
                  <a:srgbClr val="000000"/>
                </a:solidFill>
                <a:effectLst/>
                <a:latin typeface="Times New Roman" panose="02020603050405020304" pitchFamily="18" charset="0"/>
                <a:ea typeface="Calibri" panose="020F0502020204030204" pitchFamily="34" charset="0"/>
              </a:rPr>
              <a:t>, mat);</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err="1">
                <a:solidFill>
                  <a:srgbClr val="000000"/>
                </a:solidFill>
                <a:effectLst/>
                <a:latin typeface="Times New Roman" panose="02020603050405020304" pitchFamily="18" charset="0"/>
                <a:ea typeface="Calibri" panose="020F0502020204030204" pitchFamily="34" charset="0"/>
              </a:rPr>
              <a:t>cout</a:t>
            </a:r>
            <a:r>
              <a:rPr lang="en-IN" sz="1800" dirty="0">
                <a:solidFill>
                  <a:srgbClr val="000000"/>
                </a:solidFill>
                <a:effectLst/>
                <a:latin typeface="Times New Roman" panose="02020603050405020304" pitchFamily="18" charset="0"/>
                <a:ea typeface="Calibri" panose="020F0502020204030204" pitchFamily="34" charset="0"/>
              </a:rPr>
              <a:t> &lt;&lt; "\n";</a:t>
            </a:r>
            <a:endParaRPr lang="en-IN" sz="1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4548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OSppt</Template>
  <TotalTime>53</TotalTime>
  <Words>2219</Words>
  <Application>Microsoft Office PowerPoint</Application>
  <PresentationFormat>Widescreen</PresentationFormat>
  <Paragraphs>230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GITHUB Links:   BHAVANI B - https://github.com/BHAVANIB29 NIHARIKA -  https://github.com/NiharikaAcharya/OS.git PRIYANKA S M - https://github.com/priya-082001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Acharya</dc:creator>
  <cp:lastModifiedBy>BHAVANI B</cp:lastModifiedBy>
  <cp:revision>2</cp:revision>
  <dcterms:created xsi:type="dcterms:W3CDTF">2021-12-31T12:46:25Z</dcterms:created>
  <dcterms:modified xsi:type="dcterms:W3CDTF">2021-12-31T13:49:34Z</dcterms:modified>
</cp:coreProperties>
</file>