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81" r:id="rId5"/>
    <p:sldId id="282" r:id="rId6"/>
    <p:sldId id="287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80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50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17"/>
    <a:srgbClr val="F89D52"/>
    <a:srgbClr val="D9D9D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94660"/>
  </p:normalViewPr>
  <p:slideViewPr>
    <p:cSldViewPr showGuides="1">
      <p:cViewPr varScale="1">
        <p:scale>
          <a:sx n="81" d="100"/>
          <a:sy n="81" d="100"/>
        </p:scale>
        <p:origin x="1790" y="48"/>
      </p:cViewPr>
      <p:guideLst>
        <p:guide orient="horz" pos="230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C4F779C-DDDF-48EE-A4CA-215FCF24FAD3}" type="datetimeFigureOut">
              <a:rPr lang="en-IN"/>
              <a:pPr>
                <a:defRPr/>
              </a:pPr>
              <a:t>23-09-2023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9F6B4EC-9280-4633-BDC2-7EEE068187D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ll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itle_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135"/>
            <a:ext cx="9193213" cy="688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6300788" y="6165850"/>
            <a:ext cx="273526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3rd Floor, Tower B,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Unitech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Cyberpark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Sector 39, </a:t>
            </a:r>
            <a:r>
              <a:rPr lang="en-US" sz="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Gurugram</a:t>
            </a:r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Haryana 122003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www.infollion.com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Phone: +91 (124) 440 6555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4213" y="3573463"/>
            <a:ext cx="5256212" cy="0"/>
          </a:xfrm>
          <a:prstGeom prst="line">
            <a:avLst/>
          </a:prstGeom>
          <a:ln w="28575">
            <a:solidFill>
              <a:srgbClr val="FBB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1" y="2780928"/>
            <a:ext cx="5254352" cy="81952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5256584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12160" y="2204864"/>
            <a:ext cx="2736304" cy="2520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800600"/>
            <a:ext cx="849694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1124743"/>
            <a:ext cx="8496944" cy="36028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367338"/>
            <a:ext cx="8496944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C098A-C93B-427C-87C0-637F6E1E7B88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73B8-61CB-4318-ADD8-E210F750A6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lide_content_header.jpg"/>
          <p:cNvPicPr>
            <a:picLocks noChangeAspect="1"/>
          </p:cNvPicPr>
          <p:nvPr userDrawn="1"/>
        </p:nvPicPr>
        <p:blipFill>
          <a:blip r:embed="rId2"/>
          <a:srcRect b="24803"/>
          <a:stretch>
            <a:fillRect/>
          </a:stretch>
        </p:blipFill>
        <p:spPr bwMode="auto">
          <a:xfrm>
            <a:off x="8208963" y="0"/>
            <a:ext cx="935037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408" y="2996953"/>
            <a:ext cx="720080" cy="3744416"/>
          </a:xfrm>
        </p:spPr>
        <p:txBody>
          <a:bodyPr vert="eaVert" anchor="b"/>
          <a:lstStyle>
            <a:lvl1pPr algn="r">
              <a:defRPr sz="2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568" y="188640"/>
            <a:ext cx="7128792" cy="6480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357981" y="581819"/>
            <a:ext cx="129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5449-8CFE-4685-BCD2-0E200F078626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57287" y="3181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393700" y="5802313"/>
            <a:ext cx="1368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4087-F6A2-49DB-B110-03AFBA3128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logo_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5435600"/>
            <a:ext cx="17287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 userDrawn="1"/>
        </p:nvCxnSpPr>
        <p:spPr>
          <a:xfrm>
            <a:off x="1835150" y="5938838"/>
            <a:ext cx="7058025" cy="0"/>
          </a:xfrm>
          <a:prstGeom prst="line">
            <a:avLst/>
          </a:prstGeom>
          <a:ln w="25400">
            <a:solidFill>
              <a:srgbClr val="FBB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1835150" y="5949950"/>
            <a:ext cx="72009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3rd Floor, Tower B,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Unitech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Cyberpark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Sector 39,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Gurugram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Haryana 122003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infollion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.com  |  Phone: +91 (124) 440 6555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115212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313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311950" y="0"/>
                </a:moveTo>
                <a:lnTo>
                  <a:pt x="1943100" y="0"/>
                </a:lnTo>
                <a:lnTo>
                  <a:pt x="1943100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732588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0" y="0"/>
                </a:moveTo>
                <a:lnTo>
                  <a:pt x="1943100" y="0"/>
                </a:lnTo>
                <a:lnTo>
                  <a:pt x="1943100" y="1199350"/>
                </a:lnTo>
                <a:cubicBezTo>
                  <a:pt x="1943100" y="1371635"/>
                  <a:pt x="1803435" y="1511300"/>
                  <a:pt x="1631150" y="1511300"/>
                </a:cubicBez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3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2555875" y="1557338"/>
            <a:ext cx="1944688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4643438" y="1557338"/>
            <a:ext cx="1944687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18488" cy="5039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544" y="3140968"/>
            <a:ext cx="1943869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xfrm>
            <a:off x="4683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464343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256365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/>
          </p:nvPr>
        </p:nvSpPr>
        <p:spPr>
          <a:xfrm>
            <a:off x="673258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8"/>
          </p:nvPr>
        </p:nvSpPr>
        <p:spPr>
          <a:xfrm>
            <a:off x="2555875" y="3140968"/>
            <a:ext cx="194468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29"/>
          </p:nvPr>
        </p:nvSpPr>
        <p:spPr>
          <a:xfrm>
            <a:off x="4643438" y="3140968"/>
            <a:ext cx="1944687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30"/>
          </p:nvPr>
        </p:nvSpPr>
        <p:spPr>
          <a:xfrm>
            <a:off x="6732588" y="3140968"/>
            <a:ext cx="19438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468313" y="908721"/>
            <a:ext cx="8207375" cy="43271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242527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313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311950" y="0"/>
                </a:moveTo>
                <a:lnTo>
                  <a:pt x="1943100" y="0"/>
                </a:lnTo>
                <a:lnTo>
                  <a:pt x="1943100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732588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0" y="0"/>
                </a:moveTo>
                <a:lnTo>
                  <a:pt x="1943100" y="0"/>
                </a:lnTo>
                <a:lnTo>
                  <a:pt x="1943100" y="1199350"/>
                </a:lnTo>
                <a:cubicBezTo>
                  <a:pt x="1943100" y="1371635"/>
                  <a:pt x="1803435" y="1511300"/>
                  <a:pt x="1631150" y="1511300"/>
                </a:cubicBez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3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2555875" y="1557338"/>
            <a:ext cx="1944688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4643438" y="1557338"/>
            <a:ext cx="1944687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18488" cy="5039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544" y="3140968"/>
            <a:ext cx="1943869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xfrm>
            <a:off x="4683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464343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256365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/>
          </p:nvPr>
        </p:nvSpPr>
        <p:spPr>
          <a:xfrm>
            <a:off x="673258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8"/>
          </p:nvPr>
        </p:nvSpPr>
        <p:spPr>
          <a:xfrm>
            <a:off x="2555875" y="3140968"/>
            <a:ext cx="194468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29"/>
          </p:nvPr>
        </p:nvSpPr>
        <p:spPr>
          <a:xfrm>
            <a:off x="4643438" y="3140968"/>
            <a:ext cx="1944687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30"/>
          </p:nvPr>
        </p:nvSpPr>
        <p:spPr>
          <a:xfrm>
            <a:off x="6732588" y="3140968"/>
            <a:ext cx="19438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468313" y="908721"/>
            <a:ext cx="8207375" cy="43271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242527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313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311950" y="0"/>
                </a:moveTo>
                <a:lnTo>
                  <a:pt x="1943100" y="0"/>
                </a:lnTo>
                <a:lnTo>
                  <a:pt x="1943100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732588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0" y="0"/>
                </a:moveTo>
                <a:lnTo>
                  <a:pt x="1943100" y="0"/>
                </a:lnTo>
                <a:lnTo>
                  <a:pt x="1943100" y="1199350"/>
                </a:lnTo>
                <a:cubicBezTo>
                  <a:pt x="1943100" y="1371635"/>
                  <a:pt x="1803435" y="1511300"/>
                  <a:pt x="1631150" y="1511300"/>
                </a:cubicBez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3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2555875" y="1557338"/>
            <a:ext cx="1944688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4643438" y="1557338"/>
            <a:ext cx="1944687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18488" cy="5039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544" y="3140968"/>
            <a:ext cx="1943869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xfrm>
            <a:off x="4683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464343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256365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/>
          </p:nvPr>
        </p:nvSpPr>
        <p:spPr>
          <a:xfrm>
            <a:off x="673258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8"/>
          </p:nvPr>
        </p:nvSpPr>
        <p:spPr>
          <a:xfrm>
            <a:off x="2555875" y="3140968"/>
            <a:ext cx="194468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29"/>
          </p:nvPr>
        </p:nvSpPr>
        <p:spPr>
          <a:xfrm>
            <a:off x="4643438" y="3140968"/>
            <a:ext cx="1944687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30"/>
          </p:nvPr>
        </p:nvSpPr>
        <p:spPr>
          <a:xfrm>
            <a:off x="6732588" y="3140968"/>
            <a:ext cx="19438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468313" y="908721"/>
            <a:ext cx="8207375" cy="43271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242527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313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311950" y="0"/>
                </a:moveTo>
                <a:lnTo>
                  <a:pt x="1943100" y="0"/>
                </a:lnTo>
                <a:lnTo>
                  <a:pt x="1943100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732588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0" y="0"/>
                </a:moveTo>
                <a:lnTo>
                  <a:pt x="1943100" y="0"/>
                </a:lnTo>
                <a:lnTo>
                  <a:pt x="1943100" y="1199350"/>
                </a:lnTo>
                <a:cubicBezTo>
                  <a:pt x="1943100" y="1371635"/>
                  <a:pt x="1803435" y="1511300"/>
                  <a:pt x="1631150" y="1511300"/>
                </a:cubicBez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3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2555875" y="1557338"/>
            <a:ext cx="1944688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4643438" y="1557338"/>
            <a:ext cx="1944687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18488" cy="5039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544" y="3140968"/>
            <a:ext cx="1943869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xfrm>
            <a:off x="4683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464343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256365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/>
          </p:nvPr>
        </p:nvSpPr>
        <p:spPr>
          <a:xfrm>
            <a:off x="673258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8"/>
          </p:nvPr>
        </p:nvSpPr>
        <p:spPr>
          <a:xfrm>
            <a:off x="2555875" y="3140968"/>
            <a:ext cx="194468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29"/>
          </p:nvPr>
        </p:nvSpPr>
        <p:spPr>
          <a:xfrm>
            <a:off x="4643438" y="3140968"/>
            <a:ext cx="1944687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30"/>
          </p:nvPr>
        </p:nvSpPr>
        <p:spPr>
          <a:xfrm>
            <a:off x="6732588" y="3140968"/>
            <a:ext cx="19438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468313" y="908721"/>
            <a:ext cx="8207375" cy="43271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242527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313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311950" y="0"/>
                </a:moveTo>
                <a:lnTo>
                  <a:pt x="1943100" y="0"/>
                </a:lnTo>
                <a:lnTo>
                  <a:pt x="1943100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732588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0" y="0"/>
                </a:moveTo>
                <a:lnTo>
                  <a:pt x="1943100" y="0"/>
                </a:lnTo>
                <a:lnTo>
                  <a:pt x="1943100" y="1199350"/>
                </a:lnTo>
                <a:cubicBezTo>
                  <a:pt x="1943100" y="1371635"/>
                  <a:pt x="1803435" y="1511300"/>
                  <a:pt x="1631150" y="1511300"/>
                </a:cubicBez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3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2555875" y="1557338"/>
            <a:ext cx="1944688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4643438" y="1557338"/>
            <a:ext cx="1944687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18488" cy="5039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544" y="3140968"/>
            <a:ext cx="1943869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xfrm>
            <a:off x="4683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464343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256365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/>
          </p:nvPr>
        </p:nvSpPr>
        <p:spPr>
          <a:xfrm>
            <a:off x="673258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8"/>
          </p:nvPr>
        </p:nvSpPr>
        <p:spPr>
          <a:xfrm>
            <a:off x="2555875" y="3140968"/>
            <a:ext cx="194468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29"/>
          </p:nvPr>
        </p:nvSpPr>
        <p:spPr>
          <a:xfrm>
            <a:off x="4643438" y="3140968"/>
            <a:ext cx="1944687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30"/>
          </p:nvPr>
        </p:nvSpPr>
        <p:spPr>
          <a:xfrm>
            <a:off x="6732588" y="3140968"/>
            <a:ext cx="19438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468313" y="908721"/>
            <a:ext cx="8207375" cy="43271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242527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313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311950" y="0"/>
                </a:moveTo>
                <a:lnTo>
                  <a:pt x="1943100" y="0"/>
                </a:lnTo>
                <a:lnTo>
                  <a:pt x="1943100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732588" y="1557338"/>
            <a:ext cx="1943100" cy="1511300"/>
          </a:xfrm>
          <a:custGeom>
            <a:avLst/>
            <a:gdLst/>
            <a:ahLst/>
            <a:cxnLst/>
            <a:rect l="l" t="t" r="r" b="b"/>
            <a:pathLst>
              <a:path w="1943100" h="1511300">
                <a:moveTo>
                  <a:pt x="0" y="0"/>
                </a:moveTo>
                <a:lnTo>
                  <a:pt x="1943100" y="0"/>
                </a:lnTo>
                <a:lnTo>
                  <a:pt x="1943100" y="1199350"/>
                </a:lnTo>
                <a:cubicBezTo>
                  <a:pt x="1943100" y="1371635"/>
                  <a:pt x="1803435" y="1511300"/>
                  <a:pt x="1631150" y="1511300"/>
                </a:cubicBez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3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2555875" y="1557338"/>
            <a:ext cx="1944688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4643438" y="1557338"/>
            <a:ext cx="1944687" cy="1511300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18488" cy="503907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544" y="3140968"/>
            <a:ext cx="1943869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>
          <a:xfrm>
            <a:off x="4683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21"/>
          </p:nvPr>
        </p:nvSpPr>
        <p:spPr>
          <a:xfrm>
            <a:off x="464343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256365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27"/>
          </p:nvPr>
        </p:nvSpPr>
        <p:spPr>
          <a:xfrm>
            <a:off x="6732588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28"/>
          </p:nvPr>
        </p:nvSpPr>
        <p:spPr>
          <a:xfrm>
            <a:off x="2555875" y="3140968"/>
            <a:ext cx="194468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29"/>
          </p:nvPr>
        </p:nvSpPr>
        <p:spPr>
          <a:xfrm>
            <a:off x="4643438" y="3140968"/>
            <a:ext cx="1944687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30"/>
          </p:nvPr>
        </p:nvSpPr>
        <p:spPr>
          <a:xfrm>
            <a:off x="6732588" y="3140968"/>
            <a:ext cx="19438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468313" y="908721"/>
            <a:ext cx="8207375" cy="43271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242527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1E7E9-2C6B-4DCB-88F6-F6886BE5A488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27E1-BEAE-4BA9-B50B-211760F8761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ection_head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581127"/>
            <a:ext cx="7772400" cy="786011"/>
          </a:xfrm>
        </p:spPr>
        <p:txBody>
          <a:bodyPr anchor="b"/>
          <a:lstStyle>
            <a:lvl1pPr algn="r">
              <a:defRPr sz="3500" b="1" cap="none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5373216"/>
            <a:ext cx="7772400" cy="10081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364088" y="1556792"/>
            <a:ext cx="3060378" cy="2693347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dex_Large.jpg"/>
          <p:cNvPicPr>
            <a:picLocks noChangeAspect="1"/>
          </p:cNvPicPr>
          <p:nvPr userDrawn="1"/>
        </p:nvPicPr>
        <p:blipFill>
          <a:blip r:embed="rId2"/>
          <a:srcRect l="40292" r="4579"/>
          <a:stretch>
            <a:fillRect/>
          </a:stretch>
        </p:blipFill>
        <p:spPr bwMode="auto">
          <a:xfrm>
            <a:off x="214313" y="1428750"/>
            <a:ext cx="40005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544616" cy="56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5D0C6-1D2D-4B68-8EC9-DD2E38955E19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EEC5-B0D7-4509-A426-0F556375520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8FDF-D85A-4EE6-AEE2-671D2EEB1865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224D-BA85-44F2-B9A3-3B25FDC76E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397CD-DF90-4B45-B876-075840623907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914FB-8326-4D97-916F-00AB704E3E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008BE-2519-485A-A138-69A5C7B2FB27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E7E9-8EE8-44F2-BB49-68CD640C0F7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3008313" cy="936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F9300-399B-455B-A680-B58B467E81DA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57803-3A5B-47BB-9D31-D7D8C736C1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4359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6DCC71-3A2B-4E82-9B0F-AF004A2E18D8}" type="datetime3">
              <a:rPr lang="en-US"/>
              <a:pPr>
                <a:defRPr/>
              </a:pPr>
              <a:t>23 September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Valmet   |   General presentation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9AE30C-4F47-4C27-9475-A2029FD863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30" name="Picture 6" descr="Slide_content_header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 bwMode="auto">
          <a:xfrm>
            <a:off x="0" y="1175"/>
            <a:ext cx="9144000" cy="93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669088"/>
            <a:ext cx="1944688" cy="188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Verdana"/>
                <a:cs typeface="Arial" pitchFamily="34" charset="0"/>
              </a:rPr>
              <a:t>© Infollion Research Services Pvt. Ltd.</a:t>
            </a:r>
            <a:endParaRPr lang="en-IN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3419475" y="274638"/>
            <a:ext cx="55451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0" r:id="rId2"/>
    <p:sldLayoutId id="2147483838" r:id="rId3"/>
    <p:sldLayoutId id="2147483839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40" r:id="rId11"/>
    <p:sldLayoutId id="2147483841" r:id="rId12"/>
    <p:sldLayoutId id="2147483842" r:id="rId13"/>
    <p:sldLayoutId id="2147483843" r:id="rId14"/>
    <p:sldLayoutId id="2147483845" r:id="rId15"/>
    <p:sldLayoutId id="2147483846" r:id="rId16"/>
    <p:sldLayoutId id="2147483847" r:id="rId17"/>
    <p:sldLayoutId id="2147483848" r:id="rId18"/>
    <p:sldLayoutId id="2147483849" r:id="rId19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262626"/>
          </a:solidFill>
          <a:latin typeface="Arial" pitchFamily="34" charset="0"/>
          <a:ea typeface="+mj-ea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BB017"/>
        </a:buClr>
        <a:buFont typeface="Webdings" pitchFamily="18" charset="2"/>
        <a:buChar char="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100000"/>
        <a:buFont typeface="Verdana" pitchFamily="34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BB017"/>
        </a:buClr>
        <a:buFont typeface="Arial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2626"/>
        </a:buClr>
        <a:buFont typeface="Arial" charset="0"/>
        <a:buChar char="›"/>
        <a:defRPr sz="2000"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BB017"/>
        </a:buClr>
        <a:buFont typeface="Arial" charset="0"/>
        <a:buChar char="»"/>
        <a:defRPr sz="20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times.indiatimes.com/markets/stocks/news/bain-capital-to-sell-a-1-24-stake-in-axis-bank-on-tuesday/articleshow/95214138.cms" TargetMode="External"/><Relationship Id="rId7" Type="http://schemas.openxmlformats.org/officeDocument/2006/relationships/hyperlink" Target="https://www.livemint.com/Companies/BJFaaybD3kXRCnTiReq6SI/LT-Finance-Holdings-to-get-Rs708-crore-from-Bain-Capital.html" TargetMode="External"/><Relationship Id="rId2" Type="http://schemas.openxmlformats.org/officeDocument/2006/relationships/hyperlink" Target="https://www.vccircle.com/bain-capital-to-acquire-25-stake-in-iifl-wealth-general-atlantic-fairfax-part-ex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omictimes.indiatimes.com/corporate/baring-signs-pact-to-buy-citiustech/articleshow/70184826.cms" TargetMode="External"/><Relationship Id="rId5" Type="http://schemas.openxmlformats.org/officeDocument/2006/relationships/hyperlink" Target="https://www.livemint.com/market/ipo/j-m-baxi-ports-set-to-file-for-2500-cr-ipo-11656528349273.html" TargetMode="External"/><Relationship Id="rId4" Type="http://schemas.openxmlformats.org/officeDocument/2006/relationships/hyperlink" Target="https://timesofindia.indiatimes.com/business/india-business/blackstone-sells-rs-700-crore-emcure-stake/articleshow/27666948.cm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seindia.com/Static/about/alternative_investment_fund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Bain+capital+hq&amp;rlz=1C1JZAP_enIN1000IN1000&amp;oq=Bain+capital+hq+&amp;aqs=chrome..69i57j0i22i30j0i390i650l2.9731j1j7&amp;sourceid=chrome&amp;ie=UTF-8" TargetMode="External"/><Relationship Id="rId2" Type="http://schemas.openxmlformats.org/officeDocument/2006/relationships/hyperlink" Target="https://www.baincapital.com/about-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aincapitalprivateequity.com/portfol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2781300"/>
            <a:ext cx="5254625" cy="819150"/>
          </a:xfrm>
        </p:spPr>
        <p:txBody>
          <a:bodyPr/>
          <a:lstStyle/>
          <a:p>
            <a:pPr eaLnBrk="1" hangingPunct="1"/>
            <a:r>
              <a:rPr lang="en-US" sz="2400" b="1" u="sng" dirty="0">
                <a:latin typeface="Georgia" panose="02040502050405020303" pitchFamily="18" charset="0"/>
                <a:cs typeface="Arial" charset="0"/>
              </a:rPr>
              <a:t>PRIVATE EQUITY IN INDIA </a:t>
            </a:r>
            <a:endParaRPr lang="en-US" sz="2400" dirty="0"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573463"/>
            <a:ext cx="5256212" cy="10795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latin typeface="Georgia" panose="02040502050405020303" pitchFamily="18" charset="0"/>
              </a:rPr>
              <a:t>By Niharika Chahar</a:t>
            </a:r>
          </a:p>
        </p:txBody>
      </p:sp>
      <p:pic>
        <p:nvPicPr>
          <p:cNvPr id="4" name="Picture Placeholder 5" descr="team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935" r="12935"/>
          <a:stretch>
            <a:fillRect/>
          </a:stretch>
        </p:blipFill>
        <p:spPr>
          <a:xfrm>
            <a:off x="6400800" y="2590800"/>
            <a:ext cx="2438400" cy="224589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9C2-8FD5-733D-70AC-57BD63B8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Funds raised from 1984 till now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5DF69-9B4E-EDC4-3111-4E1B06E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FA1C2F-CB1B-E376-7C77-810045E6B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10" y="1268413"/>
            <a:ext cx="6354754" cy="485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A75-6D17-C2FB-1B62-00F8922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Indian Portfolio Companies of Bain Capital: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4CDB-FC90-965D-F945-E4308B2F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2ADB04-C30B-8D08-BFC8-1A15D67919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8" y="1268413"/>
            <a:ext cx="8202579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8933-0C28-0FD5-DE41-C8276E82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31083"/>
            <a:ext cx="5545138" cy="561975"/>
          </a:xfrm>
        </p:spPr>
        <p:txBody>
          <a:bodyPr/>
          <a:lstStyle/>
          <a:p>
            <a:r>
              <a:rPr lang="en-IN" sz="24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Entry strategy:</a:t>
            </a:r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3638D1-8C60-778C-A6D6-64BCE53AB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96874"/>
              </p:ext>
            </p:extLst>
          </p:nvPr>
        </p:nvGraphicFramePr>
        <p:xfrm>
          <a:off x="990600" y="1427527"/>
          <a:ext cx="7162799" cy="462130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10772">
                  <a:extLst>
                    <a:ext uri="{9D8B030D-6E8A-4147-A177-3AD203B41FA5}">
                      <a16:colId xmlns:a16="http://schemas.microsoft.com/office/drawing/2014/main" val="313841040"/>
                    </a:ext>
                  </a:extLst>
                </a:gridCol>
                <a:gridCol w="1279808">
                  <a:extLst>
                    <a:ext uri="{9D8B030D-6E8A-4147-A177-3AD203B41FA5}">
                      <a16:colId xmlns:a16="http://schemas.microsoft.com/office/drawing/2014/main" val="2787006432"/>
                    </a:ext>
                  </a:extLst>
                </a:gridCol>
                <a:gridCol w="1393340">
                  <a:extLst>
                    <a:ext uri="{9D8B030D-6E8A-4147-A177-3AD203B41FA5}">
                      <a16:colId xmlns:a16="http://schemas.microsoft.com/office/drawing/2014/main" val="1546290363"/>
                    </a:ext>
                  </a:extLst>
                </a:gridCol>
                <a:gridCol w="897931">
                  <a:extLst>
                    <a:ext uri="{9D8B030D-6E8A-4147-A177-3AD203B41FA5}">
                      <a16:colId xmlns:a16="http://schemas.microsoft.com/office/drawing/2014/main" val="2694242788"/>
                    </a:ext>
                  </a:extLst>
                </a:gridCol>
                <a:gridCol w="939214">
                  <a:extLst>
                    <a:ext uri="{9D8B030D-6E8A-4147-A177-3AD203B41FA5}">
                      <a16:colId xmlns:a16="http://schemas.microsoft.com/office/drawing/2014/main" val="3672652346"/>
                    </a:ext>
                  </a:extLst>
                </a:gridCol>
                <a:gridCol w="1341734">
                  <a:extLst>
                    <a:ext uri="{9D8B030D-6E8A-4147-A177-3AD203B41FA5}">
                      <a16:colId xmlns:a16="http://schemas.microsoft.com/office/drawing/2014/main" val="1659555181"/>
                    </a:ext>
                  </a:extLst>
                </a:gridCol>
              </a:tblGrid>
              <a:tr h="490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Company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Domain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Investment Amount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Stake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Entry Strategy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31158274"/>
                  </a:ext>
                </a:extLst>
              </a:tr>
              <a:tr h="672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sng" strike="noStrike" dirty="0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360 ONE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Fintech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222222"/>
                          </a:solidFill>
                          <a:effectLst/>
                        </a:rPr>
                        <a:t>$485.6 million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24.98%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March,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Georgia" panose="02040502050405020303" pitchFamily="18" charset="0"/>
                        </a:rPr>
                        <a:t>Funds of funds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82868703"/>
                  </a:ext>
                </a:extLst>
              </a:tr>
              <a:tr h="672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sng" strike="noStrike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Axis Bank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Bank &amp; Financial Services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$1.8 billion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4.24%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December, 2017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Growth Capital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68480694"/>
                  </a:ext>
                </a:extLst>
              </a:tr>
              <a:tr h="672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sng" strike="noStrike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EMCURE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Pharma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 billion (approx)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13.09%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December, 2013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Georgia" panose="02040502050405020303" pitchFamily="18" charset="0"/>
                        </a:rPr>
                        <a:t>Funds of Funds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1553933"/>
                  </a:ext>
                </a:extLst>
              </a:tr>
              <a:tr h="672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sng" strike="noStrike" dirty="0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JM </a:t>
                      </a:r>
                      <a:r>
                        <a:rPr lang="en-IN" sz="1200" b="0" u="sng" strike="noStrike" dirty="0" err="1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Baxi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Infrastructure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$315 million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35%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June, 2022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Georgia" panose="02040502050405020303" pitchFamily="18" charset="0"/>
                        </a:rPr>
                        <a:t>Mezzanine Financing</a:t>
                      </a:r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32248306"/>
                  </a:ext>
                </a:extLst>
              </a:tr>
              <a:tr h="672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sng" strike="noStrike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Citius Tech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Information Technology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$1 Billion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80%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October,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Buyout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99484107"/>
                  </a:ext>
                </a:extLst>
              </a:tr>
              <a:tr h="6721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sng" strike="noStrike" dirty="0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L&amp;T Finance Holdings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Bank &amp; Financial Services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$200 million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10.2%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022929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DF518-6620-FD27-5BDC-879A6A49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sp>
        <p:nvSpPr>
          <p:cNvPr id="6" name="Rectangle 1">
            <a:hlinkClick r:id="rId7"/>
            <a:extLst>
              <a:ext uri="{FF2B5EF4-FFF2-40B4-BE49-F238E27FC236}">
                <a16:creationId xmlns:a16="http://schemas.microsoft.com/office/drawing/2014/main" id="{6D9FABE0-B6D9-FB9B-E2B8-4BE99E12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9045" y="2394"/>
            <a:ext cx="12385245" cy="45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D868-49A7-8350-2BA3-7570723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1800"/>
              </a:spcAft>
            </a:pPr>
            <a:br>
              <a:rPr lang="en-IN" sz="2400" b="0" dirty="0">
                <a:effectLst/>
              </a:rPr>
            </a:br>
            <a:br>
              <a:rPr lang="en-IN" sz="2400" b="0" dirty="0">
                <a:effectLst/>
              </a:rPr>
            </a:br>
            <a:r>
              <a:rPr lang="en-IN" sz="24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Exit strategy:</a:t>
            </a:r>
            <a:br>
              <a:rPr lang="en-IN" sz="2400" b="0" dirty="0">
                <a:effectLst/>
              </a:rPr>
            </a:br>
            <a:br>
              <a:rPr lang="en-IN" sz="2400" dirty="0"/>
            </a:br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6FF440-9AE6-75B6-994C-30C3AE18B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066131"/>
              </p:ext>
            </p:extLst>
          </p:nvPr>
        </p:nvGraphicFramePr>
        <p:xfrm>
          <a:off x="1295400" y="1331442"/>
          <a:ext cx="7010399" cy="43882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28231">
                  <a:extLst>
                    <a:ext uri="{9D8B030D-6E8A-4147-A177-3AD203B41FA5}">
                      <a16:colId xmlns:a16="http://schemas.microsoft.com/office/drawing/2014/main" val="1924144665"/>
                    </a:ext>
                  </a:extLst>
                </a:gridCol>
                <a:gridCol w="1217013">
                  <a:extLst>
                    <a:ext uri="{9D8B030D-6E8A-4147-A177-3AD203B41FA5}">
                      <a16:colId xmlns:a16="http://schemas.microsoft.com/office/drawing/2014/main" val="536978960"/>
                    </a:ext>
                  </a:extLst>
                </a:gridCol>
                <a:gridCol w="1408115">
                  <a:extLst>
                    <a:ext uri="{9D8B030D-6E8A-4147-A177-3AD203B41FA5}">
                      <a16:colId xmlns:a16="http://schemas.microsoft.com/office/drawing/2014/main" val="3846073959"/>
                    </a:ext>
                  </a:extLst>
                </a:gridCol>
                <a:gridCol w="935390">
                  <a:extLst>
                    <a:ext uri="{9D8B030D-6E8A-4147-A177-3AD203B41FA5}">
                      <a16:colId xmlns:a16="http://schemas.microsoft.com/office/drawing/2014/main" val="525641024"/>
                    </a:ext>
                  </a:extLst>
                </a:gridCol>
                <a:gridCol w="744289">
                  <a:extLst>
                    <a:ext uri="{9D8B030D-6E8A-4147-A177-3AD203B41FA5}">
                      <a16:colId xmlns:a16="http://schemas.microsoft.com/office/drawing/2014/main" val="751072728"/>
                    </a:ext>
                  </a:extLst>
                </a:gridCol>
                <a:gridCol w="1277361">
                  <a:extLst>
                    <a:ext uri="{9D8B030D-6E8A-4147-A177-3AD203B41FA5}">
                      <a16:colId xmlns:a16="http://schemas.microsoft.com/office/drawing/2014/main" val="3952495844"/>
                    </a:ext>
                  </a:extLst>
                </a:gridCol>
              </a:tblGrid>
              <a:tr h="4598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Company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Domain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Partial/Full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ROI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Year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Exit Strategy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extLst>
                  <a:ext uri="{0D108BD9-81ED-4DB2-BD59-A6C34878D82A}">
                    <a16:rowId xmlns:a16="http://schemas.microsoft.com/office/drawing/2014/main" val="301320766"/>
                  </a:ext>
                </a:extLst>
              </a:tr>
              <a:tr h="11424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Axis Bank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Bank &amp; Financial Services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Partial</a:t>
                      </a: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2022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Georgia" panose="02040502050405020303" pitchFamily="18" charset="0"/>
                        </a:rPr>
                        <a:t>IPO</a:t>
                      </a:r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extLst>
                  <a:ext uri="{0D108BD9-81ED-4DB2-BD59-A6C34878D82A}">
                    <a16:rowId xmlns:a16="http://schemas.microsoft.com/office/drawing/2014/main" val="1964162516"/>
                  </a:ext>
                </a:extLst>
              </a:tr>
              <a:tr h="630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EMCURE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Pharma</a:t>
                      </a: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Partial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extLst>
                  <a:ext uri="{0D108BD9-81ED-4DB2-BD59-A6C34878D82A}">
                    <a16:rowId xmlns:a16="http://schemas.microsoft.com/office/drawing/2014/main" val="1626995238"/>
                  </a:ext>
                </a:extLst>
              </a:tr>
              <a:tr h="630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JM Baxi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Infrastructure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Full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Georgia" panose="02040502050405020303" pitchFamily="18" charset="0"/>
                        </a:rPr>
                        <a:t>2015</a:t>
                      </a:r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extLst>
                  <a:ext uri="{0D108BD9-81ED-4DB2-BD59-A6C34878D82A}">
                    <a16:rowId xmlns:a16="http://schemas.microsoft.com/office/drawing/2014/main" val="1781571029"/>
                  </a:ext>
                </a:extLst>
              </a:tr>
              <a:tr h="630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Hero MotoCorp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Automotive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Partial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2014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extLst>
                  <a:ext uri="{0D108BD9-81ED-4DB2-BD59-A6C34878D82A}">
                    <a16:rowId xmlns:a16="http://schemas.microsoft.com/office/drawing/2014/main" val="718533691"/>
                  </a:ext>
                </a:extLst>
              </a:tr>
              <a:tr h="630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L&amp;T Finance Holdings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Bank &amp; Financial Services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Partial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2017</a:t>
                      </a:r>
                      <a:endParaRPr lang="en-IN" sz="14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400" dirty="0">
                          <a:effectLst/>
                          <a:latin typeface="Georgia" panose="02040502050405020303" pitchFamily="18" charset="0"/>
                        </a:rPr>
                      </a:br>
                      <a:endParaRPr lang="en-IN" sz="1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0540" marR="60540" marT="60540" marB="60540"/>
                </a:tc>
                <a:extLst>
                  <a:ext uri="{0D108BD9-81ED-4DB2-BD59-A6C34878D82A}">
                    <a16:rowId xmlns:a16="http://schemas.microsoft.com/office/drawing/2014/main" val="28141564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9F0C-5CE5-15E7-2FEE-80A43D82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6D7B3C-5E42-3F02-9643-0BA30070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1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C83F-24C2-566A-90FF-96E8882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Domain:</a:t>
            </a:r>
            <a:endParaRPr lang="en-IN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79687-1527-F0A6-5509-D527EBD04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083566"/>
              </p:ext>
            </p:extLst>
          </p:nvPr>
        </p:nvGraphicFramePr>
        <p:xfrm>
          <a:off x="914399" y="1233663"/>
          <a:ext cx="7086601" cy="524496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68230">
                  <a:extLst>
                    <a:ext uri="{9D8B030D-6E8A-4147-A177-3AD203B41FA5}">
                      <a16:colId xmlns:a16="http://schemas.microsoft.com/office/drawing/2014/main" val="3526508426"/>
                    </a:ext>
                  </a:extLst>
                </a:gridCol>
                <a:gridCol w="1597389">
                  <a:extLst>
                    <a:ext uri="{9D8B030D-6E8A-4147-A177-3AD203B41FA5}">
                      <a16:colId xmlns:a16="http://schemas.microsoft.com/office/drawing/2014/main" val="3754549821"/>
                    </a:ext>
                  </a:extLst>
                </a:gridCol>
                <a:gridCol w="1239188">
                  <a:extLst>
                    <a:ext uri="{9D8B030D-6E8A-4147-A177-3AD203B41FA5}">
                      <a16:colId xmlns:a16="http://schemas.microsoft.com/office/drawing/2014/main" val="2485413583"/>
                    </a:ext>
                  </a:extLst>
                </a:gridCol>
                <a:gridCol w="1335999">
                  <a:extLst>
                    <a:ext uri="{9D8B030D-6E8A-4147-A177-3AD203B41FA5}">
                      <a16:colId xmlns:a16="http://schemas.microsoft.com/office/drawing/2014/main" val="3892499559"/>
                    </a:ext>
                  </a:extLst>
                </a:gridCol>
                <a:gridCol w="1645795">
                  <a:extLst>
                    <a:ext uri="{9D8B030D-6E8A-4147-A177-3AD203B41FA5}">
                      <a16:colId xmlns:a16="http://schemas.microsoft.com/office/drawing/2014/main" val="1530811380"/>
                    </a:ext>
                  </a:extLst>
                </a:gridCol>
              </a:tblGrid>
              <a:tr h="2112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Company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L0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L1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L2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L3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2118711657"/>
                  </a:ext>
                </a:extLst>
              </a:tr>
              <a:tr h="709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360 ONE</a:t>
                      </a:r>
                      <a:endParaRPr lang="en-IN" sz="1100" dirty="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Fintech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Digital Lending/ Financing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P2P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Consumer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Business</a:t>
                      </a:r>
                    </a:p>
                    <a:p>
                      <a:pPr fontAlgn="t"/>
                      <a:br>
                        <a:rPr lang="en-IN" sz="1100">
                          <a:effectLst/>
                        </a:rPr>
                      </a:b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940082485"/>
                  </a:ext>
                </a:extLst>
              </a:tr>
              <a:tr h="4605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Axis Bank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Bank &amp; Financial Services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By Type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Scheduled Commercial</a:t>
                      </a:r>
                      <a:endParaRPr lang="en-IN" sz="1100" dirty="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Private Sector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2551568637"/>
                  </a:ext>
                </a:extLst>
              </a:tr>
              <a:tr h="17695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EMCURE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Pharma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Drugs/ Medicines</a:t>
                      </a:r>
                      <a:endParaRPr lang="en-IN" sz="1100" dirty="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By Formulation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By Formulation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By Drug Type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By Consumption Mode</a:t>
                      </a:r>
                      <a:endParaRPr lang="en-US" sz="1100">
                        <a:effectLst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Generic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Branded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OTC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Prescription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Oral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Injection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Inhalation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Analgesic/Tubes/Ointment</a:t>
                      </a:r>
                      <a:endParaRPr lang="en-US" sz="1100">
                        <a:effectLst/>
                      </a:endParaRPr>
                    </a:p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2594645761"/>
                  </a:ext>
                </a:extLst>
              </a:tr>
              <a:tr h="4605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JM Baxi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Infrastructure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Transportation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Marine Ports &amp; Services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>
                          <a:effectLst/>
                        </a:rPr>
                      </a:b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3390943901"/>
                  </a:ext>
                </a:extLst>
              </a:tr>
              <a:tr h="8345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Citius Tech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Information Technology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IT Services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IT Consulting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Technology</a:t>
                      </a:r>
                      <a:endParaRPr lang="en-IN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&amp; Analysis</a:t>
                      </a:r>
                      <a:endParaRPr lang="en-IN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en-IN" sz="1100">
                        <a:effectLst/>
                      </a:endParaRPr>
                    </a:p>
                    <a:p>
                      <a:pPr fontAlgn="t"/>
                      <a:br>
                        <a:rPr lang="en-IN" sz="1100">
                          <a:effectLst/>
                        </a:rPr>
                      </a:b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741100176"/>
                  </a:ext>
                </a:extLst>
              </a:tr>
              <a:tr h="4605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L&amp;T Finance Holdings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Bank &amp; Financial Services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By Type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Scheduled Commercial</a:t>
                      </a:r>
                      <a:endParaRPr lang="en-IN" sz="1100">
                        <a:effectLst/>
                      </a:endParaRPr>
                    </a:p>
                  </a:txBody>
                  <a:tcPr marL="42852" marR="42852" marT="42852" marB="4285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Sector</a:t>
                      </a:r>
                      <a:endParaRPr lang="en-IN" sz="1100" dirty="0">
                        <a:effectLst/>
                      </a:endParaRPr>
                    </a:p>
                  </a:txBody>
                  <a:tcPr marL="42852" marR="42852" marT="42852" marB="42852"/>
                </a:tc>
                <a:extLst>
                  <a:ext uri="{0D108BD9-81ED-4DB2-BD59-A6C34878D82A}">
                    <a16:rowId xmlns:a16="http://schemas.microsoft.com/office/drawing/2014/main" val="33909836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0F4DE-FAD9-2094-B216-6D6A1723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2CA998-97BA-E75F-481A-A9FAE4BA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3820" y="9832"/>
            <a:ext cx="17214986" cy="4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3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772400" cy="1152128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u="sng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800" u="sng" dirty="0">
                <a:solidFill>
                  <a:schemeClr val="tx1"/>
                </a:solidFill>
                <a:latin typeface="Georgia" panose="02040502050405020303" pitchFamily="18" charset="0"/>
              </a:rPr>
              <a:t>Alternative Investment Fund</a:t>
            </a:r>
            <a:br>
              <a:rPr lang="en-US" sz="2800" u="sng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Alternative Investment Fund or AIF means any fund established or incorporated in India which is a privately pooled investment vehicle that collects funds from sophisticated investors, whether Indian or foreign, for investing it in accordance with a defined investment policy for the benefit of its investors. </a:t>
            </a:r>
          </a:p>
          <a:p>
            <a:pPr marL="0" indent="0">
              <a:buNone/>
            </a:pPr>
            <a:endParaRPr lang="en-US" sz="16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</a:rPr>
              <a:t>AIFs are private funds that are otherwise not coming under the jurisdiction of any regulatory agency in India.</a:t>
            </a:r>
            <a:endParaRPr lang="en-US" sz="1600" u="sng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Categories of AIFs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2"/>
            <a:ext cx="8435975" cy="5314949"/>
          </a:xfrm>
        </p:spPr>
        <p:txBody>
          <a:bodyPr anchor="t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Category I: Mainly invests in start-ups, SMEs, or any other sector which Govt. considers economically and socially well-grounded.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Examples: </a:t>
            </a:r>
            <a:r>
              <a:rPr lang="en-US" sz="1600" dirty="0">
                <a:latin typeface="Georgia" panose="02040502050405020303" pitchFamily="18" charset="0"/>
              </a:rPr>
              <a:t>Venture capital funds (Including Angel Funds) o SME Funds o Social Venture Funds o Infrastructure funds.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Category II: These include Alternative Investment Funds such as private equity funds or debt funds for which no specific incentives or concessions are given by the government or any other Regulator.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Examples: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R</a:t>
            </a:r>
            <a:r>
              <a:rPr lang="en-US" sz="1600" dirty="0">
                <a:latin typeface="Georgia" panose="02040502050405020303" pitchFamily="18" charset="0"/>
              </a:rPr>
              <a:t>eal estate funds, private equity funds (PE funds), funds for distressed assets, etc.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Category III: Alternative Investment Funds such as hedge funds or funds that trade with a view to making short-term returns or such other funds which are open-ended and for which no specific incentives or concessions are given by the government or any other Regulator.</a:t>
            </a:r>
          </a:p>
          <a:p>
            <a:pPr marL="0" indent="0" algn="just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Examples: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sz="1600" dirty="0">
                <a:latin typeface="Georgia" panose="02040502050405020303" pitchFamily="18" charset="0"/>
              </a:rPr>
              <a:t>edge funds, PIPE Funds, etc.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endParaRPr lang="en-US" sz="1100" b="0" dirty="0">
              <a:effectLst/>
            </a:endParaRPr>
          </a:p>
          <a:p>
            <a:br>
              <a:rPr lang="en-US" sz="1100" dirty="0"/>
            </a:b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7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6CB3-7722-7602-0FA0-DDC1E893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PRIVATE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2EB4-F1F5-2A12-652E-1676DF73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Private equity describes investment partnerships that buy and manage companies before selling them.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Private equity firms operate these investment funds on behalf of institutional and accredited investors.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Most private equity money comes from institutional investors, such as pension funds, sovereign wealth funds, endowments, and insurance companies.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High-net-worth individuals also invest directly or through fund-of-funds intermediaries.</a:t>
            </a:r>
            <a:endParaRPr lang="en-US" b="0" dirty="0">
              <a:effectLst/>
            </a:endParaRP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 Its aim is to improve the company's operations, increase its value, and sell it for a profit. </a:t>
            </a: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It involves investing in privately held companies or acquiring public companies and delisting them.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CAAAF-F9CB-0FF6-1583-759F0E2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5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AAE7-E2D8-A36A-33E2-E69583EF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Georgia" panose="02040502050405020303" pitchFamily="18" charset="0"/>
              </a:rPr>
              <a:t>PE FUND STRUCTURE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13AAB-DA4F-2808-E07F-520E6992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EBD62A-F717-4B77-3EAF-F798A9B42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27" y="1268413"/>
            <a:ext cx="655272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46E7-7C52-CFE8-92C5-E42A827D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2100"/>
              </a:spcAft>
            </a:pPr>
            <a:r>
              <a:rPr lang="en-IN" sz="2200" b="1" i="0" u="sng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Life-cycle of Private Equity</a:t>
            </a:r>
            <a:r>
              <a:rPr lang="en-IN" sz="1800" b="1" i="0" u="sng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D5D72-29F5-D8E4-085D-52132F0F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936BB-8D2C-2F5C-178C-FE3C464D9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5068"/>
            <a:ext cx="8435975" cy="33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73F6-8844-9801-FF6F-3101CC09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200" b="1" dirty="0">
                <a:latin typeface="Georgia" panose="02040502050405020303" pitchFamily="18" charset="0"/>
              </a:rPr>
              <a:t>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3F66-A472-53F1-46F0-CC579B06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2"/>
            <a:ext cx="8435975" cy="5314949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Formation(&lt;2 years):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General Partners develop the fund's strategy and raise money from Limited Partners.  Potential target companies are found.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Georgia" panose="02040502050405020303" pitchFamily="18" charset="0"/>
              </a:rPr>
            </a:br>
            <a:r>
              <a:rPr lang="en-US" sz="16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Investment(2-5 years): 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Fund invests in its core portfolio companies after a lot of due diligence.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Georgia" panose="02040502050405020303" pitchFamily="18" charset="0"/>
              </a:rPr>
            </a:br>
            <a:r>
              <a:rPr lang="en-US" sz="16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Harvesting(3-7 years): 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 new investments are made.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During the hold period, which typically lasts 3-7 years, the acquirer creates value by driving process transformation, optimizing operations, and maximizing the financial performance of the portfolio company before positioning the business for an exit.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this stage, PE firms leverage their experience and networks to refine the acquired company’s strategy 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and grow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through improved risk controls, functional processes, operational infrastructure, and human capital development.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effectLst/>
                <a:latin typeface="Georgia" panose="02040502050405020303" pitchFamily="18" charset="0"/>
              </a:rPr>
            </a:br>
            <a:r>
              <a:rPr lang="en-US" sz="16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Funds return(7-10 years):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Funds are returned to LPs with profits.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Whether it be through a trade sale, secondary buy-out, or IPO, the exit is where most of the investment return is generated.  The proper timing and structure for the exit are vital to maximizing the return.</a:t>
            </a:r>
            <a:endParaRPr lang="en-US" sz="1600" b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BF7E-1352-F61B-8116-5389BF90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4E8A-1206-37F3-B3C7-7DE7C6C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sng" strike="noStrike" dirty="0"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2"/>
              </a:rPr>
              <a:t>BAIN CAPITAL: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47B6-8442-D8F5-9354-F9CF9C0A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2002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former Bain &amp; Company partners founded Bain Capital as a private partnership focused on deploying management consulting strategy to private equity investing.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Since its founding, Bain Capital has remained highly aligned with its limited partners and grown to become one of the world’s largest private, multi-asset investing firms. </a:t>
            </a:r>
            <a:r>
              <a:rPr lang="en-US" sz="16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Bain Capital is a private, employee-owned company</a:t>
            </a:r>
            <a:r>
              <a:rPr lang="en-US" sz="1600" b="0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Bain Capital, LP is one of the world’s leading private investment firms with approximately</a:t>
            </a:r>
            <a:r>
              <a:rPr lang="en-US" sz="16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 $165 billion of assets under management.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company is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headquartered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at 200 Clarendon Street in </a:t>
            </a:r>
            <a:r>
              <a:rPr lang="en-US" sz="1600" b="1" i="0" u="sng" strike="noStrike" dirty="0">
                <a:solidFill>
                  <a:srgbClr val="1155CC"/>
                </a:solidFill>
                <a:effectLst/>
                <a:latin typeface="Georgia" panose="02040502050405020303" pitchFamily="18" charset="0"/>
                <a:hlinkClick r:id="rId3"/>
              </a:rPr>
              <a:t>Boston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with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22 offices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in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North America, Europe, Asia, and Australia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 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8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Bain Capital India Office is in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Mumbai, Maharashtra.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First Indian office of Bain Capital was established in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2007 in Mumbai.</a:t>
            </a:r>
            <a:endParaRPr lang="en-US" sz="16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3B7F-BD5A-45BB-7992-884EFACD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708-F28A-26BD-727C-B83CA0D7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Sector Preferences of Bain Capital: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78C5-2384-CC1F-E54F-1A55B1AD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27E1-BEAE-4BA9-B50B-211760F87613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D1B252C-BA21-25ED-B17F-E97D25617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04" y="1295400"/>
            <a:ext cx="6046991" cy="485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73220"/>
      </p:ext>
    </p:extLst>
  </p:cSld>
  <p:clrMapOvr>
    <a:masterClrMapping/>
  </p:clrMapOvr>
</p:sld>
</file>

<file path=ppt/theme/theme1.xml><?xml version="1.0" encoding="utf-8"?>
<a:theme xmlns:a="http://schemas.openxmlformats.org/drawingml/2006/main" name="Infollion Presentation Template (3)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Infollion Presentation Template (3) (1)</Template>
  <TotalTime>11002</TotalTime>
  <Words>977</Words>
  <Application>Microsoft Office PowerPoint</Application>
  <PresentationFormat>On-screen Show 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Verdana</vt:lpstr>
      <vt:lpstr>Webdings</vt:lpstr>
      <vt:lpstr>Infollion Presentation Template (3) (1)</vt:lpstr>
      <vt:lpstr>PRIVATE EQUITY IN INDIA </vt:lpstr>
      <vt:lpstr> Alternative Investment Fund </vt:lpstr>
      <vt:lpstr>Categories of AIFs</vt:lpstr>
      <vt:lpstr>PRIVATE EQUITY</vt:lpstr>
      <vt:lpstr>PE FUND STRUCTURE</vt:lpstr>
      <vt:lpstr>Life-cycle of Private Equity:</vt:lpstr>
      <vt:lpstr>Explanation:</vt:lpstr>
      <vt:lpstr>BAIN CAPITAL:</vt:lpstr>
      <vt:lpstr>Sector Preferences of Bain Capital:</vt:lpstr>
      <vt:lpstr>Funds raised from 1984 till now</vt:lpstr>
      <vt:lpstr>Indian Portfolio Companies of Bain Capital: </vt:lpstr>
      <vt:lpstr>Entry strategy:</vt:lpstr>
      <vt:lpstr>  Exit strategy:  </vt:lpstr>
      <vt:lpstr>Domain: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Niharika  Chahar</cp:lastModifiedBy>
  <cp:revision>363</cp:revision>
  <dcterms:created xsi:type="dcterms:W3CDTF">2015-11-25T11:42:15Z</dcterms:created>
  <dcterms:modified xsi:type="dcterms:W3CDTF">2023-09-23T07:44:52Z</dcterms:modified>
</cp:coreProperties>
</file>