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96" r:id="rId4"/>
    <p:sldId id="283" r:id="rId5"/>
    <p:sldId id="284" r:id="rId6"/>
    <p:sldId id="282" r:id="rId7"/>
    <p:sldId id="309" r:id="rId8"/>
    <p:sldId id="289" r:id="rId9"/>
    <p:sldId id="288" r:id="rId10"/>
    <p:sldId id="310" r:id="rId11"/>
    <p:sldId id="285" r:id="rId12"/>
    <p:sldId id="287" r:id="rId13"/>
    <p:sldId id="290" r:id="rId14"/>
    <p:sldId id="304" r:id="rId15"/>
    <p:sldId id="308" r:id="rId16"/>
    <p:sldId id="291" r:id="rId17"/>
    <p:sldId id="298" r:id="rId18"/>
    <p:sldId id="306" r:id="rId19"/>
    <p:sldId id="307" r:id="rId20"/>
    <p:sldId id="299" r:id="rId21"/>
    <p:sldId id="297" r:id="rId22"/>
    <p:sldId id="294" r:id="rId23"/>
    <p:sldId id="295" r:id="rId24"/>
    <p:sldId id="312" r:id="rId25"/>
    <p:sldId id="301" r:id="rId26"/>
    <p:sldId id="302" r:id="rId27"/>
    <p:sldId id="303" r:id="rId28"/>
    <p:sldId id="311" r:id="rId29"/>
    <p:sldId id="280"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04" userDrawn="1">
          <p15:clr>
            <a:srgbClr val="A4A3A4"/>
          </p15:clr>
        </p15:guide>
        <p15:guide id="2" pos="50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urya.grover21@outlook.com" initials="s" lastIdx="2" clrIdx="0">
    <p:extLst>
      <p:ext uri="{19B8F6BF-5375-455C-9EA6-DF929625EA0E}">
        <p15:presenceInfo xmlns:p15="http://schemas.microsoft.com/office/powerpoint/2012/main" userId="edecf4bb1d2ca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FF9966"/>
    <a:srgbClr val="EAEAEA"/>
    <a:srgbClr val="FFCCFF"/>
    <a:srgbClr val="FFFFFF"/>
    <a:srgbClr val="FBB017"/>
    <a:srgbClr val="F89D52"/>
    <a:srgbClr val="D9D9D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5" autoAdjust="0"/>
    <p:restoredTop sz="94660"/>
  </p:normalViewPr>
  <p:slideViewPr>
    <p:cSldViewPr showGuides="1">
      <p:cViewPr>
        <p:scale>
          <a:sx n="75" d="100"/>
          <a:sy n="75" d="100"/>
        </p:scale>
        <p:origin x="1958" y="178"/>
      </p:cViewPr>
      <p:guideLst>
        <p:guide orient="horz" pos="2304"/>
        <p:guide pos="50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8T23:39:21.342"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IN"/>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C4F779C-DDDF-48EE-A4CA-215FCF24FAD3}" type="datetimeFigureOut">
              <a:rPr lang="en-IN"/>
              <a:pPr>
                <a:defRPr/>
              </a:pPr>
              <a:t>25-09-2023</a:t>
            </a:fld>
            <a:endParaRPr lang="en-I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IN"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C9F6B4EC-9280-4633-BDC2-7EEE068187DB}" type="slidenum">
              <a:rPr lang="en-IN"/>
              <a:pPr>
                <a:defRPr/>
              </a:pPr>
              <a:t>‹#›</a:t>
            </a:fld>
            <a:endParaRPr lang="en-IN"/>
          </a:p>
        </p:txBody>
      </p:sp>
    </p:spTree>
    <p:extLst>
      <p:ext uri="{BB962C8B-B14F-4D97-AF65-F5344CB8AC3E}">
        <p14:creationId xmlns:p14="http://schemas.microsoft.com/office/powerpoint/2010/main" val="3294530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thehindubusinessline.com/money-and-banking/warburg-pincus-invests-93-mn-in-india-first-life-insurance/article32906567.ece" TargetMode="External"/><Relationship Id="rId3" Type="http://schemas.openxmlformats.org/officeDocument/2006/relationships/hyperlink" Target="https://www.businesstoday.in/current/corporate/top-sectors-for-investment-by-pe-funds-in-2020/story/426147.html" TargetMode="External"/><Relationship Id="rId7" Type="http://schemas.openxmlformats.org/officeDocument/2006/relationships/hyperlink" Target="https://economictimes.indiatimes.com/markets/stocks/news/icici-securities-acquires-axis-capitals-investment-banking-business/articleshow/77891235.cm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conomictimes.indiatimes.com/industry/banking/finance/pe-investment-in-india-declined-30-yoy-in-value-terms-in-2020-report/articleshow/80353754.cms" TargetMode="External"/><Relationship Id="rId5" Type="http://schemas.openxmlformats.org/officeDocument/2006/relationships/hyperlink" Target="https://www.business-standard.com/article/markets/private-equity-investment-in-india-may-touch-a-new-high-in-2020-120123000426_1.html" TargetMode="External"/><Relationship Id="rId4" Type="http://schemas.openxmlformats.org/officeDocument/2006/relationships/hyperlink" Target="https://www.vccircle.com/top-5-pe-deals-of-2020-in-financial-services-secto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vccircle.com/decodingprivate-equity-player-jashvik-capital-s-strategy-around-investment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www.vccircle.com/tag/consumer" TargetMode="External"/><Relationship Id="rId4" Type="http://schemas.openxmlformats.org/officeDocument/2006/relationships/hyperlink" Target="https://www.vccircle.com/tag/healthcar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IN" dirty="0"/>
              <a:t>https://www.vccircle.com/sebi-sets-performance-benchmarking-norms-for-pe-vc-funds</a:t>
            </a:r>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4</a:t>
            </a:fld>
            <a:endParaRPr lang="en-IN"/>
          </a:p>
        </p:txBody>
      </p:sp>
    </p:spTree>
    <p:extLst>
      <p:ext uri="{BB962C8B-B14F-4D97-AF65-F5344CB8AC3E}">
        <p14:creationId xmlns:p14="http://schemas.microsoft.com/office/powerpoint/2010/main" val="253548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13</a:t>
            </a:fld>
            <a:endParaRPr lang="en-IN"/>
          </a:p>
        </p:txBody>
      </p:sp>
    </p:spTree>
    <p:extLst>
      <p:ext uri="{BB962C8B-B14F-4D97-AF65-F5344CB8AC3E}">
        <p14:creationId xmlns:p14="http://schemas.microsoft.com/office/powerpoint/2010/main" val="420453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Top sectors for investment by PE funds in 2020 in India: </a:t>
            </a:r>
            <a:r>
              <a:rPr lang="en-US" b="0" i="0" u="sng" dirty="0">
                <a:solidFill>
                  <a:srgbClr val="374151"/>
                </a:solidFill>
                <a:effectLst/>
                <a:latin typeface="Söhne"/>
                <a:hlinkClick r:id="rId3"/>
              </a:rPr>
              <a:t>https://www.businesstoday.in/current/corporate/top-sectors-for-investment-by-pe-funds-in-2020/story/426147.html</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Top PE deals in financial services sector in 2020: </a:t>
            </a:r>
            <a:r>
              <a:rPr lang="en-US" b="0" i="0" u="sng" dirty="0">
                <a:solidFill>
                  <a:srgbClr val="374151"/>
                </a:solidFill>
                <a:effectLst/>
                <a:latin typeface="Söhne"/>
                <a:hlinkClick r:id="rId4"/>
              </a:rPr>
              <a:t>https://www.vccircle.com/top-5-pe-deals-of-2020-in-financial-services-sector</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Total investment by PE and VC firms in 2020 in India: </a:t>
            </a:r>
            <a:r>
              <a:rPr lang="en-US" b="0" i="0" u="sng" dirty="0">
                <a:solidFill>
                  <a:srgbClr val="374151"/>
                </a:solidFill>
                <a:effectLst/>
                <a:latin typeface="Söhne"/>
                <a:hlinkClick r:id="rId5"/>
              </a:rPr>
              <a:t>https://www.business-standard.com/article/markets/private-equity-investment-in-india-may-touch-a-new-high-in-2020-120123000426_1.html</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Total investment by PE firms in 2020 in India: </a:t>
            </a:r>
            <a:r>
              <a:rPr lang="en-US" b="0" i="0" u="sng" dirty="0">
                <a:solidFill>
                  <a:srgbClr val="374151"/>
                </a:solidFill>
                <a:effectLst/>
                <a:latin typeface="Söhne"/>
                <a:hlinkClick r:id="rId6"/>
              </a:rPr>
              <a:t>https://economictimes.indiatimes.com/industry/banking/finance/pe-investment-in-india-declined-30-yoy-in-value-terms-in-2020-report/articleshow/80353754.cms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ICICI Securities acquisition of Axis Capital's investment banking business: </a:t>
            </a:r>
            <a:r>
              <a:rPr lang="en-US" b="0" i="0" u="sng" dirty="0">
                <a:solidFill>
                  <a:srgbClr val="374151"/>
                </a:solidFill>
                <a:effectLst/>
                <a:latin typeface="Söhne"/>
                <a:hlinkClick r:id="rId7"/>
              </a:rPr>
              <a:t>https://economictimes.indiatimes.com/markets/stocks/news/icici-securities-acquires-axis-capitals-investment-banking-business/articleshow/77891235.cms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Warburg Pincus investment in India First Life Insurance: </a:t>
            </a:r>
            <a:r>
              <a:rPr lang="en-US" b="0" i="0" u="sng" dirty="0">
                <a:solidFill>
                  <a:srgbClr val="374151"/>
                </a:solidFill>
                <a:effectLst/>
                <a:latin typeface="Söhne"/>
                <a:hlinkClick r:id="rId8"/>
              </a:rPr>
              <a:t>https://www.thehindubusinessline.com/money-and-banking/warburg-pincus-invests-93-mn-in-india-first-life-insurance/article32906567.ece</a:t>
            </a: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14</a:t>
            </a:fld>
            <a:endParaRPr lang="en-IN"/>
          </a:p>
        </p:txBody>
      </p:sp>
    </p:spTree>
    <p:extLst>
      <p:ext uri="{BB962C8B-B14F-4D97-AF65-F5344CB8AC3E}">
        <p14:creationId xmlns:p14="http://schemas.microsoft.com/office/powerpoint/2010/main" val="316606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16</a:t>
            </a:fld>
            <a:endParaRPr lang="en-IN"/>
          </a:p>
        </p:txBody>
      </p:sp>
    </p:spTree>
    <p:extLst>
      <p:ext uri="{BB962C8B-B14F-4D97-AF65-F5344CB8AC3E}">
        <p14:creationId xmlns:p14="http://schemas.microsoft.com/office/powerpoint/2010/main" val="126882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dirty="0"/>
              <a:t>https://economictimes.indiatimes.com/news/company/corporate-trends/how-blackstone-turned-india-into-its-most-profitable-market/articleshow/63264408.cms?from=mdr</a:t>
            </a:r>
            <a:br>
              <a:rPr lang="en-IN" dirty="0"/>
            </a:br>
            <a:r>
              <a:rPr lang="en-US" b="0" i="0" dirty="0">
                <a:solidFill>
                  <a:srgbClr val="374151"/>
                </a:solidFill>
                <a:effectLst/>
                <a:latin typeface="Söhne"/>
              </a:rPr>
              <a:t>Emcure Pharmaceuticals: Blackstone invested in this pharma company in 2010 and exited through a partial stake sale to Bain Capital in 2017.</a:t>
            </a:r>
          </a:p>
          <a:p>
            <a:pPr algn="l">
              <a:buFont typeface="+mj-lt"/>
              <a:buNone/>
            </a:pPr>
            <a:r>
              <a:rPr lang="en-US" b="0" i="0" dirty="0">
                <a:solidFill>
                  <a:srgbClr val="374151"/>
                </a:solidFill>
                <a:effectLst/>
                <a:latin typeface="Söhne"/>
              </a:rPr>
              <a:t>Nucleus Software: Blackstone invested in this software company in 2014 and exited through a secondary sale to funds managed by Morgan Stanley Private Equity in 2019.</a:t>
            </a:r>
          </a:p>
          <a:p>
            <a:br>
              <a:rPr lang="en-US" dirty="0"/>
            </a:b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19</a:t>
            </a:fld>
            <a:endParaRPr lang="en-IN"/>
          </a:p>
        </p:txBody>
      </p:sp>
    </p:spTree>
    <p:extLst>
      <p:ext uri="{BB962C8B-B14F-4D97-AF65-F5344CB8AC3E}">
        <p14:creationId xmlns:p14="http://schemas.microsoft.com/office/powerpoint/2010/main" val="242526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As for its </a:t>
            </a:r>
            <a:r>
              <a:rPr lang="en-US" b="0" i="0" u="none" strike="noStrike" dirty="0">
                <a:effectLst/>
                <a:latin typeface="Montserrat" panose="00000500000000000000" pitchFamily="2" charset="0"/>
                <a:hlinkClick r:id="rId3"/>
              </a:rPr>
              <a:t>strategy</a:t>
            </a:r>
            <a:r>
              <a:rPr lang="en-US" b="0" i="0" dirty="0">
                <a:solidFill>
                  <a:srgbClr val="222222"/>
                </a:solidFill>
                <a:effectLst/>
                <a:latin typeface="Montserrat" panose="00000500000000000000" pitchFamily="2" charset="0"/>
              </a:rPr>
              <a:t>, the firm invests in profitable businesses growing at a rate of over 18% in large, addressable markets in </a:t>
            </a:r>
            <a:r>
              <a:rPr lang="en-US" b="0" i="0" u="none" strike="noStrike" dirty="0">
                <a:effectLst/>
                <a:latin typeface="Montserrat" panose="00000500000000000000" pitchFamily="2" charset="0"/>
                <a:hlinkClick r:id="rId4"/>
              </a:rPr>
              <a:t>healthcare</a:t>
            </a:r>
            <a:r>
              <a:rPr lang="en-US" b="0" i="0" dirty="0">
                <a:solidFill>
                  <a:srgbClr val="222222"/>
                </a:solidFill>
                <a:effectLst/>
                <a:latin typeface="Montserrat" panose="00000500000000000000" pitchFamily="2" charset="0"/>
              </a:rPr>
              <a:t> or pharma and </a:t>
            </a:r>
            <a:r>
              <a:rPr lang="en-US" b="0" i="0" u="none" strike="noStrike" dirty="0">
                <a:effectLst/>
                <a:latin typeface="Montserrat" panose="00000500000000000000" pitchFamily="2" charset="0"/>
                <a:hlinkClick r:id="rId5"/>
              </a:rPr>
              <a:t>consumer</a:t>
            </a:r>
            <a:r>
              <a:rPr lang="en-US" b="0" i="0" dirty="0">
                <a:solidFill>
                  <a:srgbClr val="222222"/>
                </a:solidFill>
                <a:effectLst/>
                <a:latin typeface="Montserrat" panose="00000500000000000000" pitchFamily="2" charset="0"/>
              </a:rPr>
              <a:t> sectors in India. It seeks to partner with exceptional founders and help them accelerate growth and make their businesses resilient and future ready, a statement said.</a:t>
            </a: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22</a:t>
            </a:fld>
            <a:endParaRPr lang="en-IN"/>
          </a:p>
        </p:txBody>
      </p:sp>
    </p:spTree>
    <p:extLst>
      <p:ext uri="{BB962C8B-B14F-4D97-AF65-F5344CB8AC3E}">
        <p14:creationId xmlns:p14="http://schemas.microsoft.com/office/powerpoint/2010/main" val="422972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sz="1200" b="0" i="0" dirty="0">
                <a:solidFill>
                  <a:srgbClr val="222222"/>
                </a:solidFill>
                <a:effectLst/>
              </a:rPr>
              <a:t>https://www.vccircle.com/jashvikcapital-hits-first-close-of-maiden-fund</a:t>
            </a:r>
          </a:p>
          <a:p>
            <a:r>
              <a:rPr lang="en-US" sz="1200" b="0" i="0" dirty="0">
                <a:solidFill>
                  <a:srgbClr val="222222"/>
                </a:solidFill>
                <a:effectLst/>
              </a:rPr>
              <a:t>Naresh Patwari is the founder and managing partner of Jashvik Capital. Vijender Singh and Anil Matai are operating partners of the company. </a:t>
            </a:r>
            <a:r>
              <a:rPr lang="en-US" sz="1200" b="0" i="0" dirty="0" err="1">
                <a:solidFill>
                  <a:srgbClr val="222222"/>
                </a:solidFill>
                <a:effectLst/>
              </a:rPr>
              <a:t>Zeffirra</a:t>
            </a:r>
            <a:r>
              <a:rPr lang="en-US" sz="1200" b="0" i="0" dirty="0">
                <a:solidFill>
                  <a:srgbClr val="222222"/>
                </a:solidFill>
                <a:effectLst/>
              </a:rPr>
              <a:t> is the AVP of Fund Operations at Jashvik Capital. </a:t>
            </a: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23</a:t>
            </a:fld>
            <a:endParaRPr lang="en-IN"/>
          </a:p>
        </p:txBody>
      </p:sp>
    </p:spTree>
    <p:extLst>
      <p:ext uri="{BB962C8B-B14F-4D97-AF65-F5344CB8AC3E}">
        <p14:creationId xmlns:p14="http://schemas.microsoft.com/office/powerpoint/2010/main" val="325132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IN" dirty="0"/>
              <a:t>https://www.bloomberg.com/news/articles/2020-02-26/blackstone-is-said-to-proceed-to-acquire-coffee-day-s-tech-park-k7346qln#xj4y7vzkg</a:t>
            </a:r>
            <a:br>
              <a:rPr lang="en-IN" dirty="0"/>
            </a:br>
            <a:r>
              <a:rPr lang="en-US" sz="1200" b="0" i="0" dirty="0">
                <a:solidFill>
                  <a:srgbClr val="374151"/>
                </a:solidFill>
                <a:effectLst/>
                <a:latin typeface="Arial" panose="020B0604020202020204" pitchFamily="34" charset="0"/>
                <a:cs typeface="Arial" panose="020B0604020202020204" pitchFamily="34" charset="0"/>
              </a:rPr>
              <a:t>The debt was raised from a consortium of banks led by Axis Bank and included ICICI Bank, Standard Chartered Bank, and Yes Bank.</a:t>
            </a:r>
            <a:br>
              <a:rPr lang="en-US" sz="1200" b="0" i="0" dirty="0">
                <a:solidFill>
                  <a:srgbClr val="374151"/>
                </a:solidFill>
                <a:effectLst/>
                <a:latin typeface="Arial" panose="020B0604020202020204" pitchFamily="34" charset="0"/>
                <a:cs typeface="Arial" panose="020B0604020202020204" pitchFamily="34" charset="0"/>
              </a:rPr>
            </a:br>
            <a:r>
              <a:rPr lang="en-US" sz="1200" b="0" i="0" dirty="0">
                <a:solidFill>
                  <a:srgbClr val="374151"/>
                </a:solidFill>
                <a:effectLst/>
                <a:latin typeface="Arial" panose="020B0604020202020204" pitchFamily="34" charset="0"/>
                <a:cs typeface="Arial" panose="020B0604020202020204" pitchFamily="34" charset="0"/>
              </a:rPr>
              <a:t>https://warburgpincus.com/2021/01/05/warburg-pincus-to-invest-100-million-in-boat-indias-1-brand-in-the-personal-audio-category/</a:t>
            </a: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5</a:t>
            </a:fld>
            <a:endParaRPr lang="en-IN"/>
          </a:p>
        </p:txBody>
      </p:sp>
    </p:spTree>
    <p:extLst>
      <p:ext uri="{BB962C8B-B14F-4D97-AF65-F5344CB8AC3E}">
        <p14:creationId xmlns:p14="http://schemas.microsoft.com/office/powerpoint/2010/main" val="45629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IN" dirty="0"/>
              <a:t>https://www.livemint.com/companies/news/oaktree-capital-emerges-highest-bidder-for-dewan-housing-finance-11607958566541.html</a:t>
            </a:r>
            <a:br>
              <a:rPr lang="en-IN" dirty="0"/>
            </a:br>
            <a:r>
              <a:rPr lang="en-IN" dirty="0"/>
              <a:t>https://economictimes.indiatimes.com/industry/banking/finance/cci-okays-carlyle-groups-rs-4000-crore-investment-in-pnb-housing-finance/articleshow/85034986.cms?from=mdr</a:t>
            </a:r>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6</a:t>
            </a:fld>
            <a:endParaRPr lang="en-IN"/>
          </a:p>
        </p:txBody>
      </p:sp>
    </p:spTree>
    <p:extLst>
      <p:ext uri="{BB962C8B-B14F-4D97-AF65-F5344CB8AC3E}">
        <p14:creationId xmlns:p14="http://schemas.microsoft.com/office/powerpoint/2010/main" val="87965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IN" dirty="0"/>
              <a:t>https://www.vccircle.com/tag/platform-investing</a:t>
            </a:r>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7</a:t>
            </a:fld>
            <a:endParaRPr lang="en-IN"/>
          </a:p>
        </p:txBody>
      </p:sp>
    </p:spTree>
    <p:extLst>
      <p:ext uri="{BB962C8B-B14F-4D97-AF65-F5344CB8AC3E}">
        <p14:creationId xmlns:p14="http://schemas.microsoft.com/office/powerpoint/2010/main" val="844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algn="l">
              <a:buFont typeface="+mj-lt"/>
              <a:buNone/>
            </a:pPr>
            <a:r>
              <a:rPr lang="en-US" dirty="0"/>
              <a:t>1. https://www.nasdaq.com/articles/warburg-pincus-backed-indias-kalyan-jewellers-seeks-$160-mln-in-ipo-2021-03-11</a:t>
            </a:r>
            <a:br>
              <a:rPr lang="en-US" dirty="0"/>
            </a:br>
            <a:r>
              <a:rPr lang="en-US" b="0" i="0" dirty="0">
                <a:solidFill>
                  <a:srgbClr val="374151"/>
                </a:solidFill>
                <a:effectLst/>
                <a:latin typeface="Söhne"/>
              </a:rPr>
              <a:t>Laxmi Organic Industries: Laxmi Organic Industries, which counts PE firm </a:t>
            </a:r>
            <a:r>
              <a:rPr lang="en-US" b="0" i="0" dirty="0" err="1">
                <a:solidFill>
                  <a:srgbClr val="374151"/>
                </a:solidFill>
                <a:effectLst/>
                <a:latin typeface="Söhne"/>
              </a:rPr>
              <a:t>BanyanTree</a:t>
            </a:r>
            <a:r>
              <a:rPr lang="en-US" b="0" i="0" dirty="0">
                <a:solidFill>
                  <a:srgbClr val="374151"/>
                </a:solidFill>
                <a:effectLst/>
                <a:latin typeface="Söhne"/>
              </a:rPr>
              <a:t> Growth Capital among its investors, went public in March 2021. The specialty chemicals maker raised Rs 600 crore ($82 million) through its IPO, offering shares at a price band of Rs 129-130. The company had a market capitalization of around Rs 3,000 crore ($410 million) at the time of listing.</a:t>
            </a:r>
          </a:p>
          <a:p>
            <a:pPr algn="l">
              <a:buFont typeface="+mj-lt"/>
              <a:buAutoNum type="arabicPeriod"/>
            </a:pPr>
            <a:r>
              <a:rPr lang="en-US" b="0" i="0" dirty="0">
                <a:solidFill>
                  <a:srgbClr val="374151"/>
                </a:solidFill>
                <a:effectLst/>
                <a:latin typeface="Söhne"/>
              </a:rPr>
              <a:t>Barbeque Nation: Barbeque Nation Hospitality, backed by PE firm CX Partners, went public in April 2021. The restaurant chain raised Rs 452 crore ($62 million) through its IPO, offering shares at a price band of Rs 498-500. The company had a market capitalization of around Rs 2,000 crore ($273 million) at the time of listing.</a:t>
            </a:r>
          </a:p>
          <a:p>
            <a:pPr algn="l">
              <a:buFont typeface="+mj-lt"/>
              <a:buAutoNum type="arabicPeriod"/>
            </a:pPr>
            <a:r>
              <a:rPr lang="en-US" b="0" i="0" dirty="0">
                <a:solidFill>
                  <a:srgbClr val="374151"/>
                </a:solidFill>
                <a:effectLst/>
                <a:latin typeface="Söhne"/>
              </a:rPr>
              <a:t>Sona BLW Precision Forgings: Automotive components maker Sona BLW Precision Forgings, which counts PE firm Blackstone among its investors, went public in June 2021. The company raised Rs 5,550 crore ($760 million) through its IPO, offering shares at a price band of Rs 285-291. The company had a market capitalization of around Rs 18,000 crore ($2.5 billion) at the time of listing.</a:t>
            </a:r>
          </a:p>
          <a:p>
            <a:br>
              <a:rPr lang="en-US" dirty="0"/>
            </a:br>
            <a:r>
              <a:rPr lang="en-US" dirty="0"/>
              <a:t>2. https://www.financialexpress.com/market/ipo-news/warburg-pincus-ups-stake-in-home-first-finance-ahead-of-rs-1000-cr-ipo/2170758/</a:t>
            </a: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8</a:t>
            </a:fld>
            <a:endParaRPr lang="en-IN"/>
          </a:p>
        </p:txBody>
      </p:sp>
    </p:spTree>
    <p:extLst>
      <p:ext uri="{BB962C8B-B14F-4D97-AF65-F5344CB8AC3E}">
        <p14:creationId xmlns:p14="http://schemas.microsoft.com/office/powerpoint/2010/main" val="360929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228600" indent="-228600">
              <a:buAutoNum type="arabicPeriod"/>
            </a:pPr>
            <a:r>
              <a:rPr lang="en-US" dirty="0"/>
              <a:t>https://economictimes.indiatimes.com/industry/banking/finance/banking/true-north-exits-fincare-sfb-sells-stake-to-ta-associates/articleshow/82898313.cms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err="1">
                <a:solidFill>
                  <a:srgbClr val="374151"/>
                </a:solidFill>
                <a:effectLst/>
                <a:latin typeface="Söhne"/>
              </a:rPr>
              <a:t>Gaja</a:t>
            </a:r>
            <a:r>
              <a:rPr lang="en-US" sz="1200" b="0" i="0" dirty="0">
                <a:solidFill>
                  <a:srgbClr val="374151"/>
                </a:solidFill>
                <a:effectLst/>
                <a:latin typeface="Söhne"/>
              </a:rPr>
              <a:t> Capital's sale of 14% stake in John Distilleries to Sequoia Capital India for $23 million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374151"/>
                </a:solidFill>
                <a:effectLst/>
                <a:latin typeface="Söhne"/>
              </a:rPr>
              <a:t>2. https://www.livemint.com/companies/news/baring-pe-asia-to-invest-100-mn-in-mpahsis-for-co-founder-buyout-11606703993278.html</a:t>
            </a:r>
          </a:p>
          <a:p>
            <a:pPr marL="0" indent="0">
              <a:buNone/>
            </a:pPr>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9</a:t>
            </a:fld>
            <a:endParaRPr lang="en-IN"/>
          </a:p>
        </p:txBody>
      </p:sp>
    </p:spTree>
    <p:extLst>
      <p:ext uri="{BB962C8B-B14F-4D97-AF65-F5344CB8AC3E}">
        <p14:creationId xmlns:p14="http://schemas.microsoft.com/office/powerpoint/2010/main" val="225951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https://economictimes.indiatimes.com/industry/healthcare/biotech/healthcare/apax-partners-to-acquire-controlling-stake-in-healthium-medtech-for-480-mn/articleshow/81919010.cms</a:t>
            </a:r>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10</a:t>
            </a:fld>
            <a:endParaRPr lang="en-IN"/>
          </a:p>
        </p:txBody>
      </p:sp>
    </p:spTree>
    <p:extLst>
      <p:ext uri="{BB962C8B-B14F-4D97-AF65-F5344CB8AC3E}">
        <p14:creationId xmlns:p14="http://schemas.microsoft.com/office/powerpoint/2010/main" val="89348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algn="l">
              <a:buFont typeface="+mj-lt"/>
              <a:buNone/>
            </a:pPr>
            <a:r>
              <a:rPr lang="en-US" dirty="0"/>
              <a:t>SOURCES:</a:t>
            </a:r>
            <a:br>
              <a:rPr lang="en-US" dirty="0"/>
            </a:br>
            <a:br>
              <a:rPr lang="en-US" dirty="0"/>
            </a:br>
            <a:r>
              <a:rPr lang="en-IN" b="0" i="0" dirty="0">
                <a:solidFill>
                  <a:srgbClr val="374151"/>
                </a:solidFill>
                <a:effectLst/>
                <a:latin typeface="Söhne"/>
              </a:rPr>
              <a:t>EY India Private Equity Quarterly Deals Tracker</a:t>
            </a:r>
          </a:p>
          <a:p>
            <a:pPr algn="l">
              <a:buFont typeface="+mj-lt"/>
              <a:buAutoNum type="arabicPeriod"/>
            </a:pPr>
            <a:r>
              <a:rPr lang="en-IN" b="0" i="0" dirty="0">
                <a:solidFill>
                  <a:srgbClr val="374151"/>
                </a:solidFill>
                <a:effectLst/>
                <a:latin typeface="Söhne"/>
              </a:rPr>
              <a:t>Venture Intelligence India Private Equity and Venture Capital Report</a:t>
            </a:r>
            <a:br>
              <a:rPr lang="en-IN" b="0" i="0" dirty="0">
                <a:solidFill>
                  <a:srgbClr val="374151"/>
                </a:solidFill>
                <a:effectLst/>
                <a:latin typeface="Söhne"/>
              </a:rPr>
            </a:br>
            <a:r>
              <a:rPr lang="en-IN" b="0" i="0" dirty="0">
                <a:solidFill>
                  <a:srgbClr val="374151"/>
                </a:solidFill>
                <a:effectLst/>
                <a:latin typeface="Söhne"/>
              </a:rPr>
              <a:t>https://www.ventureintelligence.com/weekly-sample.htm</a:t>
            </a:r>
          </a:p>
          <a:p>
            <a:pPr algn="l">
              <a:buFont typeface="+mj-lt"/>
              <a:buAutoNum type="arabicPeriod"/>
            </a:pPr>
            <a:r>
              <a:rPr lang="en-IN" b="0" i="0" dirty="0">
                <a:solidFill>
                  <a:srgbClr val="374151"/>
                </a:solidFill>
                <a:effectLst/>
                <a:latin typeface="Söhne"/>
              </a:rPr>
              <a:t>NASSCOM-</a:t>
            </a:r>
            <a:r>
              <a:rPr lang="en-IN" b="0" i="0" dirty="0" err="1">
                <a:solidFill>
                  <a:srgbClr val="374151"/>
                </a:solidFill>
                <a:effectLst/>
                <a:latin typeface="Söhne"/>
              </a:rPr>
              <a:t>Zinnov</a:t>
            </a:r>
            <a:r>
              <a:rPr lang="en-IN" b="0" i="0" dirty="0">
                <a:solidFill>
                  <a:srgbClr val="374151"/>
                </a:solidFill>
                <a:effectLst/>
                <a:latin typeface="Söhne"/>
              </a:rPr>
              <a:t> Start-up Ecosystem Report</a:t>
            </a:r>
          </a:p>
          <a:p>
            <a:pPr algn="l">
              <a:buFont typeface="+mj-lt"/>
              <a:buNone/>
            </a:pPr>
            <a:r>
              <a:rPr lang="en-IN" b="0" i="0" dirty="0">
                <a:solidFill>
                  <a:srgbClr val="374151"/>
                </a:solidFill>
                <a:effectLst/>
                <a:latin typeface="Söhne"/>
              </a:rPr>
              <a:t>https://zinnov.com/innovation/zinnov-nasscom-india-tech-start-up-landscape-report-2022/#:~:text=The%20India%20Start%2Dup%20ecosystem,in%20the%20last%20decade%20alone.</a:t>
            </a:r>
            <a:br>
              <a:rPr lang="en-IN" b="0" i="0" dirty="0">
                <a:solidFill>
                  <a:srgbClr val="374151"/>
                </a:solidFill>
                <a:effectLst/>
                <a:latin typeface="Söhne"/>
              </a:rPr>
            </a:br>
            <a:r>
              <a:rPr lang="en-IN" b="0" i="0" dirty="0">
                <a:solidFill>
                  <a:srgbClr val="374151"/>
                </a:solidFill>
                <a:effectLst/>
                <a:latin typeface="Söhne"/>
              </a:rPr>
              <a:t>3. </a:t>
            </a:r>
            <a:r>
              <a:rPr lang="en-IN" b="0" i="0" dirty="0" err="1">
                <a:solidFill>
                  <a:srgbClr val="374151"/>
                </a:solidFill>
                <a:effectLst/>
                <a:latin typeface="Söhne"/>
              </a:rPr>
              <a:t>Preqin</a:t>
            </a:r>
            <a:r>
              <a:rPr lang="en-IN" b="0" i="0" dirty="0">
                <a:solidFill>
                  <a:srgbClr val="374151"/>
                </a:solidFill>
                <a:effectLst/>
                <a:latin typeface="Söhne"/>
              </a:rPr>
              <a:t> Private Equity and Venture Capital India Report</a:t>
            </a:r>
          </a:p>
          <a:p>
            <a:r>
              <a:rPr lang="en-IN" dirty="0"/>
              <a:t>https://www.preqin.com/insights/research/factsheets/indian-private-equity-and-venture-capital-a-preqin-and-ivca-factsheet</a:t>
            </a:r>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11</a:t>
            </a:fld>
            <a:endParaRPr lang="en-IN"/>
          </a:p>
        </p:txBody>
      </p:sp>
    </p:spTree>
    <p:extLst>
      <p:ext uri="{BB962C8B-B14F-4D97-AF65-F5344CB8AC3E}">
        <p14:creationId xmlns:p14="http://schemas.microsoft.com/office/powerpoint/2010/main" val="1749700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374151"/>
                </a:solidFill>
                <a:effectLst/>
                <a:latin typeface="+mn-lt"/>
              </a:rPr>
              <a:t>Hedge funds employ strategies that are more risky than those used by private equity funds.</a:t>
            </a:r>
            <a:endParaRPr lang="en-IN" sz="1200" dirty="0">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374151"/>
                </a:solidFill>
                <a:effectLst/>
                <a:latin typeface="+mn-lt"/>
              </a:rPr>
              <a:t>Private equity funds, on the other hand, invest in private companies and have greater control over the investment, which reduces the risk.</a:t>
            </a:r>
          </a:p>
          <a:p>
            <a:endParaRPr lang="en-IN" dirty="0"/>
          </a:p>
        </p:txBody>
      </p:sp>
      <p:sp>
        <p:nvSpPr>
          <p:cNvPr id="4" name="Slide Number Placeholder 3"/>
          <p:cNvSpPr>
            <a:spLocks noGrp="1"/>
          </p:cNvSpPr>
          <p:nvPr>
            <p:ph type="sldNum" sz="quarter" idx="5"/>
          </p:nvPr>
        </p:nvSpPr>
        <p:spPr/>
        <p:txBody>
          <a:bodyPr/>
          <a:lstStyle/>
          <a:p>
            <a:pPr>
              <a:defRPr/>
            </a:pPr>
            <a:fld id="{C9F6B4EC-9280-4633-BDC2-7EEE068187DB}" type="slidenum">
              <a:rPr lang="en-IN" smtClean="0"/>
              <a:pPr>
                <a:defRPr/>
              </a:pPr>
              <a:t>12</a:t>
            </a:fld>
            <a:endParaRPr lang="en-IN"/>
          </a:p>
        </p:txBody>
      </p:sp>
    </p:spTree>
    <p:extLst>
      <p:ext uri="{BB962C8B-B14F-4D97-AF65-F5344CB8AC3E}">
        <p14:creationId xmlns:p14="http://schemas.microsoft.com/office/powerpoint/2010/main" val="81234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follion Title">
    <p:spTree>
      <p:nvGrpSpPr>
        <p:cNvPr id="1" name=""/>
        <p:cNvGrpSpPr/>
        <p:nvPr/>
      </p:nvGrpSpPr>
      <p:grpSpPr>
        <a:xfrm>
          <a:off x="0" y="0"/>
          <a:ext cx="0" cy="0"/>
          <a:chOff x="0" y="0"/>
          <a:chExt cx="0" cy="0"/>
        </a:xfrm>
      </p:grpSpPr>
      <p:pic>
        <p:nvPicPr>
          <p:cNvPr id="5" name="Picture 8" descr="Title_slide.jpg"/>
          <p:cNvPicPr>
            <a:picLocks noChangeAspect="1"/>
          </p:cNvPicPr>
          <p:nvPr userDrawn="1"/>
        </p:nvPicPr>
        <p:blipFill>
          <a:blip r:embed="rId2"/>
          <a:stretch>
            <a:fillRect/>
          </a:stretch>
        </p:blipFill>
        <p:spPr bwMode="auto">
          <a:xfrm>
            <a:off x="1" y="1135"/>
            <a:ext cx="9193213" cy="6882717"/>
          </a:xfrm>
          <a:prstGeom prst="rect">
            <a:avLst/>
          </a:prstGeom>
          <a:noFill/>
          <a:ln w="9525">
            <a:noFill/>
            <a:miter lim="800000"/>
            <a:headEnd/>
            <a:tailEnd/>
          </a:ln>
        </p:spPr>
      </p:pic>
      <p:sp>
        <p:nvSpPr>
          <p:cNvPr id="6" name="TextBox 5"/>
          <p:cNvSpPr txBox="1"/>
          <p:nvPr userDrawn="1"/>
        </p:nvSpPr>
        <p:spPr>
          <a:xfrm>
            <a:off x="6300788" y="6165852"/>
            <a:ext cx="2735262" cy="584775"/>
          </a:xfrm>
          <a:prstGeom prst="rect">
            <a:avLst/>
          </a:prstGeom>
          <a:noFill/>
        </p:spPr>
        <p:txBody>
          <a:bodyPr>
            <a:spAutoFit/>
          </a:bodyPr>
          <a:lstStyle/>
          <a:p>
            <a:pPr algn="r" fontAlgn="auto">
              <a:spcBef>
                <a:spcPts val="0"/>
              </a:spcBef>
              <a:spcAft>
                <a:spcPts val="0"/>
              </a:spcAft>
              <a:defRPr/>
            </a:pPr>
            <a:r>
              <a:rPr lang="en-US" sz="800" dirty="0">
                <a:solidFill>
                  <a:schemeClr val="bg1"/>
                </a:solidFill>
                <a:latin typeface="Arial" pitchFamily="34" charset="0"/>
                <a:cs typeface="Arial" pitchFamily="34" charset="0"/>
              </a:rPr>
              <a:t>3rd Floor, Tower B, </a:t>
            </a:r>
            <a:r>
              <a:rPr lang="en-US" sz="800" dirty="0" err="1">
                <a:solidFill>
                  <a:schemeClr val="bg1"/>
                </a:solidFill>
                <a:latin typeface="Arial" pitchFamily="34" charset="0"/>
                <a:cs typeface="Arial" pitchFamily="34" charset="0"/>
              </a:rPr>
              <a:t>Unitech</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Cyberpark</a:t>
            </a:r>
            <a:r>
              <a:rPr lang="en-US" sz="800" dirty="0">
                <a:solidFill>
                  <a:schemeClr val="bg1"/>
                </a:solidFill>
                <a:latin typeface="Arial" pitchFamily="34" charset="0"/>
                <a:cs typeface="Arial" pitchFamily="34" charset="0"/>
              </a:rPr>
              <a:t>, Sector 39, </a:t>
            </a:r>
            <a:r>
              <a:rPr lang="en-US" sz="800" dirty="0" err="1">
                <a:solidFill>
                  <a:schemeClr val="bg1"/>
                </a:solidFill>
                <a:latin typeface="Arial" pitchFamily="34" charset="0"/>
                <a:cs typeface="Arial" pitchFamily="34" charset="0"/>
              </a:rPr>
              <a:t>Gurugram</a:t>
            </a:r>
            <a:r>
              <a:rPr lang="en-US" sz="800" dirty="0">
                <a:solidFill>
                  <a:schemeClr val="bg1"/>
                </a:solidFill>
                <a:latin typeface="Arial" pitchFamily="34" charset="0"/>
                <a:cs typeface="Arial" pitchFamily="34" charset="0"/>
              </a:rPr>
              <a:t>, Haryana 122003</a:t>
            </a:r>
          </a:p>
          <a:p>
            <a:pPr algn="r" fontAlgn="auto">
              <a:spcBef>
                <a:spcPts val="0"/>
              </a:spcBef>
              <a:spcAft>
                <a:spcPts val="0"/>
              </a:spcAft>
              <a:defRPr/>
            </a:pPr>
            <a:r>
              <a:rPr lang="en-IN" sz="800" dirty="0">
                <a:solidFill>
                  <a:schemeClr val="bg1"/>
                </a:solidFill>
                <a:latin typeface="Arial" pitchFamily="34" charset="0"/>
                <a:cs typeface="Arial" pitchFamily="34" charset="0"/>
              </a:rPr>
              <a:t>www.infollion.com</a:t>
            </a:r>
          </a:p>
          <a:p>
            <a:pPr algn="r" fontAlgn="auto">
              <a:spcBef>
                <a:spcPts val="0"/>
              </a:spcBef>
              <a:spcAft>
                <a:spcPts val="0"/>
              </a:spcAft>
              <a:defRPr/>
            </a:pPr>
            <a:r>
              <a:rPr lang="en-IN" sz="800" dirty="0">
                <a:solidFill>
                  <a:schemeClr val="bg1"/>
                </a:solidFill>
                <a:latin typeface="Arial" pitchFamily="34" charset="0"/>
                <a:cs typeface="Arial" pitchFamily="34" charset="0"/>
              </a:rPr>
              <a:t>Phone: +91 (124) 440 6555</a:t>
            </a:r>
          </a:p>
        </p:txBody>
      </p:sp>
      <p:cxnSp>
        <p:nvCxnSpPr>
          <p:cNvPr id="7" name="Straight Connector 6"/>
          <p:cNvCxnSpPr/>
          <p:nvPr userDrawn="1"/>
        </p:nvCxnSpPr>
        <p:spPr>
          <a:xfrm>
            <a:off x="684214" y="3573463"/>
            <a:ext cx="5256212" cy="0"/>
          </a:xfrm>
          <a:prstGeom prst="line">
            <a:avLst/>
          </a:prstGeom>
          <a:ln w="28575">
            <a:solidFill>
              <a:srgbClr val="FBB017"/>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685801" y="2780928"/>
            <a:ext cx="5254352" cy="819522"/>
          </a:xfrm>
        </p:spPr>
        <p:txBody>
          <a:bodyPr anchor="b"/>
          <a:lstStyle>
            <a:lvl1pPr algn="r">
              <a:defRPr/>
            </a:lvl1pPr>
          </a:lstStyle>
          <a:p>
            <a:r>
              <a:rPr lang="en-US"/>
              <a:t>Click to edit Master title style</a:t>
            </a:r>
            <a:endParaRPr lang="en-IN" dirty="0"/>
          </a:p>
        </p:txBody>
      </p:sp>
      <p:sp>
        <p:nvSpPr>
          <p:cNvPr id="9" name="Subtitle 2"/>
          <p:cNvSpPr>
            <a:spLocks noGrp="1"/>
          </p:cNvSpPr>
          <p:nvPr>
            <p:ph type="subTitle" idx="1"/>
          </p:nvPr>
        </p:nvSpPr>
        <p:spPr>
          <a:xfrm>
            <a:off x="683569" y="3573016"/>
            <a:ext cx="5256584" cy="1080120"/>
          </a:xfrm>
          <a:prstGeom prst="rect">
            <a:avLst/>
          </a:prstGeom>
        </p:spPr>
        <p:txBody>
          <a:bodyPr>
            <a:normAutofit/>
          </a:bodyPr>
          <a:lstStyle>
            <a:lvl1pPr marL="0" indent="0" algn="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dirty="0"/>
          </a:p>
        </p:txBody>
      </p:sp>
      <p:sp>
        <p:nvSpPr>
          <p:cNvPr id="13" name="Picture Placeholder 12"/>
          <p:cNvSpPr>
            <a:spLocks noGrp="1"/>
          </p:cNvSpPr>
          <p:nvPr>
            <p:ph type="pic" sz="quarter" idx="10"/>
          </p:nvPr>
        </p:nvSpPr>
        <p:spPr>
          <a:xfrm>
            <a:off x="6012161" y="2204864"/>
            <a:ext cx="2736304" cy="2520280"/>
          </a:xfrm>
        </p:spPr>
        <p:txBody>
          <a:bodyPr rtlCol="0">
            <a:normAutofit/>
          </a:bodyPr>
          <a:lstStyle/>
          <a:p>
            <a:pPr lvl="0"/>
            <a:r>
              <a:rPr lang="en-US" noProof="0"/>
              <a:t>Click icon to add picture</a:t>
            </a:r>
            <a:endParaRPr lang="en-I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521" y="4800600"/>
            <a:ext cx="8496944" cy="566738"/>
          </a:xfrm>
        </p:spPr>
        <p:txBody>
          <a:bodyPr anchor="b"/>
          <a:lstStyle>
            <a:lvl1pPr algn="ctr">
              <a:defRPr sz="2000" b="1"/>
            </a:lvl1pPr>
          </a:lstStyle>
          <a:p>
            <a:r>
              <a:rPr lang="en-US"/>
              <a:t>Click to edit Master title style</a:t>
            </a:r>
            <a:endParaRPr lang="en-IN"/>
          </a:p>
        </p:txBody>
      </p:sp>
      <p:sp>
        <p:nvSpPr>
          <p:cNvPr id="3" name="Picture Placeholder 2"/>
          <p:cNvSpPr>
            <a:spLocks noGrp="1"/>
          </p:cNvSpPr>
          <p:nvPr>
            <p:ph type="pic" idx="1"/>
          </p:nvPr>
        </p:nvSpPr>
        <p:spPr>
          <a:xfrm>
            <a:off x="251521" y="1124745"/>
            <a:ext cx="8496944" cy="360283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51521" y="5367338"/>
            <a:ext cx="8496944" cy="80486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57C098A-C93B-427C-87C0-637F6E1E7B88}" type="datetime3">
              <a:rPr lang="en-US"/>
              <a:pPr>
                <a:defRPr/>
              </a:pPr>
              <a:t>25 September 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7" name="Slide Number Placeholder 5"/>
          <p:cNvSpPr>
            <a:spLocks noGrp="1"/>
          </p:cNvSpPr>
          <p:nvPr>
            <p:ph type="sldNum" sz="quarter" idx="12"/>
          </p:nvPr>
        </p:nvSpPr>
        <p:spPr/>
        <p:txBody>
          <a:bodyPr/>
          <a:lstStyle>
            <a:lvl1pPr>
              <a:defRPr/>
            </a:lvl1pPr>
          </a:lstStyle>
          <a:p>
            <a:pPr>
              <a:defRPr/>
            </a:pPr>
            <a:fld id="{96F773B8-61CB-4318-ADD8-E210F750A6C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8" descr="Slide_content_header.jpg"/>
          <p:cNvPicPr>
            <a:picLocks noChangeAspect="1"/>
          </p:cNvPicPr>
          <p:nvPr userDrawn="1"/>
        </p:nvPicPr>
        <p:blipFill>
          <a:blip r:embed="rId2"/>
          <a:srcRect b="24803"/>
          <a:stretch>
            <a:fillRect/>
          </a:stretch>
        </p:blipFill>
        <p:spPr bwMode="auto">
          <a:xfrm>
            <a:off x="8208964" y="0"/>
            <a:ext cx="935037" cy="6875463"/>
          </a:xfrm>
          <a:prstGeom prst="rect">
            <a:avLst/>
          </a:prstGeom>
          <a:noFill/>
          <a:ln w="9525">
            <a:noFill/>
            <a:miter lim="800000"/>
            <a:headEnd/>
            <a:tailEnd/>
          </a:ln>
        </p:spPr>
      </p:pic>
      <p:sp>
        <p:nvSpPr>
          <p:cNvPr id="2" name="Vertical Title 1"/>
          <p:cNvSpPr>
            <a:spLocks noGrp="1"/>
          </p:cNvSpPr>
          <p:nvPr>
            <p:ph type="title" orient="vert"/>
          </p:nvPr>
        </p:nvSpPr>
        <p:spPr>
          <a:xfrm>
            <a:off x="8244409" y="2996953"/>
            <a:ext cx="720080" cy="3744416"/>
          </a:xfrm>
        </p:spPr>
        <p:txBody>
          <a:bodyPr vert="eaVert" anchor="b"/>
          <a:lstStyle>
            <a:lvl1pPr algn="r">
              <a:defRPr sz="2200"/>
            </a:lvl1pPr>
          </a:lstStyle>
          <a:p>
            <a:r>
              <a:rPr lang="en-US"/>
              <a:t>Click to edit Master title style</a:t>
            </a:r>
            <a:endParaRPr lang="en-IN"/>
          </a:p>
        </p:txBody>
      </p:sp>
      <p:sp>
        <p:nvSpPr>
          <p:cNvPr id="3" name="Vertical Text Placeholder 2"/>
          <p:cNvSpPr>
            <a:spLocks noGrp="1"/>
          </p:cNvSpPr>
          <p:nvPr>
            <p:ph type="body" orient="vert" idx="1"/>
          </p:nvPr>
        </p:nvSpPr>
        <p:spPr>
          <a:xfrm>
            <a:off x="683568" y="188640"/>
            <a:ext cx="7128792" cy="6480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Date Placeholder 3"/>
          <p:cNvSpPr>
            <a:spLocks noGrp="1"/>
          </p:cNvSpPr>
          <p:nvPr>
            <p:ph type="dt" sz="half" idx="10"/>
          </p:nvPr>
        </p:nvSpPr>
        <p:spPr>
          <a:xfrm rot="5400000">
            <a:off x="-357980" y="581821"/>
            <a:ext cx="1296987" cy="365125"/>
          </a:xfrm>
        </p:spPr>
        <p:txBody>
          <a:bodyPr/>
          <a:lstStyle>
            <a:lvl1pPr>
              <a:defRPr/>
            </a:lvl1pPr>
          </a:lstStyle>
          <a:p>
            <a:pPr>
              <a:defRPr/>
            </a:pPr>
            <a:fld id="{EE335449-8CFE-4685-BCD2-0E200F078626}" type="datetime3">
              <a:rPr lang="en-US"/>
              <a:pPr>
                <a:defRPr/>
              </a:pPr>
              <a:t>25 September 2023</a:t>
            </a:fld>
            <a:endParaRPr lang="en-IN"/>
          </a:p>
        </p:txBody>
      </p:sp>
      <p:sp>
        <p:nvSpPr>
          <p:cNvPr id="6" name="Footer Placeholder 4"/>
          <p:cNvSpPr>
            <a:spLocks noGrp="1"/>
          </p:cNvSpPr>
          <p:nvPr>
            <p:ph type="ftr" sz="quarter" idx="11"/>
          </p:nvPr>
        </p:nvSpPr>
        <p:spPr>
          <a:xfrm rot="5400000">
            <a:off x="-1157287" y="3181352"/>
            <a:ext cx="2895600" cy="365125"/>
          </a:xfrm>
        </p:spPr>
        <p:txBody>
          <a:bodyPr/>
          <a:lstStyle>
            <a:lvl1pPr>
              <a:defRPr/>
            </a:lvl1pPr>
          </a:lstStyle>
          <a:p>
            <a:pPr>
              <a:defRPr/>
            </a:pPr>
            <a:r>
              <a:rPr lang="en-IN"/>
              <a:t>© Valmet   |   General presentation 2018</a:t>
            </a:r>
            <a:endParaRPr lang="en-IN" dirty="0"/>
          </a:p>
        </p:txBody>
      </p:sp>
      <p:sp>
        <p:nvSpPr>
          <p:cNvPr id="7" name="Slide Number Placeholder 5"/>
          <p:cNvSpPr>
            <a:spLocks noGrp="1"/>
          </p:cNvSpPr>
          <p:nvPr>
            <p:ph type="sldNum" sz="quarter" idx="12"/>
          </p:nvPr>
        </p:nvSpPr>
        <p:spPr>
          <a:xfrm rot="5400000">
            <a:off x="-393699" y="5802315"/>
            <a:ext cx="1368425" cy="365125"/>
          </a:xfrm>
        </p:spPr>
        <p:txBody>
          <a:bodyPr/>
          <a:lstStyle>
            <a:lvl1pPr>
              <a:defRPr/>
            </a:lvl1pPr>
          </a:lstStyle>
          <a:p>
            <a:pPr>
              <a:defRPr/>
            </a:pPr>
            <a:fld id="{6BD64087-F6A2-49DB-B110-03AFBA3128CD}"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ing Slide">
    <p:spTree>
      <p:nvGrpSpPr>
        <p:cNvPr id="1" name=""/>
        <p:cNvGrpSpPr/>
        <p:nvPr/>
      </p:nvGrpSpPr>
      <p:grpSpPr>
        <a:xfrm>
          <a:off x="0" y="0"/>
          <a:ext cx="0" cy="0"/>
          <a:chOff x="0" y="0"/>
          <a:chExt cx="0" cy="0"/>
        </a:xfrm>
      </p:grpSpPr>
      <p:pic>
        <p:nvPicPr>
          <p:cNvPr id="3" name="Picture 8" descr="logo_01.jpg"/>
          <p:cNvPicPr>
            <a:picLocks noChangeAspect="1"/>
          </p:cNvPicPr>
          <p:nvPr userDrawn="1"/>
        </p:nvPicPr>
        <p:blipFill>
          <a:blip r:embed="rId2"/>
          <a:srcRect/>
          <a:stretch>
            <a:fillRect/>
          </a:stretch>
        </p:blipFill>
        <p:spPr bwMode="auto">
          <a:xfrm>
            <a:off x="179389" y="5435602"/>
            <a:ext cx="1728787" cy="657225"/>
          </a:xfrm>
          <a:prstGeom prst="rect">
            <a:avLst/>
          </a:prstGeom>
          <a:noFill/>
          <a:ln w="9525">
            <a:noFill/>
            <a:miter lim="800000"/>
            <a:headEnd/>
            <a:tailEnd/>
          </a:ln>
        </p:spPr>
      </p:pic>
      <p:cxnSp>
        <p:nvCxnSpPr>
          <p:cNvPr id="4" name="Straight Connector 3"/>
          <p:cNvCxnSpPr/>
          <p:nvPr userDrawn="1"/>
        </p:nvCxnSpPr>
        <p:spPr>
          <a:xfrm>
            <a:off x="1835150" y="5938838"/>
            <a:ext cx="7058025" cy="0"/>
          </a:xfrm>
          <a:prstGeom prst="line">
            <a:avLst/>
          </a:prstGeom>
          <a:ln w="25400">
            <a:solidFill>
              <a:srgbClr val="FBB017"/>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1835150" y="5949951"/>
            <a:ext cx="7200900" cy="954107"/>
          </a:xfrm>
          <a:prstGeom prst="rect">
            <a:avLst/>
          </a:prstGeom>
          <a:noFill/>
        </p:spPr>
        <p:txBody>
          <a:bodyPr>
            <a:spAutoFit/>
          </a:bodyPr>
          <a:lstStyle/>
          <a:p>
            <a:pPr algn="r" fontAlgn="auto">
              <a:spcBef>
                <a:spcPts val="0"/>
              </a:spcBef>
              <a:spcAft>
                <a:spcPts val="0"/>
              </a:spcAft>
              <a:defRPr/>
            </a:pPr>
            <a:r>
              <a:rPr lang="en-US" b="0" i="0" kern="1200" dirty="0">
                <a:solidFill>
                  <a:schemeClr val="tx1"/>
                </a:solidFill>
                <a:effectLst/>
                <a:latin typeface="Arial" charset="0"/>
                <a:ea typeface="+mn-ea"/>
                <a:cs typeface="Arial" charset="0"/>
              </a:rPr>
              <a:t>3rd Floor, Tower B, </a:t>
            </a:r>
            <a:r>
              <a:rPr lang="en-US" b="0" i="0" kern="1200" dirty="0" err="1">
                <a:solidFill>
                  <a:schemeClr val="tx1"/>
                </a:solidFill>
                <a:effectLst/>
                <a:latin typeface="Arial" charset="0"/>
                <a:ea typeface="+mn-ea"/>
                <a:cs typeface="Arial" charset="0"/>
              </a:rPr>
              <a:t>Unitech</a:t>
            </a:r>
            <a:r>
              <a:rPr lang="en-US" b="0" i="0" kern="1200" dirty="0">
                <a:solidFill>
                  <a:schemeClr val="tx1"/>
                </a:solidFill>
                <a:effectLst/>
                <a:latin typeface="Arial" charset="0"/>
                <a:ea typeface="+mn-ea"/>
                <a:cs typeface="Arial" charset="0"/>
              </a:rPr>
              <a:t> </a:t>
            </a:r>
            <a:r>
              <a:rPr lang="en-US" b="0" i="0" kern="1200" dirty="0" err="1">
                <a:solidFill>
                  <a:schemeClr val="tx1"/>
                </a:solidFill>
                <a:effectLst/>
                <a:latin typeface="Arial" charset="0"/>
                <a:ea typeface="+mn-ea"/>
                <a:cs typeface="Arial" charset="0"/>
              </a:rPr>
              <a:t>Cyberpark</a:t>
            </a:r>
            <a:r>
              <a:rPr lang="en-US" b="0" i="0" kern="1200" dirty="0">
                <a:solidFill>
                  <a:schemeClr val="tx1"/>
                </a:solidFill>
                <a:effectLst/>
                <a:latin typeface="Arial" charset="0"/>
                <a:ea typeface="+mn-ea"/>
                <a:cs typeface="Arial" charset="0"/>
              </a:rPr>
              <a:t>, Sector 39, </a:t>
            </a:r>
            <a:r>
              <a:rPr lang="en-US" b="0" i="0" kern="1200" dirty="0" err="1">
                <a:solidFill>
                  <a:schemeClr val="tx1"/>
                </a:solidFill>
                <a:effectLst/>
                <a:latin typeface="Arial" charset="0"/>
                <a:ea typeface="+mn-ea"/>
                <a:cs typeface="Arial" charset="0"/>
              </a:rPr>
              <a:t>Gurugram</a:t>
            </a:r>
            <a:r>
              <a:rPr lang="en-US" b="0" i="0" kern="1200" dirty="0">
                <a:solidFill>
                  <a:schemeClr val="tx1"/>
                </a:solidFill>
                <a:effectLst/>
                <a:latin typeface="Arial" charset="0"/>
                <a:ea typeface="+mn-ea"/>
                <a:cs typeface="Arial" charset="0"/>
              </a:rPr>
              <a:t>, Haryana 122003</a:t>
            </a:r>
          </a:p>
          <a:p>
            <a:pPr algn="r" fontAlgn="auto">
              <a:spcBef>
                <a:spcPts val="0"/>
              </a:spcBef>
              <a:spcAft>
                <a:spcPts val="0"/>
              </a:spcAft>
              <a:defRPr/>
            </a:pPr>
            <a:r>
              <a:rPr lang="en-IN" dirty="0">
                <a:solidFill>
                  <a:schemeClr val="tx1">
                    <a:lumMod val="75000"/>
                    <a:lumOff val="25000"/>
                  </a:schemeClr>
                </a:solidFill>
                <a:latin typeface="Arial" pitchFamily="34" charset="0"/>
                <a:cs typeface="Arial" pitchFamily="34" charset="0"/>
              </a:rPr>
              <a:t>www.</a:t>
            </a:r>
            <a:r>
              <a:rPr lang="en-IN" sz="2000" b="1" dirty="0">
                <a:solidFill>
                  <a:schemeClr val="tx1">
                    <a:lumMod val="75000"/>
                    <a:lumOff val="25000"/>
                  </a:schemeClr>
                </a:solidFill>
                <a:latin typeface="Arial" pitchFamily="34" charset="0"/>
                <a:cs typeface="Arial" pitchFamily="34" charset="0"/>
              </a:rPr>
              <a:t>infollion</a:t>
            </a:r>
            <a:r>
              <a:rPr lang="en-IN" dirty="0">
                <a:solidFill>
                  <a:schemeClr val="tx1">
                    <a:lumMod val="75000"/>
                    <a:lumOff val="25000"/>
                  </a:schemeClr>
                </a:solidFill>
                <a:latin typeface="Arial" pitchFamily="34" charset="0"/>
                <a:cs typeface="Arial" pitchFamily="34" charset="0"/>
              </a:rPr>
              <a:t>.com  |  Phone: +91 (124) 440 6555</a:t>
            </a:r>
          </a:p>
        </p:txBody>
      </p:sp>
      <p:sp>
        <p:nvSpPr>
          <p:cNvPr id="9" name="Title 1"/>
          <p:cNvSpPr>
            <a:spLocks noGrp="1"/>
          </p:cNvSpPr>
          <p:nvPr>
            <p:ph type="ctrTitle"/>
          </p:nvPr>
        </p:nvSpPr>
        <p:spPr>
          <a:xfrm>
            <a:off x="755576" y="332657"/>
            <a:ext cx="7772400" cy="1152128"/>
          </a:xfrm>
        </p:spPr>
        <p:txBody>
          <a:bodyPr/>
          <a:lstStyle>
            <a:lvl1pPr algn="ctr">
              <a:defRPr sz="360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_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5_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3" name="Picture Placeholder 43"/>
          <p:cNvSpPr>
            <a:spLocks noGrp="1"/>
          </p:cNvSpPr>
          <p:nvPr>
            <p:ph type="pic" sz="quarter" idx="24"/>
          </p:nvPr>
        </p:nvSpPr>
        <p:spPr>
          <a:xfrm>
            <a:off x="2555876" y="1557338"/>
            <a:ext cx="1944688"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rtlCol="0">
            <a:normAutofit/>
          </a:bodyPr>
          <a:lstStyle>
            <a:lvl1pPr marL="0" indent="0">
              <a:buFontTx/>
              <a:buNone/>
              <a:defRPr sz="1400"/>
            </a:lvl1pPr>
          </a:lstStyle>
          <a:p>
            <a:pPr lvl="0"/>
            <a:r>
              <a:rPr lang="fi-FI" noProof="0" dirty="0"/>
              <a:t>Lisää kuva napsauttamalla kuvaketta</a:t>
            </a:r>
          </a:p>
        </p:txBody>
      </p:sp>
      <p:sp>
        <p:nvSpPr>
          <p:cNvPr id="2" name="Title 1"/>
          <p:cNvSpPr>
            <a:spLocks noGrp="1"/>
          </p:cNvSpPr>
          <p:nvPr>
            <p:ph type="title"/>
          </p:nvPr>
        </p:nvSpPr>
        <p:spPr>
          <a:xfrm>
            <a:off x="457200" y="404815"/>
            <a:ext cx="8218488" cy="503907"/>
          </a:xfrm>
        </p:spPr>
        <p:txBody>
          <a:bodyPr/>
          <a:lstStyle/>
          <a:p>
            <a:r>
              <a:rPr lang="fi-FI"/>
              <a:t>Muokkaa perustyyl. napsautt.</a:t>
            </a:r>
            <a:endParaRPr lang="fi-FI" dirty="0"/>
          </a:p>
        </p:txBody>
      </p:sp>
      <p:sp>
        <p:nvSpPr>
          <p:cNvPr id="12" name="Content Placeholder 2"/>
          <p:cNvSpPr>
            <a:spLocks noGrp="1"/>
          </p:cNvSpPr>
          <p:nvPr>
            <p:ph sz="half" idx="1"/>
          </p:nvPr>
        </p:nvSpPr>
        <p:spPr>
          <a:xfrm>
            <a:off x="467545"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dirty="0"/>
              <a:t>Muokkaa tekstin perustyylejä napsauttamalla</a:t>
            </a:r>
          </a:p>
          <a:p>
            <a:pPr lvl="1"/>
            <a:r>
              <a:rPr lang="fi-FI" dirty="0"/>
              <a:t>toinen taso</a:t>
            </a:r>
          </a:p>
          <a:p>
            <a:pPr lvl="2"/>
            <a:r>
              <a:rPr lang="fi-FI" dirty="0"/>
              <a:t>kolmas taso</a:t>
            </a:r>
          </a:p>
        </p:txBody>
      </p:sp>
      <p:sp>
        <p:nvSpPr>
          <p:cNvPr id="35" name="Text Placeholder 34"/>
          <p:cNvSpPr>
            <a:spLocks noGrp="1"/>
          </p:cNvSpPr>
          <p:nvPr>
            <p:ph type="body" sz="quarter" idx="20"/>
          </p:nvPr>
        </p:nvSpPr>
        <p:spPr>
          <a:xfrm>
            <a:off x="468314" y="2772971"/>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36" name="Text Placeholder 34"/>
          <p:cNvSpPr>
            <a:spLocks noGrp="1"/>
          </p:cNvSpPr>
          <p:nvPr>
            <p:ph type="body" sz="quarter" idx="21"/>
          </p:nvPr>
        </p:nvSpPr>
        <p:spPr>
          <a:xfrm>
            <a:off x="464343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5" name="Text Placeholder 34"/>
          <p:cNvSpPr>
            <a:spLocks noGrp="1"/>
          </p:cNvSpPr>
          <p:nvPr>
            <p:ph type="body" sz="quarter" idx="26"/>
          </p:nvPr>
        </p:nvSpPr>
        <p:spPr>
          <a:xfrm>
            <a:off x="2563654"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7" name="Text Placeholder 34"/>
          <p:cNvSpPr>
            <a:spLocks noGrp="1"/>
          </p:cNvSpPr>
          <p:nvPr>
            <p:ph type="body" sz="quarter" idx="27"/>
          </p:nvPr>
        </p:nvSpPr>
        <p:spPr>
          <a:xfrm>
            <a:off x="6732589" y="2772966"/>
            <a:ext cx="2342611" cy="295684"/>
          </a:xfrm>
          <a:solidFill>
            <a:srgbClr val="50B948">
              <a:alpha val="69804"/>
            </a:srgbClr>
          </a:solidFill>
        </p:spPr>
        <p:txBody>
          <a:bodyPr wrap="none" lIns="72000" tIns="54000" rIns="72000" bIns="46800" anchor="b">
            <a:spAutoFit/>
          </a:bodyPr>
          <a:lstStyle>
            <a:lvl1pPr marL="0" indent="0">
              <a:lnSpc>
                <a:spcPct val="90000"/>
              </a:lnSpc>
              <a:spcBef>
                <a:spcPts val="600"/>
              </a:spcBef>
              <a:buFontTx/>
              <a:buNone/>
              <a:defRPr sz="1400">
                <a:solidFill>
                  <a:schemeClr val="bg1"/>
                </a:solidFill>
              </a:defRPr>
            </a:lvl1pPr>
          </a:lstStyle>
          <a:p>
            <a:pPr lvl="0"/>
            <a:r>
              <a:rPr lang="en-US"/>
              <a:t>Click to edit Master text styles</a:t>
            </a:r>
          </a:p>
        </p:txBody>
      </p:sp>
      <p:sp>
        <p:nvSpPr>
          <p:cNvPr id="28" name="Content Placeholder 2"/>
          <p:cNvSpPr>
            <a:spLocks noGrp="1"/>
          </p:cNvSpPr>
          <p:nvPr>
            <p:ph sz="half" idx="28"/>
          </p:nvPr>
        </p:nvSpPr>
        <p:spPr>
          <a:xfrm>
            <a:off x="2555876"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p:txBody>
      </p:sp>
      <p:sp>
        <p:nvSpPr>
          <p:cNvPr id="22" name="Text Placeholder 7"/>
          <p:cNvSpPr>
            <a:spLocks noGrp="1"/>
          </p:cNvSpPr>
          <p:nvPr>
            <p:ph type="body" sz="quarter" idx="31"/>
          </p:nvPr>
        </p:nvSpPr>
        <p:spPr>
          <a:xfrm>
            <a:off x="468314"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a:t>Muokkaa tekstin perustyylejä napsauttamalla</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p:txBody>
          <a:bodyPr/>
          <a:lstStyle>
            <a:lvl1pPr>
              <a:defRPr/>
            </a:lvl1pPr>
          </a:lstStyle>
          <a:p>
            <a:pPr>
              <a:defRPr/>
            </a:pPr>
            <a:fld id="{6FA1E7E9-2C6B-4DCB-88F6-F6886BE5A488}" type="datetime3">
              <a:rPr lang="en-US"/>
              <a:pPr>
                <a:defRPr/>
              </a:pPr>
              <a:t>25 September 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6" name="Slide Number Placeholder 5"/>
          <p:cNvSpPr>
            <a:spLocks noGrp="1"/>
          </p:cNvSpPr>
          <p:nvPr>
            <p:ph type="sldNum" sz="quarter" idx="12"/>
          </p:nvPr>
        </p:nvSpPr>
        <p:spPr/>
        <p:txBody>
          <a:bodyPr/>
          <a:lstStyle>
            <a:lvl1pPr>
              <a:defRPr/>
            </a:lvl1pPr>
          </a:lstStyle>
          <a:p>
            <a:pPr>
              <a:defRPr/>
            </a:pPr>
            <a:fld id="{EE9727E1-BEAE-4BA9-B50B-211760F87613}"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8" descr="section_header.jpg"/>
          <p:cNvPicPr>
            <a:picLocks noChangeAspect="1"/>
          </p:cNvPicPr>
          <p:nvPr userDrawn="1"/>
        </p:nvPicPr>
        <p:blipFill>
          <a:blip r:embed="rId2"/>
          <a:srcRect/>
          <a:stretch>
            <a:fillRect/>
          </a:stretch>
        </p:blipFill>
        <p:spPr bwMode="auto">
          <a:xfrm>
            <a:off x="0" y="1"/>
            <a:ext cx="9144000" cy="3438525"/>
          </a:xfrm>
          <a:prstGeom prst="rect">
            <a:avLst/>
          </a:prstGeom>
          <a:noFill/>
          <a:ln w="9525">
            <a:noFill/>
            <a:miter lim="800000"/>
            <a:headEnd/>
            <a:tailEnd/>
          </a:ln>
        </p:spPr>
      </p:pic>
      <p:sp>
        <p:nvSpPr>
          <p:cNvPr id="2" name="Title 1"/>
          <p:cNvSpPr>
            <a:spLocks noGrp="1"/>
          </p:cNvSpPr>
          <p:nvPr>
            <p:ph type="title"/>
          </p:nvPr>
        </p:nvSpPr>
        <p:spPr>
          <a:xfrm>
            <a:off x="683568" y="4581129"/>
            <a:ext cx="7772400" cy="786011"/>
          </a:xfrm>
        </p:spPr>
        <p:txBody>
          <a:bodyPr anchor="b"/>
          <a:lstStyle>
            <a:lvl1pPr algn="r">
              <a:defRPr sz="3500" b="1" cap="none" baseline="0"/>
            </a:lvl1pPr>
          </a:lstStyle>
          <a:p>
            <a:r>
              <a:rPr lang="en-US"/>
              <a:t>Click to edit Master title style</a:t>
            </a:r>
            <a:endParaRPr lang="en-IN" dirty="0"/>
          </a:p>
        </p:txBody>
      </p:sp>
      <p:sp>
        <p:nvSpPr>
          <p:cNvPr id="3" name="Text Placeholder 2"/>
          <p:cNvSpPr>
            <a:spLocks noGrp="1"/>
          </p:cNvSpPr>
          <p:nvPr>
            <p:ph type="body" idx="1"/>
          </p:nvPr>
        </p:nvSpPr>
        <p:spPr>
          <a:xfrm>
            <a:off x="683568" y="5373216"/>
            <a:ext cx="7772400" cy="1008112"/>
          </a:xfrm>
        </p:spPr>
        <p:txBody>
          <a:bodyPr>
            <a:normAutofit/>
          </a:bodyPr>
          <a:lstStyle>
            <a:lvl1pPr marL="0" indent="0" algn="r">
              <a:buNone/>
              <a:defRPr sz="1800">
                <a:solidFill>
                  <a:schemeClr val="tx1">
                    <a:lumMod val="50000"/>
                    <a:lumOff val="50000"/>
                  </a:schemeClr>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Picture Placeholder 11"/>
          <p:cNvSpPr>
            <a:spLocks noGrp="1"/>
          </p:cNvSpPr>
          <p:nvPr>
            <p:ph type="pic" sz="quarter" idx="10"/>
          </p:nvPr>
        </p:nvSpPr>
        <p:spPr>
          <a:xfrm>
            <a:off x="5364088" y="1556794"/>
            <a:ext cx="3060378" cy="2693347"/>
          </a:xfrm>
        </p:spPr>
        <p:txBody>
          <a:bodyPr rtlCol="0">
            <a:normAutofit/>
          </a:bodyPr>
          <a:lstStyle/>
          <a:p>
            <a:pPr lvl="0"/>
            <a:r>
              <a:rPr lang="en-US" noProof="0"/>
              <a:t>Click icon to add picture</a:t>
            </a:r>
            <a:endParaRPr lang="en-IN"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pic>
        <p:nvPicPr>
          <p:cNvPr id="5" name="Picture 8" descr="Index_Large.jpg"/>
          <p:cNvPicPr>
            <a:picLocks noChangeAspect="1"/>
          </p:cNvPicPr>
          <p:nvPr userDrawn="1"/>
        </p:nvPicPr>
        <p:blipFill>
          <a:blip r:embed="rId2"/>
          <a:srcRect l="40292" r="4579"/>
          <a:stretch>
            <a:fillRect/>
          </a:stretch>
        </p:blipFill>
        <p:spPr bwMode="auto">
          <a:xfrm>
            <a:off x="214313" y="1428750"/>
            <a:ext cx="4000500" cy="4837113"/>
          </a:xfrm>
          <a:prstGeom prst="rect">
            <a:avLst/>
          </a:prstGeom>
          <a:noFill/>
          <a:ln w="9525">
            <a:noFill/>
            <a:miter lim="800000"/>
            <a:headEnd/>
            <a:tailEnd/>
          </a:ln>
        </p:spPr>
      </p:pic>
      <p:sp>
        <p:nvSpPr>
          <p:cNvPr id="3" name="Title 1"/>
          <p:cNvSpPr>
            <a:spLocks noGrp="1"/>
          </p:cNvSpPr>
          <p:nvPr>
            <p:ph type="title"/>
          </p:nvPr>
        </p:nvSpPr>
        <p:spPr>
          <a:xfrm>
            <a:off x="3419873" y="274638"/>
            <a:ext cx="5544616" cy="562074"/>
          </a:xfrm>
        </p:spPr>
        <p:txBody>
          <a:bodyPr/>
          <a:lstStyle>
            <a:lvl1pPr>
              <a:defRPr/>
            </a:lvl1pPr>
          </a:lstStyle>
          <a:p>
            <a:r>
              <a:rPr lang="en-US"/>
              <a:t>Click to edit Master title style</a:t>
            </a:r>
            <a:endParaRPr lang="en-IN" dirty="0"/>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FBA5D0C6-1D2D-4B68-8EC9-DD2E38955E19}" type="datetime3">
              <a:rPr lang="en-US"/>
              <a:pPr>
                <a:defRPr/>
              </a:pPr>
              <a:t>25 September 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7" name="Slide Number Placeholder 5"/>
          <p:cNvSpPr>
            <a:spLocks noGrp="1"/>
          </p:cNvSpPr>
          <p:nvPr>
            <p:ph type="sldNum" sz="quarter" idx="12"/>
          </p:nvPr>
        </p:nvSpPr>
        <p:spPr/>
        <p:txBody>
          <a:bodyPr/>
          <a:lstStyle>
            <a:lvl1pPr>
              <a:defRPr/>
            </a:lvl1pPr>
          </a:lstStyle>
          <a:p>
            <a:pPr>
              <a:defRPr/>
            </a:pPr>
            <a:fld id="{6584EEC5-B0D7-4509-A426-0F556375520E}"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C51E8FDF-D85A-4EE6-AEE2-671D2EEB1865}" type="datetime3">
              <a:rPr lang="en-US"/>
              <a:pPr>
                <a:defRPr/>
              </a:pPr>
              <a:t>25 September 2023</a:t>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9" name="Slide Number Placeholder 5"/>
          <p:cNvSpPr>
            <a:spLocks noGrp="1"/>
          </p:cNvSpPr>
          <p:nvPr>
            <p:ph type="sldNum" sz="quarter" idx="12"/>
          </p:nvPr>
        </p:nvSpPr>
        <p:spPr/>
        <p:txBody>
          <a:bodyPr/>
          <a:lstStyle>
            <a:lvl1pPr>
              <a:defRPr/>
            </a:lvl1pPr>
          </a:lstStyle>
          <a:p>
            <a:pPr>
              <a:defRPr/>
            </a:pPr>
            <a:fld id="{09BB224D-BA85-44F2-B9A3-3B25FDC76EB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057397CD-DF90-4B45-B876-075840623907}" type="datetime3">
              <a:rPr lang="en-US"/>
              <a:pPr>
                <a:defRPr/>
              </a:pPr>
              <a:t>25 September 2023</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5" name="Slide Number Placeholder 5"/>
          <p:cNvSpPr>
            <a:spLocks noGrp="1"/>
          </p:cNvSpPr>
          <p:nvPr>
            <p:ph type="sldNum" sz="quarter" idx="12"/>
          </p:nvPr>
        </p:nvSpPr>
        <p:spPr/>
        <p:txBody>
          <a:bodyPr/>
          <a:lstStyle>
            <a:lvl1pPr>
              <a:defRPr/>
            </a:lvl1pPr>
          </a:lstStyle>
          <a:p>
            <a:pPr>
              <a:defRPr/>
            </a:pPr>
            <a:fld id="{F2D914FB-8326-4D97-916F-00AB704E3ED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0008BE-2519-485A-A138-69A5C7B2FB27}" type="datetime3">
              <a:rPr lang="en-US"/>
              <a:pPr>
                <a:defRPr/>
              </a:pPr>
              <a:t>25 September 2023</a:t>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4" name="Slide Number Placeholder 5"/>
          <p:cNvSpPr>
            <a:spLocks noGrp="1"/>
          </p:cNvSpPr>
          <p:nvPr>
            <p:ph type="sldNum" sz="quarter" idx="12"/>
          </p:nvPr>
        </p:nvSpPr>
        <p:spPr/>
        <p:txBody>
          <a:bodyPr/>
          <a:lstStyle>
            <a:lvl1pPr>
              <a:defRPr/>
            </a:lvl1pPr>
          </a:lstStyle>
          <a:p>
            <a:pPr>
              <a:defRPr/>
            </a:pPr>
            <a:fld id="{FB50E7E9-8EE8-44F2-BB49-68CD640C0F7B}"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96752"/>
            <a:ext cx="3008313" cy="936104"/>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1196754"/>
            <a:ext cx="5111750"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2132857"/>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2F9300-399B-455B-A680-B58B467E81DA}" type="datetime3">
              <a:rPr lang="en-US"/>
              <a:pPr>
                <a:defRPr/>
              </a:pPr>
              <a:t>25 September 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 Valmet   |   General presentation 2018</a:t>
            </a:r>
          </a:p>
        </p:txBody>
      </p:sp>
      <p:sp>
        <p:nvSpPr>
          <p:cNvPr id="7" name="Slide Number Placeholder 5"/>
          <p:cNvSpPr>
            <a:spLocks noGrp="1"/>
          </p:cNvSpPr>
          <p:nvPr>
            <p:ph type="sldNum" sz="quarter" idx="12"/>
          </p:nvPr>
        </p:nvSpPr>
        <p:spPr/>
        <p:txBody>
          <a:bodyPr/>
          <a:lstStyle>
            <a:lvl1pPr>
              <a:defRPr/>
            </a:lvl1pPr>
          </a:lstStyle>
          <a:p>
            <a:pPr>
              <a:defRPr/>
            </a:pPr>
            <a:fld id="{23E57803-3A5B-47BB-9D31-D7D8C736C1A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1" y="1268413"/>
            <a:ext cx="8435975"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56DCC71-3A2B-4E82-9B0F-AF004A2E18D8}" type="datetime3">
              <a:rPr lang="en-US"/>
              <a:pPr>
                <a:defRPr/>
              </a:pPr>
              <a:t>25 September 2023</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 Valmet   |   General presentation 2018</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59AE30C-4F47-4C27-9475-A2029FD8633A}" type="slidenum">
              <a:rPr lang="en-IN"/>
              <a:pPr>
                <a:defRPr/>
              </a:pPr>
              <a:t>‹#›</a:t>
            </a:fld>
            <a:endParaRPr lang="en-IN"/>
          </a:p>
        </p:txBody>
      </p:sp>
      <p:pic>
        <p:nvPicPr>
          <p:cNvPr id="1030" name="Picture 6" descr="Slide_content_header.jpg"/>
          <p:cNvPicPr>
            <a:picLocks noChangeAspect="1"/>
          </p:cNvPicPr>
          <p:nvPr/>
        </p:nvPicPr>
        <p:blipFill>
          <a:blip r:embed="rId21"/>
          <a:stretch>
            <a:fillRect/>
          </a:stretch>
        </p:blipFill>
        <p:spPr bwMode="auto">
          <a:xfrm>
            <a:off x="0" y="1175"/>
            <a:ext cx="9144000" cy="932688"/>
          </a:xfrm>
          <a:prstGeom prst="rect">
            <a:avLst/>
          </a:prstGeom>
          <a:noFill/>
          <a:ln w="9525">
            <a:noFill/>
            <a:miter lim="800000"/>
            <a:headEnd/>
            <a:tailEnd/>
          </a:ln>
        </p:spPr>
      </p:pic>
      <p:sp>
        <p:nvSpPr>
          <p:cNvPr id="8" name="TextBox 7"/>
          <p:cNvSpPr txBox="1"/>
          <p:nvPr/>
        </p:nvSpPr>
        <p:spPr>
          <a:xfrm>
            <a:off x="0" y="6669088"/>
            <a:ext cx="1944688" cy="188912"/>
          </a:xfrm>
          <a:prstGeom prst="rect">
            <a:avLst/>
          </a:prstGeom>
        </p:spPr>
        <p:txBody>
          <a:bodyPr>
            <a:normAutofit fontScale="92500" lnSpcReduction="10000"/>
          </a:bodyPr>
          <a:lstStyle/>
          <a:p>
            <a:pPr algn="ctr" fontAlgn="auto">
              <a:spcAft>
                <a:spcPts val="0"/>
              </a:spcAft>
              <a:defRPr/>
            </a:pPr>
            <a:r>
              <a:rPr lang="en-IN" sz="800" dirty="0">
                <a:solidFill>
                  <a:schemeClr val="tx1">
                    <a:lumMod val="75000"/>
                    <a:lumOff val="25000"/>
                  </a:schemeClr>
                </a:solidFill>
                <a:latin typeface="Arial" pitchFamily="34" charset="0"/>
                <a:ea typeface="Verdana"/>
                <a:cs typeface="Arial" pitchFamily="34" charset="0"/>
              </a:rPr>
              <a:t>© Infollion Research Services Pvt. Ltd.</a:t>
            </a:r>
            <a:endParaRPr lang="en-IN" sz="800" dirty="0">
              <a:solidFill>
                <a:schemeClr val="tx1">
                  <a:lumMod val="75000"/>
                  <a:lumOff val="25000"/>
                </a:schemeClr>
              </a:solidFill>
              <a:latin typeface="Arial" pitchFamily="34" charset="0"/>
              <a:ea typeface="+mj-ea"/>
              <a:cs typeface="Arial" pitchFamily="34" charset="0"/>
            </a:endParaRPr>
          </a:p>
        </p:txBody>
      </p:sp>
      <p:sp>
        <p:nvSpPr>
          <p:cNvPr id="1032" name="Title Placeholder 1"/>
          <p:cNvSpPr>
            <a:spLocks noGrp="1"/>
          </p:cNvSpPr>
          <p:nvPr>
            <p:ph type="title"/>
          </p:nvPr>
        </p:nvSpPr>
        <p:spPr bwMode="auto">
          <a:xfrm>
            <a:off x="3419475" y="274640"/>
            <a:ext cx="5545138"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Tree>
  </p:cSld>
  <p:clrMap bg1="lt1" tx1="dk1" bg2="lt2" tx2="dk2" accent1="accent1" accent2="accent2" accent3="accent3" accent4="accent4" accent5="accent5" accent6="accent6" hlink="hlink" folHlink="folHlink"/>
  <p:sldLayoutIdLst>
    <p:sldLayoutId id="2147483837" r:id="rId1"/>
    <p:sldLayoutId id="2147483830" r:id="rId2"/>
    <p:sldLayoutId id="2147483838" r:id="rId3"/>
    <p:sldLayoutId id="2147483839" r:id="rId4"/>
    <p:sldLayoutId id="2147483831" r:id="rId5"/>
    <p:sldLayoutId id="2147483832" r:id="rId6"/>
    <p:sldLayoutId id="2147483833" r:id="rId7"/>
    <p:sldLayoutId id="2147483834" r:id="rId8"/>
    <p:sldLayoutId id="2147483835" r:id="rId9"/>
    <p:sldLayoutId id="2147483836" r:id="rId10"/>
    <p:sldLayoutId id="2147483840" r:id="rId11"/>
    <p:sldLayoutId id="2147483841" r:id="rId12"/>
    <p:sldLayoutId id="2147483842" r:id="rId13"/>
    <p:sldLayoutId id="2147483843" r:id="rId14"/>
    <p:sldLayoutId id="2147483845" r:id="rId15"/>
    <p:sldLayoutId id="2147483846" r:id="rId16"/>
    <p:sldLayoutId id="2147483847" r:id="rId17"/>
    <p:sldLayoutId id="2147483848" r:id="rId18"/>
    <p:sldLayoutId id="2147483849" r:id="rId19"/>
  </p:sldLayoutIdLst>
  <p:hf hdr="0" ftr="0" dt="0"/>
  <p:txStyles>
    <p:titleStyle>
      <a:lvl1pPr algn="r" rtl="0" eaLnBrk="0" fontAlgn="base" hangingPunct="0">
        <a:spcBef>
          <a:spcPct val="0"/>
        </a:spcBef>
        <a:spcAft>
          <a:spcPct val="0"/>
        </a:spcAft>
        <a:defRPr sz="2800" kern="1200">
          <a:solidFill>
            <a:srgbClr val="262626"/>
          </a:solidFill>
          <a:latin typeface="Arial" pitchFamily="34" charset="0"/>
          <a:ea typeface="+mj-ea"/>
          <a:cs typeface="Arial" pitchFamily="34" charset="0"/>
        </a:defRPr>
      </a:lvl1pPr>
      <a:lvl2pPr algn="r" rtl="0" eaLnBrk="0" fontAlgn="base" hangingPunct="0">
        <a:spcBef>
          <a:spcPct val="0"/>
        </a:spcBef>
        <a:spcAft>
          <a:spcPct val="0"/>
        </a:spcAft>
        <a:defRPr sz="2800">
          <a:solidFill>
            <a:srgbClr val="262626"/>
          </a:solidFill>
          <a:latin typeface="Arial" charset="0"/>
          <a:cs typeface="Arial" charset="0"/>
        </a:defRPr>
      </a:lvl2pPr>
      <a:lvl3pPr algn="r" rtl="0" eaLnBrk="0" fontAlgn="base" hangingPunct="0">
        <a:spcBef>
          <a:spcPct val="0"/>
        </a:spcBef>
        <a:spcAft>
          <a:spcPct val="0"/>
        </a:spcAft>
        <a:defRPr sz="2800">
          <a:solidFill>
            <a:srgbClr val="262626"/>
          </a:solidFill>
          <a:latin typeface="Arial" charset="0"/>
          <a:cs typeface="Arial" charset="0"/>
        </a:defRPr>
      </a:lvl3pPr>
      <a:lvl4pPr algn="r" rtl="0" eaLnBrk="0" fontAlgn="base" hangingPunct="0">
        <a:spcBef>
          <a:spcPct val="0"/>
        </a:spcBef>
        <a:spcAft>
          <a:spcPct val="0"/>
        </a:spcAft>
        <a:defRPr sz="2800">
          <a:solidFill>
            <a:srgbClr val="262626"/>
          </a:solidFill>
          <a:latin typeface="Arial" charset="0"/>
          <a:cs typeface="Arial" charset="0"/>
        </a:defRPr>
      </a:lvl4pPr>
      <a:lvl5pPr algn="r" rtl="0" eaLnBrk="0" fontAlgn="base" hangingPunct="0">
        <a:spcBef>
          <a:spcPct val="0"/>
        </a:spcBef>
        <a:spcAft>
          <a:spcPct val="0"/>
        </a:spcAft>
        <a:defRPr sz="2800">
          <a:solidFill>
            <a:srgbClr val="262626"/>
          </a:solidFill>
          <a:latin typeface="Arial" charset="0"/>
          <a:cs typeface="Arial" charset="0"/>
        </a:defRPr>
      </a:lvl5pPr>
      <a:lvl6pPr marL="457200" algn="r" rtl="0" fontAlgn="base">
        <a:spcBef>
          <a:spcPct val="0"/>
        </a:spcBef>
        <a:spcAft>
          <a:spcPct val="0"/>
        </a:spcAft>
        <a:defRPr sz="2800">
          <a:solidFill>
            <a:srgbClr val="262626"/>
          </a:solidFill>
          <a:latin typeface="Arial" charset="0"/>
          <a:cs typeface="Arial" charset="0"/>
        </a:defRPr>
      </a:lvl6pPr>
      <a:lvl7pPr marL="914400" algn="r" rtl="0" fontAlgn="base">
        <a:spcBef>
          <a:spcPct val="0"/>
        </a:spcBef>
        <a:spcAft>
          <a:spcPct val="0"/>
        </a:spcAft>
        <a:defRPr sz="2800">
          <a:solidFill>
            <a:srgbClr val="262626"/>
          </a:solidFill>
          <a:latin typeface="Arial" charset="0"/>
          <a:cs typeface="Arial" charset="0"/>
        </a:defRPr>
      </a:lvl7pPr>
      <a:lvl8pPr marL="1371600" algn="r" rtl="0" fontAlgn="base">
        <a:spcBef>
          <a:spcPct val="0"/>
        </a:spcBef>
        <a:spcAft>
          <a:spcPct val="0"/>
        </a:spcAft>
        <a:defRPr sz="2800">
          <a:solidFill>
            <a:srgbClr val="262626"/>
          </a:solidFill>
          <a:latin typeface="Arial" charset="0"/>
          <a:cs typeface="Arial" charset="0"/>
        </a:defRPr>
      </a:lvl8pPr>
      <a:lvl9pPr marL="1828800" algn="r" rtl="0" fontAlgn="base">
        <a:spcBef>
          <a:spcPct val="0"/>
        </a:spcBef>
        <a:spcAft>
          <a:spcPct val="0"/>
        </a:spcAft>
        <a:defRPr sz="2800">
          <a:solidFill>
            <a:srgbClr val="262626"/>
          </a:solidFill>
          <a:latin typeface="Arial" charset="0"/>
          <a:cs typeface="Arial" charset="0"/>
        </a:defRPr>
      </a:lvl9pPr>
    </p:titleStyle>
    <p:bodyStyle>
      <a:lvl1pPr marL="342900" indent="-342900" algn="l" rtl="0" eaLnBrk="0" fontAlgn="base" hangingPunct="0">
        <a:spcBef>
          <a:spcPct val="20000"/>
        </a:spcBef>
        <a:spcAft>
          <a:spcPct val="0"/>
        </a:spcAft>
        <a:buClr>
          <a:srgbClr val="FBB017"/>
        </a:buClr>
        <a:buFont typeface="Webdings" pitchFamily="18" charset="2"/>
        <a:buChar char=""/>
        <a:defRPr sz="3200" kern="1200">
          <a:solidFill>
            <a:srgbClr val="595959"/>
          </a:solidFill>
          <a:latin typeface="+mn-lt"/>
          <a:ea typeface="+mn-ea"/>
          <a:cs typeface="+mn-cs"/>
        </a:defRPr>
      </a:lvl1pPr>
      <a:lvl2pPr marL="742950" indent="-285750" algn="l" rtl="0" eaLnBrk="0" fontAlgn="base" hangingPunct="0">
        <a:spcBef>
          <a:spcPct val="20000"/>
        </a:spcBef>
        <a:spcAft>
          <a:spcPct val="0"/>
        </a:spcAft>
        <a:buClr>
          <a:srgbClr val="595959"/>
        </a:buClr>
        <a:buSzPct val="100000"/>
        <a:buFont typeface="Verdana" pitchFamily="34" charset="0"/>
        <a:buChar char="–"/>
        <a:defRPr sz="2800" kern="1200">
          <a:solidFill>
            <a:srgbClr val="404040"/>
          </a:solidFill>
          <a:latin typeface="+mn-lt"/>
          <a:ea typeface="+mn-ea"/>
          <a:cs typeface="+mn-cs"/>
        </a:defRPr>
      </a:lvl2pPr>
      <a:lvl3pPr marL="1143000" indent="-228600" algn="l" rtl="0" eaLnBrk="0" fontAlgn="base" hangingPunct="0">
        <a:spcBef>
          <a:spcPct val="20000"/>
        </a:spcBef>
        <a:spcAft>
          <a:spcPct val="0"/>
        </a:spcAft>
        <a:buClr>
          <a:srgbClr val="FBB017"/>
        </a:buClr>
        <a:buFont typeface="Arial" charset="0"/>
        <a:buChar char="•"/>
        <a:defRPr sz="2400" kern="1200">
          <a:solidFill>
            <a:srgbClr val="262626"/>
          </a:solidFill>
          <a:latin typeface="+mn-lt"/>
          <a:ea typeface="+mn-ea"/>
          <a:cs typeface="+mn-cs"/>
        </a:defRPr>
      </a:lvl3pPr>
      <a:lvl4pPr marL="1600200" indent="-228600" algn="l" rtl="0" eaLnBrk="0" fontAlgn="base" hangingPunct="0">
        <a:spcBef>
          <a:spcPct val="20000"/>
        </a:spcBef>
        <a:spcAft>
          <a:spcPct val="0"/>
        </a:spcAft>
        <a:buClr>
          <a:srgbClr val="262626"/>
        </a:buClr>
        <a:buFont typeface="Arial" charset="0"/>
        <a:buChar char="›"/>
        <a:defRPr sz="2000" kern="1200">
          <a:solidFill>
            <a:srgbClr val="262626"/>
          </a:solidFill>
          <a:latin typeface="+mn-lt"/>
          <a:ea typeface="+mn-ea"/>
          <a:cs typeface="+mn-cs"/>
        </a:defRPr>
      </a:lvl4pPr>
      <a:lvl5pPr marL="2057400" indent="-228600" algn="l" rtl="0" eaLnBrk="0" fontAlgn="base" hangingPunct="0">
        <a:spcBef>
          <a:spcPct val="20000"/>
        </a:spcBef>
        <a:spcAft>
          <a:spcPct val="0"/>
        </a:spcAft>
        <a:buClr>
          <a:srgbClr val="FBB017"/>
        </a:buClr>
        <a:buFont typeface="Arial" charset="0"/>
        <a:buChar char="»"/>
        <a:defRPr sz="2000"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685801" y="2780928"/>
            <a:ext cx="5254352" cy="819522"/>
          </a:xfrm>
        </p:spPr>
        <p:txBody>
          <a:bodyPr/>
          <a:lstStyle/>
          <a:p>
            <a:r>
              <a:rPr lang="en-US"/>
              <a:t>PRIVATE EQUITY IN INDIA </a:t>
            </a:r>
            <a:endParaRPr lang="en-US" dirty="0"/>
          </a:p>
        </p:txBody>
      </p:sp>
      <p:sp>
        <p:nvSpPr>
          <p:cNvPr id="3" name="Subtitle 2"/>
          <p:cNvSpPr>
            <a:spLocks noGrp="1"/>
          </p:cNvSpPr>
          <p:nvPr>
            <p:ph type="subTitle" idx="1"/>
          </p:nvPr>
        </p:nvSpPr>
        <p:spPr>
          <a:xfrm>
            <a:off x="683569" y="3573016"/>
            <a:ext cx="5256584" cy="1080120"/>
          </a:xfrm>
        </p:spPr>
        <p:txBody>
          <a:bodyPr rtlCol="0"/>
          <a:lstStyle/>
          <a:p>
            <a:r>
              <a:rPr lang="en-US"/>
              <a:t>BY: Niharika Chahar</a:t>
            </a:r>
            <a:endParaRPr lang="en-US" dirty="0"/>
          </a:p>
        </p:txBody>
      </p:sp>
      <p:pic>
        <p:nvPicPr>
          <p:cNvPr id="4" name="Picture Placeholder 5" descr="team.png"/>
          <p:cNvPicPr>
            <a:picLocks noGrp="1" noChangeAspect="1"/>
          </p:cNvPicPr>
          <p:nvPr>
            <p:ph type="pic" sz="quarter" idx="10"/>
          </p:nvPr>
        </p:nvPicPr>
        <p:blipFill>
          <a:blip r:embed="rId2"/>
          <a:srcRect l="12935" r="12935"/>
          <a:stretch/>
        </p:blipFill>
        <p:spPr>
          <a:xfrm>
            <a:off x="6012161" y="2204864"/>
            <a:ext cx="2736304" cy="252028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05E5-DE5B-8B6F-6C1B-45E9CD652D1C}"/>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64E7DA09-C634-2B2F-4EB0-31274A41A0BF}"/>
              </a:ext>
            </a:extLst>
          </p:cNvPr>
          <p:cNvSpPr>
            <a:spLocks noGrp="1"/>
          </p:cNvSpPr>
          <p:nvPr>
            <p:ph idx="1"/>
          </p:nvPr>
        </p:nvSpPr>
        <p:spPr>
          <a:xfrm>
            <a:off x="25685" y="990600"/>
            <a:ext cx="6603715" cy="5638800"/>
          </a:xfrm>
        </p:spPr>
        <p:txBody>
          <a:bodyPr/>
          <a:lstStyle/>
          <a:p>
            <a:pPr marL="0" indent="0">
              <a:buNone/>
            </a:pPr>
            <a:r>
              <a:rPr lang="en-US" sz="1600" b="1" u="sng" dirty="0">
                <a:solidFill>
                  <a:srgbClr val="374151"/>
                </a:solidFill>
                <a:latin typeface="Söhne"/>
              </a:rPr>
              <a:t>5. </a:t>
            </a:r>
            <a:r>
              <a:rPr lang="en-IN" sz="1600" b="1" u="sng" dirty="0">
                <a:solidFill>
                  <a:srgbClr val="374151"/>
                </a:solidFill>
                <a:latin typeface="Söhne"/>
              </a:rPr>
              <a:t>Management Buyout (MBO):</a:t>
            </a:r>
            <a:r>
              <a:rPr lang="en-IN" sz="1600" b="1" dirty="0">
                <a:solidFill>
                  <a:srgbClr val="374151"/>
                </a:solidFill>
                <a:latin typeface="Söhne"/>
              </a:rPr>
              <a:t> </a:t>
            </a:r>
          </a:p>
          <a:p>
            <a:pPr marL="0" indent="0">
              <a:buNone/>
            </a:pPr>
            <a:r>
              <a:rPr lang="en-US" sz="1600" dirty="0">
                <a:solidFill>
                  <a:srgbClr val="374151"/>
                </a:solidFill>
                <a:latin typeface="Söhne"/>
              </a:rPr>
              <a:t>PE funds can sell the portfolio company to its management team, who typically use a combination of debt and equity financing to acquire the company. </a:t>
            </a:r>
            <a:br>
              <a:rPr lang="en-US" sz="1600" dirty="0">
                <a:solidFill>
                  <a:srgbClr val="374151"/>
                </a:solidFill>
                <a:latin typeface="Söhne"/>
              </a:rPr>
            </a:br>
            <a:r>
              <a:rPr lang="en-US" sz="1600" b="1" u="sng" dirty="0">
                <a:solidFill>
                  <a:srgbClr val="374151"/>
                </a:solidFill>
                <a:latin typeface="Söhne"/>
              </a:rPr>
              <a:t>Example</a:t>
            </a:r>
            <a:r>
              <a:rPr lang="en-US" sz="1600" dirty="0">
                <a:solidFill>
                  <a:srgbClr val="374151"/>
                </a:solidFill>
                <a:latin typeface="Söhne"/>
              </a:rPr>
              <a:t>: A</a:t>
            </a:r>
            <a:r>
              <a:rPr lang="en-US" sz="1600" b="0" i="0" dirty="0">
                <a:solidFill>
                  <a:srgbClr val="374151"/>
                </a:solidFill>
                <a:effectLst/>
                <a:latin typeface="Arial" panose="020B0604020202020204" pitchFamily="34" charset="0"/>
                <a:cs typeface="Arial" panose="020B0604020202020204" pitchFamily="34" charset="0"/>
              </a:rPr>
              <a:t>cquisition of </a:t>
            </a:r>
            <a:r>
              <a:rPr lang="en-US" sz="1600" b="0" i="0" dirty="0" err="1">
                <a:solidFill>
                  <a:srgbClr val="374151"/>
                </a:solidFill>
                <a:effectLst/>
                <a:latin typeface="Arial" panose="020B0604020202020204" pitchFamily="34" charset="0"/>
                <a:cs typeface="Arial" panose="020B0604020202020204" pitchFamily="34" charset="0"/>
              </a:rPr>
              <a:t>Healthium</a:t>
            </a:r>
            <a:r>
              <a:rPr lang="en-US" sz="1600" b="0" i="0" dirty="0">
                <a:solidFill>
                  <a:srgbClr val="374151"/>
                </a:solidFill>
                <a:effectLst/>
                <a:latin typeface="Arial" panose="020B0604020202020204" pitchFamily="34" charset="0"/>
                <a:cs typeface="Arial" panose="020B0604020202020204" pitchFamily="34" charset="0"/>
              </a:rPr>
              <a:t> </a:t>
            </a:r>
            <a:r>
              <a:rPr lang="en-US" sz="1600" b="0" i="0" dirty="0" err="1">
                <a:solidFill>
                  <a:srgbClr val="374151"/>
                </a:solidFill>
                <a:effectLst/>
                <a:latin typeface="Arial" panose="020B0604020202020204" pitchFamily="34" charset="0"/>
                <a:cs typeface="Arial" panose="020B0604020202020204" pitchFamily="34" charset="0"/>
              </a:rPr>
              <a:t>Medtech</a:t>
            </a:r>
            <a:r>
              <a:rPr lang="en-US" sz="1600" b="0" i="0" dirty="0">
                <a:solidFill>
                  <a:srgbClr val="374151"/>
                </a:solidFill>
                <a:effectLst/>
                <a:latin typeface="Arial" panose="020B0604020202020204" pitchFamily="34" charset="0"/>
                <a:cs typeface="Arial" panose="020B0604020202020204" pitchFamily="34" charset="0"/>
              </a:rPr>
              <a:t>, a medical devices company, by </a:t>
            </a:r>
            <a:r>
              <a:rPr lang="en-US" sz="1600" b="0" i="0" dirty="0" err="1">
                <a:solidFill>
                  <a:srgbClr val="374151"/>
                </a:solidFill>
                <a:effectLst/>
                <a:latin typeface="Arial" panose="020B0604020202020204" pitchFamily="34" charset="0"/>
                <a:cs typeface="Arial" panose="020B0604020202020204" pitchFamily="34" charset="0"/>
              </a:rPr>
              <a:t>Apax</a:t>
            </a:r>
            <a:r>
              <a:rPr lang="en-US" sz="1600" b="0" i="0" dirty="0">
                <a:solidFill>
                  <a:srgbClr val="374151"/>
                </a:solidFill>
                <a:effectLst/>
                <a:latin typeface="Arial" panose="020B0604020202020204" pitchFamily="34" charset="0"/>
                <a:cs typeface="Arial" panose="020B0604020202020204" pitchFamily="34" charset="0"/>
              </a:rPr>
              <a:t> Partners. In this transaction, </a:t>
            </a:r>
            <a:r>
              <a:rPr lang="en-US" sz="1600" b="0" i="0" dirty="0" err="1">
                <a:solidFill>
                  <a:srgbClr val="374151"/>
                </a:solidFill>
                <a:effectLst/>
                <a:latin typeface="Arial" panose="020B0604020202020204" pitchFamily="34" charset="0"/>
                <a:cs typeface="Arial" panose="020B0604020202020204" pitchFamily="34" charset="0"/>
              </a:rPr>
              <a:t>Apax</a:t>
            </a:r>
            <a:r>
              <a:rPr lang="en-US" sz="1600" b="0" i="0" dirty="0">
                <a:solidFill>
                  <a:srgbClr val="374151"/>
                </a:solidFill>
                <a:effectLst/>
                <a:latin typeface="Arial" panose="020B0604020202020204" pitchFamily="34" charset="0"/>
                <a:cs typeface="Arial" panose="020B0604020202020204" pitchFamily="34" charset="0"/>
              </a:rPr>
              <a:t> Partners acquired a controlling stake in </a:t>
            </a:r>
            <a:r>
              <a:rPr lang="en-US" sz="1600" b="0" i="0" dirty="0" err="1">
                <a:solidFill>
                  <a:srgbClr val="374151"/>
                </a:solidFill>
                <a:effectLst/>
                <a:latin typeface="Arial" panose="020B0604020202020204" pitchFamily="34" charset="0"/>
                <a:cs typeface="Arial" panose="020B0604020202020204" pitchFamily="34" charset="0"/>
              </a:rPr>
              <a:t>Healthium</a:t>
            </a:r>
            <a:r>
              <a:rPr lang="en-US" sz="1600" b="0" i="0" dirty="0">
                <a:solidFill>
                  <a:srgbClr val="374151"/>
                </a:solidFill>
                <a:effectLst/>
                <a:latin typeface="Arial" panose="020B0604020202020204" pitchFamily="34" charset="0"/>
                <a:cs typeface="Arial" panose="020B0604020202020204" pitchFamily="34" charset="0"/>
              </a:rPr>
              <a:t> </a:t>
            </a:r>
            <a:r>
              <a:rPr lang="en-US" sz="1600" b="0" i="0" dirty="0" err="1">
                <a:solidFill>
                  <a:srgbClr val="374151"/>
                </a:solidFill>
                <a:effectLst/>
                <a:latin typeface="Arial" panose="020B0604020202020204" pitchFamily="34" charset="0"/>
                <a:cs typeface="Arial" panose="020B0604020202020204" pitchFamily="34" charset="0"/>
              </a:rPr>
              <a:t>Medtech</a:t>
            </a:r>
            <a:r>
              <a:rPr lang="en-US" sz="1600" b="0" i="0" dirty="0">
                <a:solidFill>
                  <a:srgbClr val="374151"/>
                </a:solidFill>
                <a:effectLst/>
                <a:latin typeface="Arial" panose="020B0604020202020204" pitchFamily="34" charset="0"/>
                <a:cs typeface="Arial" panose="020B0604020202020204" pitchFamily="34" charset="0"/>
              </a:rPr>
              <a:t> from TPG Capital and CX Partners, and the existing management team also participated in the buyout. The deal was reportedly worth around $480 million.</a:t>
            </a:r>
          </a:p>
          <a:p>
            <a:pPr marL="0" indent="0">
              <a:buNone/>
            </a:pPr>
            <a:endParaRPr lang="en-US" sz="1600" dirty="0">
              <a:solidFill>
                <a:srgbClr val="374151"/>
              </a:solidFill>
              <a:latin typeface="Söhne"/>
            </a:endParaRPr>
          </a:p>
          <a:p>
            <a:pPr marL="0" indent="0">
              <a:buNone/>
            </a:pPr>
            <a:r>
              <a:rPr lang="en-US" sz="1600" b="1" u="sng" dirty="0">
                <a:solidFill>
                  <a:srgbClr val="374151"/>
                </a:solidFill>
                <a:latin typeface="Söhne"/>
              </a:rPr>
              <a:t>6. Dividend Recapitalization: </a:t>
            </a:r>
          </a:p>
          <a:p>
            <a:pPr marL="0" indent="0">
              <a:buNone/>
            </a:pPr>
            <a:r>
              <a:rPr lang="en-US" sz="1600" dirty="0">
                <a:solidFill>
                  <a:srgbClr val="374151"/>
                </a:solidFill>
                <a:latin typeface="Arial" panose="020B0604020202020204" pitchFamily="34" charset="0"/>
                <a:cs typeface="Arial" panose="020B0604020202020204" pitchFamily="34" charset="0"/>
              </a:rPr>
              <a:t>PE funds can distribute cash to investors by raising additional debt to pay a special dividend or by selling a portion of their shares to the portfolio company. Dividend recapitalizations can provide immediate returns, but may increase the company's leverage and reduce its financial flexibility.</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a:t>
            </a:r>
            <a:r>
              <a:rPr lang="en-US" sz="1600" b="0" i="0" dirty="0">
                <a:solidFill>
                  <a:srgbClr val="374151"/>
                </a:solidFill>
                <a:effectLst/>
                <a:latin typeface="Arial" panose="020B0604020202020204" pitchFamily="34" charset="0"/>
                <a:cs typeface="Arial" panose="020B0604020202020204" pitchFamily="34" charset="0"/>
              </a:rPr>
              <a:t>In February 2021, KKR-backed Indian non-banking financial company (NBFC) Magma Fincorp announced a dividend payout of INR 115 crore ($15.6 million) to its shareholders, which included KKR. This dividend payout was a result of a dividend recapitalization, which allowed Magma Fincorp to distribute excess cash to its shareholders.</a:t>
            </a:r>
            <a:br>
              <a:rPr lang="en-US" sz="1600" dirty="0">
                <a:solidFill>
                  <a:srgbClr val="374151"/>
                </a:solidFill>
                <a:latin typeface="Arial" panose="020B0604020202020204" pitchFamily="34" charset="0"/>
                <a:cs typeface="Arial" panose="020B0604020202020204" pitchFamily="34" charset="0"/>
              </a:rPr>
            </a:br>
            <a:endParaRPr lang="en-US" sz="1600" dirty="0">
              <a:solidFill>
                <a:srgbClr val="374151"/>
              </a:solidFill>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414EB263-C652-43AF-2A8A-343A31625F5B}"/>
              </a:ext>
            </a:extLst>
          </p:cNvPr>
          <p:cNvSpPr>
            <a:spLocks noGrp="1"/>
          </p:cNvSpPr>
          <p:nvPr>
            <p:ph type="sldNum" sz="quarter" idx="12"/>
          </p:nvPr>
        </p:nvSpPr>
        <p:spPr/>
        <p:txBody>
          <a:bodyPr/>
          <a:lstStyle/>
          <a:p>
            <a:pPr>
              <a:defRPr/>
            </a:pPr>
            <a:fld id="{EE9727E1-BEAE-4BA9-B50B-211760F87613}" type="slidenum">
              <a:rPr lang="en-IN" smtClean="0"/>
              <a:pPr>
                <a:defRPr/>
              </a:pPr>
              <a:t>10</a:t>
            </a:fld>
            <a:endParaRPr lang="en-IN"/>
          </a:p>
        </p:txBody>
      </p:sp>
      <p:pic>
        <p:nvPicPr>
          <p:cNvPr id="3074" name="Picture 2" descr="Healthium MedTech | Apax Partners">
            <a:extLst>
              <a:ext uri="{FF2B5EF4-FFF2-40B4-BE49-F238E27FC236}">
                <a16:creationId xmlns:a16="http://schemas.microsoft.com/office/drawing/2014/main" id="{88C9C93F-56AC-B24F-FF1F-9E130CF87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144780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gma Fincorp: Magma Fincorp hits upper circuit after top management rejig  - The Economic Times">
            <a:extLst>
              <a:ext uri="{FF2B5EF4-FFF2-40B4-BE49-F238E27FC236}">
                <a16:creationId xmlns:a16="http://schemas.microsoft.com/office/drawing/2014/main" id="{F84F9C94-B5AA-8716-020E-E26EEA21C7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9434" y="3962400"/>
            <a:ext cx="2514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223C-0F29-BD15-CF50-63FF32386370}"/>
              </a:ext>
            </a:extLst>
          </p:cNvPr>
          <p:cNvSpPr>
            <a:spLocks noGrp="1"/>
          </p:cNvSpPr>
          <p:nvPr>
            <p:ph type="title"/>
          </p:nvPr>
        </p:nvSpPr>
        <p:spPr>
          <a:xfrm>
            <a:off x="3048002" y="228602"/>
            <a:ext cx="5688013" cy="561975"/>
          </a:xfrm>
        </p:spPr>
        <p:txBody>
          <a:bodyPr/>
          <a:lstStyle/>
          <a:p>
            <a:r>
              <a:rPr lang="en-US" sz="2000" b="1" dirty="0"/>
              <a:t>PRIVATE EQUITY VS VENTURE CAPITALIST </a:t>
            </a:r>
            <a:endParaRPr lang="en-IN" sz="2000" b="1" dirty="0"/>
          </a:p>
        </p:txBody>
      </p:sp>
      <p:sp>
        <p:nvSpPr>
          <p:cNvPr id="4" name="Slide Number Placeholder 3">
            <a:extLst>
              <a:ext uri="{FF2B5EF4-FFF2-40B4-BE49-F238E27FC236}">
                <a16:creationId xmlns:a16="http://schemas.microsoft.com/office/drawing/2014/main" id="{240C9001-F476-7422-AE2D-1B242B3BB707}"/>
              </a:ext>
            </a:extLst>
          </p:cNvPr>
          <p:cNvSpPr>
            <a:spLocks noGrp="1"/>
          </p:cNvSpPr>
          <p:nvPr>
            <p:ph type="sldNum" sz="quarter" idx="12"/>
          </p:nvPr>
        </p:nvSpPr>
        <p:spPr/>
        <p:txBody>
          <a:bodyPr/>
          <a:lstStyle/>
          <a:p>
            <a:pPr>
              <a:defRPr/>
            </a:pPr>
            <a:fld id="{EE9727E1-BEAE-4BA9-B50B-211760F87613}" type="slidenum">
              <a:rPr lang="en-IN" smtClean="0"/>
              <a:pPr>
                <a:defRPr/>
              </a:pPr>
              <a:t>11</a:t>
            </a:fld>
            <a:endParaRPr lang="en-IN" dirty="0"/>
          </a:p>
        </p:txBody>
      </p:sp>
      <p:graphicFrame>
        <p:nvGraphicFramePr>
          <p:cNvPr id="7" name="Table 6">
            <a:extLst>
              <a:ext uri="{FF2B5EF4-FFF2-40B4-BE49-F238E27FC236}">
                <a16:creationId xmlns:a16="http://schemas.microsoft.com/office/drawing/2014/main" id="{0A81825B-B2D7-6D7A-5C93-7E7977DC2D56}"/>
              </a:ext>
            </a:extLst>
          </p:cNvPr>
          <p:cNvGraphicFramePr>
            <a:graphicFrameLocks noGrp="1"/>
          </p:cNvGraphicFramePr>
          <p:nvPr>
            <p:extLst>
              <p:ext uri="{D42A27DB-BD31-4B8C-83A1-F6EECF244321}">
                <p14:modId xmlns:p14="http://schemas.microsoft.com/office/powerpoint/2010/main" val="2572374852"/>
              </p:ext>
            </p:extLst>
          </p:nvPr>
        </p:nvGraphicFramePr>
        <p:xfrm>
          <a:off x="152402" y="990600"/>
          <a:ext cx="8839199" cy="5593079"/>
        </p:xfrm>
        <a:graphic>
          <a:graphicData uri="http://schemas.openxmlformats.org/drawingml/2006/table">
            <a:tbl>
              <a:tblPr firstRow="1" bandRow="1">
                <a:tableStyleId>{93296810-A885-4BE3-A3E7-6D5BEEA58F35}</a:tableStyleId>
              </a:tblPr>
              <a:tblGrid>
                <a:gridCol w="815300">
                  <a:extLst>
                    <a:ext uri="{9D8B030D-6E8A-4147-A177-3AD203B41FA5}">
                      <a16:colId xmlns:a16="http://schemas.microsoft.com/office/drawing/2014/main" val="2539693006"/>
                    </a:ext>
                  </a:extLst>
                </a:gridCol>
                <a:gridCol w="2889022">
                  <a:extLst>
                    <a:ext uri="{9D8B030D-6E8A-4147-A177-3AD203B41FA5}">
                      <a16:colId xmlns:a16="http://schemas.microsoft.com/office/drawing/2014/main" val="2906035166"/>
                    </a:ext>
                  </a:extLst>
                </a:gridCol>
                <a:gridCol w="2491258">
                  <a:extLst>
                    <a:ext uri="{9D8B030D-6E8A-4147-A177-3AD203B41FA5}">
                      <a16:colId xmlns:a16="http://schemas.microsoft.com/office/drawing/2014/main" val="558810116"/>
                    </a:ext>
                  </a:extLst>
                </a:gridCol>
                <a:gridCol w="2643619">
                  <a:extLst>
                    <a:ext uri="{9D8B030D-6E8A-4147-A177-3AD203B41FA5}">
                      <a16:colId xmlns:a16="http://schemas.microsoft.com/office/drawing/2014/main" val="1100532944"/>
                    </a:ext>
                  </a:extLst>
                </a:gridCol>
              </a:tblGrid>
              <a:tr h="342314">
                <a:tc>
                  <a:txBody>
                    <a:bodyPr/>
                    <a:lstStyle/>
                    <a:p>
                      <a:r>
                        <a:rPr lang="en-US" dirty="0"/>
                        <a:t>S.NO.</a:t>
                      </a:r>
                      <a:endParaRPr lang="en-IN" dirty="0"/>
                    </a:p>
                  </a:txBody>
                  <a:tcPr/>
                </a:tc>
                <a:tc>
                  <a:txBody>
                    <a:bodyPr/>
                    <a:lstStyle/>
                    <a:p>
                      <a:r>
                        <a:rPr lang="en-US" dirty="0"/>
                        <a:t>MODE OF DIFFERENCE</a:t>
                      </a:r>
                      <a:endParaRPr lang="en-IN" dirty="0"/>
                    </a:p>
                  </a:txBody>
                  <a:tcPr/>
                </a:tc>
                <a:tc>
                  <a:txBody>
                    <a:bodyPr/>
                    <a:lstStyle/>
                    <a:p>
                      <a:r>
                        <a:rPr lang="en-US" dirty="0"/>
                        <a:t>VENTURE CAPITALIST</a:t>
                      </a:r>
                      <a:endParaRPr lang="en-IN" dirty="0"/>
                    </a:p>
                  </a:txBody>
                  <a:tcPr/>
                </a:tc>
                <a:tc>
                  <a:txBody>
                    <a:bodyPr/>
                    <a:lstStyle/>
                    <a:p>
                      <a:r>
                        <a:rPr lang="en-US" dirty="0"/>
                        <a:t>PRIVATE EQUITY</a:t>
                      </a:r>
                      <a:endParaRPr lang="en-IN" dirty="0"/>
                    </a:p>
                  </a:txBody>
                  <a:tcPr/>
                </a:tc>
                <a:extLst>
                  <a:ext uri="{0D108BD9-81ED-4DB2-BD59-A6C34878D82A}">
                    <a16:rowId xmlns:a16="http://schemas.microsoft.com/office/drawing/2014/main" val="1549218351"/>
                  </a:ext>
                </a:extLst>
              </a:tr>
              <a:tr h="1683043">
                <a:tc>
                  <a:txBody>
                    <a:bodyPr/>
                    <a:lstStyle/>
                    <a:p>
                      <a:r>
                        <a:rPr lang="en-US" sz="1500" dirty="0">
                          <a:latin typeface="+mn-lt"/>
                        </a:rPr>
                        <a:t>1.</a:t>
                      </a:r>
                      <a:endParaRPr lang="en-IN" sz="1500" dirty="0">
                        <a:latin typeface="+mn-lt"/>
                      </a:endParaRPr>
                    </a:p>
                  </a:txBody>
                  <a:tcPr/>
                </a:tc>
                <a:tc>
                  <a:txBody>
                    <a:bodyPr/>
                    <a:lstStyle/>
                    <a:p>
                      <a:r>
                        <a:rPr lang="en-US" sz="1500" b="1" i="0" u="none" dirty="0">
                          <a:solidFill>
                            <a:srgbClr val="374151"/>
                          </a:solidFill>
                          <a:effectLst/>
                          <a:latin typeface="+mn-lt"/>
                        </a:rPr>
                        <a:t>Stage of Investment</a:t>
                      </a:r>
                      <a:endParaRPr lang="en-IN" sz="1500" u="none" dirty="0">
                        <a:latin typeface="+mn-lt"/>
                      </a:endParaRPr>
                    </a:p>
                  </a:txBody>
                  <a:tcPr/>
                </a:tc>
                <a:tc>
                  <a:txBody>
                    <a:bodyPr/>
                    <a:lstStyle/>
                    <a:p>
                      <a:r>
                        <a:rPr lang="en-US" sz="1500" b="0" i="0" dirty="0">
                          <a:solidFill>
                            <a:srgbClr val="374151"/>
                          </a:solidFill>
                          <a:effectLst/>
                          <a:latin typeface="+mn-lt"/>
                        </a:rPr>
                        <a:t>VC funds in India typically invest in early-stage and growth-stage companies. In 2021, 81% of VC investments were made in early-stage.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374151"/>
                          </a:solidFill>
                          <a:effectLst/>
                          <a:latin typeface="+mn-lt"/>
                        </a:rPr>
                        <a:t>PE funds focus on growth-stage and mature companies. while 70% of PE investments were made in growth-stage companies.</a:t>
                      </a:r>
                    </a:p>
                  </a:txBody>
                  <a:tcPr/>
                </a:tc>
                <a:extLst>
                  <a:ext uri="{0D108BD9-81ED-4DB2-BD59-A6C34878D82A}">
                    <a16:rowId xmlns:a16="http://schemas.microsoft.com/office/drawing/2014/main" val="2632754202"/>
                  </a:ext>
                </a:extLst>
              </a:tr>
              <a:tr h="998415">
                <a:tc>
                  <a:txBody>
                    <a:bodyPr/>
                    <a:lstStyle/>
                    <a:p>
                      <a:r>
                        <a:rPr lang="en-US" sz="1500" dirty="0">
                          <a:latin typeface="+mn-lt"/>
                        </a:rPr>
                        <a:t>2. </a:t>
                      </a:r>
                      <a:endParaRPr lang="en-IN" sz="1500" dirty="0">
                        <a:latin typeface="+mn-lt"/>
                      </a:endParaRPr>
                    </a:p>
                  </a:txBody>
                  <a:tcPr/>
                </a:tc>
                <a:tc>
                  <a:txBody>
                    <a:bodyPr/>
                    <a:lstStyle/>
                    <a:p>
                      <a:r>
                        <a:rPr lang="en-US" sz="1500" b="1" i="0" u="none" dirty="0">
                          <a:solidFill>
                            <a:srgbClr val="374151"/>
                          </a:solidFill>
                          <a:effectLst/>
                          <a:latin typeface="+mn-lt"/>
                        </a:rPr>
                        <a:t>Investment Size</a:t>
                      </a:r>
                      <a:endParaRPr lang="en-IN" sz="1500" u="none" dirty="0">
                        <a:latin typeface="+mn-lt"/>
                      </a:endParaRPr>
                    </a:p>
                  </a:txBody>
                  <a:tcPr/>
                </a:tc>
                <a:tc>
                  <a:txBody>
                    <a:bodyPr/>
                    <a:lstStyle/>
                    <a:p>
                      <a:r>
                        <a:rPr lang="en-US" sz="1500" b="0" i="0" kern="1200" dirty="0">
                          <a:solidFill>
                            <a:schemeClr val="dk1"/>
                          </a:solidFill>
                          <a:effectLst/>
                          <a:latin typeface="+mn-lt"/>
                          <a:ea typeface="+mn-ea"/>
                          <a:cs typeface="+mn-cs"/>
                        </a:rPr>
                        <a:t>INR 2-50 crores ($0.3-7 million).</a:t>
                      </a:r>
                      <a:endParaRPr lang="en-IN" sz="1500" dirty="0">
                        <a:latin typeface="+mn-lt"/>
                      </a:endParaRPr>
                    </a:p>
                  </a:txBody>
                  <a:tcPr/>
                </a:tc>
                <a:tc>
                  <a:txBody>
                    <a:bodyPr/>
                    <a:lstStyle/>
                    <a:p>
                      <a:r>
                        <a:rPr lang="en-US" sz="1500" b="0" i="0" kern="1200" dirty="0">
                          <a:solidFill>
                            <a:schemeClr val="dk1"/>
                          </a:solidFill>
                          <a:effectLst/>
                          <a:latin typeface="+mn-lt"/>
                          <a:ea typeface="+mn-ea"/>
                          <a:cs typeface="+mn-cs"/>
                        </a:rPr>
                        <a:t>INR 100-500 crores ($14-70 million).</a:t>
                      </a:r>
                      <a:endParaRPr lang="en-IN" sz="1500" dirty="0">
                        <a:latin typeface="+mn-lt"/>
                      </a:endParaRPr>
                    </a:p>
                  </a:txBody>
                  <a:tcPr/>
                </a:tc>
                <a:extLst>
                  <a:ext uri="{0D108BD9-81ED-4DB2-BD59-A6C34878D82A}">
                    <a16:rowId xmlns:a16="http://schemas.microsoft.com/office/drawing/2014/main" val="3638932964"/>
                  </a:ext>
                </a:extLst>
              </a:tr>
              <a:tr h="770206">
                <a:tc>
                  <a:txBody>
                    <a:bodyPr/>
                    <a:lstStyle/>
                    <a:p>
                      <a:r>
                        <a:rPr lang="en-US" sz="1500" dirty="0">
                          <a:latin typeface="+mn-lt"/>
                        </a:rPr>
                        <a:t>3. </a:t>
                      </a:r>
                      <a:endParaRPr lang="en-IN" sz="1500" dirty="0">
                        <a:latin typeface="+mn-lt"/>
                      </a:endParaRPr>
                    </a:p>
                  </a:txBody>
                  <a:tcPr/>
                </a:tc>
                <a:tc>
                  <a:txBody>
                    <a:bodyPr/>
                    <a:lstStyle/>
                    <a:p>
                      <a:r>
                        <a:rPr lang="en-US" sz="1500" b="1" i="0" u="none" dirty="0">
                          <a:solidFill>
                            <a:srgbClr val="374151"/>
                          </a:solidFill>
                          <a:effectLst/>
                          <a:latin typeface="+mn-lt"/>
                        </a:rPr>
                        <a:t>Risk Profile</a:t>
                      </a:r>
                      <a:endParaRPr lang="en-IN" sz="1500" u="none" dirty="0">
                        <a:latin typeface="+mn-lt"/>
                      </a:endParaRPr>
                    </a:p>
                  </a:txBody>
                  <a:tcPr/>
                </a:tc>
                <a:tc>
                  <a:txBody>
                    <a:bodyPr/>
                    <a:lstStyle/>
                    <a:p>
                      <a:r>
                        <a:rPr lang="en-US" sz="1500" b="0" i="0" dirty="0">
                          <a:solidFill>
                            <a:srgbClr val="374151"/>
                          </a:solidFill>
                          <a:effectLst/>
                          <a:latin typeface="+mn-lt"/>
                        </a:rPr>
                        <a:t>The failure rate for VC-backed startups in India was around 30% in 2021.</a:t>
                      </a:r>
                      <a:endParaRPr lang="en-IN" sz="1500" dirty="0">
                        <a:latin typeface="+mn-lt"/>
                      </a:endParaRPr>
                    </a:p>
                  </a:txBody>
                  <a:tcPr/>
                </a:tc>
                <a:tc>
                  <a:txBody>
                    <a:bodyPr/>
                    <a:lstStyle/>
                    <a:p>
                      <a:r>
                        <a:rPr lang="en-US" sz="1500" b="0" i="0" dirty="0">
                          <a:solidFill>
                            <a:srgbClr val="374151"/>
                          </a:solidFill>
                          <a:effectLst/>
                          <a:latin typeface="+mn-lt"/>
                        </a:rPr>
                        <a:t>While the failure rate for PE-backed companies was around 10%.</a:t>
                      </a:r>
                      <a:endParaRPr lang="en-IN" sz="1500" dirty="0">
                        <a:latin typeface="+mn-lt"/>
                      </a:endParaRPr>
                    </a:p>
                  </a:txBody>
                  <a:tcPr/>
                </a:tc>
                <a:extLst>
                  <a:ext uri="{0D108BD9-81ED-4DB2-BD59-A6C34878D82A}">
                    <a16:rowId xmlns:a16="http://schemas.microsoft.com/office/drawing/2014/main" val="3038176926"/>
                  </a:ext>
                </a:extLst>
              </a:tr>
              <a:tr h="770206">
                <a:tc>
                  <a:txBody>
                    <a:bodyPr/>
                    <a:lstStyle/>
                    <a:p>
                      <a:r>
                        <a:rPr lang="en-US" sz="1500" dirty="0">
                          <a:latin typeface="+mn-lt"/>
                        </a:rPr>
                        <a:t>4. </a:t>
                      </a:r>
                      <a:endParaRPr lang="en-IN" sz="1500" dirty="0">
                        <a:latin typeface="+mn-lt"/>
                      </a:endParaRPr>
                    </a:p>
                  </a:txBody>
                  <a:tcPr/>
                </a:tc>
                <a:tc>
                  <a:txBody>
                    <a:bodyPr/>
                    <a:lstStyle/>
                    <a:p>
                      <a:r>
                        <a:rPr lang="en-US" sz="1500" b="1" i="0" u="none" dirty="0">
                          <a:solidFill>
                            <a:srgbClr val="374151"/>
                          </a:solidFill>
                          <a:effectLst/>
                          <a:latin typeface="+mn-lt"/>
                        </a:rPr>
                        <a:t>Time Horizon</a:t>
                      </a:r>
                      <a:endParaRPr lang="en-IN" sz="1500" u="none" dirty="0">
                        <a:latin typeface="+mn-lt"/>
                      </a:endParaRPr>
                    </a:p>
                  </a:txBody>
                  <a:tcPr/>
                </a:tc>
                <a:tc>
                  <a:txBody>
                    <a:bodyPr/>
                    <a:lstStyle/>
                    <a:p>
                      <a:r>
                        <a:rPr lang="en-US" sz="1500" b="0" i="0" kern="1200" dirty="0">
                          <a:solidFill>
                            <a:schemeClr val="dk1"/>
                          </a:solidFill>
                          <a:effectLst/>
                          <a:latin typeface="+mn-lt"/>
                          <a:ea typeface="+mn-ea"/>
                          <a:cs typeface="+mn-cs"/>
                        </a:rPr>
                        <a:t>3-5 years.</a:t>
                      </a:r>
                      <a:endParaRPr lang="en-IN" sz="1500" dirty="0">
                        <a:latin typeface="+mn-lt"/>
                      </a:endParaRPr>
                    </a:p>
                  </a:txBody>
                  <a:tcPr/>
                </a:tc>
                <a:tc>
                  <a:txBody>
                    <a:bodyPr/>
                    <a:lstStyle/>
                    <a:p>
                      <a:r>
                        <a:rPr lang="en-US" sz="1500" b="0" i="0" kern="1200" dirty="0">
                          <a:solidFill>
                            <a:schemeClr val="dk1"/>
                          </a:solidFill>
                          <a:effectLst/>
                          <a:latin typeface="+mn-lt"/>
                          <a:ea typeface="+mn-ea"/>
                          <a:cs typeface="+mn-cs"/>
                        </a:rPr>
                        <a:t>7-10 years.</a:t>
                      </a:r>
                      <a:endParaRPr lang="en-IN" sz="1500" dirty="0">
                        <a:latin typeface="+mn-lt"/>
                      </a:endParaRPr>
                    </a:p>
                  </a:txBody>
                  <a:tcPr/>
                </a:tc>
                <a:extLst>
                  <a:ext uri="{0D108BD9-81ED-4DB2-BD59-A6C34878D82A}">
                    <a16:rowId xmlns:a16="http://schemas.microsoft.com/office/drawing/2014/main" val="387931846"/>
                  </a:ext>
                </a:extLst>
              </a:tr>
              <a:tr h="998415">
                <a:tc>
                  <a:txBody>
                    <a:bodyPr/>
                    <a:lstStyle/>
                    <a:p>
                      <a:r>
                        <a:rPr lang="en-US" sz="1500" dirty="0">
                          <a:latin typeface="+mn-lt"/>
                        </a:rPr>
                        <a:t>5. </a:t>
                      </a:r>
                      <a:endParaRPr lang="en-IN" sz="1500" dirty="0">
                        <a:latin typeface="+mn-lt"/>
                      </a:endParaRPr>
                    </a:p>
                  </a:txBody>
                  <a:tcPr/>
                </a:tc>
                <a:tc>
                  <a:txBody>
                    <a:bodyPr/>
                    <a:lstStyle/>
                    <a:p>
                      <a:r>
                        <a:rPr lang="en-US" sz="1500" b="1" i="0" u="none" dirty="0">
                          <a:solidFill>
                            <a:srgbClr val="374151"/>
                          </a:solidFill>
                          <a:effectLst/>
                          <a:latin typeface="+mn-lt"/>
                        </a:rPr>
                        <a:t>Exit Strategies</a:t>
                      </a:r>
                      <a:endParaRPr lang="en-IN" sz="1500" u="none" dirty="0">
                        <a:latin typeface="+mn-lt"/>
                      </a:endParaRPr>
                    </a:p>
                  </a:txBody>
                  <a:tcPr/>
                </a:tc>
                <a:tc>
                  <a:txBody>
                    <a:bodyPr/>
                    <a:lstStyle/>
                    <a:p>
                      <a:r>
                        <a:rPr lang="en-US" sz="1500" b="0" i="0" dirty="0">
                          <a:solidFill>
                            <a:srgbClr val="374151"/>
                          </a:solidFill>
                          <a:effectLst/>
                          <a:latin typeface="+mn-lt"/>
                        </a:rPr>
                        <a:t>VCs typically exit their investments through strategic sales or secondary sales.</a:t>
                      </a:r>
                      <a:endParaRPr lang="en-IN" sz="1500" dirty="0">
                        <a:latin typeface="+mn-lt"/>
                      </a:endParaRPr>
                    </a:p>
                  </a:txBody>
                  <a:tcPr/>
                </a:tc>
                <a:tc>
                  <a:txBody>
                    <a:bodyPr/>
                    <a:lstStyle/>
                    <a:p>
                      <a:r>
                        <a:rPr lang="en-US" sz="1500" b="0" i="0" dirty="0">
                          <a:solidFill>
                            <a:srgbClr val="374151"/>
                          </a:solidFill>
                          <a:effectLst/>
                          <a:latin typeface="+mn-lt"/>
                        </a:rPr>
                        <a:t>while PEs may use IPOs, strategic sales, secondary sales, or dividend recapitalizations. </a:t>
                      </a:r>
                      <a:endParaRPr lang="en-IN" sz="1500" dirty="0">
                        <a:latin typeface="+mn-lt"/>
                      </a:endParaRPr>
                    </a:p>
                  </a:txBody>
                  <a:tcPr/>
                </a:tc>
                <a:extLst>
                  <a:ext uri="{0D108BD9-81ED-4DB2-BD59-A6C34878D82A}">
                    <a16:rowId xmlns:a16="http://schemas.microsoft.com/office/drawing/2014/main" val="43667444"/>
                  </a:ext>
                </a:extLst>
              </a:tr>
            </a:tbl>
          </a:graphicData>
        </a:graphic>
      </p:graphicFrame>
    </p:spTree>
    <p:extLst>
      <p:ext uri="{BB962C8B-B14F-4D97-AF65-F5344CB8AC3E}">
        <p14:creationId xmlns:p14="http://schemas.microsoft.com/office/powerpoint/2010/main" val="3200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DC59-1FC9-6B0D-B893-6A86D988BFA6}"/>
              </a:ext>
            </a:extLst>
          </p:cNvPr>
          <p:cNvSpPr>
            <a:spLocks noGrp="1"/>
          </p:cNvSpPr>
          <p:nvPr>
            <p:ph type="title"/>
          </p:nvPr>
        </p:nvSpPr>
        <p:spPr>
          <a:xfrm>
            <a:off x="2743202" y="274640"/>
            <a:ext cx="6221413" cy="561975"/>
          </a:xfrm>
        </p:spPr>
        <p:txBody>
          <a:bodyPr/>
          <a:lstStyle/>
          <a:p>
            <a:r>
              <a:rPr lang="en-US" sz="2400" b="1" dirty="0"/>
              <a:t>PRIVATE EQUITY VS HEDGE FUNDS</a:t>
            </a:r>
            <a:endParaRPr lang="en-IN" sz="2400" b="1" dirty="0"/>
          </a:p>
        </p:txBody>
      </p:sp>
      <p:sp>
        <p:nvSpPr>
          <p:cNvPr id="4" name="Slide Number Placeholder 3">
            <a:extLst>
              <a:ext uri="{FF2B5EF4-FFF2-40B4-BE49-F238E27FC236}">
                <a16:creationId xmlns:a16="http://schemas.microsoft.com/office/drawing/2014/main" id="{04208B8E-C20A-2B36-EFB3-42A91A5153FE}"/>
              </a:ext>
            </a:extLst>
          </p:cNvPr>
          <p:cNvSpPr>
            <a:spLocks noGrp="1"/>
          </p:cNvSpPr>
          <p:nvPr>
            <p:ph type="sldNum" sz="quarter" idx="12"/>
          </p:nvPr>
        </p:nvSpPr>
        <p:spPr/>
        <p:txBody>
          <a:bodyPr/>
          <a:lstStyle/>
          <a:p>
            <a:pPr>
              <a:defRPr/>
            </a:pPr>
            <a:fld id="{EE9727E1-BEAE-4BA9-B50B-211760F87613}" type="slidenum">
              <a:rPr lang="en-IN" smtClean="0"/>
              <a:pPr>
                <a:defRPr/>
              </a:pPr>
              <a:t>12</a:t>
            </a:fld>
            <a:endParaRPr lang="en-IN"/>
          </a:p>
        </p:txBody>
      </p:sp>
      <p:graphicFrame>
        <p:nvGraphicFramePr>
          <p:cNvPr id="7" name="Table 4">
            <a:extLst>
              <a:ext uri="{FF2B5EF4-FFF2-40B4-BE49-F238E27FC236}">
                <a16:creationId xmlns:a16="http://schemas.microsoft.com/office/drawing/2014/main" id="{A7B86E8D-7B2A-A3BD-0232-F8D9FE12CFE6}"/>
              </a:ext>
            </a:extLst>
          </p:cNvPr>
          <p:cNvGraphicFramePr>
            <a:graphicFrameLocks noGrp="1"/>
          </p:cNvGraphicFramePr>
          <p:nvPr>
            <p:ph idx="1"/>
            <p:extLst>
              <p:ext uri="{D42A27DB-BD31-4B8C-83A1-F6EECF244321}">
                <p14:modId xmlns:p14="http://schemas.microsoft.com/office/powerpoint/2010/main" val="970771158"/>
              </p:ext>
            </p:extLst>
          </p:nvPr>
        </p:nvGraphicFramePr>
        <p:xfrm>
          <a:off x="76202" y="990602"/>
          <a:ext cx="8991601" cy="5361217"/>
        </p:xfrm>
        <a:graphic>
          <a:graphicData uri="http://schemas.openxmlformats.org/drawingml/2006/table">
            <a:tbl>
              <a:tblPr firstRow="1" bandRow="1">
                <a:tableStyleId>{5C22544A-7EE6-4342-B048-85BDC9FD1C3A}</a:tableStyleId>
              </a:tblPr>
              <a:tblGrid>
                <a:gridCol w="772963">
                  <a:extLst>
                    <a:ext uri="{9D8B030D-6E8A-4147-A177-3AD203B41FA5}">
                      <a16:colId xmlns:a16="http://schemas.microsoft.com/office/drawing/2014/main" val="912902576"/>
                    </a:ext>
                  </a:extLst>
                </a:gridCol>
                <a:gridCol w="2041113">
                  <a:extLst>
                    <a:ext uri="{9D8B030D-6E8A-4147-A177-3AD203B41FA5}">
                      <a16:colId xmlns:a16="http://schemas.microsoft.com/office/drawing/2014/main" val="2411928395"/>
                    </a:ext>
                  </a:extLst>
                </a:gridCol>
                <a:gridCol w="2954676">
                  <a:extLst>
                    <a:ext uri="{9D8B030D-6E8A-4147-A177-3AD203B41FA5}">
                      <a16:colId xmlns:a16="http://schemas.microsoft.com/office/drawing/2014/main" val="1605770659"/>
                    </a:ext>
                  </a:extLst>
                </a:gridCol>
                <a:gridCol w="3222849">
                  <a:extLst>
                    <a:ext uri="{9D8B030D-6E8A-4147-A177-3AD203B41FA5}">
                      <a16:colId xmlns:a16="http://schemas.microsoft.com/office/drawing/2014/main" val="2718583485"/>
                    </a:ext>
                  </a:extLst>
                </a:gridCol>
              </a:tblGrid>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S.NO.</a:t>
                      </a:r>
                      <a:endParaRPr lang="en-IN" sz="1500" dirty="0"/>
                    </a:p>
                    <a:p>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MODE OF DIFFERENCE</a:t>
                      </a:r>
                      <a:endParaRPr lang="en-IN" sz="1500" dirty="0"/>
                    </a:p>
                    <a:p>
                      <a:endParaRPr lang="en-IN" sz="1500" dirty="0"/>
                    </a:p>
                  </a:txBody>
                  <a:tcPr/>
                </a:tc>
                <a:tc>
                  <a:txBody>
                    <a:bodyPr/>
                    <a:lstStyle/>
                    <a:p>
                      <a:r>
                        <a:rPr lang="en-US" sz="1500" dirty="0"/>
                        <a:t>HEDGE FUNDS </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PRIVATE EQUITY</a:t>
                      </a:r>
                      <a:endParaRPr lang="en-IN" sz="1500" dirty="0"/>
                    </a:p>
                    <a:p>
                      <a:endParaRPr lang="en-IN" sz="1500" dirty="0"/>
                    </a:p>
                  </a:txBody>
                  <a:tcPr/>
                </a:tc>
                <a:extLst>
                  <a:ext uri="{0D108BD9-81ED-4DB2-BD59-A6C34878D82A}">
                    <a16:rowId xmlns:a16="http://schemas.microsoft.com/office/drawing/2014/main" val="604671807"/>
                  </a:ext>
                </a:extLst>
              </a:tr>
              <a:tr h="1444646">
                <a:tc>
                  <a:txBody>
                    <a:bodyPr/>
                    <a:lstStyle/>
                    <a:p>
                      <a:r>
                        <a:rPr lang="en-US" sz="1400" b="1" dirty="0">
                          <a:latin typeface="+mn-lt"/>
                        </a:rPr>
                        <a:t>1.</a:t>
                      </a:r>
                      <a:endParaRPr lang="en-IN" sz="14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dirty="0">
                          <a:solidFill>
                            <a:srgbClr val="374151"/>
                          </a:solidFill>
                          <a:effectLst/>
                          <a:latin typeface="+mn-lt"/>
                        </a:rPr>
                        <a:t>Investment Strategy</a:t>
                      </a:r>
                      <a:endParaRPr lang="en-IN" sz="1400" b="1" u="none" dirty="0">
                        <a:latin typeface="+mn-lt"/>
                      </a:endParaRPr>
                    </a:p>
                  </a:txBody>
                  <a:tcPr/>
                </a:tc>
                <a:tc>
                  <a:txBody>
                    <a:bodyPr/>
                    <a:lstStyle/>
                    <a:p>
                      <a:r>
                        <a:rPr lang="en-US" sz="1400" b="0" i="0" dirty="0">
                          <a:solidFill>
                            <a:srgbClr val="374151"/>
                          </a:solidFill>
                          <a:effectLst/>
                          <a:latin typeface="+mn-lt"/>
                        </a:rPr>
                        <a:t>Hedge funds typically invest in a wide range of assets such as stocks, bonds, commodities, currencies, and derivatives, with the objective of generating absolute returns irrespective of market conditions.</a:t>
                      </a: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374151"/>
                          </a:solidFill>
                          <a:effectLst/>
                          <a:latin typeface="+mn-lt"/>
                        </a:rPr>
                        <a:t>On the other hand, private equity funds focus on acquiring ownership stakes in private companies with the aim of improving their performance and value before selling them for a profit.</a:t>
                      </a:r>
                    </a:p>
                  </a:txBody>
                  <a:tcPr/>
                </a:tc>
                <a:extLst>
                  <a:ext uri="{0D108BD9-81ED-4DB2-BD59-A6C34878D82A}">
                    <a16:rowId xmlns:a16="http://schemas.microsoft.com/office/drawing/2014/main" val="953342057"/>
                  </a:ext>
                </a:extLst>
              </a:tr>
              <a:tr h="858979">
                <a:tc>
                  <a:txBody>
                    <a:bodyPr/>
                    <a:lstStyle/>
                    <a:p>
                      <a:r>
                        <a:rPr lang="en-US" sz="1400" b="1" dirty="0">
                          <a:latin typeface="+mn-lt"/>
                        </a:rPr>
                        <a:t>2. </a:t>
                      </a:r>
                      <a:endParaRPr lang="en-IN" sz="1400" b="1" dirty="0">
                        <a:latin typeface="+mn-lt"/>
                      </a:endParaRPr>
                    </a:p>
                  </a:txBody>
                  <a:tcPr/>
                </a:tc>
                <a:tc>
                  <a:txBody>
                    <a:bodyPr/>
                    <a:lstStyle/>
                    <a:p>
                      <a:r>
                        <a:rPr lang="en-US" sz="1400" b="1" i="0" u="none" dirty="0">
                          <a:solidFill>
                            <a:srgbClr val="374151"/>
                          </a:solidFill>
                          <a:effectLst/>
                          <a:latin typeface="+mn-lt"/>
                        </a:rPr>
                        <a:t>Investment Horizon</a:t>
                      </a:r>
                      <a:endParaRPr lang="en-IN" sz="1400" b="1" u="none" dirty="0">
                        <a:latin typeface="+mn-lt"/>
                      </a:endParaRPr>
                    </a:p>
                  </a:txBody>
                  <a:tcPr/>
                </a:tc>
                <a:tc>
                  <a:txBody>
                    <a:bodyPr/>
                    <a:lstStyle/>
                    <a:p>
                      <a:r>
                        <a:rPr lang="en-US" sz="1400" b="0" i="0" dirty="0">
                          <a:solidFill>
                            <a:srgbClr val="374151"/>
                          </a:solidFill>
                          <a:effectLst/>
                          <a:latin typeface="+mn-lt"/>
                        </a:rPr>
                        <a:t>Short investment horizon may hold positions for days, weeks, or months.</a:t>
                      </a: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374151"/>
                          </a:solidFill>
                          <a:effectLst/>
                          <a:latin typeface="+mn-lt"/>
                        </a:rPr>
                        <a:t>Long investment horizon 7-10 years.</a:t>
                      </a:r>
                    </a:p>
                    <a:p>
                      <a:endParaRPr lang="en-IN" sz="1400" dirty="0">
                        <a:latin typeface="+mn-lt"/>
                      </a:endParaRPr>
                    </a:p>
                  </a:txBody>
                  <a:tcPr/>
                </a:tc>
                <a:extLst>
                  <a:ext uri="{0D108BD9-81ED-4DB2-BD59-A6C34878D82A}">
                    <a16:rowId xmlns:a16="http://schemas.microsoft.com/office/drawing/2014/main" val="1274230804"/>
                  </a:ext>
                </a:extLst>
              </a:tr>
              <a:tr h="890228">
                <a:tc>
                  <a:txBody>
                    <a:bodyPr/>
                    <a:lstStyle/>
                    <a:p>
                      <a:r>
                        <a:rPr lang="en-US" sz="1400" b="1" dirty="0">
                          <a:latin typeface="+mn-lt"/>
                        </a:rPr>
                        <a:t>3. </a:t>
                      </a:r>
                      <a:endParaRPr lang="en-IN" sz="1400" b="1" dirty="0">
                        <a:latin typeface="+mn-lt"/>
                      </a:endParaRPr>
                    </a:p>
                  </a:txBody>
                  <a:tcPr/>
                </a:tc>
                <a:tc>
                  <a:txBody>
                    <a:bodyPr/>
                    <a:lstStyle/>
                    <a:p>
                      <a:r>
                        <a:rPr lang="en-US" sz="1400" b="1" i="0" u="none" dirty="0">
                          <a:solidFill>
                            <a:srgbClr val="374151"/>
                          </a:solidFill>
                          <a:effectLst/>
                          <a:latin typeface="+mn-lt"/>
                        </a:rPr>
                        <a:t>Risk</a:t>
                      </a:r>
                      <a:endParaRPr lang="en-IN" sz="1400" b="1" u="none" dirty="0">
                        <a:latin typeface="+mn-lt"/>
                      </a:endParaRPr>
                    </a:p>
                  </a:txBody>
                  <a:tcPr/>
                </a:tc>
                <a:tc>
                  <a:txBody>
                    <a:bodyPr/>
                    <a:lstStyle/>
                    <a:p>
                      <a:r>
                        <a:rPr lang="en-US" sz="1400" dirty="0">
                          <a:latin typeface="+mn-lt"/>
                        </a:rPr>
                        <a:t>High risk</a:t>
                      </a:r>
                      <a:endParaRPr lang="en-IN" sz="1400" dirty="0">
                        <a:latin typeface="+mn-lt"/>
                      </a:endParaRPr>
                    </a:p>
                  </a:txBody>
                  <a:tcPr/>
                </a:tc>
                <a:tc>
                  <a:txBody>
                    <a:bodyPr/>
                    <a:lstStyle/>
                    <a:p>
                      <a:r>
                        <a:rPr lang="en-US" sz="1400" dirty="0">
                          <a:latin typeface="+mn-lt"/>
                        </a:rPr>
                        <a:t>Relatively less risk</a:t>
                      </a:r>
                      <a:endParaRPr lang="en-IN" sz="1400" dirty="0">
                        <a:latin typeface="+mn-lt"/>
                      </a:endParaRPr>
                    </a:p>
                  </a:txBody>
                  <a:tcPr/>
                </a:tc>
                <a:extLst>
                  <a:ext uri="{0D108BD9-81ED-4DB2-BD59-A6C34878D82A}">
                    <a16:rowId xmlns:a16="http://schemas.microsoft.com/office/drawing/2014/main" val="157290834"/>
                  </a:ext>
                </a:extLst>
              </a:tr>
              <a:tr h="564523">
                <a:tc>
                  <a:txBody>
                    <a:bodyPr/>
                    <a:lstStyle/>
                    <a:p>
                      <a:r>
                        <a:rPr lang="en-US" sz="1400" b="1" dirty="0">
                          <a:latin typeface="+mn-lt"/>
                        </a:rPr>
                        <a:t>4. </a:t>
                      </a:r>
                      <a:endParaRPr lang="en-IN" sz="14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dirty="0">
                          <a:solidFill>
                            <a:srgbClr val="374151"/>
                          </a:solidFill>
                          <a:effectLst/>
                          <a:latin typeface="+mn-lt"/>
                        </a:rPr>
                        <a:t>Regulatory Oversight</a:t>
                      </a:r>
                      <a:endParaRPr lang="en-IN" sz="1400" b="1" u="none" dirty="0">
                        <a:latin typeface="+mn-lt"/>
                      </a:endParaRPr>
                    </a:p>
                  </a:txBody>
                  <a:tcPr/>
                </a:tc>
                <a:tc>
                  <a:txBody>
                    <a:bodyPr/>
                    <a:lstStyle/>
                    <a:p>
                      <a:r>
                        <a:rPr lang="en-US" sz="1400" dirty="0">
                          <a:latin typeface="+mn-lt"/>
                        </a:rPr>
                        <a:t>Less regulated</a:t>
                      </a:r>
                      <a:endParaRPr lang="en-IN" sz="1400" dirty="0">
                        <a:latin typeface="+mn-lt"/>
                      </a:endParaRPr>
                    </a:p>
                  </a:txBody>
                  <a:tcPr/>
                </a:tc>
                <a:tc>
                  <a:txBody>
                    <a:bodyPr/>
                    <a:lstStyle/>
                    <a:p>
                      <a:r>
                        <a:rPr lang="en-US" sz="1400" dirty="0">
                          <a:latin typeface="+mn-lt"/>
                        </a:rPr>
                        <a:t>More regulated</a:t>
                      </a:r>
                      <a:endParaRPr lang="en-IN" sz="1400" dirty="0">
                        <a:latin typeface="+mn-lt"/>
                      </a:endParaRPr>
                    </a:p>
                  </a:txBody>
                  <a:tcPr/>
                </a:tc>
                <a:extLst>
                  <a:ext uri="{0D108BD9-81ED-4DB2-BD59-A6C34878D82A}">
                    <a16:rowId xmlns:a16="http://schemas.microsoft.com/office/drawing/2014/main" val="3915824418"/>
                  </a:ext>
                </a:extLst>
              </a:tr>
              <a:tr h="1054201">
                <a:tc>
                  <a:txBody>
                    <a:bodyPr/>
                    <a:lstStyle/>
                    <a:p>
                      <a:r>
                        <a:rPr lang="en-US" sz="1400" dirty="0">
                          <a:latin typeface="+mn-lt"/>
                        </a:rPr>
                        <a:t>5. </a:t>
                      </a: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dirty="0">
                          <a:solidFill>
                            <a:srgbClr val="374151"/>
                          </a:solidFill>
                          <a:effectLst/>
                          <a:latin typeface="+mn-lt"/>
                        </a:rPr>
                        <a:t>Market Size</a:t>
                      </a:r>
                      <a:br>
                        <a:rPr lang="en-US" sz="1400" b="0" i="0" dirty="0">
                          <a:solidFill>
                            <a:srgbClr val="374151"/>
                          </a:solidFill>
                          <a:effectLst/>
                          <a:latin typeface="+mn-lt"/>
                        </a:rPr>
                      </a:b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374151"/>
                          </a:solidFill>
                          <a:effectLst/>
                          <a:latin typeface="+mn-lt"/>
                        </a:rPr>
                        <a:t>In India (AUM) of hedge fund is around $3.5 billion as of 2020.</a:t>
                      </a:r>
                    </a:p>
                    <a:p>
                      <a:endParaRPr lang="en-IN" sz="1400" dirty="0">
                        <a:latin typeface="+mn-lt"/>
                      </a:endParaRPr>
                    </a:p>
                  </a:txBody>
                  <a:tcPr/>
                </a:tc>
                <a:tc>
                  <a:txBody>
                    <a:bodyPr/>
                    <a:lstStyle/>
                    <a:p>
                      <a:r>
                        <a:rPr lang="en-US" sz="1400" b="0" i="0" dirty="0">
                          <a:solidFill>
                            <a:srgbClr val="374151"/>
                          </a:solidFill>
                          <a:effectLst/>
                          <a:latin typeface="+mn-lt"/>
                        </a:rPr>
                        <a:t>The private equity industry in India is estimated to be worth around $54 billion as of 2021. </a:t>
                      </a:r>
                      <a:endParaRPr lang="en-IN" sz="1400" dirty="0">
                        <a:latin typeface="+mn-lt"/>
                      </a:endParaRPr>
                    </a:p>
                  </a:txBody>
                  <a:tcPr/>
                </a:tc>
                <a:extLst>
                  <a:ext uri="{0D108BD9-81ED-4DB2-BD59-A6C34878D82A}">
                    <a16:rowId xmlns:a16="http://schemas.microsoft.com/office/drawing/2014/main" val="2209108772"/>
                  </a:ext>
                </a:extLst>
              </a:tr>
            </a:tbl>
          </a:graphicData>
        </a:graphic>
      </p:graphicFrame>
    </p:spTree>
    <p:extLst>
      <p:ext uri="{BB962C8B-B14F-4D97-AF65-F5344CB8AC3E}">
        <p14:creationId xmlns:p14="http://schemas.microsoft.com/office/powerpoint/2010/main" val="42219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4DD4-5396-1E93-5FFD-FB6E19C23095}"/>
              </a:ext>
            </a:extLst>
          </p:cNvPr>
          <p:cNvSpPr>
            <a:spLocks noGrp="1"/>
          </p:cNvSpPr>
          <p:nvPr>
            <p:ph type="title"/>
          </p:nvPr>
        </p:nvSpPr>
        <p:spPr>
          <a:xfrm>
            <a:off x="3048002" y="152402"/>
            <a:ext cx="6221413" cy="684213"/>
          </a:xfrm>
        </p:spPr>
        <p:txBody>
          <a:bodyPr/>
          <a:lstStyle/>
          <a:p>
            <a:pPr algn="l"/>
            <a:r>
              <a:rPr lang="en-IN" sz="1800" b="1" u="sng" dirty="0"/>
              <a:t>FAVOURITE SECTORS FOR INVESTMENT BY PE FUNDS: PAST, PRESENT &amp; FUTURE</a:t>
            </a:r>
          </a:p>
        </p:txBody>
      </p:sp>
      <p:sp>
        <p:nvSpPr>
          <p:cNvPr id="4" name="Slide Number Placeholder 3">
            <a:extLst>
              <a:ext uri="{FF2B5EF4-FFF2-40B4-BE49-F238E27FC236}">
                <a16:creationId xmlns:a16="http://schemas.microsoft.com/office/drawing/2014/main" id="{F34177F6-C4FC-77E9-2F96-E0F37844E3E2}"/>
              </a:ext>
            </a:extLst>
          </p:cNvPr>
          <p:cNvSpPr>
            <a:spLocks noGrp="1"/>
          </p:cNvSpPr>
          <p:nvPr>
            <p:ph type="sldNum" sz="quarter" idx="12"/>
          </p:nvPr>
        </p:nvSpPr>
        <p:spPr/>
        <p:txBody>
          <a:bodyPr/>
          <a:lstStyle/>
          <a:p>
            <a:pPr>
              <a:defRPr/>
            </a:pPr>
            <a:fld id="{EE9727E1-BEAE-4BA9-B50B-211760F87613}" type="slidenum">
              <a:rPr lang="en-IN" smtClean="0"/>
              <a:pPr>
                <a:defRPr/>
              </a:pPr>
              <a:t>13</a:t>
            </a:fld>
            <a:endParaRPr lang="en-IN"/>
          </a:p>
        </p:txBody>
      </p:sp>
      <p:sp>
        <p:nvSpPr>
          <p:cNvPr id="5" name="Content Placeholder 4">
            <a:extLst>
              <a:ext uri="{FF2B5EF4-FFF2-40B4-BE49-F238E27FC236}">
                <a16:creationId xmlns:a16="http://schemas.microsoft.com/office/drawing/2014/main" id="{C8F936D4-530B-1F22-CE20-ABC060E7135F}"/>
              </a:ext>
            </a:extLst>
          </p:cNvPr>
          <p:cNvSpPr>
            <a:spLocks noGrp="1"/>
          </p:cNvSpPr>
          <p:nvPr>
            <p:ph idx="1"/>
          </p:nvPr>
        </p:nvSpPr>
        <p:spPr>
          <a:xfrm>
            <a:off x="76200" y="990602"/>
            <a:ext cx="8458200" cy="5638799"/>
          </a:xfrm>
        </p:spPr>
        <p:txBody>
          <a:bodyPr/>
          <a:lstStyle/>
          <a:p>
            <a:pPr marL="0" indent="0">
              <a:buNone/>
            </a:pPr>
            <a:r>
              <a:rPr lang="en-US" sz="1600" b="1" u="sng" dirty="0">
                <a:solidFill>
                  <a:srgbClr val="374151"/>
                </a:solidFill>
                <a:latin typeface="Arial" panose="020B0604020202020204" pitchFamily="34" charset="0"/>
                <a:cs typeface="Arial" panose="020B0604020202020204" pitchFamily="34" charset="0"/>
              </a:rPr>
              <a:t>2010:</a:t>
            </a:r>
          </a:p>
          <a:p>
            <a:pPr marL="0" indent="0">
              <a:buNone/>
            </a:pPr>
            <a:r>
              <a:rPr lang="en-US" sz="1600" dirty="0">
                <a:solidFill>
                  <a:srgbClr val="374151"/>
                </a:solidFill>
                <a:latin typeface="Arial" panose="020B0604020202020204" pitchFamily="34" charset="0"/>
                <a:cs typeface="Arial" panose="020B0604020202020204" pitchFamily="34" charset="0"/>
              </a:rPr>
              <a:t>Top sectors for investment by PE funds in 2010 were:</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Infrastructure: The total investment in this sector was $3.2 billion, with the top deal being GVK Energy’s $1.26 billion deal with ADIA, PSP Investments, and others.</a:t>
            </a: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IT &amp; </a:t>
            </a:r>
            <a:r>
              <a:rPr lang="en-US" sz="1600" dirty="0" err="1">
                <a:solidFill>
                  <a:srgbClr val="374151"/>
                </a:solidFill>
                <a:latin typeface="Arial" panose="020B0604020202020204" pitchFamily="34" charset="0"/>
                <a:cs typeface="Arial" panose="020B0604020202020204" pitchFamily="34" charset="0"/>
              </a:rPr>
              <a:t>ITeS</a:t>
            </a:r>
            <a:r>
              <a:rPr lang="en-US" sz="1600" dirty="0">
                <a:solidFill>
                  <a:srgbClr val="374151"/>
                </a:solidFill>
                <a:latin typeface="Arial" panose="020B0604020202020204" pitchFamily="34" charset="0"/>
                <a:cs typeface="Arial" panose="020B0604020202020204" pitchFamily="34" charset="0"/>
              </a:rPr>
              <a:t>: The total investment in this sector was $1.8 billion, with the top deal being the $425 million investment in Tech Mahindra by BC Partners and others.</a:t>
            </a: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Pharmaceuticals: The total investment in this sector was $1.6 billion, with the top deal being Advent International’s $425 million investment in Jubilant Life Sciences.</a:t>
            </a:r>
            <a:br>
              <a:rPr lang="en-US" sz="1600" dirty="0">
                <a:solidFill>
                  <a:srgbClr val="374151"/>
                </a:solidFill>
                <a:latin typeface="Arial" panose="020B0604020202020204" pitchFamily="34" charset="0"/>
                <a:cs typeface="Arial" panose="020B0604020202020204" pitchFamily="34" charset="0"/>
              </a:rPr>
            </a:br>
            <a:br>
              <a:rPr lang="en-US" sz="1600" dirty="0">
                <a:solidFill>
                  <a:srgbClr val="374151"/>
                </a:solidFill>
                <a:latin typeface="Söhne"/>
              </a:rPr>
            </a:br>
            <a:endParaRPr lang="en-US" sz="1600" dirty="0">
              <a:solidFill>
                <a:srgbClr val="374151"/>
              </a:solidFill>
              <a:latin typeface="Söhne"/>
            </a:endParaRPr>
          </a:p>
          <a:p>
            <a:pPr marL="0" indent="0">
              <a:buNone/>
            </a:pPr>
            <a:r>
              <a:rPr lang="en-US" sz="1600" b="1" u="sng" dirty="0">
                <a:solidFill>
                  <a:srgbClr val="374151"/>
                </a:solidFill>
                <a:latin typeface="Arial" panose="020B0604020202020204" pitchFamily="34" charset="0"/>
                <a:cs typeface="Arial" panose="020B0604020202020204" pitchFamily="34" charset="0"/>
              </a:rPr>
              <a:t>2015:</a:t>
            </a:r>
          </a:p>
          <a:p>
            <a:pPr marL="0" indent="0">
              <a:buNone/>
            </a:pPr>
            <a:r>
              <a:rPr lang="en-US" sz="1600" dirty="0">
                <a:solidFill>
                  <a:srgbClr val="374151"/>
                </a:solidFill>
                <a:latin typeface="Arial" panose="020B0604020202020204" pitchFamily="34" charset="0"/>
                <a:cs typeface="Arial" panose="020B0604020202020204" pitchFamily="34" charset="0"/>
              </a:rPr>
              <a:t>Top sectors for investment by PE funds in 2015 were:</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E-commerce: The total investment in this sector was $5.3 billion, with the top deal being SoftBank's $2 billion investment in Flipkart.</a:t>
            </a: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Infrastructure: The total investment in this sector was $3.2 billion, with the top deal being GIP’s $1.4 billion investment in GVK Power &amp; Infrastructure.</a:t>
            </a:r>
          </a:p>
          <a:p>
            <a:pPr algn="l">
              <a:buFont typeface="+mj-lt"/>
              <a:buAutoNum type="arabicPeriod"/>
            </a:pPr>
            <a:r>
              <a:rPr lang="en-US" sz="1600" dirty="0">
                <a:solidFill>
                  <a:srgbClr val="374151"/>
                </a:solidFill>
                <a:latin typeface="Arial" panose="020B0604020202020204" pitchFamily="34" charset="0"/>
                <a:cs typeface="Arial" panose="020B0604020202020204" pitchFamily="34" charset="0"/>
              </a:rPr>
              <a:t>Real estate: The total investment in this sector was $2.3 billion, with the top deal being Blackstone's $1.1 billion investment in DLF Cyber City Developers.</a:t>
            </a:r>
          </a:p>
          <a:p>
            <a:pPr marL="0" indent="0">
              <a:buNone/>
            </a:pPr>
            <a:endParaRPr lang="en-IN" sz="2000" b="1" u="sng" dirty="0"/>
          </a:p>
        </p:txBody>
      </p:sp>
      <p:pic>
        <p:nvPicPr>
          <p:cNvPr id="8" name="Picture 7">
            <a:extLst>
              <a:ext uri="{FF2B5EF4-FFF2-40B4-BE49-F238E27FC236}">
                <a16:creationId xmlns:a16="http://schemas.microsoft.com/office/drawing/2014/main" id="{2DB68710-5D40-BBFC-1BE0-07FC4B4F8658}"/>
              </a:ext>
            </a:extLst>
          </p:cNvPr>
          <p:cNvPicPr>
            <a:picLocks noChangeAspect="1"/>
          </p:cNvPicPr>
          <p:nvPr/>
        </p:nvPicPr>
        <p:blipFill>
          <a:blip r:embed="rId3"/>
          <a:stretch>
            <a:fillRect/>
          </a:stretch>
        </p:blipFill>
        <p:spPr>
          <a:xfrm>
            <a:off x="0" y="990600"/>
            <a:ext cx="9144000" cy="5715000"/>
          </a:xfrm>
          <a:prstGeom prst="rect">
            <a:avLst/>
          </a:prstGeom>
        </p:spPr>
      </p:pic>
    </p:spTree>
    <p:extLst>
      <p:ext uri="{BB962C8B-B14F-4D97-AF65-F5344CB8AC3E}">
        <p14:creationId xmlns:p14="http://schemas.microsoft.com/office/powerpoint/2010/main" val="318917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12C7-A583-1CD9-7B07-3FE48DB1901C}"/>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CCEED37D-0834-FB1B-855A-7AC6DDB2F4C8}"/>
              </a:ext>
            </a:extLst>
          </p:cNvPr>
          <p:cNvSpPr>
            <a:spLocks noGrp="1"/>
          </p:cNvSpPr>
          <p:nvPr>
            <p:ph idx="1"/>
          </p:nvPr>
        </p:nvSpPr>
        <p:spPr>
          <a:xfrm>
            <a:off x="76202" y="1066800"/>
            <a:ext cx="8816975" cy="5486400"/>
          </a:xfrm>
        </p:spPr>
        <p:txBody>
          <a:bodyPr/>
          <a:lstStyle/>
          <a:p>
            <a:pPr marL="0" indent="0">
              <a:buNone/>
            </a:pPr>
            <a:r>
              <a:rPr lang="en-US" sz="1600" b="1" dirty="0">
                <a:solidFill>
                  <a:schemeClr val="tx1"/>
                </a:solidFill>
                <a:latin typeface="Arial" panose="020B0604020202020204" pitchFamily="34" charset="0"/>
                <a:cs typeface="Arial" panose="020B0604020202020204" pitchFamily="34" charset="0"/>
              </a:rPr>
              <a:t>2020:</a:t>
            </a:r>
          </a:p>
          <a:p>
            <a:pPr marL="0" indent="0">
              <a:buNone/>
            </a:pPr>
            <a:r>
              <a:rPr lang="en-US" sz="1600" dirty="0">
                <a:solidFill>
                  <a:schemeClr val="tx1"/>
                </a:solidFill>
                <a:latin typeface="Arial" panose="020B0604020202020204" pitchFamily="34" charset="0"/>
                <a:cs typeface="Arial" panose="020B0604020202020204" pitchFamily="34" charset="0"/>
              </a:rPr>
              <a:t>Top sectors for investment by PE funds in 2020 were:</a:t>
            </a:r>
          </a:p>
          <a:p>
            <a:pPr marL="0" indent="0">
              <a:buNone/>
            </a:pPr>
            <a:endParaRPr lang="en-US" sz="1600" b="1" u="sng" dirty="0">
              <a:solidFill>
                <a:schemeClr val="tx1"/>
              </a:solidFill>
              <a:latin typeface="Arial" panose="020B0604020202020204" pitchFamily="34" charset="0"/>
              <a:cs typeface="Arial" panose="020B0604020202020204" pitchFamily="34" charset="0"/>
            </a:endParaRPr>
          </a:p>
          <a:p>
            <a:pPr marL="0" indent="0">
              <a:buNone/>
            </a:pPr>
            <a:r>
              <a:rPr lang="en-US" sz="1600" b="1" u="sng" dirty="0">
                <a:solidFill>
                  <a:schemeClr val="tx1"/>
                </a:solidFill>
                <a:latin typeface="Arial" panose="020B0604020202020204" pitchFamily="34" charset="0"/>
                <a:cs typeface="Arial" panose="020B0604020202020204" pitchFamily="34" charset="0"/>
              </a:rPr>
              <a:t>1. Technology</a:t>
            </a:r>
            <a:r>
              <a:rPr lang="en-US" sz="1600" dirty="0">
                <a:solidFill>
                  <a:schemeClr val="tx1"/>
                </a:solidFill>
                <a:latin typeface="Arial" panose="020B0604020202020204" pitchFamily="34" charset="0"/>
                <a:cs typeface="Arial" panose="020B0604020202020204" pitchFamily="34" charset="0"/>
              </a:rPr>
              <a:t>: According to a report by Bain &amp; Company, the technology sector in India received the highest private equity investments in 2020, with $11.5 billion invested across 459 deals.</a:t>
            </a:r>
          </a:p>
          <a:p>
            <a:pPr marL="0" indent="0">
              <a:buNone/>
            </a:pPr>
            <a:r>
              <a:rPr lang="en-US" sz="1600" dirty="0">
                <a:solidFill>
                  <a:srgbClr val="222222"/>
                </a:solidFill>
                <a:latin typeface="Arial" panose="020B0604020202020204" pitchFamily="34" charset="0"/>
              </a:rPr>
              <a:t>Blackstone: The private equity giant made a $1.2 billion investment in Indian IT services company Mphasis in April 2020, acquiring a majority stake in the company.</a:t>
            </a:r>
          </a:p>
          <a:p>
            <a:pPr marL="0" indent="0">
              <a:buNone/>
            </a:pPr>
            <a:endParaRPr lang="en-US" sz="1600" dirty="0">
              <a:solidFill>
                <a:srgbClr val="222222"/>
              </a:solidFill>
              <a:latin typeface="Arial" panose="020B0604020202020204" pitchFamily="34" charset="0"/>
            </a:endParaRPr>
          </a:p>
          <a:p>
            <a:pPr marL="0" indent="0">
              <a:buNone/>
            </a:pPr>
            <a:r>
              <a:rPr lang="en-US" sz="1600" dirty="0">
                <a:solidFill>
                  <a:schemeClr val="tx1"/>
                </a:solidFill>
                <a:latin typeface="Arial" panose="020B0604020202020204" pitchFamily="34" charset="0"/>
                <a:cs typeface="Arial" panose="020B0604020202020204" pitchFamily="34" charset="0"/>
              </a:rPr>
              <a:t>2. </a:t>
            </a:r>
            <a:r>
              <a:rPr lang="en-US" sz="1600" b="1" u="sng" dirty="0">
                <a:solidFill>
                  <a:schemeClr val="tx1"/>
                </a:solidFill>
                <a:latin typeface="Arial" panose="020B0604020202020204" pitchFamily="34" charset="0"/>
                <a:cs typeface="Arial" panose="020B0604020202020204" pitchFamily="34" charset="0"/>
              </a:rPr>
              <a:t>Financial Services: </a:t>
            </a:r>
            <a:r>
              <a:rPr lang="en-US" sz="1600" dirty="0">
                <a:solidFill>
                  <a:schemeClr val="tx1"/>
                </a:solidFill>
                <a:latin typeface="Arial" panose="020B0604020202020204" pitchFamily="34" charset="0"/>
                <a:cs typeface="Arial" panose="020B0604020202020204" pitchFamily="34" charset="0"/>
              </a:rPr>
              <a:t>Private equity and venture capital firms invested around $9.3 billion in the financial services sector in India in 2020. </a:t>
            </a:r>
          </a:p>
          <a:p>
            <a:pPr marL="0" indent="0">
              <a:buNone/>
            </a:pPr>
            <a:r>
              <a:rPr lang="en-US" altLang="en-US" sz="1600" dirty="0">
                <a:solidFill>
                  <a:schemeClr val="tx1"/>
                </a:solidFill>
                <a:latin typeface="Arial" panose="020B0604020202020204" pitchFamily="34" charset="0"/>
              </a:rPr>
              <a:t>Example: Warburg Pincus investment of INR 700 crore ($93.4 million) in India First Life Insurance.</a:t>
            </a:r>
          </a:p>
          <a:p>
            <a:pPr marL="0" indent="0">
              <a:buNone/>
            </a:pPr>
            <a:endParaRPr lang="en-US" sz="1600" dirty="0">
              <a:solidFill>
                <a:srgbClr val="222222"/>
              </a:solidFill>
              <a:latin typeface="Arial" panose="020B0604020202020204" pitchFamily="34" charset="0"/>
            </a:endParaRPr>
          </a:p>
          <a:p>
            <a:pPr marL="0" indent="0">
              <a:buNone/>
            </a:pPr>
            <a:r>
              <a:rPr lang="en-IN" sz="1600" dirty="0">
                <a:solidFill>
                  <a:schemeClr val="tx1"/>
                </a:solidFill>
                <a:latin typeface="Arial" panose="020B0604020202020204" pitchFamily="34" charset="0"/>
                <a:cs typeface="Arial" panose="020B0604020202020204" pitchFamily="34" charset="0"/>
              </a:rPr>
              <a:t>3. </a:t>
            </a:r>
            <a:r>
              <a:rPr lang="en-IN" sz="1600" b="1" u="sng" dirty="0">
                <a:solidFill>
                  <a:schemeClr val="tx1"/>
                </a:solidFill>
                <a:latin typeface="Arial" panose="020B0604020202020204" pitchFamily="34" charset="0"/>
                <a:cs typeface="Arial" panose="020B0604020202020204" pitchFamily="34" charset="0"/>
              </a:rPr>
              <a:t>Healthcare</a:t>
            </a:r>
            <a:r>
              <a:rPr lang="en-IN" sz="1600" dirty="0">
                <a:solidFill>
                  <a:schemeClr val="tx1"/>
                </a:solidFill>
                <a:latin typeface="Arial" panose="020B0604020202020204" pitchFamily="34" charset="0"/>
                <a:cs typeface="Arial" panose="020B0604020202020204" pitchFamily="34" charset="0"/>
              </a:rPr>
              <a:t>:</a:t>
            </a:r>
            <a:r>
              <a:rPr lang="en-US" sz="1600" dirty="0">
                <a:solidFill>
                  <a:srgbClr val="37415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Private equity and venture capital firms invested $3.1 billion in the Indian healthcare sector in 2020. This includes investments in areas such as pharmaceuticals, hospitals, diagnostics, and medical devices.</a:t>
            </a:r>
          </a:p>
          <a:p>
            <a:pPr marL="0" indent="0">
              <a:buNone/>
            </a:pPr>
            <a:r>
              <a:rPr lang="en-US" sz="1600" dirty="0">
                <a:solidFill>
                  <a:srgbClr val="374151"/>
                </a:solidFill>
                <a:latin typeface="Arial" panose="020B0604020202020204" pitchFamily="34" charset="0"/>
                <a:cs typeface="Arial" panose="020B0604020202020204" pitchFamily="34" charset="0"/>
              </a:rPr>
              <a:t>True North's investment in Biocon Biologics: True North acquired a 2.44% stake in Biocon Biologics, the biosimilars unit of Biocon, for around $100 million.</a:t>
            </a:r>
          </a:p>
          <a:p>
            <a:pPr marL="0" indent="0">
              <a:buNone/>
            </a:pPr>
            <a:br>
              <a:rPr lang="en-US" sz="1050" dirty="0"/>
            </a:br>
            <a:endParaRPr lang="en-US" sz="1600" dirty="0">
              <a:solidFill>
                <a:schemeClr val="tx1"/>
              </a:solidFill>
              <a:latin typeface="Arial" panose="020B0604020202020204" pitchFamily="34" charset="0"/>
              <a:cs typeface="Arial" panose="020B0604020202020204" pitchFamily="34" charset="0"/>
            </a:endParaRPr>
          </a:p>
          <a:p>
            <a:pPr marL="0" indent="0">
              <a:buNone/>
            </a:pPr>
            <a:endParaRPr lang="en-IN" sz="16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27D92BA-0B3D-F13E-8DA8-077B461771E8}"/>
              </a:ext>
            </a:extLst>
          </p:cNvPr>
          <p:cNvSpPr>
            <a:spLocks noGrp="1"/>
          </p:cNvSpPr>
          <p:nvPr>
            <p:ph type="sldNum" sz="quarter" idx="12"/>
          </p:nvPr>
        </p:nvSpPr>
        <p:spPr/>
        <p:txBody>
          <a:bodyPr/>
          <a:lstStyle/>
          <a:p>
            <a:pPr>
              <a:defRPr/>
            </a:pPr>
            <a:fld id="{EE9727E1-BEAE-4BA9-B50B-211760F87613}" type="slidenum">
              <a:rPr lang="en-IN" smtClean="0"/>
              <a:pPr>
                <a:defRPr/>
              </a:pPr>
              <a:t>14</a:t>
            </a:fld>
            <a:endParaRPr lang="en-IN"/>
          </a:p>
        </p:txBody>
      </p:sp>
    </p:spTree>
    <p:extLst>
      <p:ext uri="{BB962C8B-B14F-4D97-AF65-F5344CB8AC3E}">
        <p14:creationId xmlns:p14="http://schemas.microsoft.com/office/powerpoint/2010/main" val="47257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2F3A-CDD2-40A6-E7FD-2C4820998859}"/>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19B85ECB-1928-4125-44EE-30A5667B2F2A}"/>
              </a:ext>
            </a:extLst>
          </p:cNvPr>
          <p:cNvSpPr>
            <a:spLocks noGrp="1"/>
          </p:cNvSpPr>
          <p:nvPr>
            <p:ph idx="1"/>
          </p:nvPr>
        </p:nvSpPr>
        <p:spPr>
          <a:xfrm>
            <a:off x="152402" y="914400"/>
            <a:ext cx="8816975" cy="5410200"/>
          </a:xfrm>
        </p:spPr>
        <p:txBody>
          <a:bodyPr/>
          <a:lstStyle/>
          <a:p>
            <a:pPr marL="0" indent="0">
              <a:buNone/>
            </a:pPr>
            <a:r>
              <a:rPr lang="en-US" sz="1600" b="1" u="sng" dirty="0">
                <a:solidFill>
                  <a:schemeClr val="tx1"/>
                </a:solidFill>
                <a:latin typeface="Arial" panose="020B0604020202020204" pitchFamily="34" charset="0"/>
                <a:cs typeface="Arial" panose="020B0604020202020204" pitchFamily="34" charset="0"/>
              </a:rPr>
              <a:t>Future</a:t>
            </a:r>
            <a:r>
              <a:rPr lang="en-US" sz="1600" dirty="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a:buFont typeface="+mj-lt"/>
              <a:buAutoNum type="arabicPeriod"/>
            </a:pPr>
            <a:r>
              <a:rPr lang="en-US" sz="1600" b="1" u="sng" dirty="0">
                <a:solidFill>
                  <a:srgbClr val="222222"/>
                </a:solidFill>
                <a:latin typeface="Arial" panose="020B0604020202020204" pitchFamily="34" charset="0"/>
                <a:cs typeface="Arial" panose="020B0604020202020204" pitchFamily="34" charset="0"/>
              </a:rPr>
              <a:t>Technology and software</a:t>
            </a:r>
            <a:r>
              <a:rPr lang="en-US" sz="1600" dirty="0">
                <a:solidFill>
                  <a:srgbClr val="222222"/>
                </a:solidFill>
                <a:latin typeface="Arial" panose="020B0604020202020204" pitchFamily="34" charset="0"/>
                <a:cs typeface="Arial" panose="020B0604020202020204" pitchFamily="34" charset="0"/>
              </a:rPr>
              <a:t>: With the rapid digitization of various industries, the technology and software sector is expected to grow significantly in the coming years. According to a report by EY, the Indian technology sector is expected to reach a market size of $1 trillion by 2025, making it an attractive investment opportunity for private equity funds.</a:t>
            </a:r>
            <a:br>
              <a:rPr lang="en-US" sz="1600" dirty="0">
                <a:solidFill>
                  <a:srgbClr val="222222"/>
                </a:solidFill>
                <a:latin typeface="Arial" panose="020B0604020202020204" pitchFamily="34" charset="0"/>
                <a:cs typeface="Arial" panose="020B0604020202020204" pitchFamily="34" charset="0"/>
              </a:rPr>
            </a:br>
            <a:endParaRPr lang="en-US" sz="1600" dirty="0">
              <a:solidFill>
                <a:srgbClr val="222222"/>
              </a:solidFill>
              <a:latin typeface="Arial" panose="020B0604020202020204" pitchFamily="34" charset="0"/>
              <a:cs typeface="Arial" panose="020B0604020202020204" pitchFamily="34" charset="0"/>
            </a:endParaRPr>
          </a:p>
          <a:p>
            <a:pPr>
              <a:spcBef>
                <a:spcPts val="0"/>
              </a:spcBef>
              <a:spcAft>
                <a:spcPts val="0"/>
              </a:spcAft>
              <a:buFont typeface="+mj-lt"/>
              <a:buAutoNum type="arabicPeriod"/>
            </a:pPr>
            <a:r>
              <a:rPr lang="en-US" sz="1600" b="1" u="sng" dirty="0">
                <a:solidFill>
                  <a:srgbClr val="222222"/>
                </a:solidFill>
                <a:latin typeface="Arial" panose="020B0604020202020204" pitchFamily="34" charset="0"/>
                <a:cs typeface="Arial" panose="020B0604020202020204" pitchFamily="34" charset="0"/>
              </a:rPr>
              <a:t>Healthcare</a:t>
            </a:r>
            <a:r>
              <a:rPr lang="en-US" sz="1600" dirty="0">
                <a:solidFill>
                  <a:srgbClr val="222222"/>
                </a:solidFill>
                <a:latin typeface="Arial" panose="020B0604020202020204" pitchFamily="34" charset="0"/>
                <a:cs typeface="Arial" panose="020B0604020202020204" pitchFamily="34" charset="0"/>
              </a:rPr>
              <a:t>: The Indian healthcare sector is also growing rapidly, with increasing demand for quality healthcare services and products. Private equity funds are showing increasing interest in healthcare startups and companies that offer innovative healthcare solutions.</a:t>
            </a:r>
            <a:br>
              <a:rPr lang="en-US" sz="1600" dirty="0">
                <a:solidFill>
                  <a:srgbClr val="222222"/>
                </a:solidFill>
                <a:latin typeface="Arial" panose="020B0604020202020204" pitchFamily="34" charset="0"/>
                <a:cs typeface="Arial" panose="020B0604020202020204" pitchFamily="34" charset="0"/>
              </a:rPr>
            </a:br>
            <a:endParaRPr lang="en-US" sz="1600" dirty="0">
              <a:solidFill>
                <a:srgbClr val="222222"/>
              </a:solidFill>
              <a:latin typeface="Arial" panose="020B0604020202020204" pitchFamily="34" charset="0"/>
              <a:cs typeface="Arial" panose="020B0604020202020204" pitchFamily="34" charset="0"/>
            </a:endParaRPr>
          </a:p>
          <a:p>
            <a:pPr>
              <a:buFont typeface="+mj-lt"/>
              <a:buAutoNum type="arabicPeriod"/>
            </a:pPr>
            <a:r>
              <a:rPr lang="en-US" sz="1600" b="1" u="sng" dirty="0">
                <a:solidFill>
                  <a:srgbClr val="222222"/>
                </a:solidFill>
                <a:latin typeface="Arial" panose="020B0604020202020204" pitchFamily="34" charset="0"/>
                <a:cs typeface="Arial" panose="020B0604020202020204" pitchFamily="34" charset="0"/>
              </a:rPr>
              <a:t>Renewable Energy</a:t>
            </a:r>
            <a:r>
              <a:rPr lang="en-US" sz="1600" dirty="0">
                <a:solidFill>
                  <a:srgbClr val="222222"/>
                </a:solidFill>
                <a:latin typeface="Arial" panose="020B0604020202020204" pitchFamily="34" charset="0"/>
                <a:cs typeface="Arial" panose="020B0604020202020204" pitchFamily="34" charset="0"/>
              </a:rPr>
              <a:t>: With the Indian government's focus on renewable energy and the increasing demand for clean energy solutions, the renewable energy sector is expected to see significant growth in the coming years. According to a report by IBEF, the renewable energy sector in India is expected to reach a capacity of 175 GW by 2022. Private equity funds are investing in renewable energy startups and companies that offer innovative and sustainable solutions.</a:t>
            </a: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04D11DB-2FCE-D11C-1E5D-669161F6F05A}"/>
              </a:ext>
            </a:extLst>
          </p:cNvPr>
          <p:cNvSpPr>
            <a:spLocks noGrp="1"/>
          </p:cNvSpPr>
          <p:nvPr>
            <p:ph type="sldNum" sz="quarter" idx="12"/>
          </p:nvPr>
        </p:nvSpPr>
        <p:spPr/>
        <p:txBody>
          <a:bodyPr/>
          <a:lstStyle/>
          <a:p>
            <a:pPr>
              <a:defRPr/>
            </a:pPr>
            <a:fld id="{EE9727E1-BEAE-4BA9-B50B-211760F87613}" type="slidenum">
              <a:rPr lang="en-IN" smtClean="0"/>
              <a:pPr>
                <a:defRPr/>
              </a:pPr>
              <a:t>15</a:t>
            </a:fld>
            <a:endParaRPr lang="en-IN"/>
          </a:p>
        </p:txBody>
      </p:sp>
    </p:spTree>
    <p:extLst>
      <p:ext uri="{BB962C8B-B14F-4D97-AF65-F5344CB8AC3E}">
        <p14:creationId xmlns:p14="http://schemas.microsoft.com/office/powerpoint/2010/main" val="381672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4DD4-5396-1E93-5FFD-FB6E19C23095}"/>
              </a:ext>
            </a:extLst>
          </p:cNvPr>
          <p:cNvSpPr>
            <a:spLocks noGrp="1"/>
          </p:cNvSpPr>
          <p:nvPr>
            <p:ph type="title"/>
          </p:nvPr>
        </p:nvSpPr>
        <p:spPr>
          <a:xfrm>
            <a:off x="2244047" y="152402"/>
            <a:ext cx="6934200" cy="561975"/>
          </a:xfrm>
        </p:spPr>
        <p:txBody>
          <a:bodyPr/>
          <a:lstStyle/>
          <a:p>
            <a:pPr algn="ctr">
              <a:spcBef>
                <a:spcPts val="0"/>
              </a:spcBef>
              <a:spcAft>
                <a:spcPts val="0"/>
              </a:spcAft>
            </a:pPr>
            <a:br>
              <a:rPr lang="en-US" sz="2000" b="1" u="sng" dirty="0">
                <a:solidFill>
                  <a:srgbClr val="222222"/>
                </a:solidFill>
              </a:rPr>
            </a:br>
            <a:br>
              <a:rPr lang="en-US" sz="2000" b="1" u="sng" dirty="0">
                <a:solidFill>
                  <a:srgbClr val="222222"/>
                </a:solidFill>
              </a:rPr>
            </a:br>
            <a:br>
              <a:rPr lang="en-US" sz="1800" b="1" u="sng" dirty="0">
                <a:solidFill>
                  <a:srgbClr val="222222"/>
                </a:solidFill>
              </a:rPr>
            </a:br>
            <a:r>
              <a:rPr lang="en-US" sz="1800" b="1" u="sng" dirty="0">
                <a:solidFill>
                  <a:srgbClr val="222222"/>
                </a:solidFill>
              </a:rPr>
              <a:t>The changes in Private Equity Fund’s strategy in India over the years:</a:t>
            </a:r>
            <a:br>
              <a:rPr lang="en-US" sz="3200" dirty="0"/>
            </a:br>
            <a:endParaRPr lang="en-IN" sz="3200" dirty="0"/>
          </a:p>
        </p:txBody>
      </p:sp>
      <p:sp>
        <p:nvSpPr>
          <p:cNvPr id="4" name="Slide Number Placeholder 3">
            <a:extLst>
              <a:ext uri="{FF2B5EF4-FFF2-40B4-BE49-F238E27FC236}">
                <a16:creationId xmlns:a16="http://schemas.microsoft.com/office/drawing/2014/main" id="{F34177F6-C4FC-77E9-2F96-E0F37844E3E2}"/>
              </a:ext>
            </a:extLst>
          </p:cNvPr>
          <p:cNvSpPr>
            <a:spLocks noGrp="1"/>
          </p:cNvSpPr>
          <p:nvPr>
            <p:ph type="sldNum" sz="quarter" idx="12"/>
          </p:nvPr>
        </p:nvSpPr>
        <p:spPr/>
        <p:txBody>
          <a:bodyPr/>
          <a:lstStyle/>
          <a:p>
            <a:pPr>
              <a:defRPr/>
            </a:pPr>
            <a:fld id="{EE9727E1-BEAE-4BA9-B50B-211760F87613}" type="slidenum">
              <a:rPr lang="en-IN" smtClean="0"/>
              <a:pPr>
                <a:defRPr/>
              </a:pPr>
              <a:t>16</a:t>
            </a:fld>
            <a:endParaRPr lang="en-IN"/>
          </a:p>
        </p:txBody>
      </p:sp>
      <p:sp>
        <p:nvSpPr>
          <p:cNvPr id="6" name="Content Placeholder 5">
            <a:extLst>
              <a:ext uri="{FF2B5EF4-FFF2-40B4-BE49-F238E27FC236}">
                <a16:creationId xmlns:a16="http://schemas.microsoft.com/office/drawing/2014/main" id="{1980B0FE-BBC8-9F1B-6A03-4F265F83CFE0}"/>
              </a:ext>
            </a:extLst>
          </p:cNvPr>
          <p:cNvSpPr>
            <a:spLocks noGrp="1"/>
          </p:cNvSpPr>
          <p:nvPr>
            <p:ph idx="1"/>
          </p:nvPr>
        </p:nvSpPr>
        <p:spPr>
          <a:xfrm>
            <a:off x="152403" y="1268414"/>
            <a:ext cx="6248399" cy="5132387"/>
          </a:xfrm>
        </p:spPr>
        <p:txBody>
          <a:bodyPr/>
          <a:lstStyle/>
          <a:p>
            <a:pPr marL="0" indent="0">
              <a:buNone/>
            </a:pPr>
            <a:r>
              <a:rPr lang="en-US" sz="1600" dirty="0">
                <a:latin typeface="Arial" panose="020B0604020202020204" pitchFamily="34" charset="0"/>
                <a:cs typeface="Arial" panose="020B0604020202020204" pitchFamily="34" charset="0"/>
              </a:rPr>
              <a:t>1. </a:t>
            </a:r>
            <a:r>
              <a:rPr lang="en-IN" sz="1600" b="1" u="sng" dirty="0">
                <a:solidFill>
                  <a:srgbClr val="222222"/>
                </a:solidFill>
                <a:latin typeface="Arial" panose="020B0604020202020204" pitchFamily="34" charset="0"/>
                <a:cs typeface="Arial" panose="020B0604020202020204" pitchFamily="34" charset="0"/>
              </a:rPr>
              <a:t>Focus on early-stage investing:</a:t>
            </a:r>
            <a:br>
              <a:rPr lang="en-IN" sz="1600" b="1" u="sng" dirty="0">
                <a:solidFill>
                  <a:srgbClr val="222222"/>
                </a:solidFill>
                <a:latin typeface="Arial" panose="020B0604020202020204" pitchFamily="34" charset="0"/>
                <a:cs typeface="Arial" panose="020B0604020202020204" pitchFamily="34" charset="0"/>
              </a:rPr>
            </a:br>
            <a:endParaRPr lang="en-IN" sz="1600" b="1" u="sng" dirty="0">
              <a:solidFill>
                <a:srgbClr val="222222"/>
              </a:solidFill>
              <a:latin typeface="Arial" panose="020B0604020202020204" pitchFamily="34" charset="0"/>
              <a:cs typeface="Arial" panose="020B0604020202020204" pitchFamily="34" charset="0"/>
            </a:endParaRPr>
          </a:p>
          <a:p>
            <a:pPr marL="0" indent="0">
              <a:buNone/>
            </a:pPr>
            <a:r>
              <a:rPr lang="en-US" sz="1600" dirty="0">
                <a:solidFill>
                  <a:srgbClr val="222222"/>
                </a:solidFill>
                <a:latin typeface="Arial" panose="020B0604020202020204" pitchFamily="34" charset="0"/>
                <a:cs typeface="Arial" panose="020B0604020202020204" pitchFamily="34" charset="0"/>
              </a:rPr>
              <a:t> In the early years, PE funds in India primarily focused on growth-stage and buyout investments.</a:t>
            </a:r>
          </a:p>
          <a:p>
            <a:pPr marL="0" indent="0">
              <a:buNone/>
            </a:pPr>
            <a:r>
              <a:rPr lang="en-US" sz="1600" dirty="0">
                <a:solidFill>
                  <a:srgbClr val="374151"/>
                </a:solidFill>
                <a:latin typeface="Arial" panose="020B0604020202020204" pitchFamily="34" charset="0"/>
                <a:cs typeface="Arial" panose="020B0604020202020204" pitchFamily="34" charset="0"/>
              </a:rPr>
              <a:t>Swiggy: </a:t>
            </a:r>
            <a:r>
              <a:rPr lang="en-US" sz="1600" b="1" u="sng" dirty="0">
                <a:solidFill>
                  <a:srgbClr val="374151"/>
                </a:solidFill>
                <a:latin typeface="Arial" panose="020B0604020202020204" pitchFamily="34" charset="0"/>
                <a:cs typeface="Arial" panose="020B0604020202020204" pitchFamily="34" charset="0"/>
              </a:rPr>
              <a:t>Accel Partners India invested in Swiggy</a:t>
            </a:r>
            <a:r>
              <a:rPr lang="en-US" sz="1600" dirty="0">
                <a:solidFill>
                  <a:srgbClr val="374151"/>
                </a:solidFill>
                <a:latin typeface="Arial" panose="020B0604020202020204" pitchFamily="34" charset="0"/>
                <a:cs typeface="Arial" panose="020B0604020202020204" pitchFamily="34" charset="0"/>
              </a:rPr>
              <a:t>, the food delivery company in India, in 2015 when the company was in its early stages. Swiggy has since become a market leader in the highly competitive food delivery industry in India and has raised over $1.7 billion in funding to date.</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r>
              <a:rPr lang="en-US" sz="1600" dirty="0">
                <a:solidFill>
                  <a:srgbClr val="374151"/>
                </a:solidFill>
                <a:latin typeface="Arial" panose="020B0604020202020204" pitchFamily="34" charset="0"/>
                <a:cs typeface="Arial" panose="020B0604020202020204" pitchFamily="34" charset="0"/>
              </a:rPr>
              <a:t>2. </a:t>
            </a:r>
            <a:r>
              <a:rPr lang="en-IN" sz="1600" b="1" u="sng" dirty="0">
                <a:solidFill>
                  <a:srgbClr val="222222"/>
                </a:solidFill>
                <a:latin typeface="Arial" panose="020B0604020202020204" pitchFamily="34" charset="0"/>
                <a:cs typeface="Arial" panose="020B0604020202020204" pitchFamily="34" charset="0"/>
              </a:rPr>
              <a:t>Sectoral diversification</a:t>
            </a:r>
            <a:r>
              <a:rPr lang="en-IN" sz="1600" dirty="0">
                <a:solidFill>
                  <a:srgbClr val="222222"/>
                </a:solidFill>
                <a:latin typeface="Arial" panose="020B0604020202020204" pitchFamily="34" charset="0"/>
                <a:cs typeface="Arial" panose="020B0604020202020204" pitchFamily="34" charset="0"/>
              </a:rPr>
              <a:t>:</a:t>
            </a:r>
            <a:br>
              <a:rPr lang="en-IN" sz="1600" dirty="0">
                <a:solidFill>
                  <a:srgbClr val="222222"/>
                </a:solidFill>
                <a:latin typeface="Arial" panose="020B0604020202020204" pitchFamily="34" charset="0"/>
                <a:cs typeface="Arial" panose="020B0604020202020204" pitchFamily="34" charset="0"/>
              </a:rPr>
            </a:br>
            <a:endParaRPr lang="en-US" sz="1600" dirty="0">
              <a:solidFill>
                <a:srgbClr val="374151"/>
              </a:solidFill>
              <a:latin typeface="Arial" panose="020B0604020202020204" pitchFamily="34" charset="0"/>
              <a:cs typeface="Arial" panose="020B0604020202020204" pitchFamily="34" charset="0"/>
            </a:endParaRPr>
          </a:p>
          <a:p>
            <a:pPr marL="0" indent="0">
              <a:buNone/>
            </a:pPr>
            <a:r>
              <a:rPr lang="en-US" sz="1600" dirty="0">
                <a:solidFill>
                  <a:srgbClr val="222222"/>
                </a:solidFill>
                <a:latin typeface="Arial" panose="020B0604020202020204" pitchFamily="34" charset="0"/>
                <a:cs typeface="Arial" panose="020B0604020202020204" pitchFamily="34" charset="0"/>
              </a:rPr>
              <a:t>PE funds investing in sectors such as healthcare, edtech, e-commerce, Fintech, IT and services.</a:t>
            </a:r>
          </a:p>
          <a:p>
            <a:pPr marL="0" indent="0">
              <a:buNone/>
            </a:pPr>
            <a:r>
              <a:rPr lang="en-US" sz="1600" dirty="0">
                <a:solidFill>
                  <a:srgbClr val="374151"/>
                </a:solidFill>
                <a:latin typeface="Arial" panose="020B0604020202020204" pitchFamily="34" charset="0"/>
                <a:cs typeface="Arial" panose="020B0604020202020204" pitchFamily="34" charset="0"/>
              </a:rPr>
              <a:t>KKR: Another global PE firm, KKR has invested in a diverse range of sectors in India, including healthcare, consumer goods, energy, and infrastructure. Some of KKR's notable investments in India include Max Financial Services and Coffee Day Enterprises.</a:t>
            </a:r>
          </a:p>
          <a:p>
            <a:pPr marL="0" indent="0">
              <a:buNone/>
            </a:pPr>
            <a:endParaRPr lang="en-IN" dirty="0"/>
          </a:p>
        </p:txBody>
      </p:sp>
      <p:pic>
        <p:nvPicPr>
          <p:cNvPr id="1026" name="Picture 2" descr="Accel Looks To India For Venture Returns | TechCrunch">
            <a:extLst>
              <a:ext uri="{FF2B5EF4-FFF2-40B4-BE49-F238E27FC236}">
                <a16:creationId xmlns:a16="http://schemas.microsoft.com/office/drawing/2014/main" id="{59A5E959-F0E8-A587-9FAC-3562BF041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524000"/>
            <a:ext cx="2667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KR India Asset Finance - Crunchbase Investor Profile &amp; Investments">
            <a:extLst>
              <a:ext uri="{FF2B5EF4-FFF2-40B4-BE49-F238E27FC236}">
                <a16:creationId xmlns:a16="http://schemas.microsoft.com/office/drawing/2014/main" id="{57460D5E-C46F-C51C-BC75-9C0FFEBD7A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909" t="31882" r="21629" b="30196"/>
          <a:stretch/>
        </p:blipFill>
        <p:spPr bwMode="auto">
          <a:xfrm>
            <a:off x="6629400" y="4648202"/>
            <a:ext cx="2362200" cy="147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3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412D-82E5-95FD-BC4D-5C06CE6FF882}"/>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72390BC5-01FC-4165-0473-9513E27947ED}"/>
              </a:ext>
            </a:extLst>
          </p:cNvPr>
          <p:cNvSpPr>
            <a:spLocks noGrp="1"/>
          </p:cNvSpPr>
          <p:nvPr>
            <p:ph idx="1"/>
          </p:nvPr>
        </p:nvSpPr>
        <p:spPr>
          <a:xfrm>
            <a:off x="76200" y="990600"/>
            <a:ext cx="6705600" cy="1981200"/>
          </a:xfrm>
        </p:spPr>
        <p:txBody>
          <a:bodyPr/>
          <a:lstStyle/>
          <a:p>
            <a:pPr marL="0" indent="0">
              <a:buNone/>
            </a:pPr>
            <a:r>
              <a:rPr lang="en-US" sz="1600" dirty="0">
                <a:latin typeface="Arial" panose="020B0604020202020204" pitchFamily="34" charset="0"/>
                <a:cs typeface="Arial" panose="020B0604020202020204" pitchFamily="34" charset="0"/>
              </a:rPr>
              <a:t>3. </a:t>
            </a:r>
            <a:r>
              <a:rPr lang="en-IN" sz="1600" b="1" u="sng" dirty="0">
                <a:solidFill>
                  <a:srgbClr val="222222"/>
                </a:solidFill>
                <a:latin typeface="Arial" panose="020B0604020202020204" pitchFamily="34" charset="0"/>
                <a:cs typeface="Arial" panose="020B0604020202020204" pitchFamily="34" charset="0"/>
              </a:rPr>
              <a:t>Rise of sector-focused funds</a:t>
            </a:r>
            <a:r>
              <a:rPr lang="en-IN" sz="1600" dirty="0">
                <a:solidFill>
                  <a:srgbClr val="222222"/>
                </a:solidFill>
                <a:latin typeface="Arial" panose="020B0604020202020204" pitchFamily="34" charset="0"/>
                <a:cs typeface="Arial" panose="020B0604020202020204" pitchFamily="34" charset="0"/>
              </a:rPr>
              <a:t>:</a:t>
            </a:r>
          </a:p>
          <a:p>
            <a:pPr marL="0" indent="0">
              <a:buNone/>
            </a:pPr>
            <a:endParaRPr lang="en-IN" sz="1600" dirty="0">
              <a:solidFill>
                <a:srgbClr val="222222"/>
              </a:solidFill>
              <a:latin typeface="Arial" panose="020B0604020202020204" pitchFamily="34" charset="0"/>
              <a:cs typeface="Arial" panose="020B0604020202020204" pitchFamily="34" charset="0"/>
            </a:endParaRPr>
          </a:p>
          <a:p>
            <a:pPr marL="0" indent="0">
              <a:buNone/>
            </a:pPr>
            <a:r>
              <a:rPr lang="en-US" sz="1600" dirty="0">
                <a:solidFill>
                  <a:srgbClr val="222222"/>
                </a:solidFill>
                <a:latin typeface="Arial" panose="020B0604020202020204" pitchFamily="34" charset="0"/>
                <a:cs typeface="Arial" panose="020B0604020202020204" pitchFamily="34" charset="0"/>
              </a:rPr>
              <a:t>With the growing diversification of sectors, there has been a rise in sector-focused funds in India.</a:t>
            </a:r>
          </a:p>
          <a:p>
            <a:pPr marL="0" indent="0">
              <a:buNone/>
            </a:pPr>
            <a:r>
              <a:rPr lang="en-US" sz="1600" dirty="0">
                <a:solidFill>
                  <a:srgbClr val="374151"/>
                </a:solidFill>
                <a:latin typeface="Arial" panose="020B0604020202020204" pitchFamily="34" charset="0"/>
                <a:cs typeface="Arial" panose="020B0604020202020204" pitchFamily="34" charset="0"/>
              </a:rPr>
              <a:t>Healthcare has emerged as a key sector for PE investments in recent years, with several sector-focused funds investing in healthcare companies in India.</a:t>
            </a:r>
            <a:br>
              <a:rPr lang="en-US" sz="1600" dirty="0">
                <a:solidFill>
                  <a:srgbClr val="374151"/>
                </a:solidFill>
                <a:latin typeface="Arial" panose="020B0604020202020204" pitchFamily="34" charset="0"/>
                <a:cs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96CEE8EA-BB6A-EE64-E2D6-4A9220DAEFE5}"/>
              </a:ext>
            </a:extLst>
          </p:cNvPr>
          <p:cNvSpPr>
            <a:spLocks noGrp="1"/>
          </p:cNvSpPr>
          <p:nvPr>
            <p:ph type="sldNum" sz="quarter" idx="12"/>
          </p:nvPr>
        </p:nvSpPr>
        <p:spPr/>
        <p:txBody>
          <a:bodyPr/>
          <a:lstStyle/>
          <a:p>
            <a:pPr>
              <a:defRPr/>
            </a:pPr>
            <a:fld id="{EE9727E1-BEAE-4BA9-B50B-211760F87613}" type="slidenum">
              <a:rPr lang="en-IN" smtClean="0"/>
              <a:pPr>
                <a:defRPr/>
              </a:pPr>
              <a:t>17</a:t>
            </a:fld>
            <a:endParaRPr lang="en-IN" dirty="0"/>
          </a:p>
        </p:txBody>
      </p:sp>
      <p:pic>
        <p:nvPicPr>
          <p:cNvPr id="2050" name="Picture 2" descr="Quadria Capital - Crunchbase Investor Profile &amp; Investments">
            <a:extLst>
              <a:ext uri="{FF2B5EF4-FFF2-40B4-BE49-F238E27FC236}">
                <a16:creationId xmlns:a16="http://schemas.microsoft.com/office/drawing/2014/main" id="{A3C8D1D5-24D8-AAFA-954C-27B5FA2B4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14" t="16012" r="15063" b="19101"/>
          <a:stretch/>
        </p:blipFill>
        <p:spPr bwMode="auto">
          <a:xfrm>
            <a:off x="7162802" y="1295400"/>
            <a:ext cx="1695237" cy="1582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3C4059-5ECD-4054-505C-A2B3AA551473}"/>
              </a:ext>
            </a:extLst>
          </p:cNvPr>
          <p:cNvPicPr>
            <a:picLocks noChangeAspect="1"/>
          </p:cNvPicPr>
          <p:nvPr/>
        </p:nvPicPr>
        <p:blipFill>
          <a:blip r:embed="rId3"/>
          <a:stretch>
            <a:fillRect/>
          </a:stretch>
        </p:blipFill>
        <p:spPr>
          <a:xfrm>
            <a:off x="76200" y="2971800"/>
            <a:ext cx="8991600" cy="3479920"/>
          </a:xfrm>
          <a:prstGeom prst="rect">
            <a:avLst/>
          </a:prstGeom>
        </p:spPr>
      </p:pic>
    </p:spTree>
    <p:extLst>
      <p:ext uri="{BB962C8B-B14F-4D97-AF65-F5344CB8AC3E}">
        <p14:creationId xmlns:p14="http://schemas.microsoft.com/office/powerpoint/2010/main" val="16812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5EF6-64B9-8CCF-3A08-AD3CFD4614F0}"/>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9641BF3D-8E48-74E6-B332-185945308E06}"/>
              </a:ext>
            </a:extLst>
          </p:cNvPr>
          <p:cNvSpPr>
            <a:spLocks noGrp="1"/>
          </p:cNvSpPr>
          <p:nvPr>
            <p:ph idx="1"/>
          </p:nvPr>
        </p:nvSpPr>
        <p:spPr>
          <a:xfrm>
            <a:off x="76203" y="1066800"/>
            <a:ext cx="5410199" cy="5562600"/>
          </a:xfrm>
        </p:spPr>
        <p:txBody>
          <a:bodyPr/>
          <a:lstStyle/>
          <a:p>
            <a:pPr marL="0" indent="0">
              <a:buNone/>
            </a:pPr>
            <a:r>
              <a:rPr lang="en-US" sz="1800" b="1" u="sng" dirty="0">
                <a:solidFill>
                  <a:srgbClr val="222222"/>
                </a:solidFill>
                <a:latin typeface="Arial" panose="020B0604020202020204" pitchFamily="34" charset="0"/>
              </a:rPr>
              <a:t>4. Increased emphasis on ESG</a:t>
            </a:r>
            <a:r>
              <a:rPr lang="en-US" sz="1800" dirty="0">
                <a:solidFill>
                  <a:srgbClr val="222222"/>
                </a:solidFill>
                <a:latin typeface="Arial" panose="020B0604020202020204" pitchFamily="34" charset="0"/>
              </a:rPr>
              <a:t>: </a:t>
            </a:r>
          </a:p>
          <a:p>
            <a:pPr marL="0" indent="0">
              <a:buNone/>
            </a:pPr>
            <a:r>
              <a:rPr lang="en-US" sz="1600" dirty="0">
                <a:solidFill>
                  <a:srgbClr val="222222"/>
                </a:solidFill>
                <a:latin typeface="Arial" panose="020B0604020202020204" pitchFamily="34" charset="0"/>
              </a:rPr>
              <a:t>Environmental, social, and governance (ESG) considerations have become increasingly important for PE funds in recent years.</a:t>
            </a:r>
          </a:p>
          <a:p>
            <a:pPr marL="0" indent="0">
              <a:buNone/>
            </a:pPr>
            <a:r>
              <a:rPr lang="en-US" sz="1600" dirty="0">
                <a:solidFill>
                  <a:srgbClr val="374151"/>
                </a:solidFill>
                <a:latin typeface="Arial" panose="020B0604020202020204" pitchFamily="34" charset="0"/>
                <a:cs typeface="Arial" panose="020B0604020202020204" pitchFamily="34" charset="0"/>
              </a:rPr>
              <a:t>Example: </a:t>
            </a:r>
            <a:r>
              <a:rPr lang="en-US" sz="1600" dirty="0" err="1">
                <a:solidFill>
                  <a:srgbClr val="374151"/>
                </a:solidFill>
                <a:latin typeface="Arial" panose="020B0604020202020204" pitchFamily="34" charset="0"/>
                <a:cs typeface="Arial" panose="020B0604020202020204" pitchFamily="34" charset="0"/>
              </a:rPr>
              <a:t>Aavishkaar</a:t>
            </a:r>
            <a:r>
              <a:rPr lang="en-US" sz="1600" dirty="0">
                <a:solidFill>
                  <a:srgbClr val="374151"/>
                </a:solidFill>
                <a:latin typeface="Arial" panose="020B0604020202020204" pitchFamily="34" charset="0"/>
                <a:cs typeface="Arial" panose="020B0604020202020204" pitchFamily="34" charset="0"/>
              </a:rPr>
              <a:t> Capital, this is a Mumbai-based impact investment firm that invests in companies that create social and environmental impact in India.</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r>
              <a:rPr lang="en-US" sz="1600" dirty="0">
                <a:solidFill>
                  <a:srgbClr val="374151"/>
                </a:solidFill>
                <a:latin typeface="Arial" panose="020B0604020202020204" pitchFamily="34" charset="0"/>
                <a:cs typeface="Arial" panose="020B0604020202020204" pitchFamily="34" charset="0"/>
              </a:rPr>
              <a:t>5. </a:t>
            </a:r>
            <a:r>
              <a:rPr lang="en-IN" sz="1800" b="1" u="sng" dirty="0">
                <a:solidFill>
                  <a:srgbClr val="222222"/>
                </a:solidFill>
                <a:latin typeface="Arial" panose="020B0604020202020204" pitchFamily="34" charset="0"/>
              </a:rPr>
              <a:t>Co-investing and syndication</a:t>
            </a:r>
            <a:r>
              <a:rPr lang="en-US" sz="1600" b="1" u="sng" dirty="0">
                <a:solidFill>
                  <a:srgbClr val="374151"/>
                </a:solidFill>
                <a:latin typeface="Arial" panose="020B0604020202020204" pitchFamily="34" charset="0"/>
                <a:cs typeface="Arial" panose="020B0604020202020204" pitchFamily="34" charset="0"/>
              </a:rPr>
              <a:t>:</a:t>
            </a:r>
          </a:p>
          <a:p>
            <a:pPr marL="0" indent="0">
              <a:buNone/>
            </a:pPr>
            <a:r>
              <a:rPr lang="en-US" sz="1600" dirty="0">
                <a:solidFill>
                  <a:srgbClr val="222222"/>
                </a:solidFill>
                <a:latin typeface="Arial" panose="020B0604020202020204" pitchFamily="34" charset="0"/>
              </a:rPr>
              <a:t>Co-investing and syndication have become popular among PE funds in India as they seek to reduce risk and diversify their portfolios</a:t>
            </a:r>
            <a:r>
              <a:rPr lang="en-US" sz="1600" b="1" dirty="0">
                <a:solidFill>
                  <a:srgbClr val="374151"/>
                </a:solidFill>
                <a:latin typeface="Arial" panose="020B0604020202020204" pitchFamily="34" charset="0"/>
                <a:cs typeface="Arial" panose="020B0604020202020204" pitchFamily="34" charset="0"/>
              </a:rPr>
              <a:t>.</a:t>
            </a:r>
          </a:p>
          <a:p>
            <a:pPr marL="0" indent="0">
              <a:buNone/>
            </a:pPr>
            <a:r>
              <a:rPr lang="en-US" sz="1600" dirty="0">
                <a:solidFill>
                  <a:srgbClr val="374151"/>
                </a:solidFill>
                <a:latin typeface="Arial" panose="020B0604020202020204" pitchFamily="34" charset="0"/>
                <a:cs typeface="Arial" panose="020B0604020202020204" pitchFamily="34" charset="0"/>
              </a:rPr>
              <a:t>Example: In 2021, </a:t>
            </a:r>
            <a:r>
              <a:rPr lang="en-US" sz="1600" dirty="0" err="1">
                <a:solidFill>
                  <a:srgbClr val="374151"/>
                </a:solidFill>
                <a:latin typeface="Arial" panose="020B0604020202020204" pitchFamily="34" charset="0"/>
                <a:cs typeface="Arial" panose="020B0604020202020204" pitchFamily="34" charset="0"/>
              </a:rPr>
              <a:t>Everstone</a:t>
            </a:r>
            <a:r>
              <a:rPr lang="en-US" sz="1600" dirty="0">
                <a:solidFill>
                  <a:srgbClr val="374151"/>
                </a:solidFill>
                <a:latin typeface="Arial" panose="020B0604020202020204" pitchFamily="34" charset="0"/>
                <a:cs typeface="Arial" panose="020B0604020202020204" pitchFamily="34" charset="0"/>
              </a:rPr>
              <a:t> Capital, an Indian PE firm, collaborated with Goldman Sachs and the Canada Pension Plan Investment Board (CPPIB) to acquire a controlling stake in Rubicon Research, an Indian pharmaceutical company.</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IN" sz="2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ABD6D94-5EB3-7FFD-E3D6-27A897D6D46B}"/>
              </a:ext>
            </a:extLst>
          </p:cNvPr>
          <p:cNvSpPr>
            <a:spLocks noGrp="1"/>
          </p:cNvSpPr>
          <p:nvPr>
            <p:ph type="sldNum" sz="quarter" idx="12"/>
          </p:nvPr>
        </p:nvSpPr>
        <p:spPr/>
        <p:txBody>
          <a:bodyPr/>
          <a:lstStyle/>
          <a:p>
            <a:pPr>
              <a:defRPr/>
            </a:pPr>
            <a:fld id="{EE9727E1-BEAE-4BA9-B50B-211760F87613}" type="slidenum">
              <a:rPr lang="en-IN" smtClean="0"/>
              <a:pPr>
                <a:defRPr/>
              </a:pPr>
              <a:t>18</a:t>
            </a:fld>
            <a:endParaRPr lang="en-IN" dirty="0"/>
          </a:p>
        </p:txBody>
      </p:sp>
      <p:pic>
        <p:nvPicPr>
          <p:cNvPr id="3074" name="Picture 2" descr="Aavishkaar Capital | LinkedIn">
            <a:extLst>
              <a:ext uri="{FF2B5EF4-FFF2-40B4-BE49-F238E27FC236}">
                <a16:creationId xmlns:a16="http://schemas.microsoft.com/office/drawing/2014/main" id="{5B1A85A5-5557-F5BC-696A-7EE6C9508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95400"/>
            <a:ext cx="2286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verstone Capital | LinkedIn">
            <a:extLst>
              <a:ext uri="{FF2B5EF4-FFF2-40B4-BE49-F238E27FC236}">
                <a16:creationId xmlns:a16="http://schemas.microsoft.com/office/drawing/2014/main" id="{BAC387AA-2BD9-0E16-B3C6-CC5D0D239B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 t="27010" r="1" b="23371"/>
          <a:stretch/>
        </p:blipFill>
        <p:spPr bwMode="auto">
          <a:xfrm>
            <a:off x="5257802" y="4191002"/>
            <a:ext cx="1903287" cy="9452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oldman Sachs Logo PNG Transparent &amp; SVG Vector - Freebie Supply">
            <a:extLst>
              <a:ext uri="{FF2B5EF4-FFF2-40B4-BE49-F238E27FC236}">
                <a16:creationId xmlns:a16="http://schemas.microsoft.com/office/drawing/2014/main" id="{785DC9DA-16B2-AD3D-2B1B-91BF33C403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 b="33443"/>
          <a:stretch/>
        </p:blipFill>
        <p:spPr bwMode="auto">
          <a:xfrm>
            <a:off x="7009437" y="3733800"/>
            <a:ext cx="2134563" cy="14263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anada Pension Plan Investment Board - Crunchbase Company Profile &amp; Funding">
            <a:extLst>
              <a:ext uri="{FF2B5EF4-FFF2-40B4-BE49-F238E27FC236}">
                <a16:creationId xmlns:a16="http://schemas.microsoft.com/office/drawing/2014/main" id="{030A4781-A36F-2636-77B5-10ABB1A8E1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875" b="22507"/>
          <a:stretch/>
        </p:blipFill>
        <p:spPr bwMode="auto">
          <a:xfrm>
            <a:off x="5791200" y="5257800"/>
            <a:ext cx="2438400" cy="135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9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CBBA-82B7-A085-C958-CD81270ABFD7}"/>
              </a:ext>
            </a:extLst>
          </p:cNvPr>
          <p:cNvSpPr>
            <a:spLocks noGrp="1"/>
          </p:cNvSpPr>
          <p:nvPr>
            <p:ph type="title"/>
          </p:nvPr>
        </p:nvSpPr>
        <p:spPr/>
        <p:txBody>
          <a:bodyPr/>
          <a:lstStyle/>
          <a:p>
            <a:r>
              <a:rPr lang="en-US" b="1" u="sng" dirty="0"/>
              <a:t>CONTINUED</a:t>
            </a:r>
            <a:endParaRPr lang="en-IN" b="1" u="sng" dirty="0"/>
          </a:p>
        </p:txBody>
      </p:sp>
      <p:sp>
        <p:nvSpPr>
          <p:cNvPr id="4" name="Slide Number Placeholder 3">
            <a:extLst>
              <a:ext uri="{FF2B5EF4-FFF2-40B4-BE49-F238E27FC236}">
                <a16:creationId xmlns:a16="http://schemas.microsoft.com/office/drawing/2014/main" id="{AA00B27B-65CC-4749-E51F-F411D38D2113}"/>
              </a:ext>
            </a:extLst>
          </p:cNvPr>
          <p:cNvSpPr>
            <a:spLocks noGrp="1"/>
          </p:cNvSpPr>
          <p:nvPr>
            <p:ph type="sldNum" sz="quarter" idx="12"/>
          </p:nvPr>
        </p:nvSpPr>
        <p:spPr/>
        <p:txBody>
          <a:bodyPr/>
          <a:lstStyle/>
          <a:p>
            <a:pPr>
              <a:defRPr/>
            </a:pPr>
            <a:fld id="{EE9727E1-BEAE-4BA9-B50B-211760F87613}" type="slidenum">
              <a:rPr lang="en-IN" smtClean="0"/>
              <a:pPr>
                <a:defRPr/>
              </a:pPr>
              <a:t>19</a:t>
            </a:fld>
            <a:endParaRPr lang="en-IN"/>
          </a:p>
        </p:txBody>
      </p:sp>
      <p:pic>
        <p:nvPicPr>
          <p:cNvPr id="8" name="Picture 7">
            <a:extLst>
              <a:ext uri="{FF2B5EF4-FFF2-40B4-BE49-F238E27FC236}">
                <a16:creationId xmlns:a16="http://schemas.microsoft.com/office/drawing/2014/main" id="{482DC8EE-399A-B8EB-907C-9098F31D098D}"/>
              </a:ext>
            </a:extLst>
          </p:cNvPr>
          <p:cNvPicPr>
            <a:picLocks noChangeAspect="1"/>
          </p:cNvPicPr>
          <p:nvPr/>
        </p:nvPicPr>
        <p:blipFill>
          <a:blip r:embed="rId3"/>
          <a:stretch>
            <a:fillRect/>
          </a:stretch>
        </p:blipFill>
        <p:spPr>
          <a:xfrm>
            <a:off x="0" y="914400"/>
            <a:ext cx="9144000" cy="5562600"/>
          </a:xfrm>
          <a:prstGeom prst="rect">
            <a:avLst/>
          </a:prstGeom>
        </p:spPr>
      </p:pic>
    </p:spTree>
    <p:extLst>
      <p:ext uri="{BB962C8B-B14F-4D97-AF65-F5344CB8AC3E}">
        <p14:creationId xmlns:p14="http://schemas.microsoft.com/office/powerpoint/2010/main" val="24206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WHAT IS PRIVATE EQUITY?</a:t>
            </a:r>
          </a:p>
        </p:txBody>
      </p:sp>
      <p:sp>
        <p:nvSpPr>
          <p:cNvPr id="3" name="Content Placeholder 2"/>
          <p:cNvSpPr>
            <a:spLocks noGrp="1"/>
          </p:cNvSpPr>
          <p:nvPr>
            <p:ph idx="1"/>
          </p:nvPr>
        </p:nvSpPr>
        <p:spPr>
          <a:xfrm>
            <a:off x="152400" y="1447800"/>
            <a:ext cx="4419600" cy="4705350"/>
          </a:xfrm>
        </p:spPr>
        <p:txBody>
          <a:bodyPr/>
          <a:lstStyle/>
          <a:p>
            <a:pPr marL="0" indent="0">
              <a:buNone/>
            </a:pPr>
            <a:r>
              <a:rPr lang="en-US" sz="2000" dirty="0">
                <a:solidFill>
                  <a:srgbClr val="374151"/>
                </a:solidFill>
                <a:latin typeface="Söhne"/>
              </a:rPr>
              <a:t>Private equity is a type of alternative investment that involves investing in privately held companies or acquiring public companies and delisting them. Private equity funds raise capital from institutional investors and high net worth individuals and use it to buy companies or make strategic investments. The goal is to improve the company's operations, increase its value, and sell it for a profit. </a:t>
            </a:r>
          </a:p>
        </p:txBody>
      </p:sp>
      <p:sp>
        <p:nvSpPr>
          <p:cNvPr id="4" name="Slide Number Placeholder 3"/>
          <p:cNvSpPr>
            <a:spLocks noGrp="1"/>
          </p:cNvSpPr>
          <p:nvPr>
            <p:ph type="sldNum" sz="quarter" idx="12"/>
          </p:nvPr>
        </p:nvSpPr>
        <p:spPr/>
        <p:txBody>
          <a:bodyPr/>
          <a:lstStyle/>
          <a:p>
            <a:pPr>
              <a:defRPr/>
            </a:pPr>
            <a:fld id="{EE9727E1-BEAE-4BA9-B50B-211760F87613}" type="slidenum">
              <a:rPr lang="en-IN" smtClean="0"/>
              <a:pPr>
                <a:defRPr/>
              </a:pPr>
              <a:t>2</a:t>
            </a:fld>
            <a:endParaRPr lang="en-IN"/>
          </a:p>
        </p:txBody>
      </p:sp>
      <p:pic>
        <p:nvPicPr>
          <p:cNvPr id="2050" name="Picture 2" descr="650+ Private Equity Illustrations, Royalty-Free Vector Graphics &amp; Clip Art  - iStock | Finance, Business, Venture capital">
            <a:extLst>
              <a:ext uri="{FF2B5EF4-FFF2-40B4-BE49-F238E27FC236}">
                <a16:creationId xmlns:a16="http://schemas.microsoft.com/office/drawing/2014/main" id="{D899F144-6B06-8F2C-4F81-6F7F01E3E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2"/>
            <a:ext cx="40386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7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79D-4107-C589-855D-0E61032A111B}"/>
              </a:ext>
            </a:extLst>
          </p:cNvPr>
          <p:cNvSpPr>
            <a:spLocks noGrp="1"/>
          </p:cNvSpPr>
          <p:nvPr>
            <p:ph type="title"/>
          </p:nvPr>
        </p:nvSpPr>
        <p:spPr>
          <a:xfrm>
            <a:off x="2971802" y="274640"/>
            <a:ext cx="5992813" cy="561975"/>
          </a:xfrm>
        </p:spPr>
        <p:txBody>
          <a:bodyPr/>
          <a:lstStyle/>
          <a:p>
            <a:r>
              <a:rPr lang="en-US" sz="2000" b="1" dirty="0"/>
              <a:t>INTERESTING FACTS ABOUT PE IN INDIA </a:t>
            </a:r>
            <a:endParaRPr lang="en-IN" sz="2000" b="1" dirty="0"/>
          </a:p>
        </p:txBody>
      </p:sp>
      <p:sp>
        <p:nvSpPr>
          <p:cNvPr id="3" name="Content Placeholder 2">
            <a:extLst>
              <a:ext uri="{FF2B5EF4-FFF2-40B4-BE49-F238E27FC236}">
                <a16:creationId xmlns:a16="http://schemas.microsoft.com/office/drawing/2014/main" id="{6D666E16-7BE8-7933-EA3B-532050E21725}"/>
              </a:ext>
            </a:extLst>
          </p:cNvPr>
          <p:cNvSpPr>
            <a:spLocks noGrp="1"/>
          </p:cNvSpPr>
          <p:nvPr>
            <p:ph idx="1"/>
          </p:nvPr>
        </p:nvSpPr>
        <p:spPr>
          <a:xfrm>
            <a:off x="3200402" y="1143000"/>
            <a:ext cx="5714999" cy="4857750"/>
          </a:xfrm>
        </p:spPr>
        <p:txBody>
          <a:bodyPr/>
          <a:lstStyle/>
          <a:p>
            <a:pPr>
              <a:spcBef>
                <a:spcPts val="0"/>
              </a:spcBef>
              <a:spcAft>
                <a:spcPts val="0"/>
              </a:spcAft>
              <a:buFont typeface="+mj-lt"/>
              <a:buAutoNum type="arabicPeriod"/>
            </a:pPr>
            <a:r>
              <a:rPr lang="en-US" sz="1700" dirty="0">
                <a:solidFill>
                  <a:srgbClr val="222222"/>
                </a:solidFill>
              </a:rPr>
              <a:t>The first PE fund in India was set up in 1986, called the “</a:t>
            </a:r>
            <a:r>
              <a:rPr lang="en-US" sz="1700" dirty="0" err="1">
                <a:solidFill>
                  <a:srgbClr val="222222"/>
                </a:solidFill>
              </a:rPr>
              <a:t>Indocean</a:t>
            </a:r>
            <a:r>
              <a:rPr lang="en-US" sz="1700" dirty="0">
                <a:solidFill>
                  <a:srgbClr val="222222"/>
                </a:solidFill>
              </a:rPr>
              <a:t> Venture Capital Corporation.”</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2"/>
            </a:pPr>
            <a:r>
              <a:rPr lang="en-US" sz="1700" dirty="0">
                <a:solidFill>
                  <a:srgbClr val="222222"/>
                </a:solidFill>
              </a:rPr>
              <a:t>The PE industry in India has grown significantly over the past two decades, with the number of PE funds increasing from 15 in 2000 to over 370 in 2020.</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3"/>
            </a:pPr>
            <a:r>
              <a:rPr lang="en-US" sz="1700" dirty="0">
                <a:solidFill>
                  <a:srgbClr val="222222"/>
                </a:solidFill>
              </a:rPr>
              <a:t>The total value of PE deals in India has grown from $2.2 billion in 2005 to $48 billion in 2020, demonstrating a significant increase in investment activity.</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4"/>
            </a:pPr>
            <a:r>
              <a:rPr lang="en-US" sz="1700" dirty="0">
                <a:solidFill>
                  <a:srgbClr val="222222"/>
                </a:solidFill>
              </a:rPr>
              <a:t>The technology sector has been the most popular destination for PE investments in India over the past decade, followed by healthcare and consumer goods and services.</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5"/>
            </a:pPr>
            <a:r>
              <a:rPr lang="en-US" sz="1700" dirty="0">
                <a:solidFill>
                  <a:srgbClr val="222222"/>
                </a:solidFill>
              </a:rPr>
              <a:t>Mumbai is the primary hub for PE investment activity in India, followed by Bangalore and Delhi.</a:t>
            </a:r>
          </a:p>
        </p:txBody>
      </p:sp>
      <p:sp>
        <p:nvSpPr>
          <p:cNvPr id="4" name="Slide Number Placeholder 3">
            <a:extLst>
              <a:ext uri="{FF2B5EF4-FFF2-40B4-BE49-F238E27FC236}">
                <a16:creationId xmlns:a16="http://schemas.microsoft.com/office/drawing/2014/main" id="{6A435AD7-F2C1-C24D-E18D-99895479A238}"/>
              </a:ext>
            </a:extLst>
          </p:cNvPr>
          <p:cNvSpPr>
            <a:spLocks noGrp="1"/>
          </p:cNvSpPr>
          <p:nvPr>
            <p:ph type="sldNum" sz="quarter" idx="12"/>
          </p:nvPr>
        </p:nvSpPr>
        <p:spPr/>
        <p:txBody>
          <a:bodyPr/>
          <a:lstStyle/>
          <a:p>
            <a:pPr>
              <a:defRPr/>
            </a:pPr>
            <a:fld id="{EE9727E1-BEAE-4BA9-B50B-211760F87613}" type="slidenum">
              <a:rPr lang="en-IN" smtClean="0"/>
              <a:pPr>
                <a:defRPr/>
              </a:pPr>
              <a:t>20</a:t>
            </a:fld>
            <a:endParaRPr lang="en-IN"/>
          </a:p>
        </p:txBody>
      </p:sp>
      <p:pic>
        <p:nvPicPr>
          <p:cNvPr id="2050" name="Picture 2" descr="Did you know - Free marketing icons">
            <a:extLst>
              <a:ext uri="{FF2B5EF4-FFF2-40B4-BE49-F238E27FC236}">
                <a16:creationId xmlns:a16="http://schemas.microsoft.com/office/drawing/2014/main" id="{DA87E995-7FA3-E137-1665-E98D786F4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622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3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5B60-206F-0C9B-FAD2-81EB03751311}"/>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B8B7656F-9596-BB61-52D0-EFB4CB4339E6}"/>
              </a:ext>
            </a:extLst>
          </p:cNvPr>
          <p:cNvSpPr>
            <a:spLocks noGrp="1"/>
          </p:cNvSpPr>
          <p:nvPr>
            <p:ph idx="1"/>
          </p:nvPr>
        </p:nvSpPr>
        <p:spPr>
          <a:xfrm>
            <a:off x="76202" y="990600"/>
            <a:ext cx="6454775" cy="4857750"/>
          </a:xfrm>
        </p:spPr>
        <p:txBody>
          <a:bodyPr/>
          <a:lstStyle/>
          <a:p>
            <a:pPr>
              <a:spcBef>
                <a:spcPts val="0"/>
              </a:spcBef>
              <a:spcAft>
                <a:spcPts val="0"/>
              </a:spcAft>
              <a:buFont typeface="+mj-lt"/>
              <a:buAutoNum type="arabicPeriod" startAt="6"/>
            </a:pPr>
            <a:r>
              <a:rPr lang="en-US" sz="1700" dirty="0">
                <a:solidFill>
                  <a:srgbClr val="222222"/>
                </a:solidFill>
              </a:rPr>
              <a:t>Private equity funds in India are increasingly focusing on smaller ticket sizes, with a growing number of funds targeting investments in the range of $10-25 million.</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6"/>
            </a:pPr>
            <a:r>
              <a:rPr lang="en-US" sz="1700" dirty="0">
                <a:solidFill>
                  <a:srgbClr val="222222"/>
                </a:solidFill>
              </a:rPr>
              <a:t>There has been a growing trend towards longer investment horizons in India, with many funds looking to invest over a 7-10 year period, compared to the previous norm of 4-5 years.</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8"/>
            </a:pPr>
            <a:r>
              <a:rPr lang="en-US" sz="1700" dirty="0">
                <a:solidFill>
                  <a:srgbClr val="222222"/>
                </a:solidFill>
              </a:rPr>
              <a:t>India has emerged as one of the top destinations for PE investments in Asia, with a large pool of high-quality startups and a growing consumer market.</a:t>
            </a:r>
            <a:br>
              <a:rPr lang="en-US" sz="1700" dirty="0">
                <a:solidFill>
                  <a:srgbClr val="222222"/>
                </a:solidFill>
              </a:rPr>
            </a:br>
            <a:endParaRPr lang="en-US" sz="1700" dirty="0">
              <a:solidFill>
                <a:srgbClr val="222222"/>
              </a:solidFill>
            </a:endParaRPr>
          </a:p>
          <a:p>
            <a:pPr>
              <a:spcBef>
                <a:spcPts val="0"/>
              </a:spcBef>
              <a:spcAft>
                <a:spcPts val="0"/>
              </a:spcAft>
              <a:buFont typeface="+mj-lt"/>
              <a:buAutoNum type="arabicPeriod" startAt="9"/>
            </a:pPr>
            <a:r>
              <a:rPr lang="en-US" sz="1700" dirty="0">
                <a:solidFill>
                  <a:srgbClr val="222222"/>
                </a:solidFill>
              </a:rPr>
              <a:t>The regulatory environment for PE funds in India has improved significantly over the years, with the introduction of several new regulations aimed at improving transparency and increasing investor protection.</a:t>
            </a:r>
          </a:p>
          <a:p>
            <a:endParaRPr lang="en-IN" dirty="0"/>
          </a:p>
        </p:txBody>
      </p:sp>
      <p:sp>
        <p:nvSpPr>
          <p:cNvPr id="4" name="Slide Number Placeholder 3">
            <a:extLst>
              <a:ext uri="{FF2B5EF4-FFF2-40B4-BE49-F238E27FC236}">
                <a16:creationId xmlns:a16="http://schemas.microsoft.com/office/drawing/2014/main" id="{785EE188-DC4D-6F22-06B8-94D6ADF37F5D}"/>
              </a:ext>
            </a:extLst>
          </p:cNvPr>
          <p:cNvSpPr>
            <a:spLocks noGrp="1"/>
          </p:cNvSpPr>
          <p:nvPr>
            <p:ph type="sldNum" sz="quarter" idx="12"/>
          </p:nvPr>
        </p:nvSpPr>
        <p:spPr/>
        <p:txBody>
          <a:bodyPr/>
          <a:lstStyle/>
          <a:p>
            <a:pPr>
              <a:defRPr/>
            </a:pPr>
            <a:fld id="{EE9727E1-BEAE-4BA9-B50B-211760F87613}" type="slidenum">
              <a:rPr lang="en-IN" smtClean="0"/>
              <a:pPr>
                <a:defRPr/>
              </a:pPr>
              <a:t>21</a:t>
            </a:fld>
            <a:endParaRPr lang="en-IN"/>
          </a:p>
        </p:txBody>
      </p:sp>
      <p:pic>
        <p:nvPicPr>
          <p:cNvPr id="3074" name="Picture 2" descr="Designers need to stop saying the word 'Interesting' | by Tiffany Eaton |  UX Collective">
            <a:extLst>
              <a:ext uri="{FF2B5EF4-FFF2-40B4-BE49-F238E27FC236}">
                <a16:creationId xmlns:a16="http://schemas.microsoft.com/office/drawing/2014/main" id="{E284D56A-F51C-2DA4-F6CF-4EA6AC60D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2362200"/>
            <a:ext cx="2558592"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4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D485-682C-EC6D-65AB-5A4561EE9050}"/>
              </a:ext>
            </a:extLst>
          </p:cNvPr>
          <p:cNvSpPr>
            <a:spLocks noGrp="1"/>
          </p:cNvSpPr>
          <p:nvPr>
            <p:ph type="title"/>
          </p:nvPr>
        </p:nvSpPr>
        <p:spPr/>
        <p:txBody>
          <a:bodyPr/>
          <a:lstStyle/>
          <a:p>
            <a:pPr algn="ctr"/>
            <a:r>
              <a:rPr lang="en-US" b="1" u="sng" dirty="0"/>
              <a:t>JASHVIK CAPITAL </a:t>
            </a:r>
            <a:endParaRPr lang="en-IN" b="1" u="sng" dirty="0"/>
          </a:p>
        </p:txBody>
      </p:sp>
      <p:sp>
        <p:nvSpPr>
          <p:cNvPr id="3" name="Content Placeholder 2">
            <a:extLst>
              <a:ext uri="{FF2B5EF4-FFF2-40B4-BE49-F238E27FC236}">
                <a16:creationId xmlns:a16="http://schemas.microsoft.com/office/drawing/2014/main" id="{2DD026EA-96E7-5904-7933-CFE06D36663F}"/>
              </a:ext>
            </a:extLst>
          </p:cNvPr>
          <p:cNvSpPr>
            <a:spLocks noGrp="1"/>
          </p:cNvSpPr>
          <p:nvPr>
            <p:ph idx="1"/>
          </p:nvPr>
        </p:nvSpPr>
        <p:spPr>
          <a:xfrm>
            <a:off x="152402" y="1066802"/>
            <a:ext cx="5562599" cy="5486399"/>
          </a:xfrm>
        </p:spPr>
        <p:txBody>
          <a:bodyPr/>
          <a:lstStyle/>
          <a:p>
            <a:r>
              <a:rPr lang="en-US" sz="1800" b="1" u="sng" dirty="0">
                <a:solidFill>
                  <a:srgbClr val="27272A"/>
                </a:solidFill>
              </a:rPr>
              <a:t>Jashvik Capital </a:t>
            </a:r>
            <a:r>
              <a:rPr lang="en-US" sz="1800" dirty="0">
                <a:solidFill>
                  <a:srgbClr val="27272A"/>
                </a:solidFill>
              </a:rPr>
              <a:t>is a private equity firm based in </a:t>
            </a:r>
            <a:r>
              <a:rPr lang="en-US" sz="1800" b="1" u="sng" dirty="0">
                <a:solidFill>
                  <a:srgbClr val="27272A"/>
                </a:solidFill>
              </a:rPr>
              <a:t>Mumbai, India</a:t>
            </a:r>
            <a:r>
              <a:rPr lang="en-US" sz="1800" dirty="0">
                <a:solidFill>
                  <a:srgbClr val="27272A"/>
                </a:solidFill>
              </a:rPr>
              <a:t>.</a:t>
            </a:r>
            <a:br>
              <a:rPr lang="en-US" sz="1800" dirty="0">
                <a:solidFill>
                  <a:srgbClr val="27272A"/>
                </a:solidFill>
              </a:rPr>
            </a:br>
            <a:endParaRPr lang="en-US" sz="1800" dirty="0">
              <a:solidFill>
                <a:srgbClr val="27272A"/>
              </a:solidFill>
            </a:endParaRPr>
          </a:p>
          <a:p>
            <a:r>
              <a:rPr lang="en-US" sz="1800" dirty="0">
                <a:solidFill>
                  <a:srgbClr val="222222"/>
                </a:solidFill>
              </a:rPr>
              <a:t>Jashvik Capital was founded by </a:t>
            </a:r>
            <a:r>
              <a:rPr lang="en-US" sz="1800" b="1" u="sng" dirty="0">
                <a:solidFill>
                  <a:srgbClr val="222222"/>
                </a:solidFill>
              </a:rPr>
              <a:t>Naresh Patwari</a:t>
            </a:r>
            <a:r>
              <a:rPr lang="en-US" sz="1800" dirty="0">
                <a:solidFill>
                  <a:srgbClr val="222222"/>
                </a:solidFill>
              </a:rPr>
              <a:t>, a former executive at Boston-based private equity firm TA Associates, in </a:t>
            </a:r>
            <a:r>
              <a:rPr lang="en-US" sz="1800" b="1" u="sng" dirty="0">
                <a:solidFill>
                  <a:srgbClr val="222222"/>
                </a:solidFill>
              </a:rPr>
              <a:t>July 2022</a:t>
            </a:r>
            <a:r>
              <a:rPr lang="en-US" sz="1800" dirty="0">
                <a:solidFill>
                  <a:srgbClr val="222222"/>
                </a:solidFill>
              </a:rPr>
              <a:t>.</a:t>
            </a:r>
            <a:br>
              <a:rPr lang="en-US" sz="1800" dirty="0">
                <a:solidFill>
                  <a:srgbClr val="222222"/>
                </a:solidFill>
              </a:rPr>
            </a:br>
            <a:endParaRPr lang="en-US" sz="1800" dirty="0">
              <a:solidFill>
                <a:srgbClr val="222222"/>
              </a:solidFill>
            </a:endParaRPr>
          </a:p>
          <a:p>
            <a:r>
              <a:rPr lang="en-US" sz="1800" dirty="0">
                <a:solidFill>
                  <a:srgbClr val="222222"/>
                </a:solidFill>
              </a:rPr>
              <a:t>His company is registered with SEBI as a Category II Alternative Investment Fund and with IFSCA as a Fund Management Entity.</a:t>
            </a:r>
            <a:br>
              <a:rPr lang="en-US" sz="1800" dirty="0">
                <a:solidFill>
                  <a:srgbClr val="222222"/>
                </a:solidFill>
              </a:rPr>
            </a:br>
            <a:endParaRPr lang="en-US" sz="1800" dirty="0">
              <a:solidFill>
                <a:srgbClr val="222222"/>
              </a:solidFill>
            </a:endParaRPr>
          </a:p>
          <a:p>
            <a:r>
              <a:rPr lang="en-US" sz="1800" dirty="0">
                <a:solidFill>
                  <a:srgbClr val="222222"/>
                </a:solidFill>
              </a:rPr>
              <a:t>Jashvik Capital is a private equity firm that focuses on investing in </a:t>
            </a:r>
            <a:r>
              <a:rPr lang="en-US" sz="1800" b="1" u="sng" dirty="0">
                <a:solidFill>
                  <a:srgbClr val="222222"/>
                </a:solidFill>
              </a:rPr>
              <a:t>mid-market healthcare </a:t>
            </a:r>
            <a:r>
              <a:rPr lang="en-US" sz="1800" dirty="0">
                <a:solidFill>
                  <a:srgbClr val="222222"/>
                </a:solidFill>
              </a:rPr>
              <a:t>and </a:t>
            </a:r>
            <a:r>
              <a:rPr lang="en-US" sz="1800" b="1" u="sng" dirty="0">
                <a:solidFill>
                  <a:srgbClr val="222222"/>
                </a:solidFill>
              </a:rPr>
              <a:t>consumer sector-focused</a:t>
            </a:r>
            <a:r>
              <a:rPr lang="en-US" sz="1800" dirty="0">
                <a:solidFill>
                  <a:srgbClr val="222222"/>
                </a:solidFill>
              </a:rPr>
              <a:t> companies in India. </a:t>
            </a:r>
            <a:br>
              <a:rPr lang="en-US" sz="1800" dirty="0">
                <a:solidFill>
                  <a:srgbClr val="222222"/>
                </a:solidFill>
              </a:rPr>
            </a:br>
            <a:endParaRPr lang="en-US" sz="1800" dirty="0">
              <a:solidFill>
                <a:srgbClr val="222222"/>
              </a:solidFill>
            </a:endParaRPr>
          </a:p>
          <a:p>
            <a:r>
              <a:rPr lang="en-US" sz="1800" dirty="0">
                <a:solidFill>
                  <a:srgbClr val="222222"/>
                </a:solidFill>
              </a:rPr>
              <a:t>Jashvik Capital launched its maiden fund in July 2022 and aims to raise $350 million, with a hard cap of $400 million</a:t>
            </a:r>
            <a:endParaRPr lang="en-US" sz="1800" dirty="0">
              <a:solidFill>
                <a:srgbClr val="27272A"/>
              </a:solidFill>
            </a:endParaRPr>
          </a:p>
        </p:txBody>
      </p:sp>
      <p:sp>
        <p:nvSpPr>
          <p:cNvPr id="4" name="Slide Number Placeholder 3">
            <a:extLst>
              <a:ext uri="{FF2B5EF4-FFF2-40B4-BE49-F238E27FC236}">
                <a16:creationId xmlns:a16="http://schemas.microsoft.com/office/drawing/2014/main" id="{F22014C5-5ED4-9A19-8D1E-F41268494FC5}"/>
              </a:ext>
            </a:extLst>
          </p:cNvPr>
          <p:cNvSpPr>
            <a:spLocks noGrp="1"/>
          </p:cNvSpPr>
          <p:nvPr>
            <p:ph type="sldNum" sz="quarter" idx="12"/>
          </p:nvPr>
        </p:nvSpPr>
        <p:spPr/>
        <p:txBody>
          <a:bodyPr/>
          <a:lstStyle/>
          <a:p>
            <a:pPr>
              <a:defRPr/>
            </a:pPr>
            <a:fld id="{EE9727E1-BEAE-4BA9-B50B-211760F87613}" type="slidenum">
              <a:rPr lang="en-IN" smtClean="0"/>
              <a:pPr>
                <a:defRPr/>
              </a:pPr>
              <a:t>22</a:t>
            </a:fld>
            <a:endParaRPr lang="en-IN"/>
          </a:p>
        </p:txBody>
      </p:sp>
      <p:pic>
        <p:nvPicPr>
          <p:cNvPr id="2050" name="Picture 2" descr="Business Today">
            <a:extLst>
              <a:ext uri="{FF2B5EF4-FFF2-40B4-BE49-F238E27FC236}">
                <a16:creationId xmlns:a16="http://schemas.microsoft.com/office/drawing/2014/main" id="{C5507A21-A1DB-F8F1-D541-BC540B0C46B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7" t="17752" r="1" b="13484"/>
          <a:stretch/>
        </p:blipFill>
        <p:spPr bwMode="auto">
          <a:xfrm>
            <a:off x="5846852" y="1143000"/>
            <a:ext cx="329714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shvik Capital - Asia Tech Journal">
            <a:extLst>
              <a:ext uri="{FF2B5EF4-FFF2-40B4-BE49-F238E27FC236}">
                <a16:creationId xmlns:a16="http://schemas.microsoft.com/office/drawing/2014/main" id="{C316304C-8081-F3FB-8BEC-85E8846DD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429000"/>
            <a:ext cx="30289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59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5345-BC80-6298-9667-1B80DF7B2B94}"/>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2489E32F-B95A-D8A6-E657-9F93AC8EA546}"/>
              </a:ext>
            </a:extLst>
          </p:cNvPr>
          <p:cNvSpPr>
            <a:spLocks noGrp="1"/>
          </p:cNvSpPr>
          <p:nvPr>
            <p:ph idx="1"/>
          </p:nvPr>
        </p:nvSpPr>
        <p:spPr>
          <a:xfrm>
            <a:off x="457202" y="1268415"/>
            <a:ext cx="8435975" cy="1169987"/>
          </a:xfrm>
        </p:spPr>
        <p:txBody>
          <a:bodyPr/>
          <a:lstStyle/>
          <a:p>
            <a:r>
              <a:rPr lang="en-US" sz="1800" dirty="0">
                <a:solidFill>
                  <a:srgbClr val="222222"/>
                </a:solidFill>
              </a:rPr>
              <a:t>Some of the companies that Jashvik Capital has invested in include Jabsons Foods Pvt. Ltd, an ethnic savory snacks company based in Bharuch, Gujarat.</a:t>
            </a:r>
            <a:br>
              <a:rPr lang="en-IN" sz="1800" dirty="0">
                <a:solidFill>
                  <a:srgbClr val="222222"/>
                </a:solidFill>
              </a:rPr>
            </a:br>
            <a:endParaRPr lang="en-IN" sz="1800" dirty="0">
              <a:solidFill>
                <a:srgbClr val="222222"/>
              </a:solidFill>
            </a:endParaRPr>
          </a:p>
          <a:p>
            <a:r>
              <a:rPr lang="en-US" sz="1800" dirty="0">
                <a:solidFill>
                  <a:srgbClr val="222222"/>
                </a:solidFill>
              </a:rPr>
              <a:t>The company is flexible about deal size and is willing to invest from $10 million to $50 million from its funds</a:t>
            </a:r>
            <a:r>
              <a:rPr lang="en-IN" sz="1800" dirty="0">
                <a:solidFill>
                  <a:srgbClr val="222222"/>
                </a:solidFill>
              </a:rPr>
              <a:t>.</a:t>
            </a:r>
            <a:br>
              <a:rPr lang="en-IN" sz="1800" dirty="0">
                <a:solidFill>
                  <a:srgbClr val="222222"/>
                </a:solidFill>
              </a:rPr>
            </a:br>
            <a:br>
              <a:rPr lang="en-IN" sz="1800" dirty="0">
                <a:solidFill>
                  <a:srgbClr val="222222"/>
                </a:solidFill>
              </a:rPr>
            </a:br>
            <a:endParaRPr lang="en-IN" sz="1800" dirty="0">
              <a:solidFill>
                <a:srgbClr val="222222"/>
              </a:solidFill>
            </a:endParaRPr>
          </a:p>
          <a:p>
            <a:endParaRPr lang="en-IN" sz="1800" dirty="0"/>
          </a:p>
        </p:txBody>
      </p:sp>
      <p:sp>
        <p:nvSpPr>
          <p:cNvPr id="4" name="Slide Number Placeholder 3">
            <a:extLst>
              <a:ext uri="{FF2B5EF4-FFF2-40B4-BE49-F238E27FC236}">
                <a16:creationId xmlns:a16="http://schemas.microsoft.com/office/drawing/2014/main" id="{DF4B137F-3557-2EBA-EE00-020DAA7607B0}"/>
              </a:ext>
            </a:extLst>
          </p:cNvPr>
          <p:cNvSpPr>
            <a:spLocks noGrp="1"/>
          </p:cNvSpPr>
          <p:nvPr>
            <p:ph type="sldNum" sz="quarter" idx="12"/>
          </p:nvPr>
        </p:nvSpPr>
        <p:spPr/>
        <p:txBody>
          <a:bodyPr/>
          <a:lstStyle/>
          <a:p>
            <a:pPr>
              <a:defRPr/>
            </a:pPr>
            <a:fld id="{EE9727E1-BEAE-4BA9-B50B-211760F87613}" type="slidenum">
              <a:rPr lang="en-IN" smtClean="0"/>
              <a:pPr>
                <a:defRPr/>
              </a:pPr>
              <a:t>23</a:t>
            </a:fld>
            <a:endParaRPr lang="en-IN"/>
          </a:p>
        </p:txBody>
      </p:sp>
      <p:pic>
        <p:nvPicPr>
          <p:cNvPr id="9" name="Picture 8">
            <a:extLst>
              <a:ext uri="{FF2B5EF4-FFF2-40B4-BE49-F238E27FC236}">
                <a16:creationId xmlns:a16="http://schemas.microsoft.com/office/drawing/2014/main" id="{A247D704-2AB1-D3B0-E49C-1BD4F495E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2" y="2895600"/>
            <a:ext cx="4724401"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640BD20-2C10-AF66-2702-6A02C4F4B404}"/>
              </a:ext>
            </a:extLst>
          </p:cNvPr>
          <p:cNvSpPr txBox="1"/>
          <p:nvPr/>
        </p:nvSpPr>
        <p:spPr>
          <a:xfrm>
            <a:off x="2286000" y="6400800"/>
            <a:ext cx="4648200" cy="369332"/>
          </a:xfrm>
          <a:prstGeom prst="rect">
            <a:avLst/>
          </a:prstGeom>
          <a:noFill/>
        </p:spPr>
        <p:txBody>
          <a:bodyPr wrap="square" rtlCol="0">
            <a:spAutoFit/>
          </a:bodyPr>
          <a:lstStyle/>
          <a:p>
            <a:r>
              <a:rPr lang="en-US" dirty="0"/>
              <a:t>Organizational structure at Jashvik Capital</a:t>
            </a:r>
            <a:endParaRPr lang="en-IN" dirty="0"/>
          </a:p>
        </p:txBody>
      </p:sp>
    </p:spTree>
    <p:extLst>
      <p:ext uri="{BB962C8B-B14F-4D97-AF65-F5344CB8AC3E}">
        <p14:creationId xmlns:p14="http://schemas.microsoft.com/office/powerpoint/2010/main" val="422503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FEB1-1D34-7EFC-A45F-E05AA18DDE62}"/>
              </a:ext>
            </a:extLst>
          </p:cNvPr>
          <p:cNvSpPr>
            <a:spLocks noGrp="1"/>
          </p:cNvSpPr>
          <p:nvPr>
            <p:ph type="title"/>
          </p:nvPr>
        </p:nvSpPr>
        <p:spPr/>
        <p:txBody>
          <a:bodyPr/>
          <a:lstStyle/>
          <a:p>
            <a:r>
              <a:rPr lang="en-US" dirty="0"/>
              <a:t>OUR CONTRIBUTION</a:t>
            </a:r>
            <a:endParaRPr lang="en-IN" dirty="0"/>
          </a:p>
        </p:txBody>
      </p:sp>
      <p:sp>
        <p:nvSpPr>
          <p:cNvPr id="4" name="Slide Number Placeholder 3">
            <a:extLst>
              <a:ext uri="{FF2B5EF4-FFF2-40B4-BE49-F238E27FC236}">
                <a16:creationId xmlns:a16="http://schemas.microsoft.com/office/drawing/2014/main" id="{C8339A24-8AD2-D4C4-7215-CDB6E607A681}"/>
              </a:ext>
            </a:extLst>
          </p:cNvPr>
          <p:cNvSpPr>
            <a:spLocks noGrp="1"/>
          </p:cNvSpPr>
          <p:nvPr>
            <p:ph type="sldNum" sz="quarter" idx="12"/>
          </p:nvPr>
        </p:nvSpPr>
        <p:spPr/>
        <p:txBody>
          <a:bodyPr/>
          <a:lstStyle/>
          <a:p>
            <a:pPr>
              <a:defRPr/>
            </a:pPr>
            <a:fld id="{EE9727E1-BEAE-4BA9-B50B-211760F87613}" type="slidenum">
              <a:rPr lang="en-IN" smtClean="0"/>
              <a:pPr>
                <a:defRPr/>
              </a:pPr>
              <a:t>24</a:t>
            </a:fld>
            <a:endParaRPr lang="en-IN"/>
          </a:p>
        </p:txBody>
      </p:sp>
      <p:graphicFrame>
        <p:nvGraphicFramePr>
          <p:cNvPr id="8" name="Table 8">
            <a:extLst>
              <a:ext uri="{FF2B5EF4-FFF2-40B4-BE49-F238E27FC236}">
                <a16:creationId xmlns:a16="http://schemas.microsoft.com/office/drawing/2014/main" id="{BE6820B7-B9B2-FD11-DD42-CE816D028558}"/>
              </a:ext>
            </a:extLst>
          </p:cNvPr>
          <p:cNvGraphicFramePr>
            <a:graphicFrameLocks noGrp="1"/>
          </p:cNvGraphicFramePr>
          <p:nvPr>
            <p:ph idx="1"/>
            <p:extLst>
              <p:ext uri="{D42A27DB-BD31-4B8C-83A1-F6EECF244321}">
                <p14:modId xmlns:p14="http://schemas.microsoft.com/office/powerpoint/2010/main" val="2970221543"/>
              </p:ext>
            </p:extLst>
          </p:nvPr>
        </p:nvGraphicFramePr>
        <p:xfrm>
          <a:off x="457201" y="1268412"/>
          <a:ext cx="8153399" cy="4065587"/>
        </p:xfrm>
        <a:graphic>
          <a:graphicData uri="http://schemas.openxmlformats.org/drawingml/2006/table">
            <a:tbl>
              <a:tblPr firstRow="1" bandRow="1">
                <a:tableStyleId>{00A15C55-8517-42AA-B614-E9B94910E393}</a:tableStyleId>
              </a:tblPr>
              <a:tblGrid>
                <a:gridCol w="810123">
                  <a:extLst>
                    <a:ext uri="{9D8B030D-6E8A-4147-A177-3AD203B41FA5}">
                      <a16:colId xmlns:a16="http://schemas.microsoft.com/office/drawing/2014/main" val="2937871611"/>
                    </a:ext>
                  </a:extLst>
                </a:gridCol>
                <a:gridCol w="2302993">
                  <a:extLst>
                    <a:ext uri="{9D8B030D-6E8A-4147-A177-3AD203B41FA5}">
                      <a16:colId xmlns:a16="http://schemas.microsoft.com/office/drawing/2014/main" val="1606783085"/>
                    </a:ext>
                  </a:extLst>
                </a:gridCol>
                <a:gridCol w="5040283">
                  <a:extLst>
                    <a:ext uri="{9D8B030D-6E8A-4147-A177-3AD203B41FA5}">
                      <a16:colId xmlns:a16="http://schemas.microsoft.com/office/drawing/2014/main" val="2652375181"/>
                    </a:ext>
                  </a:extLst>
                </a:gridCol>
              </a:tblGrid>
              <a:tr h="604456">
                <a:tc>
                  <a:txBody>
                    <a:bodyPr/>
                    <a:lstStyle/>
                    <a:p>
                      <a:r>
                        <a:rPr lang="en-US" dirty="0">
                          <a:latin typeface="+mj-lt"/>
                        </a:rPr>
                        <a:t>S.NO</a:t>
                      </a:r>
                      <a:endParaRPr lang="en-IN" dirty="0">
                        <a:latin typeface="+mj-lt"/>
                      </a:endParaRPr>
                    </a:p>
                  </a:txBody>
                  <a:tcPr/>
                </a:tc>
                <a:tc>
                  <a:txBody>
                    <a:bodyPr/>
                    <a:lstStyle/>
                    <a:p>
                      <a:r>
                        <a:rPr lang="en-US" dirty="0">
                          <a:latin typeface="+mj-lt"/>
                        </a:rPr>
                        <a:t>EXPERT NAME</a:t>
                      </a:r>
                      <a:endParaRPr lang="en-IN" dirty="0">
                        <a:latin typeface="+mj-lt"/>
                      </a:endParaRPr>
                    </a:p>
                  </a:txBody>
                  <a:tcPr/>
                </a:tc>
                <a:tc>
                  <a:txBody>
                    <a:bodyPr/>
                    <a:lstStyle/>
                    <a:p>
                      <a:r>
                        <a:rPr lang="en-US" dirty="0">
                          <a:latin typeface="+mj-lt"/>
                        </a:rPr>
                        <a:t>RELEVANT CURRENT DESIGNATION &amp; COMPANY</a:t>
                      </a:r>
                      <a:endParaRPr lang="en-IN" dirty="0">
                        <a:latin typeface="+mj-lt"/>
                      </a:endParaRPr>
                    </a:p>
                  </a:txBody>
                  <a:tcPr/>
                </a:tc>
                <a:extLst>
                  <a:ext uri="{0D108BD9-81ED-4DB2-BD59-A6C34878D82A}">
                    <a16:rowId xmlns:a16="http://schemas.microsoft.com/office/drawing/2014/main" val="4169293242"/>
                  </a:ext>
                </a:extLst>
              </a:tr>
              <a:tr h="604456">
                <a:tc>
                  <a:txBody>
                    <a:bodyPr/>
                    <a:lstStyle/>
                    <a:p>
                      <a:r>
                        <a:rPr lang="en-US" dirty="0">
                          <a:latin typeface="+mj-lt"/>
                        </a:rPr>
                        <a:t>1. </a:t>
                      </a:r>
                      <a:endParaRPr lang="en-IN" dirty="0">
                        <a:latin typeface="+mj-lt"/>
                      </a:endParaRPr>
                    </a:p>
                  </a:txBody>
                  <a:tcPr/>
                </a:tc>
                <a:tc>
                  <a:txBody>
                    <a:bodyPr/>
                    <a:lstStyle/>
                    <a:p>
                      <a:r>
                        <a:rPr lang="en-IN" sz="1800" b="0" i="0" u="none" kern="1200" dirty="0">
                          <a:solidFill>
                            <a:schemeClr val="dk1"/>
                          </a:solidFill>
                          <a:effectLst/>
                          <a:latin typeface="+mj-lt"/>
                          <a:ea typeface="+mn-ea"/>
                          <a:cs typeface="+mn-cs"/>
                        </a:rPr>
                        <a:t>Sanjeev Wadhwa  </a:t>
                      </a:r>
                      <a:endParaRPr lang="en-IN" b="0" u="none" dirty="0">
                        <a:latin typeface="+mj-lt"/>
                      </a:endParaRPr>
                    </a:p>
                  </a:txBody>
                  <a:tcPr/>
                </a:tc>
                <a:tc>
                  <a:txBody>
                    <a:bodyPr/>
                    <a:lstStyle/>
                    <a:p>
                      <a:r>
                        <a:rPr lang="en-IN" sz="1800" b="0" i="0" kern="1200" dirty="0">
                          <a:solidFill>
                            <a:schemeClr val="dk1"/>
                          </a:solidFill>
                          <a:effectLst/>
                          <a:latin typeface="+mj-lt"/>
                          <a:ea typeface="+mn-ea"/>
                          <a:cs typeface="+mn-cs"/>
                        </a:rPr>
                        <a:t>President Sales at </a:t>
                      </a:r>
                      <a:r>
                        <a:rPr lang="en-IN" sz="1800" b="0" i="0" kern="1200" dirty="0" err="1">
                          <a:solidFill>
                            <a:schemeClr val="dk1"/>
                          </a:solidFill>
                          <a:effectLst/>
                          <a:latin typeface="+mj-lt"/>
                          <a:ea typeface="+mn-ea"/>
                          <a:cs typeface="+mn-cs"/>
                        </a:rPr>
                        <a:t>Bikano</a:t>
                      </a:r>
                      <a:endParaRPr lang="en-IN" dirty="0">
                        <a:latin typeface="+mj-lt"/>
                      </a:endParaRPr>
                    </a:p>
                  </a:txBody>
                  <a:tcPr/>
                </a:tc>
                <a:extLst>
                  <a:ext uri="{0D108BD9-81ED-4DB2-BD59-A6C34878D82A}">
                    <a16:rowId xmlns:a16="http://schemas.microsoft.com/office/drawing/2014/main" val="3410680954"/>
                  </a:ext>
                </a:extLst>
              </a:tr>
              <a:tr h="604456">
                <a:tc>
                  <a:txBody>
                    <a:bodyPr/>
                    <a:lstStyle/>
                    <a:p>
                      <a:r>
                        <a:rPr lang="en-US" dirty="0">
                          <a:latin typeface="+mj-lt"/>
                        </a:rPr>
                        <a:t>2. </a:t>
                      </a:r>
                      <a:endParaRPr lang="en-IN" dirty="0">
                        <a:latin typeface="+mj-lt"/>
                      </a:endParaRPr>
                    </a:p>
                  </a:txBody>
                  <a:tcPr/>
                </a:tc>
                <a:tc>
                  <a:txBody>
                    <a:bodyPr/>
                    <a:lstStyle/>
                    <a:p>
                      <a:r>
                        <a:rPr lang="en-IN" sz="1800" b="0" i="0" u="none" kern="1200" dirty="0">
                          <a:solidFill>
                            <a:schemeClr val="dk1"/>
                          </a:solidFill>
                          <a:effectLst/>
                          <a:latin typeface="+mj-lt"/>
                          <a:ea typeface="+mn-ea"/>
                          <a:cs typeface="+mn-cs"/>
                        </a:rPr>
                        <a:t>Manoj Verma  </a:t>
                      </a:r>
                      <a:endParaRPr lang="en-IN" b="0" u="none" dirty="0">
                        <a:latin typeface="+mj-lt"/>
                      </a:endParaRPr>
                    </a:p>
                  </a:txBody>
                  <a:tcPr/>
                </a:tc>
                <a:tc>
                  <a:txBody>
                    <a:bodyPr/>
                    <a:lstStyle/>
                    <a:p>
                      <a:r>
                        <a:rPr lang="en-US" sz="1800" b="0" i="0" kern="1200" dirty="0">
                          <a:solidFill>
                            <a:schemeClr val="dk1"/>
                          </a:solidFill>
                          <a:effectLst/>
                          <a:latin typeface="+mj-lt"/>
                          <a:ea typeface="+mn-ea"/>
                          <a:cs typeface="+mn-cs"/>
                        </a:rPr>
                        <a:t>COO at </a:t>
                      </a:r>
                      <a:r>
                        <a:rPr lang="en-US" sz="1800" b="0" i="0" kern="1200" dirty="0" err="1">
                          <a:solidFill>
                            <a:schemeClr val="dk1"/>
                          </a:solidFill>
                          <a:effectLst/>
                          <a:latin typeface="+mj-lt"/>
                          <a:ea typeface="+mn-ea"/>
                          <a:cs typeface="+mn-cs"/>
                        </a:rPr>
                        <a:t>Bikaji</a:t>
                      </a:r>
                      <a:r>
                        <a:rPr lang="en-US" sz="1800" b="0" i="0" kern="1200" dirty="0">
                          <a:solidFill>
                            <a:schemeClr val="dk1"/>
                          </a:solidFill>
                          <a:effectLst/>
                          <a:latin typeface="+mj-lt"/>
                          <a:ea typeface="+mn-ea"/>
                          <a:cs typeface="+mn-cs"/>
                        </a:rPr>
                        <a:t> Foods International</a:t>
                      </a:r>
                      <a:endParaRPr lang="en-IN" dirty="0">
                        <a:latin typeface="+mj-lt"/>
                      </a:endParaRPr>
                    </a:p>
                  </a:txBody>
                  <a:tcPr/>
                </a:tc>
                <a:extLst>
                  <a:ext uri="{0D108BD9-81ED-4DB2-BD59-A6C34878D82A}">
                    <a16:rowId xmlns:a16="http://schemas.microsoft.com/office/drawing/2014/main" val="3178710030"/>
                  </a:ext>
                </a:extLst>
              </a:tr>
              <a:tr h="1043307">
                <a:tc>
                  <a:txBody>
                    <a:bodyPr/>
                    <a:lstStyle/>
                    <a:p>
                      <a:r>
                        <a:rPr lang="en-US" dirty="0">
                          <a:latin typeface="+mj-lt"/>
                        </a:rPr>
                        <a:t>3. </a:t>
                      </a:r>
                      <a:endParaRPr lang="en-IN" dirty="0">
                        <a:latin typeface="+mj-lt"/>
                      </a:endParaRPr>
                    </a:p>
                  </a:txBody>
                  <a:tcPr/>
                </a:tc>
                <a:tc>
                  <a:txBody>
                    <a:bodyPr/>
                    <a:lstStyle/>
                    <a:p>
                      <a:r>
                        <a:rPr lang="en-IN" sz="1800" b="0" i="0" u="none" kern="1200" dirty="0">
                          <a:solidFill>
                            <a:schemeClr val="dk1"/>
                          </a:solidFill>
                          <a:effectLst/>
                          <a:latin typeface="+mj-lt"/>
                          <a:ea typeface="+mn-ea"/>
                          <a:cs typeface="+mn-cs"/>
                        </a:rPr>
                        <a:t>Pramod </a:t>
                      </a:r>
                      <a:r>
                        <a:rPr lang="en-IN" sz="1800" b="0" i="0" u="none" kern="1200" dirty="0" err="1">
                          <a:solidFill>
                            <a:schemeClr val="dk1"/>
                          </a:solidFill>
                          <a:effectLst/>
                          <a:latin typeface="+mj-lt"/>
                          <a:ea typeface="+mn-ea"/>
                          <a:cs typeface="+mn-cs"/>
                        </a:rPr>
                        <a:t>Thampi</a:t>
                      </a:r>
                      <a:r>
                        <a:rPr lang="en-IN" sz="1800" b="0" i="0" u="none" kern="1200" dirty="0">
                          <a:solidFill>
                            <a:schemeClr val="dk1"/>
                          </a:solidFill>
                          <a:effectLst/>
                          <a:latin typeface="+mj-lt"/>
                          <a:ea typeface="+mn-ea"/>
                          <a:cs typeface="+mn-cs"/>
                        </a:rPr>
                        <a:t>  </a:t>
                      </a:r>
                      <a:endParaRPr lang="en-IN" b="0" u="none" dirty="0">
                        <a:latin typeface="+mj-lt"/>
                      </a:endParaRPr>
                    </a:p>
                  </a:txBody>
                  <a:tcPr/>
                </a:tc>
                <a:tc>
                  <a:txBody>
                    <a:bodyPr/>
                    <a:lstStyle/>
                    <a:p>
                      <a:r>
                        <a:rPr lang="en-US" sz="1800" b="1" i="0" kern="1200" dirty="0">
                          <a:solidFill>
                            <a:schemeClr val="dk1"/>
                          </a:solidFill>
                          <a:effectLst/>
                          <a:latin typeface="+mj-lt"/>
                          <a:ea typeface="+mn-ea"/>
                          <a:cs typeface="+mn-cs"/>
                        </a:rPr>
                        <a:t> </a:t>
                      </a:r>
                      <a:r>
                        <a:rPr lang="en-US" sz="1800" b="0" i="0" kern="1200" dirty="0">
                          <a:solidFill>
                            <a:schemeClr val="dk1"/>
                          </a:solidFill>
                          <a:effectLst/>
                          <a:latin typeface="+mj-lt"/>
                          <a:ea typeface="+mn-ea"/>
                          <a:cs typeface="+mn-cs"/>
                        </a:rPr>
                        <a:t>Vice President -  Domestic &amp; International Business at Gopal Snacks</a:t>
                      </a:r>
                      <a:endParaRPr lang="en-IN" dirty="0">
                        <a:latin typeface="+mj-lt"/>
                      </a:endParaRPr>
                    </a:p>
                  </a:txBody>
                  <a:tcPr/>
                </a:tc>
                <a:extLst>
                  <a:ext uri="{0D108BD9-81ED-4DB2-BD59-A6C34878D82A}">
                    <a16:rowId xmlns:a16="http://schemas.microsoft.com/office/drawing/2014/main" val="2385293534"/>
                  </a:ext>
                </a:extLst>
              </a:tr>
              <a:tr h="604456">
                <a:tc>
                  <a:txBody>
                    <a:bodyPr/>
                    <a:lstStyle/>
                    <a:p>
                      <a:r>
                        <a:rPr lang="en-US" dirty="0">
                          <a:latin typeface="+mj-lt"/>
                        </a:rPr>
                        <a:t>4. </a:t>
                      </a:r>
                      <a:endParaRPr lang="en-IN" dirty="0">
                        <a:latin typeface="+mj-lt"/>
                      </a:endParaRPr>
                    </a:p>
                  </a:txBody>
                  <a:tcPr/>
                </a:tc>
                <a:tc>
                  <a:txBody>
                    <a:bodyPr/>
                    <a:lstStyle/>
                    <a:p>
                      <a:r>
                        <a:rPr lang="en-IN" sz="1800" b="0" i="0" u="none" kern="1200" dirty="0">
                          <a:solidFill>
                            <a:schemeClr val="dk1"/>
                          </a:solidFill>
                          <a:effectLst/>
                          <a:latin typeface="+mj-lt"/>
                          <a:ea typeface="+mn-ea"/>
                          <a:cs typeface="+mn-cs"/>
                        </a:rPr>
                        <a:t>Tyron Doll  </a:t>
                      </a:r>
                      <a:endParaRPr lang="en-IN" b="0" u="none" dirty="0">
                        <a:latin typeface="+mj-lt"/>
                      </a:endParaRPr>
                    </a:p>
                  </a:txBody>
                  <a:tcPr/>
                </a:tc>
                <a:tc>
                  <a:txBody>
                    <a:bodyPr/>
                    <a:lstStyle/>
                    <a:p>
                      <a:r>
                        <a:rPr lang="en-US" sz="1800" b="0" i="0" kern="1200" dirty="0">
                          <a:solidFill>
                            <a:schemeClr val="dk1"/>
                          </a:solidFill>
                          <a:effectLst/>
                          <a:latin typeface="+mj-lt"/>
                          <a:ea typeface="+mn-ea"/>
                          <a:cs typeface="+mn-cs"/>
                        </a:rPr>
                        <a:t>Vice President &amp; Head - Sales at </a:t>
                      </a:r>
                      <a:r>
                        <a:rPr lang="en-US" sz="1800" b="0" i="0" kern="1200" dirty="0" err="1">
                          <a:solidFill>
                            <a:schemeClr val="dk1"/>
                          </a:solidFill>
                          <a:effectLst/>
                          <a:latin typeface="+mj-lt"/>
                          <a:ea typeface="+mn-ea"/>
                          <a:cs typeface="+mn-cs"/>
                        </a:rPr>
                        <a:t>Haldiram</a:t>
                      </a:r>
                      <a:endParaRPr lang="en-IN" dirty="0">
                        <a:latin typeface="+mj-lt"/>
                      </a:endParaRPr>
                    </a:p>
                  </a:txBody>
                  <a:tcPr/>
                </a:tc>
                <a:extLst>
                  <a:ext uri="{0D108BD9-81ED-4DB2-BD59-A6C34878D82A}">
                    <a16:rowId xmlns:a16="http://schemas.microsoft.com/office/drawing/2014/main" val="2000143182"/>
                  </a:ext>
                </a:extLst>
              </a:tr>
              <a:tr h="604456">
                <a:tc>
                  <a:txBody>
                    <a:bodyPr/>
                    <a:lstStyle/>
                    <a:p>
                      <a:r>
                        <a:rPr lang="en-US" dirty="0">
                          <a:latin typeface="+mj-lt"/>
                        </a:rPr>
                        <a:t>5. </a:t>
                      </a:r>
                      <a:endParaRPr lang="en-IN" dirty="0">
                        <a:latin typeface="+mj-lt"/>
                      </a:endParaRPr>
                    </a:p>
                  </a:txBody>
                  <a:tcPr/>
                </a:tc>
                <a:tc>
                  <a:txBody>
                    <a:bodyPr/>
                    <a:lstStyle/>
                    <a:p>
                      <a:r>
                        <a:rPr lang="en-IN" sz="1800" b="0" i="0" u="none" kern="1200" dirty="0">
                          <a:solidFill>
                            <a:schemeClr val="dk1"/>
                          </a:solidFill>
                          <a:effectLst/>
                          <a:latin typeface="+mj-lt"/>
                          <a:ea typeface="+mn-ea"/>
                          <a:cs typeface="+mn-cs"/>
                        </a:rPr>
                        <a:t>Deepak Kumar  </a:t>
                      </a:r>
                      <a:endParaRPr lang="en-IN" b="0" u="none" dirty="0">
                        <a:latin typeface="+mj-lt"/>
                      </a:endParaRPr>
                    </a:p>
                  </a:txBody>
                  <a:tcPr/>
                </a:tc>
                <a:tc>
                  <a:txBody>
                    <a:bodyPr/>
                    <a:lstStyle/>
                    <a:p>
                      <a:r>
                        <a:rPr lang="en-US" sz="1800" b="0" i="0" kern="1200" dirty="0">
                          <a:solidFill>
                            <a:schemeClr val="dk1"/>
                          </a:solidFill>
                          <a:effectLst/>
                          <a:latin typeface="+mj-lt"/>
                          <a:ea typeface="+mn-ea"/>
                          <a:cs typeface="+mn-cs"/>
                        </a:rPr>
                        <a:t>Sales Head at DFM Foods </a:t>
                      </a:r>
                      <a:endParaRPr lang="en-IN" dirty="0">
                        <a:latin typeface="+mj-lt"/>
                      </a:endParaRPr>
                    </a:p>
                  </a:txBody>
                  <a:tcPr/>
                </a:tc>
                <a:extLst>
                  <a:ext uri="{0D108BD9-81ED-4DB2-BD59-A6C34878D82A}">
                    <a16:rowId xmlns:a16="http://schemas.microsoft.com/office/drawing/2014/main" val="1623375049"/>
                  </a:ext>
                </a:extLst>
              </a:tr>
            </a:tbl>
          </a:graphicData>
        </a:graphic>
      </p:graphicFrame>
    </p:spTree>
    <p:extLst>
      <p:ext uri="{BB962C8B-B14F-4D97-AF65-F5344CB8AC3E}">
        <p14:creationId xmlns:p14="http://schemas.microsoft.com/office/powerpoint/2010/main" val="3924415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276D-FA5D-9B7B-B8E7-893167A01EAA}"/>
              </a:ext>
            </a:extLst>
          </p:cNvPr>
          <p:cNvSpPr>
            <a:spLocks noGrp="1"/>
          </p:cNvSpPr>
          <p:nvPr>
            <p:ph type="title"/>
          </p:nvPr>
        </p:nvSpPr>
        <p:spPr>
          <a:xfrm>
            <a:off x="2667002" y="274640"/>
            <a:ext cx="6297613" cy="561975"/>
          </a:xfrm>
        </p:spPr>
        <p:txBody>
          <a:bodyPr/>
          <a:lstStyle/>
          <a:p>
            <a:r>
              <a:rPr lang="en-US" sz="2400" b="1" u="sng" dirty="0"/>
              <a:t>WHO CAN BE OUR POTENTIAL CLIENTS</a:t>
            </a:r>
            <a:endParaRPr lang="en-IN" sz="2400" b="1" u="sng" dirty="0"/>
          </a:p>
        </p:txBody>
      </p:sp>
      <p:sp>
        <p:nvSpPr>
          <p:cNvPr id="3" name="Content Placeholder 2">
            <a:extLst>
              <a:ext uri="{FF2B5EF4-FFF2-40B4-BE49-F238E27FC236}">
                <a16:creationId xmlns:a16="http://schemas.microsoft.com/office/drawing/2014/main" id="{75626A3E-BE38-F8FE-9D2A-5A115EEE2577}"/>
              </a:ext>
            </a:extLst>
          </p:cNvPr>
          <p:cNvSpPr>
            <a:spLocks noGrp="1"/>
          </p:cNvSpPr>
          <p:nvPr>
            <p:ph idx="1"/>
          </p:nvPr>
        </p:nvSpPr>
        <p:spPr>
          <a:xfrm>
            <a:off x="76200" y="1066800"/>
            <a:ext cx="8991600" cy="5638800"/>
          </a:xfrm>
        </p:spPr>
        <p:txBody>
          <a:bodyPr/>
          <a:lstStyle/>
          <a:p>
            <a:pPr marL="457200">
              <a:spcBef>
                <a:spcPts val="0"/>
              </a:spcBef>
              <a:spcAft>
                <a:spcPts val="0"/>
              </a:spcAft>
              <a:buFont typeface="+mj-lt"/>
              <a:buAutoNum type="arabicPeriod"/>
            </a:pPr>
            <a:r>
              <a:rPr lang="en-US" sz="1600" b="1" u="sng" dirty="0" err="1">
                <a:solidFill>
                  <a:srgbClr val="222222"/>
                </a:solidFill>
                <a:latin typeface="Arial" panose="020B0604020202020204" pitchFamily="34" charset="0"/>
              </a:rPr>
              <a:t>HarbourVest</a:t>
            </a:r>
            <a:r>
              <a:rPr lang="en-US" sz="1600" b="1" u="sng" dirty="0">
                <a:solidFill>
                  <a:srgbClr val="222222"/>
                </a:solidFill>
                <a:latin typeface="Arial" panose="020B0604020202020204" pitchFamily="34" charset="0"/>
              </a:rPr>
              <a:t> Partners:</a:t>
            </a:r>
            <a:r>
              <a:rPr lang="en-US" sz="1600" dirty="0">
                <a:solidFill>
                  <a:srgbClr val="222222"/>
                </a:solidFill>
                <a:latin typeface="Arial" panose="020B0604020202020204" pitchFamily="34" charset="0"/>
              </a:rPr>
              <a:t>  </a:t>
            </a:r>
            <a:br>
              <a:rPr lang="en-US" sz="1600" dirty="0">
                <a:solidFill>
                  <a:srgbClr val="222222"/>
                </a:solidFill>
                <a:latin typeface="Arial" panose="020B0604020202020204" pitchFamily="34" charset="0"/>
              </a:rPr>
            </a:br>
            <a:endParaRPr lang="en-US" sz="1600" b="1" u="sng" dirty="0">
              <a:solidFill>
                <a:srgbClr val="222222"/>
              </a:solidFill>
              <a:latin typeface="Arial" panose="020B0604020202020204" pitchFamily="34" charset="0"/>
            </a:endParaRPr>
          </a:p>
          <a:p>
            <a:pPr marL="114300" indent="0">
              <a:spcBef>
                <a:spcPts val="0"/>
              </a:spcBef>
              <a:spcAft>
                <a:spcPts val="0"/>
              </a:spcAft>
              <a:buNone/>
            </a:pPr>
            <a:r>
              <a:rPr lang="en-US" sz="1600" dirty="0" err="1">
                <a:solidFill>
                  <a:srgbClr val="222222"/>
                </a:solidFill>
                <a:latin typeface="Arial" panose="020B0604020202020204" pitchFamily="34" charset="0"/>
              </a:rPr>
              <a:t>HarbourVest</a:t>
            </a:r>
            <a:r>
              <a:rPr lang="en-US" sz="1600" dirty="0">
                <a:solidFill>
                  <a:srgbClr val="222222"/>
                </a:solidFill>
                <a:latin typeface="Arial" panose="020B0604020202020204" pitchFamily="34" charset="0"/>
              </a:rPr>
              <a:t> Partners is a global private equity firm that was founded in 1982. As of September 30, 2021, the total assets under management (AUM) of </a:t>
            </a:r>
            <a:r>
              <a:rPr lang="en-US" sz="1600" dirty="0" err="1">
                <a:solidFill>
                  <a:srgbClr val="222222"/>
                </a:solidFill>
                <a:latin typeface="Arial" panose="020B0604020202020204" pitchFamily="34" charset="0"/>
              </a:rPr>
              <a:t>HarbourVest</a:t>
            </a:r>
            <a:r>
              <a:rPr lang="en-US" sz="1600" dirty="0">
                <a:solidFill>
                  <a:srgbClr val="222222"/>
                </a:solidFill>
                <a:latin typeface="Arial" panose="020B0604020202020204" pitchFamily="34" charset="0"/>
              </a:rPr>
              <a:t> Partners was approximately $90 billion.</a:t>
            </a:r>
          </a:p>
          <a:p>
            <a:pPr marL="114300" indent="0">
              <a:spcBef>
                <a:spcPts val="0"/>
              </a:spcBef>
              <a:spcAft>
                <a:spcPts val="0"/>
              </a:spcAft>
              <a:buNone/>
            </a:pPr>
            <a:r>
              <a:rPr lang="en-US" sz="1600" dirty="0">
                <a:solidFill>
                  <a:srgbClr val="222222"/>
                </a:solidFill>
                <a:latin typeface="Arial" panose="020B0604020202020204" pitchFamily="34" charset="0"/>
              </a:rPr>
              <a:t>There noticeable investments in India:</a:t>
            </a:r>
            <a:br>
              <a:rPr lang="en-US" sz="1600" dirty="0">
                <a:solidFill>
                  <a:srgbClr val="222222"/>
                </a:solidFill>
                <a:latin typeface="Arial" panose="020B0604020202020204" pitchFamily="34" charset="0"/>
              </a:rPr>
            </a:br>
            <a:r>
              <a:rPr lang="en-US" sz="1600" dirty="0" err="1">
                <a:solidFill>
                  <a:srgbClr val="222222"/>
                </a:solidFill>
                <a:latin typeface="Arial" panose="020B0604020202020204" pitchFamily="34" charset="0"/>
              </a:rPr>
              <a:t>Byju’s</a:t>
            </a:r>
            <a:r>
              <a:rPr lang="en-US" sz="1600" dirty="0">
                <a:solidFill>
                  <a:srgbClr val="222222"/>
                </a:solidFill>
                <a:latin typeface="Arial" panose="020B0604020202020204" pitchFamily="34" charset="0"/>
              </a:rPr>
              <a:t>: In 2018, </a:t>
            </a:r>
            <a:r>
              <a:rPr lang="en-US" sz="1600" dirty="0" err="1">
                <a:solidFill>
                  <a:srgbClr val="222222"/>
                </a:solidFill>
                <a:latin typeface="Arial" panose="020B0604020202020204" pitchFamily="34" charset="0"/>
              </a:rPr>
              <a:t>HarbourVest</a:t>
            </a:r>
            <a:r>
              <a:rPr lang="en-US" sz="1600" dirty="0">
                <a:solidFill>
                  <a:srgbClr val="222222"/>
                </a:solidFill>
                <a:latin typeface="Arial" panose="020B0604020202020204" pitchFamily="34" charset="0"/>
              </a:rPr>
              <a:t> Partners invested $50 million in </a:t>
            </a:r>
            <a:r>
              <a:rPr lang="en-US" sz="1600" dirty="0" err="1">
                <a:solidFill>
                  <a:srgbClr val="222222"/>
                </a:solidFill>
                <a:latin typeface="Arial" panose="020B0604020202020204" pitchFamily="34" charset="0"/>
              </a:rPr>
              <a:t>Byju’s</a:t>
            </a:r>
            <a:r>
              <a:rPr lang="en-US" sz="1600" dirty="0">
                <a:solidFill>
                  <a:srgbClr val="222222"/>
                </a:solidFill>
                <a:latin typeface="Arial" panose="020B0604020202020204" pitchFamily="34" charset="0"/>
              </a:rPr>
              <a:t>, an edtech company that provides online learning solutions to students in India.</a:t>
            </a:r>
          </a:p>
          <a:p>
            <a:pPr marL="114300" indent="0">
              <a:spcBef>
                <a:spcPts val="0"/>
              </a:spcBef>
              <a:spcAft>
                <a:spcPts val="0"/>
              </a:spcAft>
              <a:buNone/>
            </a:pPr>
            <a:r>
              <a:rPr lang="en-US" sz="1600" dirty="0" err="1">
                <a:solidFill>
                  <a:srgbClr val="222222"/>
                </a:solidFill>
                <a:latin typeface="Arial" panose="020B0604020202020204" pitchFamily="34" charset="0"/>
              </a:rPr>
              <a:t>BigBasket</a:t>
            </a:r>
            <a:r>
              <a:rPr lang="en-US" sz="1600" dirty="0">
                <a:solidFill>
                  <a:srgbClr val="222222"/>
                </a:solidFill>
                <a:latin typeface="Arial" panose="020B0604020202020204" pitchFamily="34" charset="0"/>
              </a:rPr>
              <a:t>: In 2017, </a:t>
            </a:r>
            <a:r>
              <a:rPr lang="en-US" sz="1600" dirty="0" err="1">
                <a:solidFill>
                  <a:srgbClr val="222222"/>
                </a:solidFill>
                <a:latin typeface="Arial" panose="020B0604020202020204" pitchFamily="34" charset="0"/>
              </a:rPr>
              <a:t>HarbourVest</a:t>
            </a:r>
            <a:r>
              <a:rPr lang="en-US" sz="1600" dirty="0">
                <a:solidFill>
                  <a:srgbClr val="222222"/>
                </a:solidFill>
                <a:latin typeface="Arial" panose="020B0604020202020204" pitchFamily="34" charset="0"/>
              </a:rPr>
              <a:t> Partners participated in a $280 million funding round for </a:t>
            </a:r>
            <a:r>
              <a:rPr lang="en-US" sz="1600" dirty="0" err="1">
                <a:solidFill>
                  <a:srgbClr val="222222"/>
                </a:solidFill>
                <a:latin typeface="Arial" panose="020B0604020202020204" pitchFamily="34" charset="0"/>
              </a:rPr>
              <a:t>BigBasket</a:t>
            </a:r>
            <a:r>
              <a:rPr lang="en-US" sz="1600" dirty="0">
                <a:solidFill>
                  <a:srgbClr val="222222"/>
                </a:solidFill>
                <a:latin typeface="Arial" panose="020B0604020202020204" pitchFamily="34" charset="0"/>
              </a:rPr>
              <a:t>, an online grocery delivery platform in India.</a:t>
            </a:r>
          </a:p>
          <a:p>
            <a:pPr marL="114300" indent="0">
              <a:spcBef>
                <a:spcPts val="0"/>
              </a:spcBef>
              <a:spcAft>
                <a:spcPts val="0"/>
              </a:spcAft>
              <a:buNone/>
            </a:pPr>
            <a:endParaRPr lang="en-US" sz="1600" dirty="0">
              <a:solidFill>
                <a:srgbClr val="222222"/>
              </a:solidFill>
              <a:latin typeface="Arial" panose="020B0604020202020204" pitchFamily="34" charset="0"/>
            </a:endParaRPr>
          </a:p>
          <a:p>
            <a:pPr marL="114300" indent="0">
              <a:spcBef>
                <a:spcPts val="0"/>
              </a:spcBef>
              <a:spcAft>
                <a:spcPts val="0"/>
              </a:spcAft>
              <a:buNone/>
            </a:pPr>
            <a:r>
              <a:rPr lang="en-IN" sz="1800" b="1" dirty="0">
                <a:solidFill>
                  <a:srgbClr val="222222"/>
                </a:solidFill>
                <a:latin typeface="Arial" panose="020B0604020202020204" pitchFamily="34" charset="0"/>
              </a:rPr>
              <a:t>2. </a:t>
            </a:r>
            <a:r>
              <a:rPr lang="en-IN" sz="1800" b="1" u="sng" dirty="0">
                <a:solidFill>
                  <a:srgbClr val="222222"/>
                </a:solidFill>
                <a:latin typeface="Arial" panose="020B0604020202020204" pitchFamily="34" charset="0"/>
              </a:rPr>
              <a:t>New Enterprise Associates (NEA):</a:t>
            </a:r>
          </a:p>
          <a:p>
            <a:pPr marL="114300" indent="0">
              <a:spcBef>
                <a:spcPts val="0"/>
              </a:spcBef>
              <a:spcAft>
                <a:spcPts val="0"/>
              </a:spcAft>
              <a:buNone/>
            </a:pPr>
            <a:endParaRPr lang="en-IN" sz="1800" b="1" u="sng" dirty="0">
              <a:solidFill>
                <a:srgbClr val="222222"/>
              </a:solidFill>
              <a:latin typeface="Arial" panose="020B0604020202020204" pitchFamily="34" charset="0"/>
            </a:endParaRPr>
          </a:p>
          <a:p>
            <a:pPr marL="114300" indent="0">
              <a:spcBef>
                <a:spcPts val="0"/>
              </a:spcBef>
              <a:spcAft>
                <a:spcPts val="0"/>
              </a:spcAft>
              <a:buNone/>
            </a:pPr>
            <a:r>
              <a:rPr lang="en-US" sz="1600" dirty="0">
                <a:solidFill>
                  <a:srgbClr val="222222"/>
                </a:solidFill>
                <a:latin typeface="Arial" panose="020B0604020202020204" pitchFamily="34" charset="0"/>
              </a:rPr>
              <a:t>New Enterprise Associates (NEA) is a global venture capital firm that was founded in 1977. </a:t>
            </a:r>
          </a:p>
          <a:p>
            <a:pPr marL="114300" indent="0">
              <a:spcBef>
                <a:spcPts val="0"/>
              </a:spcBef>
              <a:spcAft>
                <a:spcPts val="0"/>
              </a:spcAft>
              <a:buNone/>
            </a:pPr>
            <a:r>
              <a:rPr lang="en-US" sz="1600" dirty="0">
                <a:solidFill>
                  <a:srgbClr val="222222"/>
                </a:solidFill>
                <a:latin typeface="Arial" panose="020B0604020202020204" pitchFamily="34" charset="0"/>
              </a:rPr>
              <a:t>As of September 2021, New Enterprise Associates (NEA) has over $24 billion in assets under management (AUM).</a:t>
            </a:r>
          </a:p>
          <a:p>
            <a:pPr marL="114300" indent="0">
              <a:spcBef>
                <a:spcPts val="0"/>
              </a:spcBef>
              <a:spcAft>
                <a:spcPts val="0"/>
              </a:spcAft>
              <a:buNone/>
            </a:pPr>
            <a:r>
              <a:rPr lang="en-US" sz="1600" dirty="0">
                <a:solidFill>
                  <a:srgbClr val="222222"/>
                </a:solidFill>
                <a:latin typeface="Arial" panose="020B0604020202020204" pitchFamily="34" charset="0"/>
              </a:rPr>
              <a:t>There noticeable investments in India:</a:t>
            </a:r>
          </a:p>
          <a:p>
            <a:pPr marL="114300" indent="0">
              <a:spcBef>
                <a:spcPts val="0"/>
              </a:spcBef>
              <a:spcAft>
                <a:spcPts val="0"/>
              </a:spcAft>
              <a:buNone/>
            </a:pPr>
            <a:r>
              <a:rPr lang="en-US" sz="1600" dirty="0">
                <a:solidFill>
                  <a:srgbClr val="222222"/>
                </a:solidFill>
                <a:latin typeface="Arial" panose="020B0604020202020204" pitchFamily="34" charset="0"/>
              </a:rPr>
              <a:t>Swiggy: NEA invested $15 million in the food delivery startup in 2015, and has since provided additional funding as the company has grown. Swiggy is now one of the leading food delivery platforms in India, with a presence in more than 500 cities.</a:t>
            </a:r>
          </a:p>
          <a:p>
            <a:pPr marL="114300" indent="0">
              <a:spcBef>
                <a:spcPts val="0"/>
              </a:spcBef>
              <a:spcAft>
                <a:spcPts val="0"/>
              </a:spcAft>
              <a:buNone/>
            </a:pPr>
            <a:endParaRPr lang="en-US" sz="1600" dirty="0">
              <a:solidFill>
                <a:srgbClr val="222222"/>
              </a:solidFill>
              <a:latin typeface="Arial" panose="020B0604020202020204" pitchFamily="34" charset="0"/>
            </a:endParaRPr>
          </a:p>
          <a:p>
            <a:pPr marL="114300" indent="0">
              <a:spcBef>
                <a:spcPts val="0"/>
              </a:spcBef>
              <a:spcAft>
                <a:spcPts val="0"/>
              </a:spcAft>
              <a:buNone/>
            </a:pPr>
            <a:endParaRPr lang="en-US" sz="1600" dirty="0">
              <a:solidFill>
                <a:srgbClr val="222222"/>
              </a:solidFill>
              <a:latin typeface="Arial" panose="020B0604020202020204" pitchFamily="34" charset="0"/>
            </a:endParaRPr>
          </a:p>
          <a:p>
            <a:pPr marL="400050" indent="-285750">
              <a:spcBef>
                <a:spcPts val="0"/>
              </a:spcBef>
              <a:spcAft>
                <a:spcPts val="0"/>
              </a:spcAft>
            </a:pPr>
            <a:endParaRPr lang="en-US" sz="1800" dirty="0">
              <a:solidFill>
                <a:srgbClr val="222222"/>
              </a:solidFill>
              <a:latin typeface="Arial" panose="020B0604020202020204" pitchFamily="34" charset="0"/>
            </a:endParaRPr>
          </a:p>
          <a:p>
            <a:pPr marL="400050" indent="-285750">
              <a:spcBef>
                <a:spcPts val="0"/>
              </a:spcBef>
              <a:spcAft>
                <a:spcPts val="0"/>
              </a:spcAft>
            </a:pPr>
            <a:endParaRPr lang="en-US" sz="1100" dirty="0"/>
          </a:p>
          <a:p>
            <a:pPr marL="0" indent="0">
              <a:buNone/>
            </a:pPr>
            <a:endParaRPr lang="en-US" sz="1800" dirty="0">
              <a:solidFill>
                <a:srgbClr val="222222"/>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70817617-806F-AB17-C667-2009DD17CF96}"/>
              </a:ext>
            </a:extLst>
          </p:cNvPr>
          <p:cNvSpPr>
            <a:spLocks noGrp="1"/>
          </p:cNvSpPr>
          <p:nvPr>
            <p:ph type="sldNum" sz="quarter" idx="12"/>
          </p:nvPr>
        </p:nvSpPr>
        <p:spPr/>
        <p:txBody>
          <a:bodyPr/>
          <a:lstStyle/>
          <a:p>
            <a:pPr>
              <a:defRPr/>
            </a:pPr>
            <a:fld id="{EE9727E1-BEAE-4BA9-B50B-211760F87613}" type="slidenum">
              <a:rPr lang="en-IN" smtClean="0"/>
              <a:pPr>
                <a:defRPr/>
              </a:pPr>
              <a:t>25</a:t>
            </a:fld>
            <a:endParaRPr lang="en-IN"/>
          </a:p>
        </p:txBody>
      </p:sp>
    </p:spTree>
    <p:extLst>
      <p:ext uri="{BB962C8B-B14F-4D97-AF65-F5344CB8AC3E}">
        <p14:creationId xmlns:p14="http://schemas.microsoft.com/office/powerpoint/2010/main" val="3190393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41A8-23B3-2D20-BB9D-A76283E91699}"/>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3E18C8B9-B01A-304C-BE17-83AB3FCAA772}"/>
              </a:ext>
            </a:extLst>
          </p:cNvPr>
          <p:cNvSpPr>
            <a:spLocks noGrp="1"/>
          </p:cNvSpPr>
          <p:nvPr>
            <p:ph idx="1"/>
          </p:nvPr>
        </p:nvSpPr>
        <p:spPr>
          <a:xfrm>
            <a:off x="76200" y="1066800"/>
            <a:ext cx="9067800" cy="5562600"/>
          </a:xfrm>
        </p:spPr>
        <p:txBody>
          <a:bodyPr/>
          <a:lstStyle/>
          <a:p>
            <a:pPr marL="0" indent="0">
              <a:buNone/>
            </a:pPr>
            <a:r>
              <a:rPr lang="en-US" sz="1800" b="1" dirty="0">
                <a:solidFill>
                  <a:srgbClr val="222222"/>
                </a:solidFill>
                <a:latin typeface="Arial" panose="020B0604020202020204" pitchFamily="34" charset="0"/>
              </a:rPr>
              <a:t>3. </a:t>
            </a:r>
            <a:r>
              <a:rPr lang="en-US" sz="1800" b="1" u="sng" dirty="0">
                <a:solidFill>
                  <a:srgbClr val="222222"/>
                </a:solidFill>
                <a:latin typeface="Arial" panose="020B0604020202020204" pitchFamily="34" charset="0"/>
              </a:rPr>
              <a:t>Baring Private Equity Asia (BPEA):</a:t>
            </a:r>
            <a:br>
              <a:rPr lang="en-US" sz="1800" b="1" u="sng" dirty="0">
                <a:solidFill>
                  <a:srgbClr val="222222"/>
                </a:solidFill>
                <a:latin typeface="Arial" panose="020B0604020202020204" pitchFamily="34" charset="0"/>
              </a:rPr>
            </a:br>
            <a:endParaRPr lang="en-US" sz="1800" b="1" u="sng" dirty="0">
              <a:solidFill>
                <a:srgbClr val="222222"/>
              </a:solidFill>
              <a:latin typeface="Arial" panose="020B0604020202020204" pitchFamily="34" charset="0"/>
            </a:endParaRPr>
          </a:p>
          <a:p>
            <a:pPr marL="0" indent="0">
              <a:buNone/>
            </a:pPr>
            <a:r>
              <a:rPr lang="en-US" sz="1600" dirty="0">
                <a:solidFill>
                  <a:srgbClr val="222222"/>
                </a:solidFill>
                <a:latin typeface="Arial" panose="020B0604020202020204" pitchFamily="34" charset="0"/>
              </a:rPr>
              <a:t>Baring Private Equity Asia (BPEA) is one of the largest and most established private equity firms in Asia, with a focus on mid-market investments.</a:t>
            </a:r>
          </a:p>
          <a:p>
            <a:pPr marL="0" indent="0">
              <a:buNone/>
            </a:pPr>
            <a:r>
              <a:rPr lang="en-US" sz="1600" dirty="0">
                <a:solidFill>
                  <a:srgbClr val="222222"/>
                </a:solidFill>
                <a:latin typeface="Arial" panose="020B0604020202020204" pitchFamily="34" charset="0"/>
              </a:rPr>
              <a:t>As of September 2021, Baring Private Equity Asia (BPEA) has over $20 billion in assets under management (AUM).</a:t>
            </a:r>
            <a:br>
              <a:rPr lang="en-US" sz="1600" dirty="0">
                <a:solidFill>
                  <a:srgbClr val="222222"/>
                </a:solidFill>
                <a:latin typeface="Arial" panose="020B0604020202020204" pitchFamily="34" charset="0"/>
              </a:rPr>
            </a:br>
            <a:r>
              <a:rPr lang="en-US" sz="1600" dirty="0">
                <a:solidFill>
                  <a:srgbClr val="222222"/>
                </a:solidFill>
                <a:latin typeface="Arial" panose="020B0604020202020204" pitchFamily="34" charset="0"/>
              </a:rPr>
              <a:t>There noticeable investments in India:</a:t>
            </a:r>
          </a:p>
          <a:p>
            <a:pPr marL="0" indent="0">
              <a:buNone/>
            </a:pPr>
            <a:r>
              <a:rPr lang="en-US" sz="1600" dirty="0">
                <a:solidFill>
                  <a:srgbClr val="222222"/>
                </a:solidFill>
                <a:latin typeface="Arial" panose="020B0604020202020204" pitchFamily="34" charset="0"/>
              </a:rPr>
              <a:t>Hexaware Technologies: BPEA acquired a majority stake in Hexaware Technologies, an IT and business process outsourcing company, in 2013. The company was later sold to French IT services firm Capgemini in 2021.</a:t>
            </a:r>
          </a:p>
          <a:p>
            <a:pPr marL="0" indent="0">
              <a:buNone/>
            </a:pPr>
            <a:endParaRPr lang="en-US" sz="1600" dirty="0">
              <a:solidFill>
                <a:srgbClr val="222222"/>
              </a:solidFill>
              <a:latin typeface="Arial" panose="020B0604020202020204" pitchFamily="34" charset="0"/>
            </a:endParaRPr>
          </a:p>
          <a:p>
            <a:pPr marL="0" indent="0">
              <a:spcBef>
                <a:spcPts val="0"/>
              </a:spcBef>
              <a:spcAft>
                <a:spcPts val="0"/>
              </a:spcAft>
              <a:buNone/>
            </a:pPr>
            <a:r>
              <a:rPr lang="en-IN" sz="1800" b="1" u="sng" dirty="0">
                <a:solidFill>
                  <a:srgbClr val="222222"/>
                </a:solidFill>
                <a:latin typeface="Arial" panose="020B0604020202020204" pitchFamily="34" charset="0"/>
              </a:rPr>
              <a:t>4. CVC Capital Partners:</a:t>
            </a:r>
            <a:br>
              <a:rPr lang="en-IN" sz="1800" b="1" u="sng" dirty="0">
                <a:solidFill>
                  <a:srgbClr val="222222"/>
                </a:solidFill>
                <a:latin typeface="Arial" panose="020B0604020202020204" pitchFamily="34" charset="0"/>
              </a:rPr>
            </a:br>
            <a:endParaRPr lang="en-US" sz="1600" dirty="0">
              <a:solidFill>
                <a:srgbClr val="222222"/>
              </a:solidFill>
              <a:latin typeface="Arial" panose="020B0604020202020204" pitchFamily="34" charset="0"/>
            </a:endParaRPr>
          </a:p>
          <a:p>
            <a:pPr marL="0" indent="0">
              <a:spcBef>
                <a:spcPts val="0"/>
              </a:spcBef>
              <a:spcAft>
                <a:spcPts val="0"/>
              </a:spcAft>
              <a:buNone/>
            </a:pPr>
            <a:r>
              <a:rPr lang="en-US" sz="1600" dirty="0">
                <a:solidFill>
                  <a:srgbClr val="222222"/>
                </a:solidFill>
                <a:latin typeface="Arial" panose="020B0604020202020204" pitchFamily="34" charset="0"/>
                <a:cs typeface="Arial" panose="020B0604020202020204" pitchFamily="34" charset="0"/>
              </a:rPr>
              <a:t>CVC Capital Partners is a private equity and investment advisory firm founded in 1981. As of September 2021, CVC Capital Partners had approximately $118 billion in assets under management (AUM).  </a:t>
            </a:r>
          </a:p>
          <a:p>
            <a:pPr marL="0" indent="0">
              <a:spcBef>
                <a:spcPts val="0"/>
              </a:spcBef>
              <a:spcAft>
                <a:spcPts val="0"/>
              </a:spcAft>
              <a:buNone/>
            </a:pPr>
            <a:r>
              <a:rPr lang="en-US" sz="1600" dirty="0">
                <a:solidFill>
                  <a:srgbClr val="222222"/>
                </a:solidFill>
                <a:latin typeface="Arial" panose="020B0604020202020204" pitchFamily="34" charset="0"/>
              </a:rPr>
              <a:t>There noticeable investments in India:</a:t>
            </a:r>
          </a:p>
          <a:p>
            <a:pPr marL="0" indent="0">
              <a:spcBef>
                <a:spcPts val="0"/>
              </a:spcBef>
              <a:spcAft>
                <a:spcPts val="0"/>
              </a:spcAft>
              <a:buNone/>
            </a:pPr>
            <a:r>
              <a:rPr lang="en-US" sz="1600" dirty="0">
                <a:solidFill>
                  <a:srgbClr val="222222"/>
                </a:solidFill>
                <a:latin typeface="Arial" panose="020B0604020202020204" pitchFamily="34" charset="0"/>
              </a:rPr>
              <a:t>PVR Cinemas: In 2018, CVC Capital Partners acquired a 10% stake in PVR Cinemas, a leading cinema chain in India, for approximately $72 million.</a:t>
            </a:r>
          </a:p>
          <a:p>
            <a:pPr marL="0" indent="0">
              <a:spcBef>
                <a:spcPts val="0"/>
              </a:spcBef>
              <a:spcAft>
                <a:spcPts val="0"/>
              </a:spcAft>
              <a:buNone/>
            </a:pPr>
            <a:endParaRPr lang="en-US" sz="1600" dirty="0">
              <a:latin typeface="Arial" panose="020B0604020202020204" pitchFamily="34" charset="0"/>
              <a:cs typeface="Arial" panose="020B0604020202020204" pitchFamily="34" charset="0"/>
            </a:endParaRPr>
          </a:p>
          <a:p>
            <a:pPr marL="0" indent="0">
              <a:buNone/>
            </a:pPr>
            <a:br>
              <a:rPr lang="en-US" sz="1050" dirty="0"/>
            </a:br>
            <a:endParaRPr lang="en-US" sz="1600" dirty="0">
              <a:solidFill>
                <a:srgbClr val="222222"/>
              </a:solidFill>
              <a:latin typeface="Arial" panose="020B0604020202020204" pitchFamily="34" charset="0"/>
            </a:endParaRPr>
          </a:p>
          <a:p>
            <a:pPr marL="0" indent="0">
              <a:buNone/>
            </a:pPr>
            <a:endParaRPr lang="en-US" sz="1600" dirty="0">
              <a:solidFill>
                <a:srgbClr val="222222"/>
              </a:solidFill>
              <a:latin typeface="Arial" panose="020B0604020202020204" pitchFamily="34" charset="0"/>
            </a:endParaRPr>
          </a:p>
          <a:p>
            <a:pPr marL="0" indent="0">
              <a:buNone/>
            </a:pPr>
            <a:endParaRPr lang="en-IN" sz="1600" dirty="0"/>
          </a:p>
        </p:txBody>
      </p:sp>
      <p:sp>
        <p:nvSpPr>
          <p:cNvPr id="4" name="Slide Number Placeholder 3">
            <a:extLst>
              <a:ext uri="{FF2B5EF4-FFF2-40B4-BE49-F238E27FC236}">
                <a16:creationId xmlns:a16="http://schemas.microsoft.com/office/drawing/2014/main" id="{46440A1C-F210-5680-94BE-E19A1EF9C33A}"/>
              </a:ext>
            </a:extLst>
          </p:cNvPr>
          <p:cNvSpPr>
            <a:spLocks noGrp="1"/>
          </p:cNvSpPr>
          <p:nvPr>
            <p:ph type="sldNum" sz="quarter" idx="12"/>
          </p:nvPr>
        </p:nvSpPr>
        <p:spPr/>
        <p:txBody>
          <a:bodyPr/>
          <a:lstStyle/>
          <a:p>
            <a:pPr>
              <a:defRPr/>
            </a:pPr>
            <a:fld id="{EE9727E1-BEAE-4BA9-B50B-211760F87613}" type="slidenum">
              <a:rPr lang="en-IN" smtClean="0"/>
              <a:pPr>
                <a:defRPr/>
              </a:pPr>
              <a:t>26</a:t>
            </a:fld>
            <a:endParaRPr lang="en-IN"/>
          </a:p>
        </p:txBody>
      </p:sp>
    </p:spTree>
    <p:extLst>
      <p:ext uri="{BB962C8B-B14F-4D97-AF65-F5344CB8AC3E}">
        <p14:creationId xmlns:p14="http://schemas.microsoft.com/office/powerpoint/2010/main" val="72868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07D7-F7E4-7550-E223-F7BCA0503BBA}"/>
              </a:ext>
            </a:extLst>
          </p:cNvPr>
          <p:cNvSpPr>
            <a:spLocks noGrp="1"/>
          </p:cNvSpPr>
          <p:nvPr>
            <p:ph type="title"/>
          </p:nvPr>
        </p:nvSpPr>
        <p:spPr/>
        <p:txBody>
          <a:bodyPr/>
          <a:lstStyle/>
          <a:p>
            <a:r>
              <a:rPr lang="en-US" b="1" u="sng" dirty="0"/>
              <a:t>CONTINUED</a:t>
            </a:r>
            <a:endParaRPr lang="en-IN" b="1" u="sng" dirty="0"/>
          </a:p>
        </p:txBody>
      </p:sp>
      <p:sp>
        <p:nvSpPr>
          <p:cNvPr id="3" name="Content Placeholder 2">
            <a:extLst>
              <a:ext uri="{FF2B5EF4-FFF2-40B4-BE49-F238E27FC236}">
                <a16:creationId xmlns:a16="http://schemas.microsoft.com/office/drawing/2014/main" id="{CD409BD3-7C28-67CF-F68E-3D46C363EB00}"/>
              </a:ext>
            </a:extLst>
          </p:cNvPr>
          <p:cNvSpPr>
            <a:spLocks noGrp="1"/>
          </p:cNvSpPr>
          <p:nvPr>
            <p:ph idx="1"/>
          </p:nvPr>
        </p:nvSpPr>
        <p:spPr>
          <a:xfrm>
            <a:off x="76200" y="990600"/>
            <a:ext cx="8991600" cy="5638800"/>
          </a:xfrm>
        </p:spPr>
        <p:txBody>
          <a:bodyPr/>
          <a:lstStyle/>
          <a:p>
            <a:pPr marL="0" indent="0">
              <a:spcBef>
                <a:spcPts val="0"/>
              </a:spcBef>
              <a:spcAft>
                <a:spcPts val="0"/>
              </a:spcAft>
              <a:buNone/>
            </a:pPr>
            <a:endParaRPr lang="en-US" sz="1600" dirty="0">
              <a:solidFill>
                <a:srgbClr val="222222"/>
              </a:solidFill>
              <a:latin typeface="Arial" panose="020B0604020202020204" pitchFamily="34" charset="0"/>
            </a:endParaRPr>
          </a:p>
          <a:p>
            <a:pPr marL="0" indent="0">
              <a:spcBef>
                <a:spcPts val="0"/>
              </a:spcBef>
              <a:spcAft>
                <a:spcPts val="0"/>
              </a:spcAft>
              <a:buNone/>
            </a:pPr>
            <a:r>
              <a:rPr lang="en-US" sz="1600" dirty="0">
                <a:solidFill>
                  <a:srgbClr val="222222"/>
                </a:solidFill>
                <a:latin typeface="Arial" panose="020B0604020202020204" pitchFamily="34" charset="0"/>
              </a:rPr>
              <a:t>5. </a:t>
            </a:r>
            <a:r>
              <a:rPr lang="en-IN" sz="1800" b="1" u="sng" dirty="0">
                <a:solidFill>
                  <a:srgbClr val="222222"/>
                </a:solidFill>
                <a:latin typeface="Arial" panose="020B0604020202020204" pitchFamily="34" charset="0"/>
              </a:rPr>
              <a:t>Summit Partners:</a:t>
            </a:r>
            <a:br>
              <a:rPr lang="en-IN" sz="1800" b="1" u="sng" dirty="0">
                <a:solidFill>
                  <a:srgbClr val="222222"/>
                </a:solidFill>
                <a:latin typeface="Arial" panose="020B0604020202020204" pitchFamily="34" charset="0"/>
              </a:rPr>
            </a:br>
            <a:endParaRPr lang="en-IN" sz="1800" b="1" u="sng" dirty="0">
              <a:solidFill>
                <a:srgbClr val="222222"/>
              </a:solidFill>
              <a:latin typeface="Arial" panose="020B0604020202020204" pitchFamily="34" charset="0"/>
            </a:endParaRPr>
          </a:p>
          <a:p>
            <a:pPr marL="0" indent="0">
              <a:spcBef>
                <a:spcPts val="0"/>
              </a:spcBef>
              <a:spcAft>
                <a:spcPts val="0"/>
              </a:spcAft>
              <a:buNone/>
            </a:pPr>
            <a:r>
              <a:rPr lang="en-US" sz="1600" dirty="0">
                <a:solidFill>
                  <a:srgbClr val="222222"/>
                </a:solidFill>
                <a:latin typeface="Arial" panose="020B0604020202020204" pitchFamily="34" charset="0"/>
              </a:rPr>
              <a:t>Summit Partners is a global private equity and venture capital firm founded in 1984. As of 2021, Summit Partners has approximately $28 billion in assets under management (AUM).</a:t>
            </a:r>
          </a:p>
          <a:p>
            <a:pPr marL="0" indent="0">
              <a:spcBef>
                <a:spcPts val="0"/>
              </a:spcBef>
              <a:spcAft>
                <a:spcPts val="0"/>
              </a:spcAft>
              <a:buNone/>
            </a:pPr>
            <a:r>
              <a:rPr lang="en-US" sz="1600" dirty="0">
                <a:solidFill>
                  <a:srgbClr val="222222"/>
                </a:solidFill>
                <a:latin typeface="Arial" panose="020B0604020202020204" pitchFamily="34" charset="0"/>
              </a:rPr>
              <a:t>There noticeable investments in India:</a:t>
            </a:r>
            <a:endParaRPr lang="en-US" sz="1600" dirty="0"/>
          </a:p>
          <a:p>
            <a:pPr marL="0" indent="0">
              <a:spcBef>
                <a:spcPts val="0"/>
              </a:spcBef>
              <a:spcAft>
                <a:spcPts val="0"/>
              </a:spcAft>
              <a:buNone/>
            </a:pPr>
            <a:r>
              <a:rPr lang="en-US" sz="1600" dirty="0" err="1">
                <a:solidFill>
                  <a:srgbClr val="374151"/>
                </a:solidFill>
                <a:latin typeface="Arial" panose="020B0604020202020204" pitchFamily="34" charset="0"/>
                <a:cs typeface="Arial" panose="020B0604020202020204" pitchFamily="34" charset="0"/>
              </a:rPr>
              <a:t>Zenoti</a:t>
            </a:r>
            <a:r>
              <a:rPr lang="en-US" sz="1600" dirty="0">
                <a:solidFill>
                  <a:srgbClr val="374151"/>
                </a:solidFill>
                <a:latin typeface="Arial" panose="020B0604020202020204" pitchFamily="34" charset="0"/>
                <a:cs typeface="Arial" panose="020B0604020202020204" pitchFamily="34" charset="0"/>
              </a:rPr>
              <a:t>: A software platform that provides management solutions for spas, salons, and fitness centers. Summit Partners invested $50 million in </a:t>
            </a:r>
            <a:r>
              <a:rPr lang="en-US" sz="1600" dirty="0" err="1">
                <a:solidFill>
                  <a:srgbClr val="374151"/>
                </a:solidFill>
                <a:latin typeface="Arial" panose="020B0604020202020204" pitchFamily="34" charset="0"/>
                <a:cs typeface="Arial" panose="020B0604020202020204" pitchFamily="34" charset="0"/>
              </a:rPr>
              <a:t>Zenoti</a:t>
            </a:r>
            <a:r>
              <a:rPr lang="en-US" sz="1600" dirty="0">
                <a:solidFill>
                  <a:srgbClr val="374151"/>
                </a:solidFill>
                <a:latin typeface="Arial" panose="020B0604020202020204" pitchFamily="34" charset="0"/>
                <a:cs typeface="Arial" panose="020B0604020202020204" pitchFamily="34" charset="0"/>
              </a:rPr>
              <a:t> in 2021.</a:t>
            </a:r>
          </a:p>
          <a:p>
            <a:pPr marL="0" indent="0">
              <a:buNone/>
            </a:pPr>
            <a:endParaRPr lang="en-US" sz="1600" dirty="0">
              <a:solidFill>
                <a:srgbClr val="222222"/>
              </a:solidFill>
              <a:latin typeface="Arial" panose="020B0604020202020204" pitchFamily="34" charset="0"/>
            </a:endParaRPr>
          </a:p>
          <a:p>
            <a:pPr marL="0" indent="0">
              <a:spcBef>
                <a:spcPts val="0"/>
              </a:spcBef>
              <a:spcAft>
                <a:spcPts val="0"/>
              </a:spcAft>
              <a:buNone/>
            </a:pPr>
            <a:endParaRPr lang="en-US" dirty="0">
              <a:solidFill>
                <a:srgbClr val="222222"/>
              </a:solidFill>
              <a:latin typeface="Arial" panose="020B0604020202020204" pitchFamily="34" charset="0"/>
            </a:endParaRPr>
          </a:p>
          <a:p>
            <a:pPr marL="0" indent="0">
              <a:spcBef>
                <a:spcPts val="0"/>
              </a:spcBef>
              <a:spcAft>
                <a:spcPts val="0"/>
              </a:spcAft>
              <a:buNone/>
            </a:pPr>
            <a:endParaRPr lang="en-US" b="0" dirty="0">
              <a:effectLst/>
            </a:endParaRPr>
          </a:p>
          <a:p>
            <a:pPr marL="0" indent="0">
              <a:buNone/>
            </a:pPr>
            <a:br>
              <a:rPr lang="en-US" dirty="0"/>
            </a:br>
            <a:br>
              <a:rPr lang="en-IN" dirty="0"/>
            </a:br>
            <a:endParaRPr lang="en-IN" dirty="0"/>
          </a:p>
        </p:txBody>
      </p:sp>
      <p:sp>
        <p:nvSpPr>
          <p:cNvPr id="4" name="Slide Number Placeholder 3">
            <a:extLst>
              <a:ext uri="{FF2B5EF4-FFF2-40B4-BE49-F238E27FC236}">
                <a16:creationId xmlns:a16="http://schemas.microsoft.com/office/drawing/2014/main" id="{32F433F0-E09C-2448-4FF4-B52A5767F10B}"/>
              </a:ext>
            </a:extLst>
          </p:cNvPr>
          <p:cNvSpPr>
            <a:spLocks noGrp="1"/>
          </p:cNvSpPr>
          <p:nvPr>
            <p:ph type="sldNum" sz="quarter" idx="12"/>
          </p:nvPr>
        </p:nvSpPr>
        <p:spPr/>
        <p:txBody>
          <a:bodyPr/>
          <a:lstStyle/>
          <a:p>
            <a:pPr>
              <a:defRPr/>
            </a:pPr>
            <a:fld id="{EE9727E1-BEAE-4BA9-B50B-211760F87613}" type="slidenum">
              <a:rPr lang="en-IN" smtClean="0"/>
              <a:pPr>
                <a:defRPr/>
              </a:pPr>
              <a:t>27</a:t>
            </a:fld>
            <a:endParaRPr lang="en-IN"/>
          </a:p>
        </p:txBody>
      </p:sp>
    </p:spTree>
    <p:extLst>
      <p:ext uri="{BB962C8B-B14F-4D97-AF65-F5344CB8AC3E}">
        <p14:creationId xmlns:p14="http://schemas.microsoft.com/office/powerpoint/2010/main" val="308916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6610-7677-BF20-1A9E-70F077AFA7B6}"/>
              </a:ext>
            </a:extLst>
          </p:cNvPr>
          <p:cNvSpPr>
            <a:spLocks noGrp="1"/>
          </p:cNvSpPr>
          <p:nvPr>
            <p:ph type="title"/>
          </p:nvPr>
        </p:nvSpPr>
        <p:spPr/>
        <p:txBody>
          <a:bodyPr/>
          <a:lstStyle/>
          <a:p>
            <a:r>
              <a:rPr lang="en-US" b="1" u="sng" dirty="0"/>
              <a:t>SUGGESTIONS:</a:t>
            </a:r>
            <a:endParaRPr lang="en-IN" b="1" u="sng" dirty="0"/>
          </a:p>
        </p:txBody>
      </p:sp>
      <p:sp>
        <p:nvSpPr>
          <p:cNvPr id="3" name="Content Placeholder 2">
            <a:extLst>
              <a:ext uri="{FF2B5EF4-FFF2-40B4-BE49-F238E27FC236}">
                <a16:creationId xmlns:a16="http://schemas.microsoft.com/office/drawing/2014/main" id="{E9141C2F-6558-C122-7604-8170C45A37A0}"/>
              </a:ext>
            </a:extLst>
          </p:cNvPr>
          <p:cNvSpPr>
            <a:spLocks noGrp="1"/>
          </p:cNvSpPr>
          <p:nvPr>
            <p:ph idx="1"/>
          </p:nvPr>
        </p:nvSpPr>
        <p:spPr>
          <a:xfrm>
            <a:off x="228601" y="1268413"/>
            <a:ext cx="8664576" cy="4857750"/>
          </a:xfrm>
        </p:spPr>
        <p:txBody>
          <a:bodyPr/>
          <a:lstStyle/>
          <a:p>
            <a:pPr marL="0" indent="0">
              <a:buNone/>
            </a:pPr>
            <a:r>
              <a:rPr lang="en-US" sz="2000" b="1" u="sng" dirty="0">
                <a:solidFill>
                  <a:schemeClr val="tx1"/>
                </a:solidFill>
                <a:latin typeface="Arial" panose="020B0604020202020204" pitchFamily="34" charset="0"/>
                <a:cs typeface="Arial" panose="020B0604020202020204" pitchFamily="34" charset="0"/>
              </a:rPr>
              <a:t>1. ENHANCE TECHNOLOGY PLATFORM: </a:t>
            </a:r>
          </a:p>
          <a:p>
            <a:pPr marL="0" indent="0">
              <a:buNone/>
            </a:pPr>
            <a:r>
              <a:rPr lang="en-US" sz="1800" dirty="0">
                <a:solidFill>
                  <a:schemeClr val="tx1"/>
                </a:solidFill>
                <a:latin typeface="Arial" panose="020B0604020202020204" pitchFamily="34" charset="0"/>
                <a:cs typeface="Arial" panose="020B0604020202020204" pitchFamily="34" charset="0"/>
              </a:rPr>
              <a:t>Conduct call on our platform, send messages to expert on festivals and their birthdays so they remember us and feel conducted. Also create a payment tracker system for the experts to track there payments.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2000" b="1" u="sng" dirty="0">
                <a:solidFill>
                  <a:schemeClr val="tx1"/>
                </a:solidFill>
                <a:latin typeface="Arial" panose="020B0604020202020204" pitchFamily="34" charset="0"/>
                <a:cs typeface="Arial" panose="020B0604020202020204" pitchFamily="34" charset="0"/>
              </a:rPr>
              <a:t>2. LEVERAGE DATA ANAYTICS:</a:t>
            </a:r>
          </a:p>
          <a:p>
            <a:pPr marL="0" indent="0">
              <a:buNone/>
            </a:pPr>
            <a:r>
              <a:rPr lang="en-US" sz="1800" b="0" i="0" dirty="0">
                <a:solidFill>
                  <a:schemeClr val="tx1"/>
                </a:solidFill>
                <a:effectLst/>
                <a:latin typeface="Arial" panose="020B0604020202020204" pitchFamily="34" charset="0"/>
                <a:cs typeface="Arial" panose="020B0604020202020204" pitchFamily="34" charset="0"/>
              </a:rPr>
              <a:t>Infollion can leverage data analytics to provide clients with deeper insights and trends analysis. Use search engine optimization (SEO) techniques to improve their website's visibility on search engines and invest in paid advertising campaigns to reach their target audience. </a:t>
            </a:r>
          </a:p>
          <a:p>
            <a:pPr marL="0" indent="0">
              <a:buNone/>
            </a:pPr>
            <a:endParaRPr lang="en-US" sz="1800" b="1" u="sng" dirty="0">
              <a:solidFill>
                <a:schemeClr val="tx1"/>
              </a:solidFill>
              <a:latin typeface="Arial" panose="020B0604020202020204" pitchFamily="34" charset="0"/>
              <a:cs typeface="Arial" panose="020B0604020202020204" pitchFamily="34" charset="0"/>
            </a:endParaRPr>
          </a:p>
          <a:p>
            <a:pPr marL="0" indent="0">
              <a:buNone/>
            </a:pPr>
            <a:r>
              <a:rPr lang="en-US" sz="2000" b="1" u="sng" dirty="0">
                <a:solidFill>
                  <a:schemeClr val="tx1"/>
                </a:solidFill>
                <a:latin typeface="Arial" panose="020B0604020202020204" pitchFamily="34" charset="0"/>
                <a:cs typeface="Arial" panose="020B0604020202020204" pitchFamily="34" charset="0"/>
              </a:rPr>
              <a:t>3. IMPROVE SOCIAL MEDIA PRESENCE AND CONDUCT SEMINARS:</a:t>
            </a:r>
          </a:p>
          <a:p>
            <a:pPr marL="0" indent="0">
              <a:buNone/>
            </a:pPr>
            <a:r>
              <a:rPr lang="en-US" sz="1800" dirty="0">
                <a:solidFill>
                  <a:schemeClr val="tx1"/>
                </a:solidFill>
                <a:latin typeface="Arial" panose="020B0604020202020204" pitchFamily="34" charset="0"/>
                <a:cs typeface="Arial" panose="020B0604020202020204" pitchFamily="34" charset="0"/>
              </a:rPr>
              <a:t>We should make Infollion the first thing which comes to the mind of a person when they think of expert network. We should spread more awareness about our industry and what we do.</a:t>
            </a:r>
            <a:endParaRPr lang="en-IN" sz="18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0AEF59-CD27-E8FE-3DC1-133B5F51E03D}"/>
              </a:ext>
            </a:extLst>
          </p:cNvPr>
          <p:cNvSpPr>
            <a:spLocks noGrp="1"/>
          </p:cNvSpPr>
          <p:nvPr>
            <p:ph type="sldNum" sz="quarter" idx="12"/>
          </p:nvPr>
        </p:nvSpPr>
        <p:spPr/>
        <p:txBody>
          <a:bodyPr/>
          <a:lstStyle/>
          <a:p>
            <a:pPr>
              <a:defRPr/>
            </a:pPr>
            <a:fld id="{EE9727E1-BEAE-4BA9-B50B-211760F87613}" type="slidenum">
              <a:rPr lang="en-IN" smtClean="0"/>
              <a:pPr>
                <a:defRPr/>
              </a:pPr>
              <a:t>28</a:t>
            </a:fld>
            <a:endParaRPr lang="en-IN" dirty="0"/>
          </a:p>
        </p:txBody>
      </p:sp>
    </p:spTree>
    <p:extLst>
      <p:ext uri="{BB962C8B-B14F-4D97-AF65-F5344CB8AC3E}">
        <p14:creationId xmlns:p14="http://schemas.microsoft.com/office/powerpoint/2010/main" val="31228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7AB04D-B3A2-3828-98B7-A8CCF14E248A}"/>
              </a:ext>
            </a:extLst>
          </p:cNvPr>
          <p:cNvSpPr/>
          <p:nvPr/>
        </p:nvSpPr>
        <p:spPr>
          <a:xfrm>
            <a:off x="2711266" y="1143000"/>
            <a:ext cx="3721467" cy="1938992"/>
          </a:xfrm>
          <a:prstGeom prst="rect">
            <a:avLst/>
          </a:prstGeom>
          <a:noFill/>
        </p:spPr>
        <p:txBody>
          <a:bodyPr wrap="non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Thank You.</a:t>
            </a:r>
            <a:br>
              <a:rPr lang="en-US" sz="4000" dirty="0">
                <a:ln w="0"/>
                <a:solidFill>
                  <a:schemeClr val="accent1"/>
                </a:solidFill>
                <a:effectLst>
                  <a:outerShdw blurRad="38100" dist="25400" dir="5400000" algn="ctr" rotWithShape="0">
                    <a:srgbClr val="6E747A">
                      <a:alpha val="43000"/>
                    </a:srgbClr>
                  </a:outerShdw>
                </a:effectLst>
              </a:rPr>
            </a:br>
            <a:br>
              <a:rPr lang="en-US" sz="4000" dirty="0">
                <a:ln w="0"/>
                <a:solidFill>
                  <a:schemeClr val="accent1"/>
                </a:solidFill>
                <a:effectLst>
                  <a:outerShdw blurRad="38100" dist="25400" dir="5400000" algn="ctr" rotWithShape="0">
                    <a:srgbClr val="6E747A">
                      <a:alpha val="43000"/>
                    </a:srgbClr>
                  </a:outerShdw>
                </a:effectLst>
              </a:rPr>
            </a:br>
            <a:r>
              <a:rPr lang="en-US" sz="4000" dirty="0">
                <a:ln w="0"/>
                <a:solidFill>
                  <a:schemeClr val="accent1"/>
                </a:solidFill>
                <a:effectLst>
                  <a:outerShdw blurRad="38100" dist="25400" dir="5400000" algn="ctr" rotWithShape="0">
                    <a:srgbClr val="6E747A">
                      <a:alpha val="43000"/>
                    </a:srgbClr>
                  </a:outerShdw>
                </a:effectLst>
              </a:rPr>
              <a:t>Up for Q and A.</a:t>
            </a:r>
          </a:p>
        </p:txBody>
      </p:sp>
    </p:spTree>
    <p:extLst>
      <p:ext uri="{BB962C8B-B14F-4D97-AF65-F5344CB8AC3E}">
        <p14:creationId xmlns:p14="http://schemas.microsoft.com/office/powerpoint/2010/main" val="193611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AD4B-036F-0C6B-7D3E-8FF2E5EEF8FD}"/>
              </a:ext>
            </a:extLst>
          </p:cNvPr>
          <p:cNvSpPr>
            <a:spLocks noGrp="1"/>
          </p:cNvSpPr>
          <p:nvPr>
            <p:ph type="title"/>
          </p:nvPr>
        </p:nvSpPr>
        <p:spPr/>
        <p:txBody>
          <a:bodyPr/>
          <a:lstStyle/>
          <a:p>
            <a:pPr algn="l"/>
            <a:r>
              <a:rPr lang="en-US" b="1" u="sng" dirty="0"/>
              <a:t>FORMATION OF A PE FUND</a:t>
            </a:r>
            <a:endParaRPr lang="en-IN" b="1" u="sng" dirty="0"/>
          </a:p>
        </p:txBody>
      </p:sp>
      <p:sp>
        <p:nvSpPr>
          <p:cNvPr id="4" name="Slide Number Placeholder 3">
            <a:extLst>
              <a:ext uri="{FF2B5EF4-FFF2-40B4-BE49-F238E27FC236}">
                <a16:creationId xmlns:a16="http://schemas.microsoft.com/office/drawing/2014/main" id="{28E33704-E6D7-4B36-5D55-FA1A45C06D27}"/>
              </a:ext>
            </a:extLst>
          </p:cNvPr>
          <p:cNvSpPr>
            <a:spLocks noGrp="1"/>
          </p:cNvSpPr>
          <p:nvPr>
            <p:ph type="sldNum" sz="quarter" idx="12"/>
          </p:nvPr>
        </p:nvSpPr>
        <p:spPr/>
        <p:txBody>
          <a:bodyPr/>
          <a:lstStyle/>
          <a:p>
            <a:pPr>
              <a:defRPr/>
            </a:pPr>
            <a:fld id="{EE9727E1-BEAE-4BA9-B50B-211760F87613}" type="slidenum">
              <a:rPr lang="en-IN" smtClean="0"/>
              <a:pPr>
                <a:defRPr/>
              </a:pPr>
              <a:t>3</a:t>
            </a:fld>
            <a:endParaRPr lang="en-IN"/>
          </a:p>
        </p:txBody>
      </p:sp>
      <p:pic>
        <p:nvPicPr>
          <p:cNvPr id="1026" name="Picture 2">
            <a:extLst>
              <a:ext uri="{FF2B5EF4-FFF2-40B4-BE49-F238E27FC236}">
                <a16:creationId xmlns:a16="http://schemas.microsoft.com/office/drawing/2014/main" id="{5FD13E7D-B665-4419-D37D-F751C96BF6E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036"/>
          <a:stretch/>
        </p:blipFill>
        <p:spPr bwMode="auto">
          <a:xfrm>
            <a:off x="685800" y="1143000"/>
            <a:ext cx="7772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96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2" y="274640"/>
            <a:ext cx="5992813" cy="561975"/>
          </a:xfrm>
        </p:spPr>
        <p:txBody>
          <a:bodyPr/>
          <a:lstStyle/>
          <a:p>
            <a:pPr algn="ctr"/>
            <a:r>
              <a:rPr lang="en-US" sz="2400" b="1" u="sng" dirty="0"/>
              <a:t>GUIDELINES FOR PE FUNDS IN INDIA</a:t>
            </a:r>
          </a:p>
        </p:txBody>
      </p:sp>
      <p:sp>
        <p:nvSpPr>
          <p:cNvPr id="3" name="Content Placeholder 2"/>
          <p:cNvSpPr>
            <a:spLocks noGrp="1"/>
          </p:cNvSpPr>
          <p:nvPr>
            <p:ph idx="1"/>
          </p:nvPr>
        </p:nvSpPr>
        <p:spPr>
          <a:xfrm>
            <a:off x="152400" y="1447800"/>
            <a:ext cx="5410200" cy="5105400"/>
          </a:xfrm>
        </p:spPr>
        <p:txBody>
          <a:bodyPr/>
          <a:lstStyle/>
          <a:p>
            <a:pPr algn="l">
              <a:buFont typeface="+mj-lt"/>
              <a:buAutoNum type="arabicPeriod"/>
            </a:pPr>
            <a:r>
              <a:rPr lang="en-US" sz="1800" dirty="0">
                <a:solidFill>
                  <a:srgbClr val="374151"/>
                </a:solidFill>
                <a:latin typeface="Arial" panose="020B0604020202020204" pitchFamily="34" charset="0"/>
                <a:cs typeface="Arial" panose="020B0604020202020204" pitchFamily="34" charset="0"/>
              </a:rPr>
              <a:t>The Securities and Exchange Board of India (SEBI) regulates private equity funds and has issued guidelines for private placement of securities by such funds.</a:t>
            </a:r>
          </a:p>
          <a:p>
            <a:pPr algn="l">
              <a:buFont typeface="+mj-lt"/>
              <a:buAutoNum type="arabicPeriod"/>
            </a:pPr>
            <a:r>
              <a:rPr lang="en-US" sz="1800" dirty="0">
                <a:solidFill>
                  <a:srgbClr val="374151"/>
                </a:solidFill>
                <a:latin typeface="Arial" panose="020B0604020202020204" pitchFamily="34" charset="0"/>
                <a:cs typeface="Arial" panose="020B0604020202020204" pitchFamily="34" charset="0"/>
              </a:rPr>
              <a:t>The guidelines require private equity funds to be registered with SEBI and to comply with various regulatory requirements such as disclosure norms, reporting requirements, and investment restrictions.</a:t>
            </a:r>
          </a:p>
          <a:p>
            <a:pPr algn="l">
              <a:buFont typeface="+mj-lt"/>
              <a:buAutoNum type="arabicPeriod"/>
            </a:pPr>
            <a:r>
              <a:rPr lang="en-US" sz="1800" dirty="0">
                <a:solidFill>
                  <a:srgbClr val="374151"/>
                </a:solidFill>
                <a:latin typeface="Arial" panose="020B0604020202020204" pitchFamily="34" charset="0"/>
                <a:cs typeface="Arial" panose="020B0604020202020204" pitchFamily="34" charset="0"/>
              </a:rPr>
              <a:t>Private equity funds are required to have a minimum corpus of INR 20 crores (approximately $2.7 million) and a minimum of 20 investors.</a:t>
            </a:r>
          </a:p>
          <a:p>
            <a:pPr algn="l">
              <a:buFont typeface="+mj-lt"/>
              <a:buAutoNum type="arabicPeriod"/>
            </a:pPr>
            <a:r>
              <a:rPr lang="en-US" sz="1800" dirty="0">
                <a:solidFill>
                  <a:srgbClr val="374151"/>
                </a:solidFill>
                <a:latin typeface="Arial" panose="020B0604020202020204" pitchFamily="34" charset="0"/>
                <a:cs typeface="Arial" panose="020B0604020202020204" pitchFamily="34" charset="0"/>
              </a:rPr>
              <a:t>The guidelines also specify that the investment in a single portfolio company by a private equity fund should not exceed 25% of the fund size.</a:t>
            </a:r>
          </a:p>
        </p:txBody>
      </p:sp>
      <p:sp>
        <p:nvSpPr>
          <p:cNvPr id="4" name="Slide Number Placeholder 3"/>
          <p:cNvSpPr>
            <a:spLocks noGrp="1"/>
          </p:cNvSpPr>
          <p:nvPr>
            <p:ph type="sldNum" sz="quarter" idx="12"/>
          </p:nvPr>
        </p:nvSpPr>
        <p:spPr/>
        <p:txBody>
          <a:bodyPr/>
          <a:lstStyle/>
          <a:p>
            <a:pPr>
              <a:defRPr/>
            </a:pPr>
            <a:fld id="{EE9727E1-BEAE-4BA9-B50B-211760F87613}" type="slidenum">
              <a:rPr lang="en-IN" smtClean="0"/>
              <a:pPr>
                <a:defRPr/>
              </a:pPr>
              <a:t>4</a:t>
            </a:fld>
            <a:endParaRPr lang="en-IN"/>
          </a:p>
        </p:txBody>
      </p:sp>
      <p:pic>
        <p:nvPicPr>
          <p:cNvPr id="3074" name="Picture 2" descr="Fortune India: Business News, Strategy, Finance and Corporate Insight">
            <a:extLst>
              <a:ext uri="{FF2B5EF4-FFF2-40B4-BE49-F238E27FC236}">
                <a16:creationId xmlns:a16="http://schemas.microsoft.com/office/drawing/2014/main" id="{21DAE82F-CBAB-B97D-5F20-2398C7180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76400"/>
            <a:ext cx="302895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7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19402" y="274640"/>
            <a:ext cx="6145213" cy="561975"/>
          </a:xfrm>
        </p:spPr>
        <p:txBody>
          <a:bodyPr/>
          <a:lstStyle/>
          <a:p>
            <a:pPr algn="ctr"/>
            <a:r>
              <a:rPr lang="en-US" sz="2400" b="1" dirty="0"/>
              <a:t>ENTRY STRATEGIES OF PE FUNDS </a:t>
            </a:r>
          </a:p>
        </p:txBody>
      </p:sp>
      <p:sp>
        <p:nvSpPr>
          <p:cNvPr id="3" name="Content Placeholder 2"/>
          <p:cNvSpPr>
            <a:spLocks noGrp="1"/>
          </p:cNvSpPr>
          <p:nvPr>
            <p:ph idx="1"/>
          </p:nvPr>
        </p:nvSpPr>
        <p:spPr>
          <a:xfrm>
            <a:off x="152400" y="1143000"/>
            <a:ext cx="5410200" cy="5257800"/>
          </a:xfrm>
        </p:spPr>
        <p:txBody>
          <a:bodyPr/>
          <a:lstStyle/>
          <a:p>
            <a:pPr marL="514350" indent="-514350">
              <a:buFont typeface="+mj-lt"/>
              <a:buAutoNum type="arabicPeriod"/>
            </a:pPr>
            <a:r>
              <a:rPr lang="en-IN" sz="2000" b="1" u="sng" dirty="0">
                <a:solidFill>
                  <a:srgbClr val="374151"/>
                </a:solidFill>
                <a:latin typeface="Söhne"/>
              </a:rPr>
              <a:t>Leveraged Buyout (LBO): </a:t>
            </a:r>
          </a:p>
          <a:p>
            <a:pPr marL="0" indent="0">
              <a:buNone/>
            </a:pPr>
            <a:r>
              <a:rPr lang="en-US" sz="1600" dirty="0">
                <a:solidFill>
                  <a:srgbClr val="374151"/>
                </a:solidFill>
                <a:latin typeface="Arial" panose="020B0604020202020204" pitchFamily="34" charset="0"/>
                <a:cs typeface="Arial" panose="020B0604020202020204" pitchFamily="34" charset="0"/>
              </a:rPr>
              <a:t>An LBO (leveraged buyout) is a type of acquisition where a company is bought with a significant amount of borrowed money, which is typically secured by the assets of the acquired company.</a:t>
            </a:r>
            <a:br>
              <a:rPr lang="en-US" sz="1600" dirty="0">
                <a:solidFill>
                  <a:srgbClr val="374151"/>
                </a:solidFill>
                <a:latin typeface="Arial" panose="020B0604020202020204" pitchFamily="34" charset="0"/>
                <a:cs typeface="Arial" panose="020B0604020202020204" pitchFamily="34" charset="0"/>
              </a:rPr>
            </a:br>
            <a:r>
              <a:rPr lang="en-US" sz="1600" b="1" u="sng" dirty="0">
                <a:solidFill>
                  <a:schemeClr val="tx1"/>
                </a:solidFill>
                <a:latin typeface="Arial" panose="020B0604020202020204" pitchFamily="34" charset="0"/>
                <a:cs typeface="Arial" panose="020B0604020202020204" pitchFamily="34" charset="0"/>
              </a:rPr>
              <a:t>Example</a:t>
            </a:r>
            <a:r>
              <a:rPr lang="en-US" sz="1600" dirty="0">
                <a:solidFill>
                  <a:schemeClr val="tx1"/>
                </a:solidFill>
                <a:latin typeface="Arial" panose="020B0604020202020204" pitchFamily="34" charset="0"/>
                <a:cs typeface="Arial" panose="020B0604020202020204" pitchFamily="34" charset="0"/>
              </a:rPr>
              <a:t>:  Blackstone acquired the entire 90.99% stake of the promoter group in CCD for approximately INR 3,000 crores (about $402 million). The acquisition was funded through a combination of equity and debt, with Blackstone contributing about 30% of the total amount in equity and the rest in debt financing.</a:t>
            </a:r>
          </a:p>
          <a:p>
            <a:pPr marL="0" indent="0">
              <a:buNone/>
            </a:pPr>
            <a:endParaRPr lang="en-IN" sz="1600" b="1" u="sng" dirty="0">
              <a:solidFill>
                <a:srgbClr val="374151"/>
              </a:solidFill>
              <a:latin typeface="Arial" panose="020B0604020202020204" pitchFamily="34" charset="0"/>
              <a:cs typeface="Arial" panose="020B0604020202020204" pitchFamily="34" charset="0"/>
            </a:endParaRPr>
          </a:p>
          <a:p>
            <a:pPr>
              <a:buFont typeface="+mj-lt"/>
              <a:buAutoNum type="arabicPeriod" startAt="2"/>
            </a:pPr>
            <a:r>
              <a:rPr lang="en-US" sz="2000" b="1" u="sng" dirty="0">
                <a:solidFill>
                  <a:srgbClr val="374151"/>
                </a:solidFill>
                <a:latin typeface="Söhne"/>
              </a:rPr>
              <a:t>Growth Capital: </a:t>
            </a:r>
          </a:p>
          <a:p>
            <a:pPr marL="0" indent="0">
              <a:buNone/>
            </a:pPr>
            <a:r>
              <a:rPr lang="en-US" altLang="en-US" sz="1600" dirty="0">
                <a:solidFill>
                  <a:schemeClr val="tx1"/>
                </a:solidFill>
                <a:latin typeface="Arial" panose="020B0604020202020204" pitchFamily="34" charset="0"/>
                <a:cs typeface="Arial" panose="020B0604020202020204" pitchFamily="34" charset="0"/>
              </a:rPr>
              <a:t>Growth capital is a type of private equity investment made in companies that are expanding or require funds to reach their next level of growth.</a:t>
            </a:r>
          </a:p>
          <a:p>
            <a:pPr marL="0" indent="0">
              <a:buNone/>
            </a:pPr>
            <a:r>
              <a:rPr lang="en-US" sz="1600" b="1" u="sng" dirty="0">
                <a:solidFill>
                  <a:schemeClr val="tx1"/>
                </a:solidFill>
                <a:latin typeface="Arial" panose="020B0604020202020204" pitchFamily="34" charset="0"/>
                <a:cs typeface="Arial" panose="020B0604020202020204" pitchFamily="34" charset="0"/>
              </a:rPr>
              <a:t>Example</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374151"/>
                </a:solidFill>
                <a:latin typeface="Arial" panose="020B0604020202020204" pitchFamily="34" charset="0"/>
                <a:cs typeface="Arial" panose="020B0604020202020204" pitchFamily="34" charset="0"/>
              </a:rPr>
              <a:t>Warburg Pincus' investment of $100 million in </a:t>
            </a:r>
            <a:r>
              <a:rPr lang="en-US" sz="1600" dirty="0" err="1">
                <a:solidFill>
                  <a:srgbClr val="374151"/>
                </a:solidFill>
                <a:latin typeface="Arial" panose="020B0604020202020204" pitchFamily="34" charset="0"/>
                <a:cs typeface="Arial" panose="020B0604020202020204" pitchFamily="34" charset="0"/>
              </a:rPr>
              <a:t>boAt</a:t>
            </a:r>
            <a:r>
              <a:rPr lang="en-US" sz="1600" dirty="0">
                <a:solidFill>
                  <a:srgbClr val="374151"/>
                </a:solidFill>
                <a:latin typeface="Arial" panose="020B0604020202020204" pitchFamily="34" charset="0"/>
                <a:cs typeface="Arial" panose="020B0604020202020204" pitchFamily="34" charset="0"/>
              </a:rPr>
              <a:t>, a Mumbai-based consumer electronics company that sells audio equipment such as earphones, headphones, and speakers. </a:t>
            </a:r>
            <a:endParaRPr lang="en-US" sz="1600" b="1" u="sng" dirty="0">
              <a:solidFill>
                <a:srgbClr val="37415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EE9727E1-BEAE-4BA9-B50B-211760F87613}" type="slidenum">
              <a:rPr lang="en-IN" smtClean="0"/>
              <a:pPr>
                <a:defRPr/>
              </a:pPr>
              <a:t>5</a:t>
            </a:fld>
            <a:endParaRPr lang="en-IN"/>
          </a:p>
        </p:txBody>
      </p:sp>
      <p:pic>
        <p:nvPicPr>
          <p:cNvPr id="1029" name="Picture 5">
            <a:extLst>
              <a:ext uri="{FF2B5EF4-FFF2-40B4-BE49-F238E27FC236}">
                <a16:creationId xmlns:a16="http://schemas.microsoft.com/office/drawing/2014/main" id="{4CC65FD9-1810-7877-DFF1-7681E7FE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524000"/>
            <a:ext cx="2895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D0D9DFC1-2C40-CFC9-A069-F8D7C425C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419600"/>
            <a:ext cx="2696966"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5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CONTINUED</a:t>
            </a:r>
          </a:p>
        </p:txBody>
      </p:sp>
      <p:sp>
        <p:nvSpPr>
          <p:cNvPr id="3" name="Content Placeholder 2"/>
          <p:cNvSpPr>
            <a:spLocks noGrp="1"/>
          </p:cNvSpPr>
          <p:nvPr>
            <p:ph idx="1"/>
          </p:nvPr>
        </p:nvSpPr>
        <p:spPr>
          <a:xfrm>
            <a:off x="76200" y="1219200"/>
            <a:ext cx="5562600" cy="5257800"/>
          </a:xfrm>
        </p:spPr>
        <p:txBody>
          <a:bodyPr/>
          <a:lstStyle/>
          <a:p>
            <a:pPr>
              <a:buFont typeface="+mj-lt"/>
              <a:buAutoNum type="arabicPeriod" startAt="4"/>
            </a:pPr>
            <a:r>
              <a:rPr lang="en-US" sz="1900" b="1" u="sng" dirty="0">
                <a:solidFill>
                  <a:srgbClr val="374151"/>
                </a:solidFill>
                <a:latin typeface="Söhne"/>
              </a:rPr>
              <a:t>Distressed Debt: </a:t>
            </a:r>
          </a:p>
          <a:p>
            <a:pPr marL="0" indent="0">
              <a:buNone/>
            </a:pPr>
            <a:r>
              <a:rPr lang="en-US" altLang="en-US" sz="1600" dirty="0">
                <a:solidFill>
                  <a:schemeClr val="tx1"/>
                </a:solidFill>
                <a:latin typeface="Arial" panose="020B0604020202020204" pitchFamily="34" charset="0"/>
                <a:cs typeface="Arial" panose="020B0604020202020204" pitchFamily="34" charset="0"/>
              </a:rPr>
              <a:t>Distressed debt is a strategy used by private equity funds to invest in the debt of companies experiencing financial difficulties or at risk of default.</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In 2021, Oaktree Capital Management acquired 51% stake in Dewan Housing Finance Corporation Limited (DHFL), an Indian housing finance company that had defaulted on its debt obligations, for a total consideration of around $442 million.</a:t>
            </a:r>
            <a:endParaRPr lang="en-US" altLang="en-US" sz="1600" dirty="0">
              <a:solidFill>
                <a:schemeClr val="tx1"/>
              </a:solidFill>
              <a:latin typeface="Arial" panose="020B0604020202020204" pitchFamily="34" charset="0"/>
              <a:cs typeface="Arial" panose="020B0604020202020204" pitchFamily="34" charset="0"/>
            </a:endParaRPr>
          </a:p>
          <a:p>
            <a:pPr marL="0" indent="0">
              <a:buNone/>
            </a:pPr>
            <a:endParaRPr lang="en-US" sz="1900" b="1" u="sng" dirty="0">
              <a:solidFill>
                <a:srgbClr val="374151"/>
              </a:solidFill>
              <a:latin typeface="Söhne"/>
            </a:endParaRPr>
          </a:p>
          <a:p>
            <a:pPr algn="l">
              <a:buFont typeface="+mj-lt"/>
              <a:buAutoNum type="arabicPeriod" startAt="5"/>
            </a:pPr>
            <a:r>
              <a:rPr lang="en-US" sz="1900" b="1" u="sng" dirty="0">
                <a:solidFill>
                  <a:srgbClr val="374151"/>
                </a:solidFill>
                <a:latin typeface="Söhne"/>
              </a:rPr>
              <a:t>PIPE (Private Investment in Public Equity):</a:t>
            </a:r>
          </a:p>
          <a:p>
            <a:pPr marL="0" indent="0">
              <a:buNone/>
            </a:pPr>
            <a:r>
              <a:rPr lang="en-US" sz="1600" dirty="0">
                <a:solidFill>
                  <a:srgbClr val="374151"/>
                </a:solidFill>
                <a:latin typeface="Arial" panose="020B0604020202020204" pitchFamily="34" charset="0"/>
                <a:cs typeface="Arial" panose="020B0604020202020204" pitchFamily="34" charset="0"/>
              </a:rPr>
              <a:t>PIPE  is a type of investment where private investors buy shares of a publicly traded company, often at a discount to the market price, directly from the company or from other existing shareholders.</a:t>
            </a:r>
          </a:p>
          <a:p>
            <a:pPr marL="0" indent="0">
              <a:buNone/>
            </a:pPr>
            <a:r>
              <a:rPr lang="en-US" sz="1600" dirty="0">
                <a:solidFill>
                  <a:srgbClr val="374151"/>
                </a:solidFill>
                <a:latin typeface="Arial" panose="020B0604020202020204" pitchFamily="34" charset="0"/>
                <a:cs typeface="Arial" panose="020B0604020202020204" pitchFamily="34" charset="0"/>
              </a:rPr>
              <a:t> </a:t>
            </a: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In May 2021, Carlyle and GIC agreed to invest around $300 million in PNB Housing Finance Ltd. through a combination of primary infusion and secondary purchase from existing shareholders. </a:t>
            </a:r>
            <a:endParaRPr lang="en-US" sz="1600" b="1" u="sng" dirty="0">
              <a:solidFill>
                <a:srgbClr val="37415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EE9727E1-BEAE-4BA9-B50B-211760F87613}" type="slidenum">
              <a:rPr lang="en-IN" smtClean="0"/>
              <a:pPr>
                <a:defRPr/>
              </a:pPr>
              <a:t>6</a:t>
            </a:fld>
            <a:endParaRPr lang="en-IN"/>
          </a:p>
        </p:txBody>
      </p:sp>
      <p:pic>
        <p:nvPicPr>
          <p:cNvPr id="1030" name="Picture 6" descr="Dewan Housing Finance Corporation Limited-Maharashtra - Company CSR Profile">
            <a:extLst>
              <a:ext uri="{FF2B5EF4-FFF2-40B4-BE49-F238E27FC236}">
                <a16:creationId xmlns:a16="http://schemas.microsoft.com/office/drawing/2014/main" id="{2CF68E62-0F22-71B0-B486-1C003A09FF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58" t="30529" r="24693" b="25404"/>
          <a:stretch/>
        </p:blipFill>
        <p:spPr bwMode="auto">
          <a:xfrm>
            <a:off x="5943600" y="1600200"/>
            <a:ext cx="2971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unjab National Bank, PNB Housing Finance enter new brand agreement - The  Economic Times">
            <a:extLst>
              <a:ext uri="{FF2B5EF4-FFF2-40B4-BE49-F238E27FC236}">
                <a16:creationId xmlns:a16="http://schemas.microsoft.com/office/drawing/2014/main" id="{1DCD0390-758D-EBA8-B2DB-3B386F8BE1A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88" t="27452" r="9235" b="25860"/>
          <a:stretch/>
        </p:blipFill>
        <p:spPr bwMode="auto">
          <a:xfrm>
            <a:off x="5943600" y="4648202"/>
            <a:ext cx="2839092" cy="134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19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ED27-5599-12D3-08AF-4D94E60EE2A8}"/>
              </a:ext>
            </a:extLst>
          </p:cNvPr>
          <p:cNvSpPr>
            <a:spLocks noGrp="1"/>
          </p:cNvSpPr>
          <p:nvPr>
            <p:ph type="title"/>
          </p:nvPr>
        </p:nvSpPr>
        <p:spPr/>
        <p:txBody>
          <a:bodyPr/>
          <a:lstStyle/>
          <a:p>
            <a:r>
              <a:rPr lang="en-US" u="sng" dirty="0"/>
              <a:t>CONTINUED</a:t>
            </a:r>
            <a:endParaRPr lang="en-IN" u="sng" dirty="0"/>
          </a:p>
        </p:txBody>
      </p:sp>
      <p:sp>
        <p:nvSpPr>
          <p:cNvPr id="3" name="Content Placeholder 2">
            <a:extLst>
              <a:ext uri="{FF2B5EF4-FFF2-40B4-BE49-F238E27FC236}">
                <a16:creationId xmlns:a16="http://schemas.microsoft.com/office/drawing/2014/main" id="{5B43FD83-24DF-FC70-0D43-8BAD89F855A8}"/>
              </a:ext>
            </a:extLst>
          </p:cNvPr>
          <p:cNvSpPr>
            <a:spLocks noGrp="1"/>
          </p:cNvSpPr>
          <p:nvPr>
            <p:ph idx="1"/>
          </p:nvPr>
        </p:nvSpPr>
        <p:spPr>
          <a:xfrm>
            <a:off x="1" y="1268413"/>
            <a:ext cx="5334000" cy="4857750"/>
          </a:xfrm>
        </p:spPr>
        <p:txBody>
          <a:bodyPr/>
          <a:lstStyle/>
          <a:p>
            <a:pPr marL="0" indent="0">
              <a:buNone/>
            </a:pPr>
            <a:r>
              <a:rPr lang="en-US" sz="1600" b="1" dirty="0">
                <a:solidFill>
                  <a:srgbClr val="374151"/>
                </a:solidFill>
                <a:latin typeface="Arial" panose="020B0604020202020204" pitchFamily="34" charset="0"/>
                <a:cs typeface="Arial" panose="020B0604020202020204" pitchFamily="34" charset="0"/>
              </a:rPr>
              <a:t>6. </a:t>
            </a:r>
            <a:r>
              <a:rPr lang="en-US" sz="1600" b="1" u="sng" dirty="0">
                <a:solidFill>
                  <a:srgbClr val="374151"/>
                </a:solidFill>
                <a:latin typeface="Arial" panose="020B0604020202020204" pitchFamily="34" charset="0"/>
                <a:cs typeface="Arial" panose="020B0604020202020204" pitchFamily="34" charset="0"/>
              </a:rPr>
              <a:t>Secondary Market:</a:t>
            </a:r>
          </a:p>
          <a:p>
            <a:pPr marL="0" indent="0">
              <a:buNone/>
            </a:pPr>
            <a:r>
              <a:rPr lang="en-US" altLang="en-US" sz="1600" dirty="0">
                <a:solidFill>
                  <a:schemeClr val="tx1"/>
                </a:solidFill>
                <a:latin typeface="Arial" panose="020B0604020202020204" pitchFamily="34" charset="0"/>
                <a:cs typeface="Arial" panose="020B0604020202020204" pitchFamily="34" charset="0"/>
              </a:rPr>
              <a:t>Secondary market entry strategy by PE funds involves buying existing shares from the market or shareholders, rather than investing in the company directly.</a:t>
            </a:r>
          </a:p>
          <a:p>
            <a:pPr marL="0" indent="0">
              <a:buNone/>
            </a:pPr>
            <a:r>
              <a:rPr lang="en-US" altLang="en-US" sz="1600" b="1" u="sng" dirty="0">
                <a:solidFill>
                  <a:schemeClr val="tx1"/>
                </a:solidFill>
                <a:latin typeface="Arial" panose="020B0604020202020204" pitchFamily="34" charset="0"/>
                <a:cs typeface="Arial" panose="020B0604020202020204" pitchFamily="34" charset="0"/>
              </a:rPr>
              <a:t>Example</a:t>
            </a:r>
            <a:r>
              <a:rPr lang="en-US" altLang="en-US" sz="1600" dirty="0">
                <a:solidFill>
                  <a:schemeClr val="tx1"/>
                </a:solidFill>
                <a:latin typeface="Arial" panose="020B0604020202020204" pitchFamily="34" charset="0"/>
                <a:cs typeface="Arial" panose="020B0604020202020204" pitchFamily="34" charset="0"/>
              </a:rPr>
              <a:t>: A</a:t>
            </a:r>
            <a:r>
              <a:rPr lang="en-US" sz="1600" dirty="0">
                <a:solidFill>
                  <a:schemeClr val="tx1"/>
                </a:solidFill>
                <a:latin typeface="Arial" panose="020B0604020202020204" pitchFamily="34" charset="0"/>
                <a:cs typeface="Arial" panose="020B0604020202020204" pitchFamily="34" charset="0"/>
              </a:rPr>
              <a:t>cquisition of a 40% stake in Sembcorp Energy India Limited by The Chatterjee Group (TCG) in May 2021 from its existing private equity investor, the Oman India Joint Investment Fund (OIJIF), for approximately $300 million.</a:t>
            </a:r>
            <a:br>
              <a:rPr lang="en-US" sz="1600" dirty="0">
                <a:solidFill>
                  <a:schemeClr val="tx1"/>
                </a:solidFill>
                <a:latin typeface="Arial" panose="020B0604020202020204" pitchFamily="34" charset="0"/>
                <a:cs typeface="Arial" panose="020B0604020202020204" pitchFamily="34" charset="0"/>
              </a:rPr>
            </a:br>
            <a:endParaRPr lang="en-US" alt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rgbClr val="374151"/>
                </a:solidFill>
                <a:latin typeface="Arial" panose="020B0604020202020204" pitchFamily="34" charset="0"/>
                <a:cs typeface="Arial" panose="020B0604020202020204" pitchFamily="34" charset="0"/>
              </a:rPr>
              <a:t>7. </a:t>
            </a:r>
            <a:r>
              <a:rPr lang="en-US" sz="1600" b="1" u="sng" dirty="0">
                <a:solidFill>
                  <a:srgbClr val="374151"/>
                </a:solidFill>
                <a:latin typeface="Arial" panose="020B0604020202020204" pitchFamily="34" charset="0"/>
                <a:cs typeface="Arial" panose="020B0604020202020204" pitchFamily="34" charset="0"/>
              </a:rPr>
              <a:t>Platform Build:</a:t>
            </a:r>
            <a:br>
              <a:rPr lang="en-US" sz="1600" b="1" u="sng" dirty="0">
                <a:solidFill>
                  <a:srgbClr val="374151"/>
                </a:solidFill>
                <a:latin typeface="Arial" panose="020B0604020202020204" pitchFamily="34" charset="0"/>
                <a:cs typeface="Arial" panose="020B0604020202020204" pitchFamily="34" charset="0"/>
              </a:rPr>
            </a:br>
            <a:r>
              <a:rPr lang="en-US" altLang="en-US" sz="1600" dirty="0">
                <a:solidFill>
                  <a:schemeClr val="tx1"/>
                </a:solidFill>
                <a:latin typeface="Arial" panose="020B0604020202020204" pitchFamily="34" charset="0"/>
                <a:cs typeface="Arial" panose="020B0604020202020204" pitchFamily="34" charset="0"/>
              </a:rPr>
              <a:t>Platform build is an entry strategy by private equity funds where they acquire and integrate multiple companies within a specific industry or sector to create a larger, more efficient entity.</a:t>
            </a:r>
          </a:p>
          <a:p>
            <a:pPr marL="0" indent="0">
              <a:buNone/>
            </a:pPr>
            <a:r>
              <a:rPr lang="en-IN" sz="1600" b="1" u="sng" dirty="0">
                <a:solidFill>
                  <a:schemeClr val="tx1"/>
                </a:solidFill>
                <a:latin typeface="Arial" panose="020B0604020202020204" pitchFamily="34" charset="0"/>
                <a:cs typeface="Arial" panose="020B0604020202020204" pitchFamily="34" charset="0"/>
              </a:rPr>
              <a:t>Example</a:t>
            </a:r>
            <a:r>
              <a:rPr lang="en-IN"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Kedaara</a:t>
            </a:r>
            <a:r>
              <a:rPr lang="en-US" sz="1600" dirty="0">
                <a:solidFill>
                  <a:schemeClr val="tx1"/>
                </a:solidFill>
                <a:latin typeface="Arial" panose="020B0604020202020204" pitchFamily="34" charset="0"/>
                <a:cs typeface="Arial" panose="020B0604020202020204" pitchFamily="34" charset="0"/>
              </a:rPr>
              <a:t> Capital's acquisition of Vishal Mega Mart in 2015, followed by subsequent acquisitions of other retail chains such as </a:t>
            </a:r>
            <a:r>
              <a:rPr lang="en-US" sz="1600" dirty="0" err="1">
                <a:solidFill>
                  <a:schemeClr val="tx1"/>
                </a:solidFill>
                <a:latin typeface="Arial" panose="020B0604020202020204" pitchFamily="34" charset="0"/>
                <a:cs typeface="Arial" panose="020B0604020202020204" pitchFamily="34" charset="0"/>
              </a:rPr>
              <a:t>Nilgiri's</a:t>
            </a:r>
            <a:r>
              <a:rPr lang="en-US" sz="1600" dirty="0">
                <a:solidFill>
                  <a:schemeClr val="tx1"/>
                </a:solidFill>
                <a:latin typeface="Arial" panose="020B0604020202020204" pitchFamily="34" charset="0"/>
                <a:cs typeface="Arial" panose="020B0604020202020204" pitchFamily="34" charset="0"/>
              </a:rPr>
              <a:t> and the merger of all these entities to form the "V Mart" retail chain.</a:t>
            </a:r>
          </a:p>
        </p:txBody>
      </p:sp>
      <p:sp>
        <p:nvSpPr>
          <p:cNvPr id="4" name="Slide Number Placeholder 3">
            <a:extLst>
              <a:ext uri="{FF2B5EF4-FFF2-40B4-BE49-F238E27FC236}">
                <a16:creationId xmlns:a16="http://schemas.microsoft.com/office/drawing/2014/main" id="{251BF1C5-485E-783F-1D26-67536DC9F589}"/>
              </a:ext>
            </a:extLst>
          </p:cNvPr>
          <p:cNvSpPr>
            <a:spLocks noGrp="1"/>
          </p:cNvSpPr>
          <p:nvPr>
            <p:ph type="sldNum" sz="quarter" idx="12"/>
          </p:nvPr>
        </p:nvSpPr>
        <p:spPr/>
        <p:txBody>
          <a:bodyPr/>
          <a:lstStyle/>
          <a:p>
            <a:pPr>
              <a:defRPr/>
            </a:pPr>
            <a:fld id="{EE9727E1-BEAE-4BA9-B50B-211760F87613}" type="slidenum">
              <a:rPr lang="en-IN" smtClean="0"/>
              <a:pPr>
                <a:defRPr/>
              </a:pPr>
              <a:t>7</a:t>
            </a:fld>
            <a:endParaRPr lang="en-IN"/>
          </a:p>
        </p:txBody>
      </p:sp>
      <p:pic>
        <p:nvPicPr>
          <p:cNvPr id="2051" name="Picture 3" descr="V-Mart Expands Offline Presence, Opens Largest Fashion Store in Kolkata -  Retail India">
            <a:extLst>
              <a:ext uri="{FF2B5EF4-FFF2-40B4-BE49-F238E27FC236}">
                <a16:creationId xmlns:a16="http://schemas.microsoft.com/office/drawing/2014/main" id="{CE2473C1-6CBE-AA67-E62E-6204C80419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267202"/>
            <a:ext cx="3429000" cy="18510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embcorp - Home">
            <a:extLst>
              <a:ext uri="{FF2B5EF4-FFF2-40B4-BE49-F238E27FC236}">
                <a16:creationId xmlns:a16="http://schemas.microsoft.com/office/drawing/2014/main" id="{979486DB-1006-0B35-5BFB-90EBEE6488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16027" b="1828"/>
          <a:stretch/>
        </p:blipFill>
        <p:spPr bwMode="auto">
          <a:xfrm>
            <a:off x="5562600" y="1524002"/>
            <a:ext cx="3124200" cy="190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61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1F9-0EC9-A506-0A23-8C730B229B67}"/>
              </a:ext>
            </a:extLst>
          </p:cNvPr>
          <p:cNvSpPr>
            <a:spLocks noGrp="1"/>
          </p:cNvSpPr>
          <p:nvPr>
            <p:ph type="title"/>
          </p:nvPr>
        </p:nvSpPr>
        <p:spPr>
          <a:xfrm>
            <a:off x="2667002" y="274640"/>
            <a:ext cx="6297613" cy="561975"/>
          </a:xfrm>
        </p:spPr>
        <p:txBody>
          <a:bodyPr/>
          <a:lstStyle/>
          <a:p>
            <a:r>
              <a:rPr lang="en-US" b="1" dirty="0"/>
              <a:t>EXIT STRATEGIES OF PE FUNDS </a:t>
            </a:r>
            <a:endParaRPr lang="en-IN" dirty="0"/>
          </a:p>
        </p:txBody>
      </p:sp>
      <p:sp>
        <p:nvSpPr>
          <p:cNvPr id="3" name="Content Placeholder 2">
            <a:extLst>
              <a:ext uri="{FF2B5EF4-FFF2-40B4-BE49-F238E27FC236}">
                <a16:creationId xmlns:a16="http://schemas.microsoft.com/office/drawing/2014/main" id="{7E2C6F31-E8FA-EA01-562D-0A6B25FB9250}"/>
              </a:ext>
            </a:extLst>
          </p:cNvPr>
          <p:cNvSpPr>
            <a:spLocks noGrp="1"/>
          </p:cNvSpPr>
          <p:nvPr>
            <p:ph idx="1"/>
          </p:nvPr>
        </p:nvSpPr>
        <p:spPr>
          <a:xfrm>
            <a:off x="76200" y="1066800"/>
            <a:ext cx="6172200" cy="5562600"/>
          </a:xfrm>
        </p:spPr>
        <p:txBody>
          <a:bodyPr/>
          <a:lstStyle/>
          <a:p>
            <a:pPr algn="l">
              <a:buFont typeface="+mj-lt"/>
              <a:buAutoNum type="arabicPeriod"/>
            </a:pPr>
            <a:r>
              <a:rPr lang="en-US" sz="1600" b="1" u="sng" dirty="0">
                <a:solidFill>
                  <a:srgbClr val="374151"/>
                </a:solidFill>
                <a:latin typeface="Arial" panose="020B0604020202020204" pitchFamily="34" charset="0"/>
                <a:cs typeface="Arial" panose="020B0604020202020204" pitchFamily="34" charset="0"/>
              </a:rPr>
              <a:t>Initial Public Offering (IPO): </a:t>
            </a:r>
          </a:p>
          <a:p>
            <a:pPr marL="0" indent="0">
              <a:buNone/>
            </a:pPr>
            <a:r>
              <a:rPr lang="en-US" sz="1600" dirty="0">
                <a:solidFill>
                  <a:srgbClr val="374151"/>
                </a:solidFill>
                <a:latin typeface="Arial" panose="020B0604020202020204" pitchFamily="34" charset="0"/>
                <a:cs typeface="Arial" panose="020B0604020202020204" pitchFamily="34" charset="0"/>
              </a:rPr>
              <a:t>PE funds can exit their investments through an IPO when the company goes public. In 2021, there were 15 PE-backed IPOs in India, raising a total of $2.8 billion. Examples include:</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PE firm Warburg Pincus-backed Kalyan Jewelers went public in March 2021, raising Rs 1,175 crore ($161 million) through its IPO. </a:t>
            </a:r>
            <a:br>
              <a:rPr lang="en-US" sz="1600" dirty="0">
                <a:solidFill>
                  <a:srgbClr val="374151"/>
                </a:solidFill>
                <a:latin typeface="Arial" panose="020B0604020202020204" pitchFamily="34" charset="0"/>
                <a:cs typeface="Arial" panose="020B0604020202020204" pitchFamily="34" charset="0"/>
              </a:rPr>
            </a:b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US" sz="1600" dirty="0">
              <a:solidFill>
                <a:srgbClr val="374151"/>
              </a:solidFill>
              <a:latin typeface="Arial" panose="020B0604020202020204" pitchFamily="34" charset="0"/>
              <a:cs typeface="Arial" panose="020B0604020202020204" pitchFamily="34" charset="0"/>
            </a:endParaRPr>
          </a:p>
          <a:p>
            <a:pPr algn="l">
              <a:buFont typeface="+mj-lt"/>
              <a:buAutoNum type="arabicPeriod" startAt="2"/>
            </a:pPr>
            <a:r>
              <a:rPr lang="en-US" sz="1600" b="1" u="sng" dirty="0">
                <a:solidFill>
                  <a:srgbClr val="374151"/>
                </a:solidFill>
                <a:latin typeface="Arial" panose="020B0604020202020204" pitchFamily="34" charset="0"/>
                <a:cs typeface="Arial" panose="020B0604020202020204" pitchFamily="34" charset="0"/>
              </a:rPr>
              <a:t>Strategic Sale: </a:t>
            </a:r>
          </a:p>
          <a:p>
            <a:pPr marL="0" indent="0">
              <a:buNone/>
            </a:pPr>
            <a:r>
              <a:rPr lang="en-US" sz="1600" dirty="0">
                <a:solidFill>
                  <a:srgbClr val="374151"/>
                </a:solidFill>
                <a:latin typeface="Arial" panose="020B0604020202020204" pitchFamily="34" charset="0"/>
                <a:cs typeface="Arial" panose="020B0604020202020204" pitchFamily="34" charset="0"/>
              </a:rPr>
              <a:t>PE funds can sell their stake to another company in the same industry or a competitor.</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Sale of Home First Finance Company (HFFC) by Warburg Pincus to private lender Kotak Mahindra Bank in February 2021. Warburg Pincus had invested in HFFC in 2017 and helped the company grow its retail home loan portfolio. The deal was valued at around INR 1,153 crore ($158 million) and </a:t>
            </a:r>
            <a:r>
              <a:rPr lang="en-US" sz="1600" b="1" dirty="0">
                <a:solidFill>
                  <a:srgbClr val="374151"/>
                </a:solidFill>
                <a:latin typeface="Arial" panose="020B0604020202020204" pitchFamily="34" charset="0"/>
                <a:cs typeface="Arial" panose="020B0604020202020204" pitchFamily="34" charset="0"/>
              </a:rPr>
              <a:t>Warburg Pincus reportedly earned a return of over 3x on its investment.</a:t>
            </a:r>
          </a:p>
        </p:txBody>
      </p:sp>
      <p:sp>
        <p:nvSpPr>
          <p:cNvPr id="4" name="Slide Number Placeholder 3">
            <a:extLst>
              <a:ext uri="{FF2B5EF4-FFF2-40B4-BE49-F238E27FC236}">
                <a16:creationId xmlns:a16="http://schemas.microsoft.com/office/drawing/2014/main" id="{F5D3D210-5280-E320-A729-596CB2133828}"/>
              </a:ext>
            </a:extLst>
          </p:cNvPr>
          <p:cNvSpPr>
            <a:spLocks noGrp="1"/>
          </p:cNvSpPr>
          <p:nvPr>
            <p:ph type="sldNum" sz="quarter" idx="12"/>
          </p:nvPr>
        </p:nvSpPr>
        <p:spPr/>
        <p:txBody>
          <a:bodyPr/>
          <a:lstStyle/>
          <a:p>
            <a:pPr>
              <a:defRPr/>
            </a:pPr>
            <a:fld id="{EE9727E1-BEAE-4BA9-B50B-211760F87613}" type="slidenum">
              <a:rPr lang="en-IN" smtClean="0"/>
              <a:pPr>
                <a:defRPr/>
              </a:pPr>
              <a:t>8</a:t>
            </a:fld>
            <a:endParaRPr lang="en-IN"/>
          </a:p>
        </p:txBody>
      </p:sp>
      <p:pic>
        <p:nvPicPr>
          <p:cNvPr id="1028" name="Picture 4" descr="Kalyan Jewellers | Buy Online Gold, Diamonds &amp; Necklace Jewellery">
            <a:extLst>
              <a:ext uri="{FF2B5EF4-FFF2-40B4-BE49-F238E27FC236}">
                <a16:creationId xmlns:a16="http://schemas.microsoft.com/office/drawing/2014/main" id="{740AA0B4-932C-B227-CCA7-671612C98F9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3" r="16968" b="-2408"/>
          <a:stretch/>
        </p:blipFill>
        <p:spPr bwMode="auto">
          <a:xfrm>
            <a:off x="6477002" y="1219200"/>
            <a:ext cx="2404153" cy="16387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me First Finance Company">
            <a:extLst>
              <a:ext uri="{FF2B5EF4-FFF2-40B4-BE49-F238E27FC236}">
                <a16:creationId xmlns:a16="http://schemas.microsoft.com/office/drawing/2014/main" id="{E4F6DF5F-02FF-E558-ADDD-1FADAF834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733802"/>
            <a:ext cx="21717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3A1E-E16A-C92D-56DC-DB55793E7FA9}"/>
              </a:ext>
            </a:extLst>
          </p:cNvPr>
          <p:cNvSpPr>
            <a:spLocks noGrp="1"/>
          </p:cNvSpPr>
          <p:nvPr>
            <p:ph type="title"/>
          </p:nvPr>
        </p:nvSpPr>
        <p:spPr/>
        <p:txBody>
          <a:bodyPr/>
          <a:lstStyle/>
          <a:p>
            <a:r>
              <a:rPr lang="en-IN" b="1" u="sng" dirty="0"/>
              <a:t>CONTINUED</a:t>
            </a:r>
          </a:p>
        </p:txBody>
      </p:sp>
      <p:sp>
        <p:nvSpPr>
          <p:cNvPr id="3" name="Content Placeholder 2">
            <a:extLst>
              <a:ext uri="{FF2B5EF4-FFF2-40B4-BE49-F238E27FC236}">
                <a16:creationId xmlns:a16="http://schemas.microsoft.com/office/drawing/2014/main" id="{1DC3935F-B305-E15C-3026-3101B68346F5}"/>
              </a:ext>
            </a:extLst>
          </p:cNvPr>
          <p:cNvSpPr>
            <a:spLocks noGrp="1"/>
          </p:cNvSpPr>
          <p:nvPr>
            <p:ph idx="1"/>
          </p:nvPr>
        </p:nvSpPr>
        <p:spPr>
          <a:xfrm>
            <a:off x="152400" y="1066802"/>
            <a:ext cx="5029200" cy="5486399"/>
          </a:xfrm>
        </p:spPr>
        <p:txBody>
          <a:bodyPr/>
          <a:lstStyle/>
          <a:p>
            <a:pPr algn="l">
              <a:buFont typeface="+mj-lt"/>
              <a:buAutoNum type="arabicPeriod" startAt="3"/>
            </a:pPr>
            <a:r>
              <a:rPr lang="en-US" sz="1600" b="1" u="sng" dirty="0">
                <a:solidFill>
                  <a:srgbClr val="374151"/>
                </a:solidFill>
                <a:latin typeface="Arial" panose="020B0604020202020204" pitchFamily="34" charset="0"/>
                <a:cs typeface="Arial" panose="020B0604020202020204" pitchFamily="34" charset="0"/>
              </a:rPr>
              <a:t>Secondary Sale:</a:t>
            </a:r>
          </a:p>
          <a:p>
            <a:pPr marL="0" indent="0">
              <a:buNone/>
            </a:pPr>
            <a:r>
              <a:rPr lang="en-US" sz="1600" dirty="0">
                <a:solidFill>
                  <a:srgbClr val="374151"/>
                </a:solidFill>
                <a:latin typeface="Arial" panose="020B0604020202020204" pitchFamily="34" charset="0"/>
                <a:cs typeface="Arial" panose="020B0604020202020204" pitchFamily="34" charset="0"/>
              </a:rPr>
              <a:t> PE funds can sell their stake to another PE fund or a financial institution. In 2021, there were several secondary sales in India by PE funds, including:</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True North's sale of its stake in </a:t>
            </a:r>
            <a:r>
              <a:rPr lang="en-US" sz="1600" dirty="0" err="1">
                <a:solidFill>
                  <a:srgbClr val="374151"/>
                </a:solidFill>
                <a:latin typeface="Arial" panose="020B0604020202020204" pitchFamily="34" charset="0"/>
                <a:cs typeface="Arial" panose="020B0604020202020204" pitchFamily="34" charset="0"/>
              </a:rPr>
              <a:t>Fincare</a:t>
            </a:r>
            <a:r>
              <a:rPr lang="en-US" sz="1600" dirty="0">
                <a:solidFill>
                  <a:srgbClr val="374151"/>
                </a:solidFill>
                <a:latin typeface="Arial" panose="020B0604020202020204" pitchFamily="34" charset="0"/>
                <a:cs typeface="Arial" panose="020B0604020202020204" pitchFamily="34" charset="0"/>
              </a:rPr>
              <a:t> Small Finance Bank to TA Associates for $220 million.</a:t>
            </a: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US" sz="1600" dirty="0">
              <a:solidFill>
                <a:srgbClr val="374151"/>
              </a:solidFill>
              <a:latin typeface="Arial" panose="020B0604020202020204" pitchFamily="34" charset="0"/>
              <a:cs typeface="Arial" panose="020B0604020202020204" pitchFamily="34" charset="0"/>
            </a:endParaRPr>
          </a:p>
          <a:p>
            <a:pPr marL="0" indent="0">
              <a:buNone/>
            </a:pPr>
            <a:endParaRPr lang="en-US" sz="1600" b="1" u="sng" dirty="0">
              <a:solidFill>
                <a:srgbClr val="374151"/>
              </a:solidFill>
              <a:latin typeface="Arial" panose="020B0604020202020204" pitchFamily="34" charset="0"/>
              <a:cs typeface="Arial" panose="020B0604020202020204" pitchFamily="34" charset="0"/>
            </a:endParaRPr>
          </a:p>
          <a:p>
            <a:pPr>
              <a:buFont typeface="+mj-lt"/>
              <a:buAutoNum type="arabicPeriod" startAt="4"/>
            </a:pPr>
            <a:r>
              <a:rPr lang="en-US" sz="1600" b="1" u="sng" dirty="0">
                <a:solidFill>
                  <a:srgbClr val="374151"/>
                </a:solidFill>
                <a:latin typeface="Arial" panose="020B0604020202020204" pitchFamily="34" charset="0"/>
                <a:cs typeface="Arial" panose="020B0604020202020204" pitchFamily="34" charset="0"/>
              </a:rPr>
              <a:t>Recapitalization</a:t>
            </a:r>
            <a:r>
              <a:rPr lang="en-US" sz="1600" dirty="0">
                <a:solidFill>
                  <a:srgbClr val="374151"/>
                </a:solidFill>
                <a:latin typeface="Arial" panose="020B0604020202020204" pitchFamily="34" charset="0"/>
                <a:cs typeface="Arial" panose="020B0604020202020204" pitchFamily="34" charset="0"/>
              </a:rPr>
              <a:t>: PE funds can recapitalize the company by replacing the existing debt with equity or issuing new equity. In 2021, there were several examples of recapitalization by PE funds in India, including:</a:t>
            </a:r>
          </a:p>
          <a:p>
            <a:pPr marL="0" indent="0">
              <a:buNone/>
            </a:pPr>
            <a:r>
              <a:rPr lang="en-US" sz="1600" b="1" u="sng" dirty="0">
                <a:solidFill>
                  <a:srgbClr val="374151"/>
                </a:solidFill>
                <a:latin typeface="Arial" panose="020B0604020202020204" pitchFamily="34" charset="0"/>
                <a:cs typeface="Arial" panose="020B0604020202020204" pitchFamily="34" charset="0"/>
              </a:rPr>
              <a:t>Example</a:t>
            </a:r>
            <a:r>
              <a:rPr lang="en-US" sz="1600" dirty="0">
                <a:solidFill>
                  <a:srgbClr val="374151"/>
                </a:solidFill>
                <a:latin typeface="Arial" panose="020B0604020202020204" pitchFamily="34" charset="0"/>
                <a:cs typeface="Arial" panose="020B0604020202020204" pitchFamily="34" charset="0"/>
              </a:rPr>
              <a:t>: Baring Private Equity Asia's investment of $100 million in Mphasis, which included $60 million in primary capital for the company's growth and $40 million to buy out the stake of a co-founder. </a:t>
            </a:r>
            <a:endParaRPr lang="en-US" sz="1600" u="sng" dirty="0">
              <a:solidFill>
                <a:srgbClr val="374151"/>
              </a:solidFill>
              <a:latin typeface="Arial" panose="020B0604020202020204" pitchFamily="34" charset="0"/>
              <a:cs typeface="Arial" panose="020B0604020202020204" pitchFamily="34" charset="0"/>
            </a:endParaRPr>
          </a:p>
          <a:p>
            <a:pPr marL="0" indent="0">
              <a:buNone/>
            </a:pPr>
            <a:br>
              <a:rPr lang="en-IN" b="0" i="0" dirty="0">
                <a:solidFill>
                  <a:srgbClr val="374151"/>
                </a:solidFill>
                <a:effectLst/>
                <a:latin typeface="Söhne"/>
              </a:rPr>
            </a:br>
            <a:br>
              <a:rPr lang="en-IN" b="0" i="0" dirty="0">
                <a:solidFill>
                  <a:srgbClr val="374151"/>
                </a:solidFill>
                <a:effectLst/>
                <a:latin typeface="Söhne"/>
              </a:rPr>
            </a:br>
            <a:endParaRPr lang="en-IN" dirty="0"/>
          </a:p>
        </p:txBody>
      </p:sp>
      <p:sp>
        <p:nvSpPr>
          <p:cNvPr id="4" name="Slide Number Placeholder 3">
            <a:extLst>
              <a:ext uri="{FF2B5EF4-FFF2-40B4-BE49-F238E27FC236}">
                <a16:creationId xmlns:a16="http://schemas.microsoft.com/office/drawing/2014/main" id="{A86700FC-D03D-5CDC-E0F9-E71DF778F3B0}"/>
              </a:ext>
            </a:extLst>
          </p:cNvPr>
          <p:cNvSpPr>
            <a:spLocks noGrp="1"/>
          </p:cNvSpPr>
          <p:nvPr>
            <p:ph type="sldNum" sz="quarter" idx="12"/>
          </p:nvPr>
        </p:nvSpPr>
        <p:spPr/>
        <p:txBody>
          <a:bodyPr/>
          <a:lstStyle/>
          <a:p>
            <a:pPr>
              <a:defRPr/>
            </a:pPr>
            <a:fld id="{EE9727E1-BEAE-4BA9-B50B-211760F87613}" type="slidenum">
              <a:rPr lang="en-IN" smtClean="0"/>
              <a:pPr>
                <a:defRPr/>
              </a:pPr>
              <a:t>9</a:t>
            </a:fld>
            <a:endParaRPr lang="en-IN" dirty="0"/>
          </a:p>
        </p:txBody>
      </p:sp>
      <p:pic>
        <p:nvPicPr>
          <p:cNvPr id="2054" name="Picture 6" descr="Fincare Small Finance Bank Refiles IPO Draft Papers - Equitypandit">
            <a:extLst>
              <a:ext uri="{FF2B5EF4-FFF2-40B4-BE49-F238E27FC236}">
                <a16:creationId xmlns:a16="http://schemas.microsoft.com/office/drawing/2014/main" id="{A126F610-B320-D9F0-8CD2-CAF294CAD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066800"/>
            <a:ext cx="39624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hasis | Multinational IT Company | Company Profile |">
            <a:extLst>
              <a:ext uri="{FF2B5EF4-FFF2-40B4-BE49-F238E27FC236}">
                <a16:creationId xmlns:a16="http://schemas.microsoft.com/office/drawing/2014/main" id="{636195B2-2690-3965-5410-8AF70B30B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886202"/>
            <a:ext cx="33528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87257"/>
      </p:ext>
    </p:extLst>
  </p:cSld>
  <p:clrMapOvr>
    <a:masterClrMapping/>
  </p:clrMapOvr>
</p:sld>
</file>

<file path=ppt/theme/theme1.xml><?xml version="1.0" encoding="utf-8"?>
<a:theme xmlns:a="http://schemas.openxmlformats.org/drawingml/2006/main" name="Infollion Presentation Template (3)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Infollion Presentation Template (3) (1)</Template>
  <TotalTime>10573</TotalTime>
  <Words>4545</Words>
  <Application>Microsoft Office PowerPoint</Application>
  <PresentationFormat>On-screen Show (4:3)</PresentationFormat>
  <Paragraphs>322</Paragraphs>
  <Slides>29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Montserrat</vt:lpstr>
      <vt:lpstr>Söhne</vt:lpstr>
      <vt:lpstr>Verdana</vt:lpstr>
      <vt:lpstr>Webdings</vt:lpstr>
      <vt:lpstr>Infollion Presentation Template (3) (1)</vt:lpstr>
      <vt:lpstr>PRIVATE EQUITY IN INDIA </vt:lpstr>
      <vt:lpstr>WHAT IS PRIVATE EQUITY?</vt:lpstr>
      <vt:lpstr>FORMATION OF A PE FUND</vt:lpstr>
      <vt:lpstr>GUIDELINES FOR PE FUNDS IN INDIA</vt:lpstr>
      <vt:lpstr>ENTRY STRATEGIES OF PE FUNDS </vt:lpstr>
      <vt:lpstr>CONTINUED</vt:lpstr>
      <vt:lpstr>CONTINUED</vt:lpstr>
      <vt:lpstr>EXIT STRATEGIES OF PE FUNDS </vt:lpstr>
      <vt:lpstr>CONTINUED</vt:lpstr>
      <vt:lpstr>CONTINUED</vt:lpstr>
      <vt:lpstr>PRIVATE EQUITY VS VENTURE CAPITALIST </vt:lpstr>
      <vt:lpstr>PRIVATE EQUITY VS HEDGE FUNDS</vt:lpstr>
      <vt:lpstr>FAVOURITE SECTORS FOR INVESTMENT BY PE FUNDS: PAST, PRESENT &amp; FUTURE</vt:lpstr>
      <vt:lpstr>CONTINUED</vt:lpstr>
      <vt:lpstr>CONTINUED</vt:lpstr>
      <vt:lpstr>   The changes in Private Equity Fund’s strategy in India over the years: </vt:lpstr>
      <vt:lpstr>CONTINUED</vt:lpstr>
      <vt:lpstr>CONTINUED</vt:lpstr>
      <vt:lpstr>CONTINUED</vt:lpstr>
      <vt:lpstr>INTERESTING FACTS ABOUT PE IN INDIA </vt:lpstr>
      <vt:lpstr>CONTINUED</vt:lpstr>
      <vt:lpstr>JASHVIK CAPITAL </vt:lpstr>
      <vt:lpstr>CONTINUED</vt:lpstr>
      <vt:lpstr>OUR CONTRIBUTION</vt:lpstr>
      <vt:lpstr>WHO CAN BE OUR POTENTIAL CLIENTS</vt:lpstr>
      <vt:lpstr>CONTINUED</vt:lpstr>
      <vt:lpstr>CONTINUED</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KUNAL SRIVASTAVA</cp:lastModifiedBy>
  <cp:revision>365</cp:revision>
  <dcterms:created xsi:type="dcterms:W3CDTF">2015-11-25T11:42:15Z</dcterms:created>
  <dcterms:modified xsi:type="dcterms:W3CDTF">2023-09-24T19:04:50Z</dcterms:modified>
</cp:coreProperties>
</file>