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A628DF-686D-401A-A57E-5FD5C860F638}">
  <a:tblStyle styleId="{BCA628DF-686D-401A-A57E-5FD5C860F638}"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rgbClr val="FFFFFF"/>
      </a:tcTxStyle>
      <a:tcStyle>
        <a:fill>
          <a:solidFill>
            <a:srgbClr val="4472C4"/>
          </a:solidFill>
        </a:fill>
      </a:tcStyle>
    </a:lastCol>
    <a:firstCol>
      <a:tcTxStyle b="on" i="off">
        <a:font>
          <a:latin typeface="Calibri"/>
          <a:ea typeface="Calibri"/>
          <a:cs typeface="Calibri"/>
        </a:font>
        <a:srgbClr val="FFFFFF"/>
      </a:tcTxStyle>
      <a:tcStyle>
        <a:fill>
          <a:solidFill>
            <a:srgbClr val="4472C4"/>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472C4"/>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472C4"/>
          </a:solidFill>
        </a:fill>
      </a:tcStyle>
    </a:firstRow>
    <a:neCell>
      <a:tcTxStyle/>
    </a:neCell>
    <a:nwCell>
      <a:tcTxStyle/>
    </a:nwCell>
  </a:tblStyle>
  <a:tblStyle styleId="{6F9D296C-87F3-498C-9B20-91B48D7AE17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7a82985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7a82985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81692be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81692be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81692be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81692be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934de553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934de553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34de553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34de553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934de553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934de553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4801be13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4801be13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4801be1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4801be1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86b4e10c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86b4e10c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934de553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934de553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4801be13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4801be1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934de553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934de553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934de553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934de553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934de553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934de553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934de553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934de553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c72289d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c72289d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c72289d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c72289d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c72289df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c72289df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c72289d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c72289d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215dcf2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215dcf2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215dcf2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215dcf2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84f31cd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84f31cd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a96fb08c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a96fb08c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934de553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934de553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934de55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934de55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934de55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934de55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934de553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934de55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4801be13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4801be13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4801be13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4801be13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a0192df1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a0192df1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link.springer.com/conference/cicb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ieeexplore.ieee.org/xpl/conhome/8536361/proceed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eeexplore.ieee.org/xpl/RecentIssue.jsp?punumber=6570655" TargetMode="External"/><Relationship Id="rId4" Type="http://schemas.openxmlformats.org/officeDocument/2006/relationships/hyperlink" Target="https://ieeexplore.ieee.org/xpl/RecentIssue.jsp?punumber=628763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ieeexplore.ieee.org/xpl/conhome/8811688/proceeding" TargetMode="External"/><Relationship Id="rId4" Type="http://schemas.openxmlformats.org/officeDocument/2006/relationships/hyperlink" Target="https://ieeexplore.ieee.org/xpl/conhome/8811688/proceed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ieeexplore.ieee.org/xpl/RecentIssue.jsp?punumber=657065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4380">
                <a:latin typeface="Times New Roman"/>
                <a:ea typeface="Times New Roman"/>
                <a:cs typeface="Times New Roman"/>
                <a:sym typeface="Times New Roman"/>
              </a:rPr>
              <a:t>Simplification of educational content using text summarization and text to speech</a:t>
            </a:r>
            <a:endParaRPr sz="438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1903800"/>
          </a:xfrm>
          <a:prstGeom prst="rect">
            <a:avLst/>
          </a:prstGeom>
        </p:spPr>
        <p:txBody>
          <a:bodyPr anchorCtr="0" anchor="t" bIns="91425" lIns="91425" spcFirstLastPara="1" rIns="91425" wrap="square" tIns="91425">
            <a:normAutofit fontScale="77500" lnSpcReduction="20000"/>
          </a:bodyPr>
          <a:lstStyle/>
          <a:p>
            <a:pPr indent="0" lvl="0" marL="0" rtl="0" algn="ctr">
              <a:lnSpc>
                <a:spcPct val="90000"/>
              </a:lnSpc>
              <a:spcBef>
                <a:spcPts val="0"/>
              </a:spcBef>
              <a:spcAft>
                <a:spcPts val="0"/>
              </a:spcAft>
              <a:buNone/>
            </a:pPr>
            <a:r>
              <a:rPr lang="en-GB" sz="2200">
                <a:latin typeface="Times New Roman"/>
                <a:ea typeface="Times New Roman"/>
                <a:cs typeface="Times New Roman"/>
                <a:sym typeface="Times New Roman"/>
              </a:rPr>
              <a:t>Batch 11</a:t>
            </a:r>
            <a:endParaRPr sz="2200">
              <a:latin typeface="Times New Roman"/>
              <a:ea typeface="Times New Roman"/>
              <a:cs typeface="Times New Roman"/>
              <a:sym typeface="Times New Roman"/>
            </a:endParaRPr>
          </a:p>
          <a:p>
            <a:pPr indent="0" lvl="0" marL="0" rtl="0" algn="ctr">
              <a:lnSpc>
                <a:spcPct val="90000"/>
              </a:lnSpc>
              <a:spcBef>
                <a:spcPts val="0"/>
              </a:spcBef>
              <a:spcAft>
                <a:spcPts val="0"/>
              </a:spcAft>
              <a:buNone/>
            </a:pPr>
            <a:r>
              <a:t/>
            </a:r>
            <a:endParaRPr sz="2200">
              <a:latin typeface="Times New Roman"/>
              <a:ea typeface="Times New Roman"/>
              <a:cs typeface="Times New Roman"/>
              <a:sym typeface="Times New Roman"/>
            </a:endParaRPr>
          </a:p>
          <a:p>
            <a:pPr indent="0" lvl="0" marL="0" rtl="0" algn="ctr">
              <a:lnSpc>
                <a:spcPct val="90000"/>
              </a:lnSpc>
              <a:spcBef>
                <a:spcPts val="0"/>
              </a:spcBef>
              <a:spcAft>
                <a:spcPts val="0"/>
              </a:spcAft>
              <a:buNone/>
            </a:pPr>
            <a:r>
              <a:rPr lang="en-GB" sz="2200">
                <a:latin typeface="Times New Roman"/>
                <a:ea typeface="Times New Roman"/>
                <a:cs typeface="Times New Roman"/>
                <a:sym typeface="Times New Roman"/>
              </a:rPr>
              <a:t>Avani Shrivastava (RA1811026020015)</a:t>
            </a:r>
            <a:endParaRPr sz="2200">
              <a:latin typeface="Times New Roman"/>
              <a:ea typeface="Times New Roman"/>
              <a:cs typeface="Times New Roman"/>
              <a:sym typeface="Times New Roman"/>
            </a:endParaRPr>
          </a:p>
          <a:p>
            <a:pPr indent="0" lvl="0" marL="0" rtl="0" algn="ctr">
              <a:lnSpc>
                <a:spcPct val="90000"/>
              </a:lnSpc>
              <a:spcBef>
                <a:spcPts val="0"/>
              </a:spcBef>
              <a:spcAft>
                <a:spcPts val="0"/>
              </a:spcAft>
              <a:buNone/>
            </a:pPr>
            <a:r>
              <a:t/>
            </a:r>
            <a:endParaRPr sz="2200">
              <a:latin typeface="Times New Roman"/>
              <a:ea typeface="Times New Roman"/>
              <a:cs typeface="Times New Roman"/>
              <a:sym typeface="Times New Roman"/>
            </a:endParaRPr>
          </a:p>
          <a:p>
            <a:pPr indent="0" lvl="0" marL="0" rtl="0" algn="ctr">
              <a:lnSpc>
                <a:spcPct val="90000"/>
              </a:lnSpc>
              <a:spcBef>
                <a:spcPts val="0"/>
              </a:spcBef>
              <a:spcAft>
                <a:spcPts val="0"/>
              </a:spcAft>
              <a:buNone/>
            </a:pPr>
            <a:r>
              <a:rPr lang="en-GB" sz="2200">
                <a:latin typeface="Times New Roman"/>
                <a:ea typeface="Times New Roman"/>
                <a:cs typeface="Times New Roman"/>
                <a:sym typeface="Times New Roman"/>
              </a:rPr>
              <a:t>    </a:t>
            </a:r>
            <a:r>
              <a:rPr lang="en-GB" sz="2200">
                <a:latin typeface="Times New Roman"/>
                <a:ea typeface="Times New Roman"/>
                <a:cs typeface="Times New Roman"/>
                <a:sym typeface="Times New Roman"/>
              </a:rPr>
              <a:t>N D Bhavana (RA1811026020023)</a:t>
            </a:r>
            <a:endParaRPr sz="22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200">
              <a:latin typeface="Times New Roman"/>
              <a:ea typeface="Times New Roman"/>
              <a:cs typeface="Times New Roman"/>
              <a:sym typeface="Times New Roman"/>
            </a:endParaRPr>
          </a:p>
          <a:p>
            <a:pPr indent="0" lvl="0" marL="0" rtl="0" algn="ctr">
              <a:lnSpc>
                <a:spcPct val="90000"/>
              </a:lnSpc>
              <a:spcBef>
                <a:spcPts val="0"/>
              </a:spcBef>
              <a:spcAft>
                <a:spcPts val="0"/>
              </a:spcAft>
              <a:buNone/>
            </a:pPr>
            <a:r>
              <a:rPr lang="en-GB" sz="2200">
                <a:latin typeface="Times New Roman"/>
                <a:ea typeface="Times New Roman"/>
                <a:cs typeface="Times New Roman"/>
                <a:sym typeface="Times New Roman"/>
              </a:rPr>
              <a:t>  </a:t>
            </a:r>
            <a:r>
              <a:rPr lang="en-GB" sz="2200">
                <a:latin typeface="Times New Roman"/>
                <a:ea typeface="Times New Roman"/>
                <a:cs typeface="Times New Roman"/>
                <a:sym typeface="Times New Roman"/>
              </a:rPr>
              <a:t>Niharika G Menon (RA1811026020040)</a:t>
            </a:r>
            <a:endParaRPr sz="2200">
              <a:latin typeface="Times New Roman"/>
              <a:ea typeface="Times New Roman"/>
              <a:cs typeface="Times New Roman"/>
              <a:sym typeface="Times New Roman"/>
            </a:endParaRPr>
          </a:p>
          <a:p>
            <a:pPr indent="0" lvl="0" marL="0" rtl="0" algn="ctr">
              <a:lnSpc>
                <a:spcPct val="90000"/>
              </a:lnSpc>
              <a:spcBef>
                <a:spcPts val="0"/>
              </a:spcBef>
              <a:spcAft>
                <a:spcPts val="0"/>
              </a:spcAft>
              <a:buNone/>
            </a:pPr>
            <a:r>
              <a:t/>
            </a:r>
            <a:endParaRPr sz="2200">
              <a:latin typeface="Times New Roman"/>
              <a:ea typeface="Times New Roman"/>
              <a:cs typeface="Times New Roman"/>
              <a:sym typeface="Times New Roman"/>
            </a:endParaRPr>
          </a:p>
          <a:p>
            <a:pPr indent="0" lvl="0" marL="0" rtl="0" algn="ctr">
              <a:lnSpc>
                <a:spcPct val="90000"/>
              </a:lnSpc>
              <a:spcBef>
                <a:spcPts val="0"/>
              </a:spcBef>
              <a:spcAft>
                <a:spcPts val="0"/>
              </a:spcAft>
              <a:buNone/>
            </a:pPr>
            <a:r>
              <a:rPr lang="en-GB" sz="2200">
                <a:latin typeface="Times New Roman"/>
                <a:ea typeface="Times New Roman"/>
                <a:cs typeface="Times New Roman"/>
                <a:sym typeface="Times New Roman"/>
              </a:rPr>
              <a:t>Guide: Ms.S.Priya M.E (Ph.D), AP/CSE, SRMIST, Ramapuram</a:t>
            </a:r>
            <a:endParaRPr sz="22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69700" y="184500"/>
            <a:ext cx="1435192" cy="560075"/>
          </a:xfrm>
          <a:prstGeom prst="rect">
            <a:avLst/>
          </a:prstGeom>
          <a:noFill/>
          <a:ln>
            <a:noFill/>
          </a:ln>
        </p:spPr>
      </p:pic>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22"/>
          <p:cNvGraphicFramePr/>
          <p:nvPr/>
        </p:nvGraphicFramePr>
        <p:xfrm>
          <a:off x="270482" y="267940"/>
          <a:ext cx="3000000" cy="3000000"/>
        </p:xfrm>
        <a:graphic>
          <a:graphicData uri="http://schemas.openxmlformats.org/drawingml/2006/table">
            <a:tbl>
              <a:tblPr bandRow="1" firstRow="1">
                <a:noFill/>
                <a:tableStyleId>{BCA628DF-686D-401A-A57E-5FD5C860F638}</a:tableStyleId>
              </a:tblPr>
              <a:tblGrid>
                <a:gridCol w="519475"/>
                <a:gridCol w="1030100"/>
                <a:gridCol w="1443425"/>
                <a:gridCol w="1256050"/>
                <a:gridCol w="2860775"/>
                <a:gridCol w="1548600"/>
              </a:tblGrid>
              <a:tr h="656050">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SL No.</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AUTHORS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JOURNAL</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TECHNIQUES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Calibri"/>
                        <a:buNone/>
                      </a:pPr>
                      <a:r>
                        <a:rPr lang="en-GB" sz="1600">
                          <a:latin typeface="Times New Roman"/>
                          <a:ea typeface="Times New Roman"/>
                          <a:cs typeface="Times New Roman"/>
                          <a:sym typeface="Times New Roman"/>
                        </a:rPr>
                        <a:t>DRAWBACKS /LIMITATIONS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8050">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6</a:t>
                      </a:r>
                      <a:r>
                        <a:rPr lang="en-GB"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An Improved Text to Speech Technique for Tamil Language Using Hidden Markov Model</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Jayakumari.J.Femina Jalin.A..</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Department of Electronics and Communication Engineering, Mar Baselios College of Engineering and Technology, Kerala. </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2019 7th International Conference on Smart Computing &amp; Communications (ICSCC) </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Multi feature, with a Hidden Markov Model (HMM) predictor is used to convert text to speech.</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1.The initial phase: is to change over given Tamil content to relating Unicode. </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2.Different combinations of randomly selected word’s waveforms are collected and their corresponding speed and frequency are estimated.</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3.And finally the measure of speech quality is done by Mahala Nobis distance (MND) and Mean Square Error (MSE).</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MSE is a risk function, relating to the normal estimation of the squared mistake misfortune, so the results shown may not be true</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772250">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7</a:t>
                      </a:r>
                      <a:r>
                        <a:rPr lang="en-GB"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End-to-end Conversion Speed Analysis of an FPT.AI-based Text-to-Speech Application</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Tran Duc Chung, Micheal Drieberg, Mohd Fadzil Bin Hassan, Alexandra Khalyasmaa,</a:t>
                      </a:r>
                      <a:endParaRPr sz="1000">
                        <a:latin typeface="Times New Roman"/>
                        <a:ea typeface="Times New Roman"/>
                        <a:cs typeface="Times New Roman"/>
                        <a:sym typeface="Times New Roman"/>
                      </a:endParaRPr>
                    </a:p>
                    <a:p>
                      <a:pPr indent="0" lvl="0" marL="0" marR="0" rtl="0" algn="l">
                        <a:spcBef>
                          <a:spcPts val="0"/>
                        </a:spcBef>
                        <a:spcAft>
                          <a:spcPts val="0"/>
                        </a:spcAft>
                        <a:buNone/>
                      </a:pPr>
                      <a:r>
                        <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2020 IEEE 2nd Global Conference on Life Sciences and Technologies (LifeTech 2020)</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FPT.AI API:The TTS API takes four arguments for forming an HyperText Transfer Protocol (HTTP) request r:  POST Data which contain text to be converted to speech,) voice, speed and prosody to form HTTP header. The latter three arguments are not required by the TTS server during a request. The reason is that by default, normal speed (speed = 0) and female voice are used</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 As the text length increases, the time taken to perform TTS task increases as well, so its not scalable</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17" name="Google Shape;11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aphicFrame>
        <p:nvGraphicFramePr>
          <p:cNvPr id="122" name="Google Shape;122;p23"/>
          <p:cNvGraphicFramePr/>
          <p:nvPr/>
        </p:nvGraphicFramePr>
        <p:xfrm>
          <a:off x="156757" y="259215"/>
          <a:ext cx="3000000" cy="3000000"/>
        </p:xfrm>
        <a:graphic>
          <a:graphicData uri="http://schemas.openxmlformats.org/drawingml/2006/table">
            <a:tbl>
              <a:tblPr bandRow="1" firstRow="1">
                <a:noFill/>
                <a:tableStyleId>{BCA628DF-686D-401A-A57E-5FD5C860F638}</a:tableStyleId>
              </a:tblPr>
              <a:tblGrid>
                <a:gridCol w="839000"/>
                <a:gridCol w="1187350"/>
                <a:gridCol w="1258700"/>
                <a:gridCol w="1200175"/>
                <a:gridCol w="2605750"/>
                <a:gridCol w="1625800"/>
              </a:tblGrid>
              <a:tr h="529475">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SL No.</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AUTHORS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JOURNAL</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TECHNIQUES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Calibri"/>
                        <a:buNone/>
                      </a:pPr>
                      <a:r>
                        <a:rPr lang="en-GB" sz="1600">
                          <a:latin typeface="Times New Roman"/>
                          <a:ea typeface="Times New Roman"/>
                          <a:cs typeface="Times New Roman"/>
                          <a:sym typeface="Times New Roman"/>
                        </a:rPr>
                        <a:t>DRAWBACKS /LIMITATIONS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34225">
                <a:tc>
                  <a:txBody>
                    <a:bodyPr/>
                    <a:lstStyle/>
                    <a:p>
                      <a:pPr indent="0" lvl="0" marL="0" marR="0" rtl="0" algn="l">
                        <a:spcBef>
                          <a:spcPts val="0"/>
                        </a:spcBef>
                        <a:spcAft>
                          <a:spcPts val="0"/>
                        </a:spcAft>
                        <a:buNone/>
                      </a:pPr>
                      <a:r>
                        <a:t/>
                      </a:r>
                      <a:endParaRPr sz="1000">
                        <a:latin typeface="Times New Roman"/>
                        <a:ea typeface="Times New Roman"/>
                        <a:cs typeface="Times New Roman"/>
                        <a:sym typeface="Times New Roman"/>
                      </a:endParaRPr>
                    </a:p>
                    <a:p>
                      <a:pPr indent="0" lvl="0" marL="0" marR="0" rtl="0" algn="l">
                        <a:spcBef>
                          <a:spcPts val="0"/>
                        </a:spcBef>
                        <a:spcAft>
                          <a:spcPts val="0"/>
                        </a:spcAft>
                        <a:buNone/>
                      </a:pPr>
                      <a:r>
                        <a:rPr lang="en-GB"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From Text To Speech Summarization</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Kathleen McKeown, Julia Hirschberg, Michel Galley and Sameer Maskey .</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Columbia University New York NY 10027</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rgbClr val="333333"/>
                          </a:solidFill>
                          <a:highlight>
                            <a:srgbClr val="FFFFFF"/>
                          </a:highlight>
                          <a:latin typeface="Times New Roman"/>
                          <a:ea typeface="Times New Roman"/>
                          <a:cs typeface="Times New Roman"/>
                          <a:sym typeface="Times New Roman"/>
                        </a:rPr>
                        <a:t>Proceedings. (ICASSP '15). IEEE International Conference on Acoustics, Speech, and Signal Processing, 2015</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Text to speech training methods:1. segmentation of spoken documents at many levels, depending upon genre-utterance, turn, topic or story.</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2.extraction of acoustic and prosodic information (pitch, intensity, timing)</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Summarization:two-level approach :1.summarizing errorful spoken material by identifying domain-specific aspects.</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2.Filtering  lexical/linguistic features for summary extraction</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Use of  lexical extraction methods to hypothesize important topics in a text However, such methods are still limited.</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No </a:t>
                      </a:r>
                      <a:r>
                        <a:rPr lang="en-GB" sz="1000">
                          <a:latin typeface="Times New Roman"/>
                          <a:ea typeface="Times New Roman"/>
                          <a:cs typeface="Times New Roman"/>
                          <a:sym typeface="Times New Roman"/>
                        </a:rPr>
                        <a:t>specific</a:t>
                      </a:r>
                      <a:r>
                        <a:rPr lang="en-GB" sz="1000">
                          <a:latin typeface="Times New Roman"/>
                          <a:ea typeface="Times New Roman"/>
                          <a:cs typeface="Times New Roman"/>
                          <a:sym typeface="Times New Roman"/>
                        </a:rPr>
                        <a:t> technique or algorithm stated,was just a general approach, missing </a:t>
                      </a:r>
                      <a:r>
                        <a:rPr lang="en-GB" sz="1000">
                          <a:latin typeface="Times New Roman"/>
                          <a:ea typeface="Times New Roman"/>
                          <a:cs typeface="Times New Roman"/>
                          <a:sym typeface="Times New Roman"/>
                        </a:rPr>
                        <a:t>quantitative</a:t>
                      </a:r>
                      <a:r>
                        <a:rPr lang="en-GB" sz="1000">
                          <a:latin typeface="Times New Roman"/>
                          <a:ea typeface="Times New Roman"/>
                          <a:cs typeface="Times New Roman"/>
                          <a:sym typeface="Times New Roman"/>
                        </a:rPr>
                        <a:t> report for the result.</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834775">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9</a:t>
                      </a:r>
                      <a:r>
                        <a:rPr lang="en-GB"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Text Summarization Using Natural Language Processing And Google Text To Speech API.</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Subash Volet, Chaitan Raju, Teja Rani, Mugada Swetha.</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International Research Journal of Engineering and Technology (IRJET) e,Volume: 07 Issue: 05 ,May 2020</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Text Rank algorithm(Access time for searching is reduced):keyword Extraction &amp; Sentence Extraction.</a:t>
                      </a:r>
                      <a:endParaRPr sz="1000">
                        <a:latin typeface="Times New Roman"/>
                        <a:ea typeface="Times New Roman"/>
                        <a:cs typeface="Times New Roman"/>
                        <a:sym typeface="Times New Roman"/>
                      </a:endParaRPr>
                    </a:p>
                    <a:p>
                      <a:pPr indent="0" lvl="0" marL="0" marR="0" rtl="0" algn="l">
                        <a:spcBef>
                          <a:spcPts val="0"/>
                        </a:spcBef>
                        <a:spcAft>
                          <a:spcPts val="0"/>
                        </a:spcAft>
                        <a:buNone/>
                      </a:pPr>
                      <a:r>
                        <a:t/>
                      </a:r>
                      <a:endParaRPr sz="1000">
                        <a:latin typeface="Times New Roman"/>
                        <a:ea typeface="Times New Roman"/>
                        <a:cs typeface="Times New Roman"/>
                        <a:sym typeface="Times New Roman"/>
                      </a:endParaRPr>
                    </a:p>
                    <a:p>
                      <a:pPr indent="0" lvl="0" marL="0" marR="0" rtl="0" algn="l">
                        <a:spcBef>
                          <a:spcPts val="0"/>
                        </a:spcBef>
                        <a:spcAft>
                          <a:spcPts val="0"/>
                        </a:spcAft>
                        <a:buNone/>
                      </a:pPr>
                      <a:r>
                        <a:t/>
                      </a:r>
                      <a:endParaRPr sz="1000">
                        <a:latin typeface="Times New Roman"/>
                        <a:ea typeface="Times New Roman"/>
                        <a:cs typeface="Times New Roman"/>
                        <a:sym typeface="Times New Roman"/>
                      </a:endParaRPr>
                    </a:p>
                    <a:p>
                      <a:pPr indent="0" lvl="0" marL="0" marR="0" rtl="0" algn="l">
                        <a:spcBef>
                          <a:spcPts val="0"/>
                        </a:spcBef>
                        <a:spcAft>
                          <a:spcPts val="0"/>
                        </a:spcAft>
                        <a:buNone/>
                      </a:pPr>
                      <a:r>
                        <a:rPr lang="en-GB" sz="1000">
                          <a:latin typeface="Times New Roman"/>
                          <a:ea typeface="Times New Roman"/>
                          <a:cs typeface="Times New Roman"/>
                          <a:sym typeface="Times New Roman"/>
                        </a:rPr>
                        <a:t>Additionally converting the summarized Text into Audio File using GTTS API</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This paper mainly focused on creating a system that gets concise summaries of articles only and no new approach for text to speech process is given, only the existing API is u</a:t>
                      </a:r>
                      <a:r>
                        <a:rPr lang="en-GB" sz="1000">
                          <a:latin typeface="Times New Roman"/>
                          <a:ea typeface="Times New Roman"/>
                          <a:cs typeface="Times New Roman"/>
                          <a:sym typeface="Times New Roman"/>
                        </a:rPr>
                        <a:t>sed</a:t>
                      </a:r>
                      <a:r>
                        <a:rPr lang="en-GB"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aphicFrame>
        <p:nvGraphicFramePr>
          <p:cNvPr id="128" name="Google Shape;128;p24"/>
          <p:cNvGraphicFramePr/>
          <p:nvPr/>
        </p:nvGraphicFramePr>
        <p:xfrm>
          <a:off x="119144" y="133947"/>
          <a:ext cx="3000000" cy="3000000"/>
        </p:xfrm>
        <a:graphic>
          <a:graphicData uri="http://schemas.openxmlformats.org/drawingml/2006/table">
            <a:tbl>
              <a:tblPr bandRow="1" firstRow="1">
                <a:noFill/>
                <a:tableStyleId>{BCA628DF-686D-401A-A57E-5FD5C860F638}</a:tableStyleId>
              </a:tblPr>
              <a:tblGrid>
                <a:gridCol w="726050"/>
                <a:gridCol w="1583350"/>
                <a:gridCol w="1460825"/>
                <a:gridCol w="1198450"/>
                <a:gridCol w="1991000"/>
                <a:gridCol w="1946025"/>
              </a:tblGrid>
              <a:tr h="370850">
                <a:tc>
                  <a:txBody>
                    <a:bodyPr/>
                    <a:lstStyle/>
                    <a:p>
                      <a:pPr indent="0" lvl="0" marL="0" marR="0" rtl="0" algn="l">
                        <a:spcBef>
                          <a:spcPts val="0"/>
                        </a:spcBef>
                        <a:spcAft>
                          <a:spcPts val="0"/>
                        </a:spcAft>
                        <a:buNone/>
                      </a:pPr>
                      <a:r>
                        <a:rPr lang="en-GB" sz="1600" u="none" cap="none" strike="noStrike">
                          <a:latin typeface="Times New Roman"/>
                          <a:ea typeface="Times New Roman"/>
                          <a:cs typeface="Times New Roman"/>
                          <a:sym typeface="Times New Roman"/>
                        </a:rPr>
                        <a:t>SL No.</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AUTHORS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JOURNAL</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TECHNIQUES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Calibri"/>
                        <a:buNone/>
                      </a:pPr>
                      <a:r>
                        <a:rPr lang="en-GB" sz="1600">
                          <a:latin typeface="Times New Roman"/>
                          <a:ea typeface="Times New Roman"/>
                          <a:cs typeface="Times New Roman"/>
                          <a:sym typeface="Times New Roman"/>
                        </a:rPr>
                        <a:t>DRAWBACKS /LIMITATIONS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10.</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Font typeface="Arial"/>
                        <a:buNone/>
                      </a:pPr>
                      <a:r>
                        <a:rPr lang="en-GB" sz="1000">
                          <a:solidFill>
                            <a:schemeClr val="dk1"/>
                          </a:solidFill>
                          <a:latin typeface="Times New Roman"/>
                          <a:ea typeface="Times New Roman"/>
                          <a:cs typeface="Times New Roman"/>
                          <a:sym typeface="Times New Roman"/>
                        </a:rPr>
                        <a:t>Multimode Summarized Text to Speech Conversion Application</a:t>
                      </a:r>
                      <a:endParaRPr sz="1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Font typeface="Arial"/>
                        <a:buNone/>
                      </a:pPr>
                      <a:r>
                        <a:rPr lang="en-GB" sz="1000">
                          <a:solidFill>
                            <a:schemeClr val="dk1"/>
                          </a:solidFill>
                          <a:latin typeface="Times New Roman"/>
                          <a:ea typeface="Times New Roman"/>
                          <a:cs typeface="Times New Roman"/>
                          <a:sym typeface="Times New Roman"/>
                        </a:rPr>
                        <a:t>Archit Sehgal , Gitika Khanna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GB" sz="1000">
                          <a:solidFill>
                            <a:schemeClr val="dk1"/>
                          </a:solidFill>
                          <a:latin typeface="Times New Roman"/>
                          <a:ea typeface="Times New Roman"/>
                          <a:cs typeface="Times New Roman"/>
                          <a:sym typeface="Times New Roman"/>
                        </a:rPr>
                        <a:t>Department of Computer Science, HMR Institute of Technology &amp; Management Hamidpur, Delhi-110036, India </a:t>
                      </a:r>
                      <a:endParaRPr sz="1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Font typeface="Arial"/>
                        <a:buNone/>
                      </a:pPr>
                      <a:r>
                        <a:rPr lang="en-GB" sz="1000">
                          <a:solidFill>
                            <a:schemeClr val="dk1"/>
                          </a:solidFill>
                          <a:latin typeface="Times New Roman"/>
                          <a:ea typeface="Times New Roman"/>
                          <a:cs typeface="Times New Roman"/>
                          <a:sym typeface="Times New Roman"/>
                        </a:rPr>
                        <a:t>IITM Journal of Management and IT,Volume 10, Issue 1 ∙January-June 2019</a:t>
                      </a:r>
                      <a:endParaRPr sz="1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Calibri"/>
                        <a:buNone/>
                      </a:pPr>
                      <a:r>
                        <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TextRank Algorithm with modification to the graph applied on editable text/ image/audio/ video(input can be taken in many forms) and then the ranked parameters are passed to the ROUGE evaluation module(ROUGE-L used the longest common subsequence (LCS) approach i.e. the longer the LCS, more will be the similarity</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Text-to-speech :</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 text normalization and assigning phonetic transcription to each word.</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Analysis of various </a:t>
                      </a:r>
                      <a:r>
                        <a:rPr lang="en-GB" sz="1000">
                          <a:latin typeface="Times New Roman"/>
                          <a:ea typeface="Times New Roman"/>
                          <a:cs typeface="Times New Roman"/>
                          <a:sym typeface="Times New Roman"/>
                        </a:rPr>
                        <a:t>speech</a:t>
                      </a:r>
                      <a:r>
                        <a:rPr lang="en-GB" sz="1000">
                          <a:latin typeface="Times New Roman"/>
                          <a:ea typeface="Times New Roman"/>
                          <a:cs typeface="Times New Roman"/>
                          <a:sym typeface="Times New Roman"/>
                        </a:rPr>
                        <a:t> synthesis techniques such as Concatenative synthesis, Articulatory synthesis, Formant synthesis, Domain Specific synthesis, Unit selection synthesis, Diphone synthesis, HMM based Synthesis etc</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800"/>
                        <a:buFont typeface="Calibri"/>
                        <a:buNone/>
                      </a:pPr>
                      <a:r>
                        <a:rPr lang="en-GB" sz="1000">
                          <a:latin typeface="Times New Roman"/>
                          <a:ea typeface="Times New Roman"/>
                          <a:cs typeface="Times New Roman"/>
                          <a:sym typeface="Times New Roman"/>
                        </a:rPr>
                        <a:t>However there is a scope for video analysis. Since the paper discusses about taking input from multiple modes.</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800"/>
                        <a:buFont typeface="Calibri"/>
                        <a:buNone/>
                      </a:pPr>
                      <a:r>
                        <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800"/>
                        <a:buFont typeface="Calibri"/>
                        <a:buNone/>
                      </a:pPr>
                      <a:r>
                        <a:rPr lang="en-GB" sz="1000">
                          <a:latin typeface="Times New Roman"/>
                          <a:ea typeface="Times New Roman"/>
                          <a:cs typeface="Times New Roman"/>
                          <a:sym typeface="Times New Roman"/>
                        </a:rPr>
                        <a:t>Also, improvements can be made to make the summary algorithm more efficient and accurate. This will in turn ensure that the generated summary has its logical meaning.</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29" name="Google Shape;12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p25"/>
          <p:cNvGraphicFramePr/>
          <p:nvPr/>
        </p:nvGraphicFramePr>
        <p:xfrm>
          <a:off x="174257" y="352915"/>
          <a:ext cx="3000000" cy="3000000"/>
        </p:xfrm>
        <a:graphic>
          <a:graphicData uri="http://schemas.openxmlformats.org/drawingml/2006/table">
            <a:tbl>
              <a:tblPr bandRow="1" firstRow="1">
                <a:noFill/>
                <a:tableStyleId>{BCA628DF-686D-401A-A57E-5FD5C860F638}</a:tableStyleId>
              </a:tblPr>
              <a:tblGrid>
                <a:gridCol w="847750"/>
                <a:gridCol w="1178600"/>
                <a:gridCol w="1040000"/>
                <a:gridCol w="1191450"/>
                <a:gridCol w="2859400"/>
                <a:gridCol w="1669550"/>
              </a:tblGrid>
              <a:tr h="481850">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SL No.</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AUTHORS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JOURNAL</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TECHNIQUES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Calibri"/>
                        <a:buNone/>
                      </a:pPr>
                      <a:r>
                        <a:rPr lang="en-GB" sz="1600">
                          <a:latin typeface="Times New Roman"/>
                          <a:ea typeface="Times New Roman"/>
                          <a:cs typeface="Times New Roman"/>
                          <a:sym typeface="Times New Roman"/>
                        </a:rPr>
                        <a:t>DRAWBACKS /LIMITATIONS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655375">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11.</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Extractive Broadcast News Summarization Leveraging Recurrent Neural Network Language Modeling Techniques</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Kuan-Yu Chen, Shih-Hung Liu, Berlin Chen, Hsin-Min Wang, Ea-Ee Jan, Wen-Lian Hsu and Hsin-Hsi Chen</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 IEEE/ACM TRANSACTIONS ON AUDIO, SPEECH, AND LANGUAGE PROCESSING, VOL. 23, NO. 8, AUGUST 2015</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1.Novel use of recurrent neural</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network language modeling (RNNLM) framework for extractive</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broadcast news summarization.                                                                                       2. A hierarchical training strategy to obtain the corresponding RNNLM model for each sentence of a spoken document to be</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summarized</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just">
                        <a:lnSpc>
                          <a:spcPct val="115000"/>
                        </a:lnSpc>
                        <a:spcBef>
                          <a:spcPts val="0"/>
                        </a:spcBef>
                        <a:spcAft>
                          <a:spcPts val="0"/>
                        </a:spcAft>
                        <a:buClr>
                          <a:schemeClr val="dk1"/>
                        </a:buClr>
                        <a:buSzPts val="1100"/>
                        <a:buFont typeface="Arial"/>
                        <a:buNone/>
                      </a:pPr>
                      <a:r>
                        <a:rPr lang="en-GB" sz="1000">
                          <a:latin typeface="Times New Roman"/>
                          <a:ea typeface="Times New Roman"/>
                          <a:cs typeface="Times New Roman"/>
                          <a:sym typeface="Times New Roman"/>
                        </a:rPr>
                        <a:t>Disadvantages of an extractive summarisation system and is not integrated with a text-to-speech system.</a:t>
                      </a:r>
                      <a:endParaRPr sz="1000">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159525">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12.</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A Divide-and-Conquer Approach to the Summarization of Long Documents</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GB" sz="1000">
                          <a:latin typeface="Times New Roman"/>
                          <a:ea typeface="Times New Roman"/>
                          <a:cs typeface="Times New Roman"/>
                          <a:sym typeface="Times New Roman"/>
                        </a:rPr>
                        <a:t>Alexios Gidiotis and Grigorios Tsoumakas</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IEEE </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63500" lvl="0" marL="179999" marR="0" rtl="0" algn="l">
                        <a:lnSpc>
                          <a:spcPct val="100000"/>
                        </a:lnSpc>
                        <a:spcBef>
                          <a:spcPts val="0"/>
                        </a:spcBef>
                        <a:spcAft>
                          <a:spcPts val="0"/>
                        </a:spcAft>
                        <a:buSzPts val="1000"/>
                        <a:buFont typeface="Times New Roman"/>
                        <a:buAutoNum type="arabicPeriod"/>
                      </a:pPr>
                      <a:r>
                        <a:rPr lang="en-GB" sz="1000">
                          <a:latin typeface="Times New Roman"/>
                          <a:ea typeface="Times New Roman"/>
                          <a:cs typeface="Times New Roman"/>
                          <a:sym typeface="Times New Roman"/>
                        </a:rPr>
                        <a:t> </a:t>
                      </a:r>
                      <a:r>
                        <a:rPr lang="en-GB" sz="1000">
                          <a:latin typeface="Times New Roman"/>
                          <a:ea typeface="Times New Roman"/>
                          <a:cs typeface="Times New Roman"/>
                          <a:sym typeface="Times New Roman"/>
                        </a:rPr>
                        <a:t>A novel divide-and-conquer method for the neural summarization of long documents: first breaks both the document and its target summary into multiple smaller source-target pairs, then trains a neural model that learns to summarize these smaller document parts, and finally during inference aggregates the partial summaries in order to produce a final complete summary.</a:t>
                      </a:r>
                      <a:endParaRPr sz="1000">
                        <a:latin typeface="Times New Roman"/>
                        <a:ea typeface="Times New Roman"/>
                        <a:cs typeface="Times New Roman"/>
                        <a:sym typeface="Times New Roman"/>
                      </a:endParaRPr>
                    </a:p>
                    <a:p>
                      <a:pPr indent="-63500" lvl="0" marL="179999" marR="0" rtl="0" algn="l">
                        <a:lnSpc>
                          <a:spcPct val="100000"/>
                        </a:lnSpc>
                        <a:spcBef>
                          <a:spcPts val="0"/>
                        </a:spcBef>
                        <a:spcAft>
                          <a:spcPts val="0"/>
                        </a:spcAft>
                        <a:buSzPts val="1000"/>
                        <a:buFont typeface="Times New Roman"/>
                        <a:buAutoNum type="arabicPeriod"/>
                      </a:pPr>
                      <a:r>
                        <a:rPr lang="en-GB" sz="1000">
                          <a:latin typeface="Times New Roman"/>
                          <a:ea typeface="Times New Roman"/>
                          <a:cs typeface="Times New Roman"/>
                          <a:sym typeface="Times New Roman"/>
                        </a:rPr>
                        <a:t> Paired with transformer model PEGASUS</a:t>
                      </a:r>
                      <a:endParaRPr sz="1000">
                        <a:latin typeface="Times New Roman"/>
                        <a:ea typeface="Times New Roman"/>
                        <a:cs typeface="Times New Roman"/>
                        <a:sym typeface="Times New Roman"/>
                      </a:endParaRPr>
                    </a:p>
                  </a:txBody>
                  <a:tcPr marT="45725" marB="45725" marR="9145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Font typeface="Arial"/>
                        <a:buNone/>
                      </a:pPr>
                      <a:r>
                        <a:rPr lang="en-GB" sz="1000">
                          <a:latin typeface="Times New Roman"/>
                          <a:ea typeface="Times New Roman"/>
                          <a:cs typeface="Times New Roman"/>
                          <a:sym typeface="Times New Roman"/>
                        </a:rPr>
                        <a:t>Not been tried in combination with recent state-of-the art models with comparative performance, and has not been used with a text-to-speech system till date.</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35" name="Google Shape;13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p26"/>
          <p:cNvGraphicFramePr/>
          <p:nvPr/>
        </p:nvGraphicFramePr>
        <p:xfrm>
          <a:off x="174257" y="352915"/>
          <a:ext cx="3000000" cy="3000000"/>
        </p:xfrm>
        <a:graphic>
          <a:graphicData uri="http://schemas.openxmlformats.org/drawingml/2006/table">
            <a:tbl>
              <a:tblPr bandRow="1" firstRow="1">
                <a:noFill/>
                <a:tableStyleId>{BCA628DF-686D-401A-A57E-5FD5C860F638}</a:tableStyleId>
              </a:tblPr>
              <a:tblGrid>
                <a:gridCol w="847750"/>
                <a:gridCol w="1178600"/>
                <a:gridCol w="1040000"/>
                <a:gridCol w="1191450"/>
                <a:gridCol w="2859400"/>
                <a:gridCol w="1669550"/>
              </a:tblGrid>
              <a:tr h="481850">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SL No.</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AUTHORS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JOURNAL</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TECHNIQUES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Calibri"/>
                        <a:buNone/>
                      </a:pPr>
                      <a:r>
                        <a:rPr lang="en-GB" sz="1600">
                          <a:latin typeface="Times New Roman"/>
                          <a:ea typeface="Times New Roman"/>
                          <a:cs typeface="Times New Roman"/>
                          <a:sym typeface="Times New Roman"/>
                        </a:rPr>
                        <a:t>DRAWBACKS /LIMITATIONS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655375">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13.</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Automatic Text Summarization Using Gensim</a:t>
                      </a:r>
                      <a:endParaRPr sz="1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latin typeface="Times New Roman"/>
                          <a:ea typeface="Times New Roman"/>
                          <a:cs typeface="Times New Roman"/>
                          <a:sym typeface="Times New Roman"/>
                        </a:rPr>
                        <a:t>Word2Vec and K-Means Clustering Algorithm</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Mofiz Mojib Haider,Md. Arman Hossin</a:t>
                      </a:r>
                      <a:endParaRPr sz="1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,Hasibur Rashid Mahi,Hossain Arif</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latin typeface="Times New Roman"/>
                          <a:ea typeface="Times New Roman"/>
                          <a:cs typeface="Times New Roman"/>
                          <a:sym typeface="Times New Roman"/>
                        </a:rPr>
                        <a:t> 2020 IEEE Region 10 Symposium (TENSYMP)</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just">
                        <a:lnSpc>
                          <a:spcPct val="115000"/>
                        </a:lnSpc>
                        <a:spcBef>
                          <a:spcPts val="0"/>
                        </a:spcBef>
                        <a:spcAft>
                          <a:spcPts val="0"/>
                        </a:spcAft>
                        <a:buNone/>
                      </a:pPr>
                      <a:r>
                        <a:rPr lang="en-GB" sz="1000">
                          <a:solidFill>
                            <a:schemeClr val="dk1"/>
                          </a:solidFill>
                          <a:latin typeface="Times New Roman"/>
                          <a:ea typeface="Times New Roman"/>
                          <a:cs typeface="Times New Roman"/>
                          <a:sym typeface="Times New Roman"/>
                        </a:rPr>
                        <a:t>1. Gensim Word to vector</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000">
                          <a:solidFill>
                            <a:schemeClr val="dk1"/>
                          </a:solidFill>
                          <a:latin typeface="Times New Roman"/>
                          <a:ea typeface="Times New Roman"/>
                          <a:cs typeface="Times New Roman"/>
                          <a:sym typeface="Times New Roman"/>
                        </a:rPr>
                        <a:t>2. K-Means Clustering. </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just">
                        <a:lnSpc>
                          <a:spcPct val="115000"/>
                        </a:lnSpc>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M</a:t>
                      </a:r>
                      <a:r>
                        <a:rPr lang="en-GB" sz="1000">
                          <a:solidFill>
                            <a:schemeClr val="dk1"/>
                          </a:solidFill>
                          <a:latin typeface="Times New Roman"/>
                          <a:ea typeface="Times New Roman"/>
                          <a:cs typeface="Times New Roman"/>
                          <a:sym typeface="Times New Roman"/>
                        </a:rPr>
                        <a:t>odel showed a higher accuracy on  business articles since the sentence scoring algorithm gives priority to numerical values  and the business article contains more numerical values . </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159525">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14.</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solidFill>
                            <a:schemeClr val="dk1"/>
                          </a:solidFill>
                          <a:latin typeface="Times New Roman"/>
                          <a:ea typeface="Times New Roman"/>
                          <a:cs typeface="Times New Roman"/>
                          <a:sym typeface="Times New Roman"/>
                        </a:rPr>
                        <a:t>Abstractive Text Summarization Approaches with Analysis of Evaluation Techniques</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GB" sz="1000">
                          <a:solidFill>
                            <a:schemeClr val="dk1"/>
                          </a:solidFill>
                          <a:latin typeface="Times New Roman"/>
                          <a:ea typeface="Times New Roman"/>
                          <a:cs typeface="Times New Roman"/>
                          <a:sym typeface="Times New Roman"/>
                        </a:rPr>
                        <a:t>Abdullah Faiz Ur Rahman Khilji Utkarsh Sinha Pintu Singh Adnan Ali Partha Pakray</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GB" sz="10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International Conference on Computational Intelligence in Communications and Business Analytics-2021</a:t>
                      </a:r>
                      <a:r>
                        <a:rPr lang="en-GB"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GB" sz="1000">
                          <a:solidFill>
                            <a:schemeClr val="dk1"/>
                          </a:solidFill>
                          <a:latin typeface="Times New Roman"/>
                          <a:ea typeface="Times New Roman"/>
                          <a:cs typeface="Times New Roman"/>
                          <a:sym typeface="Times New Roman"/>
                        </a:rPr>
                        <a:t>1. Two approaches are used for text summarization:</a:t>
                      </a:r>
                      <a:endParaRPr sz="1000">
                        <a:solidFill>
                          <a:schemeClr val="dk1"/>
                        </a:solidFill>
                        <a:latin typeface="Times New Roman"/>
                        <a:ea typeface="Times New Roman"/>
                        <a:cs typeface="Times New Roman"/>
                        <a:sym typeface="Times New Roman"/>
                      </a:endParaRPr>
                    </a:p>
                    <a:p>
                      <a:pPr indent="-292100" lvl="0" marL="457200" marR="0" rtl="0" algn="l">
                        <a:lnSpc>
                          <a:spcPct val="100000"/>
                        </a:lnSpc>
                        <a:spcBef>
                          <a:spcPts val="0"/>
                        </a:spcBef>
                        <a:spcAft>
                          <a:spcPts val="0"/>
                        </a:spcAft>
                        <a:buClr>
                          <a:schemeClr val="dk1"/>
                        </a:buClr>
                        <a:buSzPts val="1000"/>
                        <a:buFont typeface="Arial"/>
                        <a:buChar char="●"/>
                      </a:pPr>
                      <a:r>
                        <a:rPr lang="en-GB" sz="1000">
                          <a:solidFill>
                            <a:schemeClr val="dk1"/>
                          </a:solidFill>
                          <a:latin typeface="Times New Roman"/>
                          <a:ea typeface="Times New Roman"/>
                          <a:cs typeface="Times New Roman"/>
                          <a:sym typeface="Times New Roman"/>
                        </a:rPr>
                        <a:t>Extractive approach </a:t>
                      </a:r>
                      <a:endParaRPr sz="1000">
                        <a:solidFill>
                          <a:schemeClr val="dk1"/>
                        </a:solidFill>
                        <a:latin typeface="Times New Roman"/>
                        <a:ea typeface="Times New Roman"/>
                        <a:cs typeface="Times New Roman"/>
                        <a:sym typeface="Times New Roman"/>
                      </a:endParaRPr>
                    </a:p>
                    <a:p>
                      <a:pPr indent="-292100" lvl="0" marL="457200" marR="0" rtl="0" algn="l">
                        <a:lnSpc>
                          <a:spcPct val="100000"/>
                        </a:lnSpc>
                        <a:spcBef>
                          <a:spcPts val="0"/>
                        </a:spcBef>
                        <a:spcAft>
                          <a:spcPts val="0"/>
                        </a:spcAft>
                        <a:buClr>
                          <a:schemeClr val="dk1"/>
                        </a:buClr>
                        <a:buSzPts val="1000"/>
                        <a:buFont typeface="Arial"/>
                        <a:buChar char="●"/>
                      </a:pPr>
                      <a:r>
                        <a:rPr lang="en-GB" sz="1000">
                          <a:solidFill>
                            <a:schemeClr val="dk1"/>
                          </a:solidFill>
                          <a:latin typeface="Times New Roman"/>
                          <a:ea typeface="Times New Roman"/>
                          <a:cs typeface="Times New Roman"/>
                          <a:sym typeface="Times New Roman"/>
                        </a:rPr>
                        <a:t>Abstractive approach</a:t>
                      </a:r>
                      <a:endParaRPr sz="1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000">
                          <a:solidFill>
                            <a:schemeClr val="dk1"/>
                          </a:solidFill>
                          <a:latin typeface="Times New Roman"/>
                          <a:ea typeface="Times New Roman"/>
                          <a:cs typeface="Times New Roman"/>
                          <a:sym typeface="Times New Roman"/>
                        </a:rPr>
                        <a:t>2. Two models- GAN and seqtoseq (trained the model using long short-term memory (LSTM)</a:t>
                      </a:r>
                      <a:endParaRPr sz="1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000">
                          <a:solidFill>
                            <a:schemeClr val="dk1"/>
                          </a:solidFill>
                          <a:latin typeface="Times New Roman"/>
                          <a:ea typeface="Times New Roman"/>
                          <a:cs typeface="Times New Roman"/>
                          <a:sym typeface="Times New Roman"/>
                        </a:rPr>
                        <a:t>encoder-decoder)</a:t>
                      </a:r>
                      <a:endParaRPr sz="1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Font typeface="Arial"/>
                        <a:buNone/>
                      </a:pPr>
                      <a:r>
                        <a:rPr lang="en-GB" sz="1000">
                          <a:solidFill>
                            <a:schemeClr val="dk1"/>
                          </a:solidFill>
                          <a:latin typeface="Times New Roman"/>
                          <a:ea typeface="Times New Roman"/>
                          <a:cs typeface="Times New Roman"/>
                          <a:sym typeface="Times New Roman"/>
                        </a:rPr>
                        <a:t>No hybrid approach</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41" name="Google Shape;14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27"/>
          <p:cNvGraphicFramePr/>
          <p:nvPr/>
        </p:nvGraphicFramePr>
        <p:xfrm>
          <a:off x="174257" y="352915"/>
          <a:ext cx="3000000" cy="3000000"/>
        </p:xfrm>
        <a:graphic>
          <a:graphicData uri="http://schemas.openxmlformats.org/drawingml/2006/table">
            <a:tbl>
              <a:tblPr bandRow="1" firstRow="1">
                <a:noFill/>
                <a:tableStyleId>{BCA628DF-686D-401A-A57E-5FD5C860F638}</a:tableStyleId>
              </a:tblPr>
              <a:tblGrid>
                <a:gridCol w="847750"/>
                <a:gridCol w="1178600"/>
                <a:gridCol w="1040000"/>
                <a:gridCol w="1191450"/>
                <a:gridCol w="2859400"/>
                <a:gridCol w="1669550"/>
              </a:tblGrid>
              <a:tr h="481850">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SL No.</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AUTHORS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JOURNAL</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TECHNIQUES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Calibri"/>
                        <a:buNone/>
                      </a:pPr>
                      <a:r>
                        <a:rPr lang="en-GB" sz="1600">
                          <a:latin typeface="Times New Roman"/>
                          <a:ea typeface="Times New Roman"/>
                          <a:cs typeface="Times New Roman"/>
                          <a:sym typeface="Times New Roman"/>
                        </a:rPr>
                        <a:t>DRAWBACKS /LIMITATIONS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325">
                <a:tc>
                  <a:txBody>
                    <a:bodyPr/>
                    <a:lstStyle/>
                    <a:p>
                      <a:pPr indent="0" lvl="0" marL="0" marR="0" rtl="0" algn="l">
                        <a:spcBef>
                          <a:spcPts val="0"/>
                        </a:spcBef>
                        <a:spcAft>
                          <a:spcPts val="0"/>
                        </a:spcAft>
                        <a:buNone/>
                      </a:pPr>
                      <a:r>
                        <a:t/>
                      </a:r>
                      <a:endParaRPr sz="1000">
                        <a:latin typeface="Times New Roman"/>
                        <a:ea typeface="Times New Roman"/>
                        <a:cs typeface="Times New Roman"/>
                        <a:sym typeface="Times New Roman"/>
                      </a:endParaRPr>
                    </a:p>
                    <a:p>
                      <a:pPr indent="0" lvl="0" marL="0" marR="0" rtl="0" algn="l">
                        <a:spcBef>
                          <a:spcPts val="0"/>
                        </a:spcBef>
                        <a:spcAft>
                          <a:spcPts val="0"/>
                        </a:spcAft>
                        <a:buNone/>
                      </a:pPr>
                      <a:r>
                        <a:t/>
                      </a:r>
                      <a:endParaRPr sz="1000">
                        <a:latin typeface="Times New Roman"/>
                        <a:ea typeface="Times New Roman"/>
                        <a:cs typeface="Times New Roman"/>
                        <a:sym typeface="Times New Roman"/>
                      </a:endParaRPr>
                    </a:p>
                    <a:p>
                      <a:pPr indent="0" lvl="0" marL="0" marR="0" rtl="0" algn="l">
                        <a:spcBef>
                          <a:spcPts val="0"/>
                        </a:spcBef>
                        <a:spcAft>
                          <a:spcPts val="0"/>
                        </a:spcAft>
                        <a:buNone/>
                      </a:pPr>
                      <a:r>
                        <a:t/>
                      </a:r>
                      <a:endParaRPr sz="1000">
                        <a:latin typeface="Times New Roman"/>
                        <a:ea typeface="Times New Roman"/>
                        <a:cs typeface="Times New Roman"/>
                        <a:sym typeface="Times New Roman"/>
                      </a:endParaRPr>
                    </a:p>
                    <a:p>
                      <a:pPr indent="0" lvl="0" marL="0" marR="0" rtl="0" algn="l">
                        <a:spcBef>
                          <a:spcPts val="0"/>
                        </a:spcBef>
                        <a:spcAft>
                          <a:spcPts val="0"/>
                        </a:spcAft>
                        <a:buNone/>
                      </a:pPr>
                      <a:r>
                        <a:rPr lang="en-GB" sz="1000">
                          <a:latin typeface="Times New Roman"/>
                          <a:ea typeface="Times New Roman"/>
                          <a:cs typeface="Times New Roman"/>
                          <a:sym typeface="Times New Roman"/>
                        </a:rPr>
                        <a:t>15.</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Survey on Extractive Text Summarization</a:t>
                      </a:r>
                      <a:endParaRPr sz="1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GB" sz="1000">
                          <a:solidFill>
                            <a:schemeClr val="dk1"/>
                          </a:solidFill>
                          <a:latin typeface="Times New Roman"/>
                          <a:ea typeface="Times New Roman"/>
                          <a:cs typeface="Times New Roman"/>
                          <a:sym typeface="Times New Roman"/>
                        </a:rPr>
                        <a:t>Methods with Multi-Document Datasets</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SzPts val="1100"/>
                        <a:buNone/>
                      </a:pPr>
                      <a:r>
                        <a:rPr lang="en-GB" sz="1000">
                          <a:solidFill>
                            <a:schemeClr val="dk1"/>
                          </a:solidFill>
                          <a:latin typeface="Times New Roman"/>
                          <a:ea typeface="Times New Roman"/>
                          <a:cs typeface="Times New Roman"/>
                          <a:sym typeface="Times New Roman"/>
                        </a:rPr>
                        <a:t>P N Varalakshmi K,Jagadish S Kallimani</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solidFill>
                            <a:schemeClr val="dk1"/>
                          </a:solidFill>
                          <a:latin typeface="Times New Roman"/>
                          <a:ea typeface="Times New Roman"/>
                          <a:cs typeface="Times New Roman"/>
                          <a:sym typeface="Times New Roman"/>
                        </a:rPr>
                        <a:t>2018 International Conference on Advances in Computing, Communications and Informatics (ICACCI)</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just">
                        <a:lnSpc>
                          <a:spcPct val="115000"/>
                        </a:lnSpc>
                        <a:spcBef>
                          <a:spcPts val="0"/>
                        </a:spcBef>
                        <a:spcAft>
                          <a:spcPts val="0"/>
                        </a:spcAft>
                        <a:buSzPts val="1100"/>
                        <a:buNone/>
                      </a:pPr>
                      <a:r>
                        <a:rPr lang="en-GB" sz="1000">
                          <a:solidFill>
                            <a:schemeClr val="dk1"/>
                          </a:solidFill>
                          <a:latin typeface="Times New Roman"/>
                          <a:ea typeface="Times New Roman"/>
                          <a:cs typeface="Times New Roman"/>
                          <a:sym typeface="Times New Roman"/>
                        </a:rPr>
                        <a:t>Extractive summarization methods:</a:t>
                      </a:r>
                      <a:endParaRPr sz="1000">
                        <a:solidFill>
                          <a:schemeClr val="dk1"/>
                        </a:solidFill>
                        <a:latin typeface="Times New Roman"/>
                        <a:ea typeface="Times New Roman"/>
                        <a:cs typeface="Times New Roman"/>
                        <a:sym typeface="Times New Roman"/>
                      </a:endParaRPr>
                    </a:p>
                    <a:p>
                      <a:pPr indent="-292100" lvl="0" marL="457200" rtl="0" algn="just">
                        <a:lnSpc>
                          <a:spcPct val="115000"/>
                        </a:lnSpc>
                        <a:spcBef>
                          <a:spcPts val="0"/>
                        </a:spcBef>
                        <a:spcAft>
                          <a:spcPts val="0"/>
                        </a:spcAft>
                        <a:buClr>
                          <a:srgbClr val="333333"/>
                        </a:buClr>
                        <a:buSzPts val="1000"/>
                        <a:buFont typeface="Arial"/>
                        <a:buChar char="●"/>
                      </a:pPr>
                      <a:r>
                        <a:rPr lang="en-GB" sz="1000">
                          <a:solidFill>
                            <a:schemeClr val="dk1"/>
                          </a:solidFill>
                          <a:latin typeface="Times New Roman"/>
                          <a:ea typeface="Times New Roman"/>
                          <a:cs typeface="Times New Roman"/>
                          <a:sym typeface="Times New Roman"/>
                        </a:rPr>
                        <a:t>Regression model for relative importance of words + summary generation through  greedy algorithm.</a:t>
                      </a:r>
                      <a:endParaRPr sz="1000">
                        <a:solidFill>
                          <a:schemeClr val="dk1"/>
                        </a:solidFill>
                        <a:latin typeface="Times New Roman"/>
                        <a:ea typeface="Times New Roman"/>
                        <a:cs typeface="Times New Roman"/>
                        <a:sym typeface="Times New Roman"/>
                      </a:endParaRPr>
                    </a:p>
                    <a:p>
                      <a:pPr indent="-292100" lvl="0" marL="457200" rtl="0" algn="just">
                        <a:lnSpc>
                          <a:spcPct val="115000"/>
                        </a:lnSpc>
                        <a:spcBef>
                          <a:spcPts val="0"/>
                        </a:spcBef>
                        <a:spcAft>
                          <a:spcPts val="0"/>
                        </a:spcAft>
                        <a:buClr>
                          <a:srgbClr val="333333"/>
                        </a:buClr>
                        <a:buSzPts val="1000"/>
                        <a:buFont typeface="Arial"/>
                        <a:buChar char="●"/>
                      </a:pPr>
                      <a:r>
                        <a:rPr lang="en-GB" sz="1000">
                          <a:solidFill>
                            <a:schemeClr val="dk1"/>
                          </a:solidFill>
                          <a:latin typeface="Times New Roman"/>
                          <a:ea typeface="Times New Roman"/>
                          <a:cs typeface="Times New Roman"/>
                          <a:sym typeface="Times New Roman"/>
                        </a:rPr>
                        <a:t>Essence vector framework to pick out most meaningful information while excluding unnecessary information.</a:t>
                      </a:r>
                      <a:endParaRPr sz="1000">
                        <a:solidFill>
                          <a:schemeClr val="dk1"/>
                        </a:solidFill>
                        <a:latin typeface="Times New Roman"/>
                        <a:ea typeface="Times New Roman"/>
                        <a:cs typeface="Times New Roman"/>
                        <a:sym typeface="Times New Roman"/>
                      </a:endParaRPr>
                    </a:p>
                    <a:p>
                      <a:pPr indent="-292100" lvl="0" marL="457200" rtl="0" algn="just">
                        <a:lnSpc>
                          <a:spcPct val="115000"/>
                        </a:lnSpc>
                        <a:spcBef>
                          <a:spcPts val="0"/>
                        </a:spcBef>
                        <a:spcAft>
                          <a:spcPts val="0"/>
                        </a:spcAft>
                        <a:buClr>
                          <a:srgbClr val="333333"/>
                        </a:buClr>
                        <a:buSzPts val="1000"/>
                        <a:buFont typeface="Arial"/>
                        <a:buChar char="●"/>
                      </a:pPr>
                      <a:r>
                        <a:rPr lang="en-GB" sz="1000">
                          <a:solidFill>
                            <a:schemeClr val="dk1"/>
                          </a:solidFill>
                          <a:latin typeface="Times New Roman"/>
                          <a:ea typeface="Times New Roman"/>
                          <a:cs typeface="Times New Roman"/>
                          <a:sym typeface="Times New Roman"/>
                        </a:rPr>
                        <a:t>Genetic Algorithm Model</a:t>
                      </a:r>
                      <a:endParaRPr sz="1000">
                        <a:solidFill>
                          <a:schemeClr val="dk1"/>
                        </a:solidFill>
                        <a:latin typeface="Times New Roman"/>
                        <a:ea typeface="Times New Roman"/>
                        <a:cs typeface="Times New Roman"/>
                        <a:sym typeface="Times New Roman"/>
                      </a:endParaRPr>
                    </a:p>
                    <a:p>
                      <a:pPr indent="-292100" lvl="0" marL="457200" rtl="0" algn="just">
                        <a:lnSpc>
                          <a:spcPct val="115000"/>
                        </a:lnSpc>
                        <a:spcBef>
                          <a:spcPts val="0"/>
                        </a:spcBef>
                        <a:spcAft>
                          <a:spcPts val="0"/>
                        </a:spcAft>
                        <a:buClr>
                          <a:srgbClr val="333333"/>
                        </a:buClr>
                        <a:buSzPts val="1000"/>
                        <a:buFont typeface="Arial"/>
                        <a:buChar char="●"/>
                      </a:pPr>
                      <a:r>
                        <a:rPr lang="en-GB" sz="1000">
                          <a:solidFill>
                            <a:schemeClr val="dk1"/>
                          </a:solidFill>
                          <a:latin typeface="Times New Roman"/>
                          <a:ea typeface="Times New Roman"/>
                          <a:cs typeface="Times New Roman"/>
                          <a:sym typeface="Times New Roman"/>
                        </a:rPr>
                        <a:t> Swarm Intelligence Model</a:t>
                      </a:r>
                      <a:endParaRPr sz="1000">
                        <a:solidFill>
                          <a:schemeClr val="dk1"/>
                        </a:solidFill>
                        <a:latin typeface="Times New Roman"/>
                        <a:ea typeface="Times New Roman"/>
                        <a:cs typeface="Times New Roman"/>
                        <a:sym typeface="Times New Roman"/>
                      </a:endParaRPr>
                    </a:p>
                    <a:p>
                      <a:pPr indent="-292100" lvl="0" marL="457200" rtl="0" algn="just">
                        <a:lnSpc>
                          <a:spcPct val="115000"/>
                        </a:lnSpc>
                        <a:spcBef>
                          <a:spcPts val="0"/>
                        </a:spcBef>
                        <a:spcAft>
                          <a:spcPts val="0"/>
                        </a:spcAft>
                        <a:buClr>
                          <a:srgbClr val="333333"/>
                        </a:buClr>
                        <a:buSzPts val="1000"/>
                        <a:buFont typeface="Arial"/>
                        <a:buChar char="●"/>
                      </a:pPr>
                      <a:r>
                        <a:rPr lang="en-GB" sz="1000">
                          <a:solidFill>
                            <a:schemeClr val="dk1"/>
                          </a:solidFill>
                          <a:latin typeface="Times New Roman"/>
                          <a:ea typeface="Times New Roman"/>
                          <a:cs typeface="Times New Roman"/>
                          <a:sym typeface="Times New Roman"/>
                        </a:rPr>
                        <a:t> Coherence focused Model.</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latin typeface="Times New Roman"/>
                          <a:ea typeface="Times New Roman"/>
                          <a:cs typeface="Times New Roman"/>
                          <a:sym typeface="Times New Roman"/>
                        </a:rPr>
                        <a:t>Drawbacks associated with extractive methods</a:t>
                      </a:r>
                      <a:endParaRPr sz="10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47" name="Google Shape;14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E</a:t>
            </a:r>
            <a:r>
              <a:rPr lang="en-GB">
                <a:latin typeface="Times New Roman"/>
                <a:ea typeface="Times New Roman"/>
                <a:cs typeface="Times New Roman"/>
                <a:sym typeface="Times New Roman"/>
              </a:rPr>
              <a:t>xisting work</a:t>
            </a:r>
            <a:endParaRPr>
              <a:latin typeface="Times New Roman"/>
              <a:ea typeface="Times New Roman"/>
              <a:cs typeface="Times New Roman"/>
              <a:sym typeface="Times New Roman"/>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t/>
            </a:r>
            <a:endParaRPr sz="1600"/>
          </a:p>
          <a:p>
            <a:pPr indent="0" lvl="0" marL="0" rtl="0" algn="just">
              <a:lnSpc>
                <a:spcPct val="150000"/>
              </a:lnSpc>
              <a:spcBef>
                <a:spcPts val="1200"/>
              </a:spcBef>
              <a:spcAft>
                <a:spcPts val="1200"/>
              </a:spcAft>
              <a:buNone/>
            </a:pPr>
            <a:r>
              <a:rPr lang="en-GB" sz="1600">
                <a:latin typeface="Times New Roman"/>
                <a:ea typeface="Times New Roman"/>
                <a:cs typeface="Times New Roman"/>
                <a:sym typeface="Times New Roman"/>
              </a:rPr>
              <a:t>T</a:t>
            </a:r>
            <a:r>
              <a:rPr lang="en-GB" sz="1600">
                <a:latin typeface="Times New Roman"/>
                <a:ea typeface="Times New Roman"/>
                <a:cs typeface="Times New Roman"/>
                <a:sym typeface="Times New Roman"/>
              </a:rPr>
              <a:t>he best text summarization system is a hybrid system: combining both extractive and abstractive. There are several text to speech systems available, with </a:t>
            </a:r>
            <a:r>
              <a:rPr lang="en-GB" sz="1600">
                <a:latin typeface="Times New Roman"/>
                <a:ea typeface="Times New Roman"/>
                <a:cs typeface="Times New Roman"/>
                <a:sym typeface="Times New Roman"/>
              </a:rPr>
              <a:t>comparative</a:t>
            </a:r>
            <a:r>
              <a:rPr lang="en-GB" sz="1600">
                <a:latin typeface="Times New Roman"/>
                <a:ea typeface="Times New Roman"/>
                <a:cs typeface="Times New Roman"/>
                <a:sym typeface="Times New Roman"/>
              </a:rPr>
              <a:t> performance. Both can be combined to create a novel system.</a:t>
            </a:r>
            <a:endParaRPr sz="1600">
              <a:latin typeface="Times New Roman"/>
              <a:ea typeface="Times New Roman"/>
              <a:cs typeface="Times New Roman"/>
              <a:sym typeface="Times New Roman"/>
            </a:endParaRPr>
          </a:p>
        </p:txBody>
      </p:sp>
      <p:sp>
        <p:nvSpPr>
          <p:cNvPr id="154" name="Google Shape;15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Proposed work</a:t>
            </a:r>
            <a:endParaRPr>
              <a:latin typeface="Times New Roman"/>
              <a:ea typeface="Times New Roman"/>
              <a:cs typeface="Times New Roman"/>
              <a:sym typeface="Times New Roman"/>
            </a:endParaRPr>
          </a:p>
        </p:txBody>
      </p:sp>
      <p:sp>
        <p:nvSpPr>
          <p:cNvPr id="160" name="Google Shape;160;p29"/>
          <p:cNvSpPr txBox="1"/>
          <p:nvPr>
            <p:ph idx="1" type="body"/>
          </p:nvPr>
        </p:nvSpPr>
        <p:spPr>
          <a:xfrm>
            <a:off x="311700" y="1303350"/>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Clr>
                <a:schemeClr val="dk1"/>
              </a:buClr>
              <a:buSzPts val="1100"/>
              <a:buFont typeface="Arial"/>
              <a:buNone/>
            </a:pPr>
            <a:r>
              <a:rPr lang="en-GB" sz="1600">
                <a:latin typeface="Times New Roman"/>
                <a:ea typeface="Times New Roman"/>
                <a:cs typeface="Times New Roman"/>
                <a:sym typeface="Times New Roman"/>
              </a:rPr>
              <a:t>While there are several applications which can read data from long documents and convert them into audio form, there are none which can both perform long form text summarization and convert the text into speech. Thus we propose a system that will be able to read long documents, summarise them effectively and then convert the text into speech. The text summarization method that is proven to work best is a combination of extractive and abstractive summarization. This method shall be used with text to speech to create a novel system that serves people unable to read (such as people with visual impairment) or even neurodivergent people who find it difficult to read large chunks of data at a time. </a:t>
            </a:r>
            <a:endParaRPr sz="1600">
              <a:latin typeface="Times New Roman"/>
              <a:ea typeface="Times New Roman"/>
              <a:cs typeface="Times New Roman"/>
              <a:sym typeface="Times New Roman"/>
            </a:endParaRPr>
          </a:p>
        </p:txBody>
      </p:sp>
      <p:sp>
        <p:nvSpPr>
          <p:cNvPr id="161" name="Google Shape;16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nvSpPr>
        <p:spPr>
          <a:xfrm>
            <a:off x="219450" y="246900"/>
            <a:ext cx="8462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latin typeface="Times New Roman"/>
                <a:ea typeface="Times New Roman"/>
                <a:cs typeface="Times New Roman"/>
                <a:sym typeface="Times New Roman"/>
              </a:rPr>
              <a:t>Architecture diagram</a:t>
            </a:r>
            <a:endParaRPr sz="2300">
              <a:latin typeface="Times New Roman"/>
              <a:ea typeface="Times New Roman"/>
              <a:cs typeface="Times New Roman"/>
              <a:sym typeface="Times New Roman"/>
            </a:endParaRPr>
          </a:p>
        </p:txBody>
      </p:sp>
      <p:pic>
        <p:nvPicPr>
          <p:cNvPr id="167" name="Google Shape;167;p30"/>
          <p:cNvPicPr preferRelativeResize="0"/>
          <p:nvPr/>
        </p:nvPicPr>
        <p:blipFill>
          <a:blip r:embed="rId3">
            <a:alphaModFix/>
          </a:blip>
          <a:stretch>
            <a:fillRect/>
          </a:stretch>
        </p:blipFill>
        <p:spPr>
          <a:xfrm>
            <a:off x="949213" y="736225"/>
            <a:ext cx="7245587" cy="4053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rgbClr val="000000"/>
                </a:solidFill>
                <a:latin typeface="Times New Roman"/>
                <a:ea typeface="Times New Roman"/>
                <a:cs typeface="Times New Roman"/>
                <a:sym typeface="Times New Roman"/>
              </a:rPr>
              <a:t>Module Description</a:t>
            </a:r>
            <a:endParaRPr sz="2300">
              <a:solidFill>
                <a:srgbClr val="000000"/>
              </a:solidFill>
              <a:latin typeface="Times New Roman"/>
              <a:ea typeface="Times New Roman"/>
              <a:cs typeface="Times New Roman"/>
              <a:sym typeface="Times New Roman"/>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600">
                <a:latin typeface="Times New Roman"/>
                <a:ea typeface="Times New Roman"/>
                <a:cs typeface="Times New Roman"/>
                <a:sym typeface="Times New Roman"/>
              </a:rPr>
              <a:t>Summarization module: Extractive summarization using ranking by word frequency and Abstractive summarisation using PEGASUS</a:t>
            </a:r>
            <a:endParaRPr sz="1600">
              <a:latin typeface="Times New Roman"/>
              <a:ea typeface="Times New Roman"/>
              <a:cs typeface="Times New Roman"/>
              <a:sym typeface="Times New Roman"/>
            </a:endParaRPr>
          </a:p>
          <a:p>
            <a:pPr indent="0" lvl="0" marL="457200" rtl="0" algn="l">
              <a:spcBef>
                <a:spcPts val="1200"/>
              </a:spcBef>
              <a:spcAft>
                <a:spcPts val="0"/>
              </a:spcAft>
              <a:buNone/>
            </a:pPr>
            <a:r>
              <a:t/>
            </a:r>
            <a:endParaRPr sz="1600">
              <a:latin typeface="Times New Roman"/>
              <a:ea typeface="Times New Roman"/>
              <a:cs typeface="Times New Roman"/>
              <a:sym typeface="Times New Roman"/>
            </a:endParaRPr>
          </a:p>
          <a:p>
            <a:pPr indent="-342900" lvl="0" marL="457200" rtl="0" algn="l">
              <a:spcBef>
                <a:spcPts val="1200"/>
              </a:spcBef>
              <a:spcAft>
                <a:spcPts val="0"/>
              </a:spcAft>
              <a:buSzPts val="1800"/>
              <a:buChar char="●"/>
            </a:pPr>
            <a:r>
              <a:rPr lang="en-GB" sz="1600">
                <a:latin typeface="Times New Roman"/>
                <a:ea typeface="Times New Roman"/>
                <a:cs typeface="Times New Roman"/>
                <a:sym typeface="Times New Roman"/>
              </a:rPr>
              <a:t>Text to s</a:t>
            </a:r>
            <a:r>
              <a:rPr lang="en-GB" sz="1600">
                <a:latin typeface="Times New Roman"/>
                <a:ea typeface="Times New Roman"/>
                <a:cs typeface="Times New Roman"/>
                <a:sym typeface="Times New Roman"/>
              </a:rPr>
              <a:t>peech module: Google </a:t>
            </a:r>
            <a:r>
              <a:rPr lang="en-GB" sz="1600">
                <a:latin typeface="Times New Roman"/>
                <a:ea typeface="Times New Roman"/>
                <a:cs typeface="Times New Roman"/>
                <a:sym typeface="Times New Roman"/>
              </a:rPr>
              <a:t>text to </a:t>
            </a:r>
            <a:r>
              <a:rPr lang="en-GB" sz="1600">
                <a:latin typeface="Times New Roman"/>
                <a:ea typeface="Times New Roman"/>
                <a:cs typeface="Times New Roman"/>
                <a:sym typeface="Times New Roman"/>
              </a:rPr>
              <a:t>speech API</a:t>
            </a:r>
            <a:endParaRPr sz="1600">
              <a:latin typeface="Times New Roman"/>
              <a:ea typeface="Times New Roman"/>
              <a:cs typeface="Times New Roman"/>
              <a:sym typeface="Times New Roman"/>
            </a:endParaRPr>
          </a:p>
        </p:txBody>
      </p:sp>
      <p:sp>
        <p:nvSpPr>
          <p:cNvPr id="174" name="Google Shape;17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0200" lvl="0" marL="457200" rtl="0" algn="just">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O</a:t>
            </a:r>
            <a:r>
              <a:rPr lang="en-GB" sz="1600">
                <a:latin typeface="Times New Roman"/>
                <a:ea typeface="Times New Roman"/>
                <a:cs typeface="Times New Roman"/>
                <a:sym typeface="Times New Roman"/>
              </a:rPr>
              <a:t>nline education suffers from the problem of having too much information to sift through. </a:t>
            </a:r>
            <a:endParaRPr sz="1600">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50000"/>
              </a:lnSpc>
              <a:spcBef>
                <a:spcPts val="1200"/>
              </a:spcBef>
              <a:spcAft>
                <a:spcPts val="0"/>
              </a:spcAft>
              <a:buSzPts val="1600"/>
              <a:buFont typeface="Times New Roman"/>
              <a:buChar char="●"/>
            </a:pPr>
            <a:r>
              <a:rPr lang="en-GB" sz="1600">
                <a:latin typeface="Times New Roman"/>
                <a:ea typeface="Times New Roman"/>
                <a:cs typeface="Times New Roman"/>
                <a:sym typeface="Times New Roman"/>
              </a:rPr>
              <a:t>To increase the efficiency of gaining knowledge from large </a:t>
            </a:r>
            <a:r>
              <a:rPr lang="en-GB" sz="1600">
                <a:latin typeface="Times New Roman"/>
                <a:ea typeface="Times New Roman"/>
                <a:cs typeface="Times New Roman"/>
                <a:sym typeface="Times New Roman"/>
              </a:rPr>
              <a:t>documents</a:t>
            </a:r>
            <a:r>
              <a:rPr lang="en-GB" sz="1600">
                <a:latin typeface="Times New Roman"/>
                <a:ea typeface="Times New Roman"/>
                <a:cs typeface="Times New Roman"/>
                <a:sym typeface="Times New Roman"/>
              </a:rPr>
              <a:t>, text summarisation and audio data has been much more efficient </a:t>
            </a:r>
            <a:endParaRPr sz="1600">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50000"/>
              </a:lnSpc>
              <a:spcBef>
                <a:spcPts val="1200"/>
              </a:spcBef>
              <a:spcAft>
                <a:spcPts val="0"/>
              </a:spcAft>
              <a:buSzPts val="1600"/>
              <a:buFont typeface="Times New Roman"/>
              <a:buChar char="●"/>
            </a:pPr>
            <a:r>
              <a:rPr lang="en-GB" sz="1600">
                <a:latin typeface="Times New Roman"/>
                <a:ea typeface="Times New Roman"/>
                <a:cs typeface="Times New Roman"/>
                <a:sym typeface="Times New Roman"/>
              </a:rPr>
              <a:t>Therefore propose system by comparing several techniques for summarization and text to speech and selecting the techniques most compatible with each other to combine into a new system that will summarise long text </a:t>
            </a:r>
            <a:r>
              <a:rPr lang="en-GB" sz="1600">
                <a:latin typeface="Times New Roman"/>
                <a:ea typeface="Times New Roman"/>
                <a:cs typeface="Times New Roman"/>
                <a:sym typeface="Times New Roman"/>
              </a:rPr>
              <a:t>documents</a:t>
            </a:r>
            <a:r>
              <a:rPr lang="en-GB" sz="1600">
                <a:latin typeface="Times New Roman"/>
                <a:ea typeface="Times New Roman"/>
                <a:cs typeface="Times New Roman"/>
                <a:sym typeface="Times New Roman"/>
              </a:rPr>
              <a:t> into an audio summary.</a:t>
            </a:r>
            <a:endParaRPr sz="1600">
              <a:latin typeface="Times New Roman"/>
              <a:ea typeface="Times New Roman"/>
              <a:cs typeface="Times New Roman"/>
              <a:sym typeface="Times New Roman"/>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rgbClr val="000000"/>
                </a:solidFill>
                <a:latin typeface="Times New Roman"/>
                <a:ea typeface="Times New Roman"/>
                <a:cs typeface="Times New Roman"/>
                <a:sym typeface="Times New Roman"/>
              </a:rPr>
              <a:t>Algorithm used in each module</a:t>
            </a:r>
            <a:endParaRPr sz="2300">
              <a:solidFill>
                <a:srgbClr val="000000"/>
              </a:solidFill>
              <a:latin typeface="Times New Roman"/>
              <a:ea typeface="Times New Roman"/>
              <a:cs typeface="Times New Roman"/>
              <a:sym typeface="Times New Roman"/>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marR="0" rtl="0" algn="l">
              <a:lnSpc>
                <a:spcPct val="115000"/>
              </a:lnSpc>
              <a:spcBef>
                <a:spcPts val="0"/>
              </a:spcBef>
              <a:spcAft>
                <a:spcPts val="0"/>
              </a:spcAft>
              <a:buNone/>
            </a:pPr>
            <a:r>
              <a:rPr lang="en-GB" sz="1600">
                <a:latin typeface="Times New Roman"/>
                <a:ea typeface="Times New Roman"/>
                <a:cs typeface="Times New Roman"/>
                <a:sym typeface="Times New Roman"/>
              </a:rPr>
              <a:t>Summarization algorithms:</a:t>
            </a:r>
            <a:endParaRPr sz="1600">
              <a:latin typeface="Times New Roman"/>
              <a:ea typeface="Times New Roman"/>
              <a:cs typeface="Times New Roman"/>
              <a:sym typeface="Times New Roman"/>
            </a:endParaRPr>
          </a:p>
          <a:p>
            <a:pPr indent="-322580" lvl="0" marL="457200" marR="0" rtl="0" algn="l">
              <a:lnSpc>
                <a:spcPct val="115000"/>
              </a:lnSpc>
              <a:spcBef>
                <a:spcPts val="1200"/>
              </a:spcBef>
              <a:spcAft>
                <a:spcPts val="0"/>
              </a:spcAft>
              <a:buSzPct val="100000"/>
              <a:buFont typeface="Times New Roman"/>
              <a:buAutoNum type="arabicPeriod"/>
            </a:pPr>
            <a:r>
              <a:rPr lang="en-GB" sz="1600">
                <a:latin typeface="Times New Roman"/>
                <a:ea typeface="Times New Roman"/>
                <a:cs typeface="Times New Roman"/>
                <a:sym typeface="Times New Roman"/>
              </a:rPr>
              <a:t>Extractive:</a:t>
            </a:r>
            <a:endParaRPr sz="1600">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rPr lang="en-GB" sz="1600">
                <a:latin typeface="Times New Roman"/>
                <a:ea typeface="Times New Roman"/>
                <a:cs typeface="Times New Roman"/>
                <a:sym typeface="Times New Roman"/>
              </a:rPr>
              <a:t>1: Preprocessing of text (stopword removal, tokenization, etc)</a:t>
            </a:r>
            <a:endParaRPr sz="1600">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rPr lang="en-GB" sz="1600">
                <a:latin typeface="Times New Roman"/>
                <a:ea typeface="Times New Roman"/>
                <a:cs typeface="Times New Roman"/>
                <a:sym typeface="Times New Roman"/>
              </a:rPr>
              <a:t>2: Building a word frequency table</a:t>
            </a:r>
            <a:endParaRPr sz="1600">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rPr lang="en-GB" sz="1600">
                <a:latin typeface="Times New Roman"/>
                <a:ea typeface="Times New Roman"/>
                <a:cs typeface="Times New Roman"/>
                <a:sym typeface="Times New Roman"/>
              </a:rPr>
              <a:t>3: For each sentence:</a:t>
            </a:r>
            <a:endParaRPr sz="1600">
              <a:latin typeface="Times New Roman"/>
              <a:ea typeface="Times New Roman"/>
              <a:cs typeface="Times New Roman"/>
              <a:sym typeface="Times New Roman"/>
            </a:endParaRPr>
          </a:p>
          <a:p>
            <a:pPr indent="-334327" lvl="0" marL="914400" marR="0" rtl="0" algn="l">
              <a:lnSpc>
                <a:spcPct val="115000"/>
              </a:lnSpc>
              <a:spcBef>
                <a:spcPts val="1200"/>
              </a:spcBef>
              <a:spcAft>
                <a:spcPts val="0"/>
              </a:spcAft>
              <a:buSzPct val="112500"/>
              <a:buChar char="●"/>
            </a:pPr>
            <a:r>
              <a:rPr lang="en-GB" sz="1600">
                <a:latin typeface="Times New Roman"/>
                <a:ea typeface="Times New Roman"/>
                <a:cs typeface="Times New Roman"/>
                <a:sym typeface="Times New Roman"/>
              </a:rPr>
              <a:t>If word is in sentence, the value of the sentence increases by the frequency of the word in the frequency table</a:t>
            </a:r>
            <a:endParaRPr sz="1600">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rPr lang="en-GB" sz="1600">
                <a:latin typeface="Times New Roman"/>
                <a:ea typeface="Times New Roman"/>
                <a:cs typeface="Times New Roman"/>
                <a:sym typeface="Times New Roman"/>
              </a:rPr>
              <a:t>4: For each sentence:</a:t>
            </a:r>
            <a:endParaRPr sz="1600">
              <a:latin typeface="Times New Roman"/>
              <a:ea typeface="Times New Roman"/>
              <a:cs typeface="Times New Roman"/>
              <a:sym typeface="Times New Roman"/>
            </a:endParaRPr>
          </a:p>
          <a:p>
            <a:pPr indent="78819" lvl="0" marL="457200" marR="0" rtl="0" algn="l">
              <a:lnSpc>
                <a:spcPct val="115000"/>
              </a:lnSpc>
              <a:spcBef>
                <a:spcPts val="1200"/>
              </a:spcBef>
              <a:spcAft>
                <a:spcPts val="0"/>
              </a:spcAft>
              <a:buSzPct val="100000"/>
              <a:buFont typeface="Times New Roman"/>
              <a:buChar char="●"/>
            </a:pPr>
            <a:r>
              <a:rPr lang="en-GB" sz="1600">
                <a:latin typeface="Times New Roman"/>
                <a:ea typeface="Times New Roman"/>
                <a:cs typeface="Times New Roman"/>
                <a:sym typeface="Times New Roman"/>
              </a:rPr>
              <a:t>If the value of the sentence is greater than 1.2* average sentence value, it is added to the summary </a:t>
            </a:r>
            <a:endParaRPr sz="1600">
              <a:latin typeface="Times New Roman"/>
              <a:ea typeface="Times New Roman"/>
              <a:cs typeface="Times New Roman"/>
              <a:sym typeface="Times New Roman"/>
            </a:endParaRPr>
          </a:p>
        </p:txBody>
      </p:sp>
      <p:sp>
        <p:nvSpPr>
          <p:cNvPr id="181" name="Google Shape;18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826"/>
              <a:buFont typeface="Arial"/>
              <a:buNone/>
            </a:pPr>
            <a:r>
              <a:rPr lang="en-GB" sz="2300">
                <a:solidFill>
                  <a:srgbClr val="000000"/>
                </a:solidFill>
                <a:latin typeface="Times New Roman"/>
                <a:ea typeface="Times New Roman"/>
                <a:cs typeface="Times New Roman"/>
                <a:sym typeface="Times New Roman"/>
              </a:rPr>
              <a:t>Algorithm used in each module</a:t>
            </a:r>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GB" sz="1600">
                <a:latin typeface="Times New Roman"/>
                <a:ea typeface="Times New Roman"/>
                <a:cs typeface="Times New Roman"/>
                <a:sym typeface="Times New Roman"/>
              </a:rPr>
              <a:t>2</a:t>
            </a:r>
            <a:r>
              <a:rPr lang="en-GB"/>
              <a:t>. </a:t>
            </a:r>
            <a:r>
              <a:rPr lang="en-GB" sz="1600">
                <a:latin typeface="Times New Roman"/>
                <a:ea typeface="Times New Roman"/>
                <a:cs typeface="Times New Roman"/>
                <a:sym typeface="Times New Roman"/>
              </a:rPr>
              <a:t>Abstractive summarisation:</a:t>
            </a:r>
            <a:endParaRPr sz="1600">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rPr lang="en-GB" sz="1600">
                <a:latin typeface="Times New Roman"/>
                <a:ea typeface="Times New Roman"/>
                <a:cs typeface="Times New Roman"/>
                <a:sym typeface="Times New Roman"/>
              </a:rPr>
              <a:t>1: Import pre-trained PEGASUS model</a:t>
            </a:r>
            <a:endParaRPr sz="1600">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rPr lang="en-GB" sz="1600">
                <a:latin typeface="Times New Roman"/>
                <a:ea typeface="Times New Roman"/>
                <a:cs typeface="Times New Roman"/>
                <a:sym typeface="Times New Roman"/>
              </a:rPr>
              <a:t>2: Use summary from extractive summarisation and prepare the batch</a:t>
            </a:r>
            <a:endParaRPr sz="1600">
              <a:latin typeface="Times New Roman"/>
              <a:ea typeface="Times New Roman"/>
              <a:cs typeface="Times New Roman"/>
              <a:sym typeface="Times New Roman"/>
            </a:endParaRPr>
          </a:p>
          <a:p>
            <a:pPr indent="0" lvl="0" marL="0" marR="0" rtl="0" algn="l">
              <a:lnSpc>
                <a:spcPct val="115000"/>
              </a:lnSpc>
              <a:spcBef>
                <a:spcPts val="1200"/>
              </a:spcBef>
              <a:spcAft>
                <a:spcPts val="1200"/>
              </a:spcAft>
              <a:buNone/>
            </a:pPr>
            <a:r>
              <a:rPr lang="en-GB" sz="1600">
                <a:latin typeface="Times New Roman"/>
                <a:ea typeface="Times New Roman"/>
                <a:cs typeface="Times New Roman"/>
                <a:sym typeface="Times New Roman"/>
              </a:rPr>
              <a:t>3: Pass the batch through the encoder-decoder to get the final summary</a:t>
            </a:r>
            <a:endParaRPr sz="1600">
              <a:latin typeface="Times New Roman"/>
              <a:ea typeface="Times New Roman"/>
              <a:cs typeface="Times New Roman"/>
              <a:sym typeface="Times New Roman"/>
            </a:endParaRPr>
          </a:p>
        </p:txBody>
      </p:sp>
      <p:sp>
        <p:nvSpPr>
          <p:cNvPr id="188" name="Google Shape;18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rgbClr val="000000"/>
                </a:solidFill>
                <a:latin typeface="Times New Roman"/>
                <a:ea typeface="Times New Roman"/>
                <a:cs typeface="Times New Roman"/>
                <a:sym typeface="Times New Roman"/>
              </a:rPr>
              <a:t>Implementation</a:t>
            </a:r>
            <a:endParaRPr sz="2300">
              <a:solidFill>
                <a:srgbClr val="000000"/>
              </a:solidFill>
              <a:latin typeface="Times New Roman"/>
              <a:ea typeface="Times New Roman"/>
              <a:cs typeface="Times New Roman"/>
              <a:sym typeface="Times New Roman"/>
            </a:endParaRPr>
          </a:p>
        </p:txBody>
      </p:sp>
      <p:sp>
        <p:nvSpPr>
          <p:cNvPr id="194" name="Google Shape;19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295275" lvl="0" marL="457200" rtl="0" algn="l">
              <a:spcBef>
                <a:spcPts val="0"/>
              </a:spcBef>
              <a:spcAft>
                <a:spcPts val="0"/>
              </a:spcAft>
              <a:buClr>
                <a:schemeClr val="accent2"/>
              </a:buClr>
              <a:buSzPts val="1050"/>
              <a:buFont typeface="Courier New"/>
              <a:buChar char="●"/>
            </a:pPr>
            <a:r>
              <a:rPr lang="en-GB" sz="1600">
                <a:latin typeface="Times New Roman"/>
                <a:ea typeface="Times New Roman"/>
                <a:cs typeface="Times New Roman"/>
                <a:sym typeface="Times New Roman"/>
              </a:rPr>
              <a:t>Extractive:</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1050">
                <a:solidFill>
                  <a:schemeClr val="accent2"/>
                </a:solidFill>
                <a:highlight>
                  <a:srgbClr val="FFFFFF"/>
                </a:highlight>
                <a:latin typeface="Courier New"/>
                <a:ea typeface="Courier New"/>
                <a:cs typeface="Courier New"/>
                <a:sym typeface="Courier New"/>
              </a:rPr>
              <a:t>Conceptually, imagine running the</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1050">
                <a:solidFill>
                  <a:schemeClr val="accent2"/>
                </a:solidFill>
                <a:highlight>
                  <a:srgbClr val="FFFFFF"/>
                </a:highlight>
                <a:latin typeface="Courier New"/>
                <a:ea typeface="Courier New"/>
                <a:cs typeface="Courier New"/>
                <a:sym typeface="Courier New"/>
              </a:rPr>
              <a:t>time-scaling algorithm on all possible paths between the start and goal states. The first</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1050">
                <a:solidFill>
                  <a:schemeClr val="accent2"/>
                </a:solidFill>
                <a:highlight>
                  <a:srgbClr val="FFFFFF"/>
                </a:highlight>
                <a:latin typeface="Courier New"/>
                <a:ea typeface="Courier New"/>
                <a:cs typeface="Courier New"/>
                <a:sym typeface="Courier New"/>
              </a:rPr>
              <a:t>step is to define a grid on the workspace and construct all collision-free paths (without</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1050">
                <a:solidFill>
                  <a:schemeClr val="accent2"/>
                </a:solidFill>
                <a:highlight>
                  <a:srgbClr val="FFFFFF"/>
                </a:highlight>
                <a:latin typeface="Courier New"/>
                <a:ea typeface="Courier New"/>
                <a:cs typeface="Courier New"/>
                <a:sym typeface="Courier New"/>
              </a:rPr>
              <a:t>sharp turns) between the start and goal states moving along edges or diagonals of the</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1050">
                <a:solidFill>
                  <a:schemeClr val="accent2"/>
                </a:solidFill>
                <a:highlight>
                  <a:srgbClr val="FFFFFF"/>
                </a:highlight>
                <a:latin typeface="Courier New"/>
                <a:ea typeface="Courier New"/>
                <a:cs typeface="Courier New"/>
                <a:sym typeface="Courier New"/>
              </a:rPr>
              <a:t>grid. The next step is to quickly compute rough lower-bound estimates of the traveling</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1050">
                <a:solidFill>
                  <a:schemeClr val="accent2"/>
                </a:solidFill>
                <a:highlight>
                  <a:srgbClr val="FFFFFF"/>
                </a:highlight>
                <a:latin typeface="Courier New"/>
                <a:ea typeface="Courier New"/>
                <a:cs typeface="Courier New"/>
                <a:sym typeface="Courier New"/>
              </a:rPr>
              <a:t>times of these paths using a maximum velocity limit during the motion. The best of these paths is then submitted to the full time-scaling algorithm,</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1050">
                <a:solidFill>
                  <a:schemeClr val="accent2"/>
                </a:solidFill>
                <a:highlight>
                  <a:srgbClr val="FFFFFF"/>
                </a:highlight>
                <a:latin typeface="Courier New"/>
                <a:ea typeface="Courier New"/>
                <a:cs typeface="Courier New"/>
                <a:sym typeface="Courier New"/>
              </a:rPr>
              <a:t>generating an upper bound on the optimal travel time. Of the remaining paths, the lower bounds</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1050">
                <a:solidFill>
                  <a:schemeClr val="accent2"/>
                </a:solidFill>
                <a:highlight>
                  <a:srgbClr val="FFFFFF"/>
                </a:highlight>
                <a:latin typeface="Courier New"/>
                <a:ea typeface="Courier New"/>
                <a:cs typeface="Courier New"/>
                <a:sym typeface="Courier New"/>
              </a:rPr>
              <a:t>are more carefully calculated, and the process continues, using increasingly accurate</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en-GB" sz="1050">
                <a:solidFill>
                  <a:schemeClr val="accent2"/>
                </a:solidFill>
                <a:highlight>
                  <a:srgbClr val="FFFFFF"/>
                </a:highlight>
                <a:latin typeface="Courier New"/>
                <a:ea typeface="Courier New"/>
                <a:cs typeface="Courier New"/>
                <a:sym typeface="Courier New"/>
              </a:rPr>
              <a:t>estimates of the lower bounds as the number of candidate paths is reduced.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rgbClr val="000000"/>
                </a:solidFill>
                <a:latin typeface="Times New Roman"/>
                <a:ea typeface="Times New Roman"/>
                <a:cs typeface="Times New Roman"/>
                <a:sym typeface="Times New Roman"/>
              </a:rPr>
              <a:t>Implementation</a:t>
            </a:r>
            <a:endParaRPr sz="2300">
              <a:solidFill>
                <a:srgbClr val="000000"/>
              </a:solidFill>
              <a:latin typeface="Times New Roman"/>
              <a:ea typeface="Times New Roman"/>
              <a:cs typeface="Times New Roman"/>
              <a:sym typeface="Times New Roman"/>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lang="en-GB" sz="1600">
                <a:latin typeface="Times New Roman"/>
                <a:ea typeface="Times New Roman"/>
                <a:cs typeface="Times New Roman"/>
                <a:sym typeface="Times New Roman"/>
              </a:rPr>
              <a:t>Extractive + Abstractive summary:</a:t>
            </a:r>
            <a:endParaRPr sz="1600">
              <a:latin typeface="Times New Roman"/>
              <a:ea typeface="Times New Roman"/>
              <a:cs typeface="Times New Roman"/>
              <a:sym typeface="Times New Roman"/>
            </a:endParaRPr>
          </a:p>
          <a:p>
            <a:pPr indent="0" lvl="0" marL="914400" rtl="0" algn="l">
              <a:spcBef>
                <a:spcPts val="1200"/>
              </a:spcBef>
              <a:spcAft>
                <a:spcPts val="0"/>
              </a:spcAft>
              <a:buClr>
                <a:schemeClr val="dk1"/>
              </a:buClr>
              <a:buSzPts val="1100"/>
              <a:buFont typeface="Arial"/>
              <a:buNone/>
            </a:pPr>
            <a:r>
              <a:rPr lang="en-GB" sz="1050">
                <a:solidFill>
                  <a:schemeClr val="accent2"/>
                </a:solidFill>
                <a:highlight>
                  <a:srgbClr val="FFFFFF"/>
                </a:highlight>
                <a:latin typeface="Courier New"/>
                <a:ea typeface="Courier New"/>
                <a:cs typeface="Courier New"/>
                <a:sym typeface="Courier New"/>
              </a:rPr>
              <a:t>['We have developed a time-scaling algorithm for constructing collision-free paths between start and goal states on a workspace.']</a:t>
            </a:r>
            <a:endParaRPr/>
          </a:p>
          <a:p>
            <a:pPr indent="-342900" lvl="0" marL="457200" rtl="0" algn="l">
              <a:spcBef>
                <a:spcPts val="1200"/>
              </a:spcBef>
              <a:spcAft>
                <a:spcPts val="0"/>
              </a:spcAft>
              <a:buSzPts val="1800"/>
              <a:buChar char="●"/>
            </a:pPr>
            <a:r>
              <a:rPr lang="en-GB"/>
              <a:t>Audio clip:</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914400" rtl="0" algn="l">
              <a:spcBef>
                <a:spcPts val="1200"/>
              </a:spcBef>
              <a:spcAft>
                <a:spcPts val="1200"/>
              </a:spcAft>
              <a:buNone/>
            </a:pPr>
            <a:r>
              <a:t/>
            </a:r>
            <a:endParaRPr/>
          </a:p>
        </p:txBody>
      </p:sp>
      <p:sp>
        <p:nvSpPr>
          <p:cNvPr id="202" name="Google Shape;20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03" name="Google Shape;203;p35"/>
          <p:cNvPicPr preferRelativeResize="0"/>
          <p:nvPr/>
        </p:nvPicPr>
        <p:blipFill>
          <a:blip r:embed="rId3">
            <a:alphaModFix/>
          </a:blip>
          <a:stretch>
            <a:fillRect/>
          </a:stretch>
        </p:blipFill>
        <p:spPr>
          <a:xfrm>
            <a:off x="1415300" y="3161900"/>
            <a:ext cx="5121250" cy="180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209" name="Google Shape;20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10" name="Google Shape;210;p36"/>
          <p:cNvPicPr preferRelativeResize="0"/>
          <p:nvPr/>
        </p:nvPicPr>
        <p:blipFill>
          <a:blip r:embed="rId3">
            <a:alphaModFix/>
          </a:blip>
          <a:stretch>
            <a:fillRect/>
          </a:stretch>
        </p:blipFill>
        <p:spPr>
          <a:xfrm>
            <a:off x="1817675" y="445025"/>
            <a:ext cx="5803235" cy="3549950"/>
          </a:xfrm>
          <a:prstGeom prst="rect">
            <a:avLst/>
          </a:prstGeom>
          <a:noFill/>
          <a:ln>
            <a:noFill/>
          </a:ln>
        </p:spPr>
      </p:pic>
      <p:sp>
        <p:nvSpPr>
          <p:cNvPr id="211" name="Google Shape;211;p36"/>
          <p:cNvSpPr txBox="1"/>
          <p:nvPr/>
        </p:nvSpPr>
        <p:spPr>
          <a:xfrm>
            <a:off x="2565025" y="4259775"/>
            <a:ext cx="330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A</a:t>
            </a:r>
            <a:r>
              <a:rPr b="1" lang="en-GB"/>
              <a:t>bstractive method</a:t>
            </a:r>
            <a:endParaRPr b="1"/>
          </a:p>
          <a:p>
            <a:pPr indent="0" lvl="0" marL="0" rtl="0" algn="ctr">
              <a:spcBef>
                <a:spcPts val="0"/>
              </a:spcBef>
              <a:spcAft>
                <a:spcPts val="0"/>
              </a:spcAft>
              <a:buNone/>
            </a:pPr>
            <a:r>
              <a:rPr b="1" lang="en-GB"/>
              <a:t> Accuracy for each epoch</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217" name="Google Shape;21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18" name="Google Shape;218;p37"/>
          <p:cNvPicPr preferRelativeResize="0"/>
          <p:nvPr/>
        </p:nvPicPr>
        <p:blipFill>
          <a:blip r:embed="rId3">
            <a:alphaModFix/>
          </a:blip>
          <a:stretch>
            <a:fillRect/>
          </a:stretch>
        </p:blipFill>
        <p:spPr>
          <a:xfrm>
            <a:off x="1905825" y="1017725"/>
            <a:ext cx="5160925" cy="3105125"/>
          </a:xfrm>
          <a:prstGeom prst="rect">
            <a:avLst/>
          </a:prstGeom>
          <a:noFill/>
          <a:ln>
            <a:noFill/>
          </a:ln>
        </p:spPr>
      </p:pic>
      <p:sp>
        <p:nvSpPr>
          <p:cNvPr id="219" name="Google Shape;219;p37"/>
          <p:cNvSpPr txBox="1"/>
          <p:nvPr/>
        </p:nvSpPr>
        <p:spPr>
          <a:xfrm>
            <a:off x="2806750" y="4263025"/>
            <a:ext cx="3397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E</a:t>
            </a:r>
            <a:r>
              <a:rPr b="1" lang="en-GB"/>
              <a:t>xtractive method</a:t>
            </a:r>
            <a:endParaRPr b="1"/>
          </a:p>
          <a:p>
            <a:pPr indent="0" lvl="0" marL="0" rtl="0" algn="ctr">
              <a:spcBef>
                <a:spcPts val="0"/>
              </a:spcBef>
              <a:spcAft>
                <a:spcPts val="0"/>
              </a:spcAft>
              <a:buNone/>
            </a:pPr>
            <a:r>
              <a:rPr b="1" lang="en-GB"/>
              <a:t>Accuracy for each epoch</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225" name="Google Shape;22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26" name="Google Shape;226;p38"/>
          <p:cNvPicPr preferRelativeResize="0"/>
          <p:nvPr/>
        </p:nvPicPr>
        <p:blipFill>
          <a:blip r:embed="rId3">
            <a:alphaModFix/>
          </a:blip>
          <a:stretch>
            <a:fillRect/>
          </a:stretch>
        </p:blipFill>
        <p:spPr>
          <a:xfrm>
            <a:off x="2954475" y="183250"/>
            <a:ext cx="5183798" cy="4782849"/>
          </a:xfrm>
          <a:prstGeom prst="rect">
            <a:avLst/>
          </a:prstGeom>
          <a:noFill/>
          <a:ln>
            <a:noFill/>
          </a:ln>
        </p:spPr>
      </p:pic>
      <p:sp>
        <p:nvSpPr>
          <p:cNvPr id="227" name="Google Shape;227;p38"/>
          <p:cNvSpPr txBox="1"/>
          <p:nvPr/>
        </p:nvSpPr>
        <p:spPr>
          <a:xfrm>
            <a:off x="94000" y="3290225"/>
            <a:ext cx="30081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 Pegasus module,</a:t>
            </a:r>
            <a:endParaRPr b="1"/>
          </a:p>
          <a:p>
            <a:pPr indent="0" lvl="0" marL="0" rtl="0" algn="ctr">
              <a:spcBef>
                <a:spcPts val="0"/>
              </a:spcBef>
              <a:spcAft>
                <a:spcPts val="0"/>
              </a:spcAft>
              <a:buNone/>
            </a:pPr>
            <a:r>
              <a:rPr b="1" lang="en-GB"/>
              <a:t>4 websites pages are summarized using 4 diff rouge algos,  and accuracy score are depicted</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ROGUE scores for our model</a:t>
            </a:r>
            <a:endParaRPr>
              <a:latin typeface="Times New Roman"/>
              <a:ea typeface="Times New Roman"/>
              <a:cs typeface="Times New Roman"/>
              <a:sym typeface="Times New Roman"/>
            </a:endParaRPr>
          </a:p>
        </p:txBody>
      </p:sp>
      <p:sp>
        <p:nvSpPr>
          <p:cNvPr id="233" name="Google Shape;23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234" name="Google Shape;234;p39"/>
          <p:cNvGraphicFramePr/>
          <p:nvPr/>
        </p:nvGraphicFramePr>
        <p:xfrm>
          <a:off x="952500" y="2190750"/>
          <a:ext cx="3000000" cy="3000000"/>
        </p:xfrm>
        <a:graphic>
          <a:graphicData uri="http://schemas.openxmlformats.org/drawingml/2006/table">
            <a:tbl>
              <a:tblPr>
                <a:noFill/>
                <a:tableStyleId>{6F9D296C-87F3-498C-9B20-91B48D7AE175}</a:tableStyleId>
              </a:tblPr>
              <a:tblGrid>
                <a:gridCol w="2413000"/>
                <a:gridCol w="2413000"/>
                <a:gridCol w="2413000"/>
              </a:tblGrid>
              <a:tr h="381000">
                <a:tc>
                  <a:txBody>
                    <a:bodyPr/>
                    <a:lstStyle/>
                    <a:p>
                      <a:pPr indent="0" lvl="0" marL="0" rtl="0" algn="l">
                        <a:spcBef>
                          <a:spcPts val="0"/>
                        </a:spcBef>
                        <a:spcAft>
                          <a:spcPts val="0"/>
                        </a:spcAft>
                        <a:buNone/>
                      </a:pPr>
                      <a:r>
                        <a:rPr b="1" lang="en-GB"/>
                        <a:t>Extractive</a:t>
                      </a:r>
                      <a:endParaRPr b="1"/>
                    </a:p>
                  </a:txBody>
                  <a:tcPr marT="91425" marB="91425" marR="91425" marL="91425"/>
                </a:tc>
                <a:tc>
                  <a:txBody>
                    <a:bodyPr/>
                    <a:lstStyle/>
                    <a:p>
                      <a:pPr indent="0" lvl="0" marL="0" rtl="0" algn="l">
                        <a:spcBef>
                          <a:spcPts val="0"/>
                        </a:spcBef>
                        <a:spcAft>
                          <a:spcPts val="0"/>
                        </a:spcAft>
                        <a:buNone/>
                      </a:pPr>
                      <a:r>
                        <a:rPr b="1" lang="en-GB"/>
                        <a:t>Abstractive</a:t>
                      </a:r>
                      <a:endParaRPr b="1"/>
                    </a:p>
                  </a:txBody>
                  <a:tcPr marT="91425" marB="91425" marR="91425" marL="91425"/>
                </a:tc>
                <a:tc>
                  <a:txBody>
                    <a:bodyPr/>
                    <a:lstStyle/>
                    <a:p>
                      <a:pPr indent="0" lvl="0" marL="0" rtl="0" algn="l">
                        <a:spcBef>
                          <a:spcPts val="0"/>
                        </a:spcBef>
                        <a:spcAft>
                          <a:spcPts val="0"/>
                        </a:spcAft>
                        <a:buNone/>
                      </a:pPr>
                      <a:r>
                        <a:rPr b="1" lang="en-GB"/>
                        <a:t>Hybrid</a:t>
                      </a:r>
                      <a:endParaRPr b="1"/>
                    </a:p>
                  </a:txBody>
                  <a:tcPr marT="91425" marB="91425" marR="91425" marL="91425"/>
                </a:tc>
              </a:tr>
              <a:tr h="381000">
                <a:tc>
                  <a:txBody>
                    <a:bodyPr/>
                    <a:lstStyle/>
                    <a:p>
                      <a:pPr indent="0" lvl="0" marL="0" rtl="0" algn="l">
                        <a:spcBef>
                          <a:spcPts val="0"/>
                        </a:spcBef>
                        <a:spcAft>
                          <a:spcPts val="0"/>
                        </a:spcAft>
                        <a:buNone/>
                      </a:pPr>
                      <a:r>
                        <a:rPr lang="en-GB"/>
                        <a:t>0.71</a:t>
                      </a:r>
                      <a:endParaRPr/>
                    </a:p>
                  </a:txBody>
                  <a:tcPr marT="91425" marB="91425" marR="91425" marL="91425"/>
                </a:tc>
                <a:tc>
                  <a:txBody>
                    <a:bodyPr/>
                    <a:lstStyle/>
                    <a:p>
                      <a:pPr indent="0" lvl="0" marL="0" rtl="0" algn="l">
                        <a:spcBef>
                          <a:spcPts val="0"/>
                        </a:spcBef>
                        <a:spcAft>
                          <a:spcPts val="0"/>
                        </a:spcAft>
                        <a:buNone/>
                      </a:pPr>
                      <a:r>
                        <a:rPr lang="en-GB"/>
                        <a:t>0.60</a:t>
                      </a:r>
                      <a:endParaRPr/>
                    </a:p>
                  </a:txBody>
                  <a:tcPr marT="91425" marB="91425" marR="91425" marL="91425"/>
                </a:tc>
                <a:tc>
                  <a:txBody>
                    <a:bodyPr/>
                    <a:lstStyle/>
                    <a:p>
                      <a:pPr indent="0" lvl="0" marL="0" rtl="0" algn="l">
                        <a:spcBef>
                          <a:spcPts val="0"/>
                        </a:spcBef>
                        <a:spcAft>
                          <a:spcPts val="0"/>
                        </a:spcAft>
                        <a:buNone/>
                      </a:pPr>
                      <a:r>
                        <a:rPr lang="en-GB"/>
                        <a:t>0.88</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Paper of the proposed work</a:t>
            </a:r>
            <a:r>
              <a:rPr lang="en-GB"/>
              <a:t> </a:t>
            </a:r>
            <a:endParaRPr/>
          </a:p>
        </p:txBody>
      </p:sp>
      <p:sp>
        <p:nvSpPr>
          <p:cNvPr id="240" name="Google Shape;24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41" name="Google Shape;241;p40"/>
          <p:cNvPicPr preferRelativeResize="0"/>
          <p:nvPr/>
        </p:nvPicPr>
        <p:blipFill>
          <a:blip r:embed="rId3">
            <a:alphaModFix/>
          </a:blip>
          <a:stretch>
            <a:fillRect/>
          </a:stretch>
        </p:blipFill>
        <p:spPr>
          <a:xfrm>
            <a:off x="3152800" y="1132525"/>
            <a:ext cx="2901111" cy="382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Conclusion</a:t>
            </a:r>
            <a:r>
              <a:rPr lang="en-GB">
                <a:latin typeface="Times New Roman"/>
                <a:ea typeface="Times New Roman"/>
                <a:cs typeface="Times New Roman"/>
                <a:sym typeface="Times New Roman"/>
              </a:rPr>
              <a:t> and future directions</a:t>
            </a:r>
            <a:endParaRPr>
              <a:latin typeface="Times New Roman"/>
              <a:ea typeface="Times New Roman"/>
              <a:cs typeface="Times New Roman"/>
              <a:sym typeface="Times New Roman"/>
            </a:endParaRPr>
          </a:p>
        </p:txBody>
      </p:sp>
      <p:sp>
        <p:nvSpPr>
          <p:cNvPr id="247" name="Google Shape;247;p41"/>
          <p:cNvSpPr txBox="1"/>
          <p:nvPr>
            <p:ph idx="1" type="body"/>
          </p:nvPr>
        </p:nvSpPr>
        <p:spPr>
          <a:xfrm>
            <a:off x="311700" y="1152475"/>
            <a:ext cx="8520600" cy="3669600"/>
          </a:xfrm>
          <a:prstGeom prst="rect">
            <a:avLst/>
          </a:prstGeom>
        </p:spPr>
        <p:txBody>
          <a:bodyPr anchorCtr="0" anchor="t" bIns="91425" lIns="91425" spcFirstLastPara="1" rIns="91425" wrap="square" tIns="91425">
            <a:noAutofit/>
          </a:bodyPr>
          <a:lstStyle/>
          <a:p>
            <a:pPr indent="0" lvl="0" marL="0" rtl="0" algn="ctr">
              <a:lnSpc>
                <a:spcPct val="140000"/>
              </a:lnSpc>
              <a:spcBef>
                <a:spcPts val="0"/>
              </a:spcBef>
              <a:spcAft>
                <a:spcPts val="0"/>
              </a:spcAft>
              <a:buClr>
                <a:schemeClr val="dk1"/>
              </a:buClr>
              <a:buSzPts val="275"/>
              <a:buFont typeface="Arial"/>
              <a:buNone/>
            </a:pPr>
            <a:r>
              <a:t/>
            </a:r>
            <a:endParaRPr sz="400">
              <a:solidFill>
                <a:schemeClr val="dk1"/>
              </a:solidFill>
              <a:latin typeface="Times New Roman"/>
              <a:ea typeface="Times New Roman"/>
              <a:cs typeface="Times New Roman"/>
              <a:sym typeface="Times New Roman"/>
            </a:endParaRPr>
          </a:p>
          <a:p>
            <a:pPr indent="457200" lvl="0" marL="0" rtl="0" algn="just">
              <a:lnSpc>
                <a:spcPct val="140000"/>
              </a:lnSpc>
              <a:spcBef>
                <a:spcPts val="0"/>
              </a:spcBef>
              <a:spcAft>
                <a:spcPts val="0"/>
              </a:spcAft>
              <a:buClr>
                <a:schemeClr val="dk1"/>
              </a:buClr>
              <a:buSzPts val="275"/>
              <a:buFont typeface="Arial"/>
              <a:buNone/>
            </a:pPr>
            <a:r>
              <a:rPr lang="en-GB" sz="1322">
                <a:latin typeface="Times New Roman"/>
                <a:ea typeface="Times New Roman"/>
                <a:cs typeface="Times New Roman"/>
                <a:sym typeface="Times New Roman"/>
              </a:rPr>
              <a:t>The proposed work presents a system, which given an educational text can produce an audio summary. This is done by a mix of extractive and abstractive summarisation to generate a summary that captures the advantages of both the system. The text summary is coherent and readable. This, when converted to an audio summary, is intelligible.</a:t>
            </a:r>
            <a:endParaRPr sz="1322">
              <a:latin typeface="Times New Roman"/>
              <a:ea typeface="Times New Roman"/>
              <a:cs typeface="Times New Roman"/>
              <a:sym typeface="Times New Roman"/>
            </a:endParaRPr>
          </a:p>
          <a:p>
            <a:pPr indent="0" lvl="0" marL="0" rtl="0" algn="just">
              <a:lnSpc>
                <a:spcPct val="140000"/>
              </a:lnSpc>
              <a:spcBef>
                <a:spcPts val="0"/>
              </a:spcBef>
              <a:spcAft>
                <a:spcPts val="0"/>
              </a:spcAft>
              <a:buClr>
                <a:schemeClr val="dk1"/>
              </a:buClr>
              <a:buSzPts val="275"/>
              <a:buFont typeface="Arial"/>
              <a:buNone/>
            </a:pPr>
            <a:r>
              <a:t/>
            </a:r>
            <a:endParaRPr sz="1322">
              <a:latin typeface="Times New Roman"/>
              <a:ea typeface="Times New Roman"/>
              <a:cs typeface="Times New Roman"/>
              <a:sym typeface="Times New Roman"/>
            </a:endParaRPr>
          </a:p>
          <a:p>
            <a:pPr indent="0" lvl="0" marL="0" rtl="0" algn="just">
              <a:lnSpc>
                <a:spcPct val="140000"/>
              </a:lnSpc>
              <a:spcBef>
                <a:spcPts val="0"/>
              </a:spcBef>
              <a:spcAft>
                <a:spcPts val="0"/>
              </a:spcAft>
              <a:buClr>
                <a:schemeClr val="dk1"/>
              </a:buClr>
              <a:buSzPts val="275"/>
              <a:buFont typeface="Arial"/>
              <a:buNone/>
            </a:pPr>
            <a:r>
              <a:t/>
            </a:r>
            <a:endParaRPr sz="1322">
              <a:latin typeface="Times New Roman"/>
              <a:ea typeface="Times New Roman"/>
              <a:cs typeface="Times New Roman"/>
              <a:sym typeface="Times New Roman"/>
            </a:endParaRPr>
          </a:p>
          <a:p>
            <a:pPr indent="457200" lvl="0" marL="0" rtl="0" algn="just">
              <a:lnSpc>
                <a:spcPct val="140000"/>
              </a:lnSpc>
              <a:spcBef>
                <a:spcPts val="0"/>
              </a:spcBef>
              <a:spcAft>
                <a:spcPts val="0"/>
              </a:spcAft>
              <a:buClr>
                <a:schemeClr val="dk1"/>
              </a:buClr>
              <a:buSzPts val="275"/>
              <a:buFont typeface="Arial"/>
              <a:buNone/>
            </a:pPr>
            <a:r>
              <a:rPr lang="en-GB" sz="1322">
                <a:latin typeface="Times New Roman"/>
                <a:ea typeface="Times New Roman"/>
                <a:cs typeface="Times New Roman"/>
                <a:sym typeface="Times New Roman"/>
              </a:rPr>
              <a:t>Some future directions for this work are:</a:t>
            </a:r>
            <a:endParaRPr sz="1322">
              <a:latin typeface="Times New Roman"/>
              <a:ea typeface="Times New Roman"/>
              <a:cs typeface="Times New Roman"/>
              <a:sym typeface="Times New Roman"/>
            </a:endParaRPr>
          </a:p>
          <a:p>
            <a:pPr indent="-306209" lvl="0" marL="457200" rtl="0" algn="just">
              <a:lnSpc>
                <a:spcPct val="140000"/>
              </a:lnSpc>
              <a:spcBef>
                <a:spcPts val="0"/>
              </a:spcBef>
              <a:spcAft>
                <a:spcPts val="0"/>
              </a:spcAft>
              <a:buClr>
                <a:schemeClr val="dk1"/>
              </a:buClr>
              <a:buSzPts val="1222"/>
              <a:buFont typeface="Times New Roman"/>
              <a:buChar char="●"/>
            </a:pPr>
            <a:r>
              <a:rPr lang="en-GB" sz="1322">
                <a:latin typeface="Times New Roman"/>
                <a:ea typeface="Times New Roman"/>
                <a:cs typeface="Times New Roman"/>
                <a:sym typeface="Times New Roman"/>
              </a:rPr>
              <a:t>Trying other techniques for extractive and abstractive modules, such as supervised methods and other unsupervised methods to compare performance and accuracy of summarisation. </a:t>
            </a:r>
            <a:endParaRPr sz="1322">
              <a:latin typeface="Times New Roman"/>
              <a:ea typeface="Times New Roman"/>
              <a:cs typeface="Times New Roman"/>
              <a:sym typeface="Times New Roman"/>
            </a:endParaRPr>
          </a:p>
          <a:p>
            <a:pPr indent="-306209" lvl="0" marL="457200" rtl="0" algn="just">
              <a:lnSpc>
                <a:spcPct val="140000"/>
              </a:lnSpc>
              <a:spcBef>
                <a:spcPts val="0"/>
              </a:spcBef>
              <a:spcAft>
                <a:spcPts val="0"/>
              </a:spcAft>
              <a:buClr>
                <a:schemeClr val="dk1"/>
              </a:buClr>
              <a:buSzPts val="1222"/>
              <a:buFont typeface="Times New Roman"/>
              <a:buChar char="●"/>
            </a:pPr>
            <a:r>
              <a:rPr lang="en-GB" sz="1322">
                <a:latin typeface="Times New Roman"/>
                <a:ea typeface="Times New Roman"/>
                <a:cs typeface="Times New Roman"/>
                <a:sym typeface="Times New Roman"/>
              </a:rPr>
              <a:t>The text to speech module can  be improved upon, for example, taking sentiment and modulation of voice into account to make it closer to human speech.</a:t>
            </a:r>
            <a:endParaRPr sz="1322">
              <a:latin typeface="Times New Roman"/>
              <a:ea typeface="Times New Roman"/>
              <a:cs typeface="Times New Roman"/>
              <a:sym typeface="Times New Roman"/>
            </a:endParaRPr>
          </a:p>
          <a:p>
            <a:pPr indent="-306209" lvl="0" marL="457200" rtl="0" algn="just">
              <a:lnSpc>
                <a:spcPct val="140000"/>
              </a:lnSpc>
              <a:spcBef>
                <a:spcPts val="0"/>
              </a:spcBef>
              <a:spcAft>
                <a:spcPts val="0"/>
              </a:spcAft>
              <a:buClr>
                <a:schemeClr val="dk1"/>
              </a:buClr>
              <a:buSzPts val="1222"/>
              <a:buFont typeface="Times New Roman"/>
              <a:buChar char="●"/>
            </a:pPr>
            <a:r>
              <a:rPr lang="en-GB" sz="1322">
                <a:latin typeface="Times New Roman"/>
                <a:ea typeface="Times New Roman"/>
                <a:cs typeface="Times New Roman"/>
                <a:sym typeface="Times New Roman"/>
              </a:rPr>
              <a:t>There is additional work to be done in summarising text with formulae and scientific notation, because the summariser at present performs slightly poorer in these cases.</a:t>
            </a:r>
            <a:endParaRPr sz="1322">
              <a:latin typeface="Times New Roman"/>
              <a:ea typeface="Times New Roman"/>
              <a:cs typeface="Times New Roman"/>
              <a:sym typeface="Times New Roman"/>
            </a:endParaRPr>
          </a:p>
          <a:p>
            <a:pPr indent="0" lvl="0" marL="0" rtl="0" algn="l">
              <a:lnSpc>
                <a:spcPct val="105000"/>
              </a:lnSpc>
              <a:spcBef>
                <a:spcPts val="0"/>
              </a:spcBef>
              <a:spcAft>
                <a:spcPts val="1200"/>
              </a:spcAft>
              <a:buSzPts val="275"/>
              <a:buNone/>
            </a:pPr>
            <a:r>
              <a:t/>
            </a:r>
            <a:endParaRPr sz="1322">
              <a:latin typeface="Times New Roman"/>
              <a:ea typeface="Times New Roman"/>
              <a:cs typeface="Times New Roman"/>
              <a:sym typeface="Times New Roman"/>
            </a:endParaRPr>
          </a:p>
        </p:txBody>
      </p:sp>
      <p:sp>
        <p:nvSpPr>
          <p:cNvPr id="248" name="Google Shape;24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0200" lvl="0" marL="457200" rtl="0" algn="just">
              <a:lnSpc>
                <a:spcPct val="150000"/>
              </a:lnSpc>
              <a:spcBef>
                <a:spcPts val="0"/>
              </a:spcBef>
              <a:spcAft>
                <a:spcPts val="0"/>
              </a:spcAft>
              <a:buClr>
                <a:srgbClr val="434343"/>
              </a:buClr>
              <a:buSzPts val="1600"/>
              <a:buFont typeface="Times New Roman"/>
              <a:buChar char="●"/>
            </a:pPr>
            <a:r>
              <a:rPr lang="en-GB" sz="1600">
                <a:solidFill>
                  <a:srgbClr val="434343"/>
                </a:solidFill>
                <a:highlight>
                  <a:srgbClr val="FFFFFF"/>
                </a:highlight>
                <a:latin typeface="Times New Roman"/>
                <a:ea typeface="Times New Roman"/>
                <a:cs typeface="Times New Roman"/>
                <a:sym typeface="Times New Roman"/>
              </a:rPr>
              <a:t>To compare and identify the best strategy to implement text summarisation of documents given time and resources available </a:t>
            </a:r>
            <a:endParaRPr sz="1600">
              <a:solidFill>
                <a:srgbClr val="434343"/>
              </a:solidFill>
              <a:highlight>
                <a:srgbClr val="FFFFFF"/>
              </a:highlight>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600">
              <a:solidFill>
                <a:srgbClr val="434343"/>
              </a:solidFill>
              <a:highlight>
                <a:srgbClr val="FFFFFF"/>
              </a:highlight>
              <a:latin typeface="Times New Roman"/>
              <a:ea typeface="Times New Roman"/>
              <a:cs typeface="Times New Roman"/>
              <a:sym typeface="Times New Roman"/>
            </a:endParaRPr>
          </a:p>
          <a:p>
            <a:pPr indent="-330200" lvl="0" marL="457200" rtl="0" algn="just">
              <a:lnSpc>
                <a:spcPct val="150000"/>
              </a:lnSpc>
              <a:spcBef>
                <a:spcPts val="1200"/>
              </a:spcBef>
              <a:spcAft>
                <a:spcPts val="0"/>
              </a:spcAft>
              <a:buClr>
                <a:srgbClr val="434343"/>
              </a:buClr>
              <a:buSzPts val="1600"/>
              <a:buFont typeface="Times New Roman"/>
              <a:buChar char="●"/>
            </a:pPr>
            <a:r>
              <a:rPr lang="en-GB" sz="1600">
                <a:solidFill>
                  <a:srgbClr val="434343"/>
                </a:solidFill>
                <a:highlight>
                  <a:schemeClr val="lt1"/>
                </a:highlight>
                <a:latin typeface="Times New Roman"/>
                <a:ea typeface="Times New Roman"/>
                <a:cs typeface="Times New Roman"/>
                <a:sym typeface="Times New Roman"/>
              </a:rPr>
              <a:t>To compare and identify the best strategy to implement text to speech of the summary obtained given time and resources available </a:t>
            </a:r>
            <a:endParaRPr sz="1600">
              <a:solidFill>
                <a:srgbClr val="434343"/>
              </a:solidFill>
              <a:highlight>
                <a:schemeClr val="lt1"/>
              </a:highlight>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600">
              <a:solidFill>
                <a:srgbClr val="434343"/>
              </a:solidFill>
              <a:highlight>
                <a:schemeClr val="lt1"/>
              </a:highlight>
              <a:latin typeface="Times New Roman"/>
              <a:ea typeface="Times New Roman"/>
              <a:cs typeface="Times New Roman"/>
              <a:sym typeface="Times New Roman"/>
            </a:endParaRPr>
          </a:p>
          <a:p>
            <a:pPr indent="-330200" lvl="0" marL="457200" rtl="0" algn="just">
              <a:lnSpc>
                <a:spcPct val="150000"/>
              </a:lnSpc>
              <a:spcBef>
                <a:spcPts val="1200"/>
              </a:spcBef>
              <a:spcAft>
                <a:spcPts val="0"/>
              </a:spcAft>
              <a:buClr>
                <a:srgbClr val="434343"/>
              </a:buClr>
              <a:buSzPts val="1600"/>
              <a:buFont typeface="Times New Roman"/>
              <a:buChar char="●"/>
            </a:pPr>
            <a:r>
              <a:rPr lang="en-GB" sz="1600">
                <a:solidFill>
                  <a:srgbClr val="434343"/>
                </a:solidFill>
                <a:highlight>
                  <a:schemeClr val="lt1"/>
                </a:highlight>
                <a:latin typeface="Times New Roman"/>
                <a:ea typeface="Times New Roman"/>
                <a:cs typeface="Times New Roman"/>
                <a:sym typeface="Times New Roman"/>
              </a:rPr>
              <a:t>Effective combination of both techniques and build an effective easy to use interface to improve the user experience</a:t>
            </a:r>
            <a:endParaRPr sz="1600">
              <a:solidFill>
                <a:srgbClr val="434343"/>
              </a:solidFill>
              <a:highlight>
                <a:schemeClr val="lt1"/>
              </a:highlight>
              <a:latin typeface="Times New Roman"/>
              <a:ea typeface="Times New Roman"/>
              <a:cs typeface="Times New Roman"/>
              <a:sym typeface="Times New Roman"/>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Reference section</a:t>
            </a:r>
            <a:endParaRPr>
              <a:latin typeface="Times New Roman"/>
              <a:ea typeface="Times New Roman"/>
              <a:cs typeface="Times New Roman"/>
              <a:sym typeface="Times New Roman"/>
            </a:endParaRPr>
          </a:p>
        </p:txBody>
      </p:sp>
      <p:sp>
        <p:nvSpPr>
          <p:cNvPr id="254" name="Google Shape;25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Clr>
                <a:schemeClr val="dk1"/>
              </a:buClr>
              <a:buSzPct val="68750"/>
              <a:buFont typeface="Arial"/>
              <a:buNone/>
            </a:pPr>
            <a:r>
              <a:rPr lang="en-GB" sz="1600">
                <a:latin typeface="Times New Roman"/>
                <a:ea typeface="Times New Roman"/>
                <a:cs typeface="Times New Roman"/>
                <a:sym typeface="Times New Roman"/>
              </a:rPr>
              <a:t>[1] Su, M.H., Wu, C.H. and Cheng, H.T., 2020. A Two-Stage Transformer-Based Approach for Variable-Length Abstractive Summarization. IEEE/ACM Transactions on Audio, Speech, and Language Processing, 28, pp.2061-2072.</a:t>
            </a:r>
            <a:endParaRPr sz="1600">
              <a:latin typeface="Times New Roman"/>
              <a:ea typeface="Times New Roman"/>
              <a:cs typeface="Times New Roman"/>
              <a:sym typeface="Times New Roman"/>
            </a:endParaRPr>
          </a:p>
          <a:p>
            <a:pPr indent="0" lvl="0" marL="0" rtl="0" algn="just">
              <a:spcBef>
                <a:spcPts val="0"/>
              </a:spcBef>
              <a:spcAft>
                <a:spcPts val="0"/>
              </a:spcAft>
              <a:buClr>
                <a:schemeClr val="dk1"/>
              </a:buClr>
              <a:buSzPct val="68750"/>
              <a:buFont typeface="Arial"/>
              <a:buNone/>
            </a:pPr>
            <a:r>
              <a:rPr lang="en-GB" sz="1600">
                <a:latin typeface="Times New Roman"/>
                <a:ea typeface="Times New Roman"/>
                <a:cs typeface="Times New Roman"/>
                <a:sym typeface="Times New Roman"/>
              </a:rPr>
              <a:t>[2] Ghodratnama, S., Beheshti, A., Zakershahrak, M. and Sobhanmanesh, F., 2020. Extractive document summarization based on dynamic feature space mapping. IEEE Access, 8, pp.139084-139095.</a:t>
            </a:r>
            <a:endParaRPr sz="1600">
              <a:latin typeface="Times New Roman"/>
              <a:ea typeface="Times New Roman"/>
              <a:cs typeface="Times New Roman"/>
              <a:sym typeface="Times New Roman"/>
            </a:endParaRPr>
          </a:p>
          <a:p>
            <a:pPr indent="0" lvl="0" marL="0" rtl="0" algn="just">
              <a:spcBef>
                <a:spcPts val="0"/>
              </a:spcBef>
              <a:spcAft>
                <a:spcPts val="0"/>
              </a:spcAft>
              <a:buClr>
                <a:schemeClr val="dk1"/>
              </a:buClr>
              <a:buSzPct val="68750"/>
              <a:buFont typeface="Arial"/>
              <a:buNone/>
            </a:pPr>
            <a:r>
              <a:rPr lang="en-GB" sz="1600">
                <a:latin typeface="Times New Roman"/>
                <a:ea typeface="Times New Roman"/>
                <a:cs typeface="Times New Roman"/>
                <a:sym typeface="Times New Roman"/>
              </a:rPr>
              <a:t>[3] Gidiotis, A. and Tsoumakas, G., 2020. A divide-and-conquer approach to the summarization of long documents. IEEE/ACM Transactions on Audio, Speech, and Language Processing, 28, pp.3029-3040.</a:t>
            </a:r>
            <a:endParaRPr sz="1600">
              <a:latin typeface="Times New Roman"/>
              <a:ea typeface="Times New Roman"/>
              <a:cs typeface="Times New Roman"/>
              <a:sym typeface="Times New Roman"/>
            </a:endParaRPr>
          </a:p>
          <a:p>
            <a:pPr indent="0" lvl="0" marL="0" rtl="0" algn="just">
              <a:spcBef>
                <a:spcPts val="0"/>
              </a:spcBef>
              <a:spcAft>
                <a:spcPts val="0"/>
              </a:spcAft>
              <a:buClr>
                <a:schemeClr val="dk1"/>
              </a:buClr>
              <a:buSzPct val="68750"/>
              <a:buFont typeface="Arial"/>
              <a:buNone/>
            </a:pPr>
            <a:r>
              <a:rPr lang="en-GB" sz="1600">
                <a:latin typeface="Times New Roman"/>
                <a:ea typeface="Times New Roman"/>
                <a:cs typeface="Times New Roman"/>
                <a:sym typeface="Times New Roman"/>
              </a:rPr>
              <a:t>[4] Liu, W., Gao, Y., Li, J. and Yang, Y., 2021. A Combined Extractive With Abstractive Model for Summarization. IEEE Access, 9, pp.43970-43980.</a:t>
            </a:r>
            <a:endParaRPr sz="1600">
              <a:latin typeface="Times New Roman"/>
              <a:ea typeface="Times New Roman"/>
              <a:cs typeface="Times New Roman"/>
              <a:sym typeface="Times New Roman"/>
            </a:endParaRPr>
          </a:p>
          <a:p>
            <a:pPr indent="0" lvl="0" marL="0" rtl="0" algn="just">
              <a:spcBef>
                <a:spcPts val="0"/>
              </a:spcBef>
              <a:spcAft>
                <a:spcPts val="0"/>
              </a:spcAft>
              <a:buClr>
                <a:schemeClr val="dk1"/>
              </a:buClr>
              <a:buSzPct val="68750"/>
              <a:buFont typeface="Arial"/>
              <a:buNone/>
            </a:pPr>
            <a:r>
              <a:rPr lang="en-GB" sz="1600">
                <a:latin typeface="Times New Roman"/>
                <a:ea typeface="Times New Roman"/>
                <a:cs typeface="Times New Roman"/>
                <a:sym typeface="Times New Roman"/>
              </a:rPr>
              <a:t>[5] Madhuri, J.N. and Kumar, R.G., 2019, March. Extractive text summarization using sentence ranking. In 2019 International Conference on Data Science and Communication (IconDSC) (pp. 1-3). IEEE.</a:t>
            </a:r>
            <a:endParaRPr sz="1600">
              <a:latin typeface="Times New Roman"/>
              <a:ea typeface="Times New Roman"/>
              <a:cs typeface="Times New Roman"/>
              <a:sym typeface="Times New Roman"/>
            </a:endParaRPr>
          </a:p>
          <a:p>
            <a:pPr indent="0" lvl="0" marL="0" rtl="0" algn="just">
              <a:spcBef>
                <a:spcPts val="0"/>
              </a:spcBef>
              <a:spcAft>
                <a:spcPts val="0"/>
              </a:spcAft>
              <a:buClr>
                <a:schemeClr val="dk1"/>
              </a:buClr>
              <a:buSzPct val="68750"/>
              <a:buFont typeface="Arial"/>
              <a:buNone/>
            </a:pPr>
            <a:r>
              <a:rPr lang="en-GB" sz="1600">
                <a:latin typeface="Times New Roman"/>
                <a:ea typeface="Times New Roman"/>
                <a:cs typeface="Times New Roman"/>
                <a:sym typeface="Times New Roman"/>
              </a:rPr>
              <a:t>[6]  Mofiz Mojib Haider,Md. Arman Hossin,Hasibur Rashid Mahi,Hossain Arif.Automatic Text Summarization Using Gensim Word2Vec and K-Means Clustering Algorithm,2020 IEEE Region 10 Symposium (TENSYMP), 5-7 June 2020, Dhaka, Bangladesh.</a:t>
            </a:r>
            <a:endParaRPr>
              <a:latin typeface="Times New Roman"/>
              <a:ea typeface="Times New Roman"/>
              <a:cs typeface="Times New Roman"/>
              <a:sym typeface="Times New Roman"/>
            </a:endParaRPr>
          </a:p>
        </p:txBody>
      </p:sp>
      <p:sp>
        <p:nvSpPr>
          <p:cNvPr id="255" name="Google Shape;25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Reference section</a:t>
            </a:r>
            <a:endParaRPr>
              <a:latin typeface="Times New Roman"/>
              <a:ea typeface="Times New Roman"/>
              <a:cs typeface="Times New Roman"/>
              <a:sym typeface="Times New Roman"/>
            </a:endParaRPr>
          </a:p>
        </p:txBody>
      </p:sp>
      <p:sp>
        <p:nvSpPr>
          <p:cNvPr id="261" name="Google Shape;26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marR="0" rtl="0" algn="just">
              <a:lnSpc>
                <a:spcPct val="115000"/>
              </a:lnSpc>
              <a:spcBef>
                <a:spcPts val="0"/>
              </a:spcBef>
              <a:spcAft>
                <a:spcPts val="0"/>
              </a:spcAft>
              <a:buNone/>
            </a:pPr>
            <a:r>
              <a:rPr lang="en-GB" sz="1600">
                <a:latin typeface="Times New Roman"/>
                <a:ea typeface="Times New Roman"/>
                <a:cs typeface="Times New Roman"/>
                <a:sym typeface="Times New Roman"/>
              </a:rPr>
              <a:t>[7] Khilji, A.F.U.R., Sinha, U., Singh, P., Ali, A. and Pakray, P., 2021, January. Abstractive Text Summarization Approaches with Analysis of Evaluation Techniques. In International Conference on Computational Intelligence in Communications and Business Analytics (pp. 243-258). Springer, Cham.</a:t>
            </a:r>
            <a:endParaRPr sz="16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600">
                <a:latin typeface="Times New Roman"/>
                <a:ea typeface="Times New Roman"/>
                <a:cs typeface="Times New Roman"/>
                <a:sym typeface="Times New Roman"/>
              </a:rPr>
              <a:t>[8] Yuki Saito , Shinnosuke Takamichi and Hiroshi Saruwatari. Statistical Parametric Speech Synthesis Incorporating Generative Adversarial Networks by Yuki Saito, Shinnosuke Takamichi and Hiroshi Saruwatari, IEEE conference edition.</a:t>
            </a:r>
            <a:endParaRPr sz="16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600">
                <a:latin typeface="Times New Roman"/>
                <a:ea typeface="Times New Roman"/>
                <a:cs typeface="Times New Roman"/>
                <a:sym typeface="Times New Roman"/>
              </a:rPr>
              <a:t>[9] Jayakumari.J.Femina Jalin.A.An Improved Text to Speech Technique for Tamil Language Using Hidden Markov Model, 7th International Conference on Smart Computing &amp; Communications (ICSCC).</a:t>
            </a:r>
            <a:endParaRPr sz="16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600">
                <a:latin typeface="Times New Roman"/>
                <a:ea typeface="Times New Roman"/>
                <a:cs typeface="Times New Roman"/>
                <a:sym typeface="Times New Roman"/>
              </a:rPr>
              <a:t>[10]Tran Duc Chung, Micheal Drieberg, Mohd Fadzil Bin Hassan, Alexandra Khalyasmaa,</a:t>
            </a:r>
            <a:endParaRPr sz="16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600">
                <a:latin typeface="Times New Roman"/>
                <a:ea typeface="Times New Roman"/>
                <a:cs typeface="Times New Roman"/>
                <a:sym typeface="Times New Roman"/>
              </a:rPr>
              <a:t> End-to-end Conversion Speed Analysis of an FPT.AI-based Text-to-Speech Application,2020 IEEE 2nd Global Conference on Life Sciences and Technologies (LifeTech 2020).</a:t>
            </a:r>
            <a:endParaRPr sz="16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600">
                <a:latin typeface="Times New Roman"/>
                <a:ea typeface="Times New Roman"/>
                <a:cs typeface="Times New Roman"/>
                <a:sym typeface="Times New Roman"/>
              </a:rPr>
              <a:t>[11 ] Kathleen McKeown, Julia Hirschberg, Michel Galley and Sameer Maskey .</a:t>
            </a:r>
            <a:endParaRPr sz="16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600">
                <a:latin typeface="Times New Roman"/>
                <a:ea typeface="Times New Roman"/>
                <a:cs typeface="Times New Roman"/>
                <a:sym typeface="Times New Roman"/>
              </a:rPr>
              <a:t>Columbia University New York NY 10027.From Text To Speech Summarization,Proceedings(ICASSP '15),IEEE International Conference on Acoustics, Speech, and Signal Processing, 2015.</a:t>
            </a:r>
            <a:endParaRPr sz="16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600">
                <a:latin typeface="Times New Roman"/>
                <a:ea typeface="Times New Roman"/>
                <a:cs typeface="Times New Roman"/>
                <a:sym typeface="Times New Roman"/>
              </a:rPr>
              <a:t>[12] Subash Volet, Chaitan Raju, Teja Rani, Mugada Swetha.Text Summarization Using Natural Language Processing And Google Text To Speech API,International Research Journal of Engineering and Technology (IRJET) e,Volume: 07 Issue: 05 ,May 2020.</a:t>
            </a:r>
            <a:endParaRPr sz="16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600">
                <a:latin typeface="Times New Roman"/>
                <a:ea typeface="Times New Roman"/>
                <a:cs typeface="Times New Roman"/>
                <a:sym typeface="Times New Roman"/>
              </a:rPr>
              <a:t>[13]  Archit Sehgal , Gitika Khanna .Multimode Summarized Text to Speech Conversion Application,IITM Journal of Management and IT,Volume 10, Issue 1,January-June 2019</a:t>
            </a:r>
            <a:endParaRPr sz="16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600">
                <a:latin typeface="Times New Roman"/>
                <a:ea typeface="Times New Roman"/>
                <a:cs typeface="Times New Roman"/>
                <a:sym typeface="Times New Roman"/>
              </a:rPr>
              <a:t>[14]Chen, K.Y., Liu, S.H., Chen, B., Wang, H.M., Jan, E.E., Hsu, W.L. and Chen, H.H., 2015. Extractive broadcast news summarization leveraging recurrent neural network language modeling techniques. IEEE/ACM Transactions on Audio, Speech, and Language Processing, 23(8), pp.1322-1334.</a:t>
            </a:r>
            <a:endParaRPr sz="16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600">
                <a:latin typeface="Times New Roman"/>
                <a:ea typeface="Times New Roman"/>
                <a:cs typeface="Times New Roman"/>
                <a:sym typeface="Times New Roman"/>
              </a:rPr>
              <a:t>[15] P N Varalakshmi K,Jagadish S Kallimani.Survey on Extractive Text Summarization Methods with Multi-Document Datasets. </a:t>
            </a:r>
            <a:r>
              <a:rPr lang="en-GB" sz="1600">
                <a:uFill>
                  <a:noFill/>
                </a:uFill>
                <a:latin typeface="Times New Roman"/>
                <a:ea typeface="Times New Roman"/>
                <a:cs typeface="Times New Roman"/>
                <a:sym typeface="Times New Roman"/>
                <a:hlinkClick r:id="rId3"/>
              </a:rPr>
              <a:t>2018 International Conference on Advances in Computing, Communications and Informatics (ICACCI</a:t>
            </a:r>
            <a:r>
              <a:rPr lang="en-GB"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
        <p:nvSpPr>
          <p:cNvPr id="262" name="Google Shape;26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Scope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0"/>
              </a:spcBef>
              <a:spcAft>
                <a:spcPts val="0"/>
              </a:spcAft>
              <a:buNone/>
            </a:pPr>
            <a:r>
              <a:rPr lang="en-GB" sz="1600">
                <a:solidFill>
                  <a:srgbClr val="434343"/>
                </a:solidFill>
                <a:highlight>
                  <a:srgbClr val="FFFFFF"/>
                </a:highlight>
                <a:latin typeface="Times New Roman"/>
                <a:ea typeface="Times New Roman"/>
                <a:cs typeface="Times New Roman"/>
                <a:sym typeface="Times New Roman"/>
              </a:rPr>
              <a:t>Scope of the project is:</a:t>
            </a:r>
            <a:endParaRPr sz="1600">
              <a:solidFill>
                <a:srgbClr val="434343"/>
              </a:solidFill>
              <a:highlight>
                <a:srgbClr val="FFFFFF"/>
              </a:highlight>
              <a:latin typeface="Times New Roman"/>
              <a:ea typeface="Times New Roman"/>
              <a:cs typeface="Times New Roman"/>
              <a:sym typeface="Times New Roman"/>
            </a:endParaRPr>
          </a:p>
          <a:p>
            <a:pPr indent="-330200" lvl="0" marL="457200" marR="0" rtl="0" algn="just">
              <a:lnSpc>
                <a:spcPct val="150000"/>
              </a:lnSpc>
              <a:spcBef>
                <a:spcPts val="1200"/>
              </a:spcBef>
              <a:spcAft>
                <a:spcPts val="0"/>
              </a:spcAft>
              <a:buClr>
                <a:srgbClr val="434343"/>
              </a:buClr>
              <a:buSzPts val="1600"/>
              <a:buFont typeface="Times New Roman"/>
              <a:buChar char="●"/>
            </a:pPr>
            <a:r>
              <a:rPr lang="en-GB" sz="1600">
                <a:solidFill>
                  <a:srgbClr val="434343"/>
                </a:solidFill>
                <a:highlight>
                  <a:srgbClr val="FFFFFF"/>
                </a:highlight>
                <a:latin typeface="Times New Roman"/>
                <a:ea typeface="Times New Roman"/>
                <a:cs typeface="Times New Roman"/>
                <a:sym typeface="Times New Roman"/>
              </a:rPr>
              <a:t>Developing a summarization in combination with a text to speech system</a:t>
            </a:r>
            <a:endParaRPr sz="1600">
              <a:solidFill>
                <a:srgbClr val="434343"/>
              </a:solidFill>
              <a:highlight>
                <a:srgbClr val="FFFFFF"/>
              </a:highlight>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rgbClr val="434343"/>
              </a:buClr>
              <a:buSzPts val="1600"/>
              <a:buFont typeface="Times New Roman"/>
              <a:buChar char="●"/>
            </a:pPr>
            <a:r>
              <a:rPr lang="en-GB" sz="1600">
                <a:solidFill>
                  <a:srgbClr val="434343"/>
                </a:solidFill>
                <a:highlight>
                  <a:srgbClr val="FFFFFF"/>
                </a:highlight>
                <a:latin typeface="Times New Roman"/>
                <a:ea typeface="Times New Roman"/>
                <a:cs typeface="Times New Roman"/>
                <a:sym typeface="Times New Roman"/>
              </a:rPr>
              <a:t>Using this system for the purpose of summarizing educational documents</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50000"/>
              </a:lnSpc>
              <a:spcBef>
                <a:spcPts val="0"/>
              </a:spcBef>
              <a:spcAft>
                <a:spcPts val="1200"/>
              </a:spcAft>
              <a:buNone/>
            </a:pPr>
            <a:r>
              <a:rPr lang="en-GB">
                <a:latin typeface="Times New Roman"/>
                <a:ea typeface="Times New Roman"/>
                <a:cs typeface="Times New Roman"/>
                <a:sym typeface="Times New Roman"/>
              </a:rPr>
              <a:t>Introduction</a:t>
            </a:r>
            <a:endParaRPr b="1" sz="1600">
              <a:solidFill>
                <a:srgbClr val="434343"/>
              </a:solidFill>
              <a:highlight>
                <a:srgbClr val="FFFFFF"/>
              </a:highlight>
              <a:latin typeface="Times New Roman"/>
              <a:ea typeface="Times New Roman"/>
              <a:cs typeface="Times New Roman"/>
              <a:sym typeface="Times New Roman"/>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600">
                <a:solidFill>
                  <a:srgbClr val="434343"/>
                </a:solidFill>
                <a:highlight>
                  <a:srgbClr val="FFFFFF"/>
                </a:highlight>
                <a:latin typeface="Times New Roman"/>
                <a:ea typeface="Times New Roman"/>
                <a:cs typeface="Times New Roman"/>
                <a:sym typeface="Times New Roman"/>
              </a:rPr>
              <a:t>There is an abundance of text in educational resources online</a:t>
            </a:r>
            <a:endParaRPr sz="1600">
              <a:solidFill>
                <a:srgbClr val="434343"/>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SzPts val="1800"/>
              <a:buChar char="●"/>
            </a:pPr>
            <a:r>
              <a:rPr lang="en-GB" sz="1600">
                <a:solidFill>
                  <a:srgbClr val="434343"/>
                </a:solidFill>
                <a:highlight>
                  <a:srgbClr val="FFFFFF"/>
                </a:highlight>
                <a:latin typeface="Times New Roman"/>
                <a:ea typeface="Times New Roman"/>
                <a:cs typeface="Times New Roman"/>
                <a:sym typeface="Times New Roman"/>
              </a:rPr>
              <a:t>Therefore smarter learning methods are necessary: </a:t>
            </a:r>
            <a:endParaRPr sz="1600">
              <a:solidFill>
                <a:srgbClr val="434343"/>
              </a:solidFill>
              <a:highlight>
                <a:srgbClr val="FFFFFF"/>
              </a:highlight>
              <a:latin typeface="Times New Roman"/>
              <a:ea typeface="Times New Roman"/>
              <a:cs typeface="Times New Roman"/>
              <a:sym typeface="Times New Roman"/>
            </a:endParaRPr>
          </a:p>
          <a:p>
            <a:pPr indent="-317500" lvl="1" marL="914400" rtl="0" algn="just">
              <a:spcBef>
                <a:spcPts val="0"/>
              </a:spcBef>
              <a:spcAft>
                <a:spcPts val="0"/>
              </a:spcAft>
              <a:buSzPts val="1400"/>
              <a:buChar char="○"/>
            </a:pPr>
            <a:r>
              <a:rPr lang="en-GB" sz="1600">
                <a:solidFill>
                  <a:srgbClr val="434343"/>
                </a:solidFill>
                <a:highlight>
                  <a:srgbClr val="FFFFFF"/>
                </a:highlight>
                <a:latin typeface="Times New Roman"/>
                <a:ea typeface="Times New Roman"/>
                <a:cs typeface="Times New Roman"/>
                <a:sym typeface="Times New Roman"/>
              </a:rPr>
              <a:t>Text summarisation- current emphasis of the discipline of NLP, improve the efficiency of collecting knowledge from massive documents. </a:t>
            </a:r>
            <a:endParaRPr sz="1600">
              <a:solidFill>
                <a:srgbClr val="434343"/>
              </a:solidFill>
              <a:highlight>
                <a:srgbClr val="FFFFFF"/>
              </a:highlight>
              <a:latin typeface="Times New Roman"/>
              <a:ea typeface="Times New Roman"/>
              <a:cs typeface="Times New Roman"/>
              <a:sym typeface="Times New Roman"/>
            </a:endParaRPr>
          </a:p>
          <a:p>
            <a:pPr indent="-317500" lvl="1" marL="914400" rtl="0" algn="just">
              <a:spcBef>
                <a:spcPts val="0"/>
              </a:spcBef>
              <a:spcAft>
                <a:spcPts val="0"/>
              </a:spcAft>
              <a:buSzPts val="1400"/>
              <a:buChar char="○"/>
            </a:pPr>
            <a:r>
              <a:rPr lang="en-GB" sz="1600">
                <a:solidFill>
                  <a:srgbClr val="434343"/>
                </a:solidFill>
                <a:highlight>
                  <a:srgbClr val="FFFFFF"/>
                </a:highlight>
                <a:latin typeface="Times New Roman"/>
                <a:ea typeface="Times New Roman"/>
                <a:cs typeface="Times New Roman"/>
                <a:sym typeface="Times New Roman"/>
              </a:rPr>
              <a:t>Auditory data - more effective means of delivering information, particularly for those who cannot read or have difficulty understanding text. </a:t>
            </a:r>
            <a:endParaRPr sz="1600">
              <a:solidFill>
                <a:srgbClr val="434343"/>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SzPts val="1800"/>
              <a:buChar char="●"/>
            </a:pPr>
            <a:r>
              <a:rPr lang="en-GB" sz="1600">
                <a:solidFill>
                  <a:srgbClr val="434343"/>
                </a:solidFill>
                <a:highlight>
                  <a:srgbClr val="FFFFFF"/>
                </a:highlight>
                <a:latin typeface="Times New Roman"/>
                <a:ea typeface="Times New Roman"/>
                <a:cs typeface="Times New Roman"/>
                <a:sym typeface="Times New Roman"/>
              </a:rPr>
              <a:t>So we propose a system that would summarise long text documents into an audio summary by evaluating different strategies for </a:t>
            </a:r>
            <a:r>
              <a:rPr lang="en-GB" sz="1600">
                <a:solidFill>
                  <a:srgbClr val="434343"/>
                </a:solidFill>
                <a:highlight>
                  <a:srgbClr val="FFFFFF"/>
                </a:highlight>
                <a:latin typeface="Times New Roman"/>
                <a:ea typeface="Times New Roman"/>
                <a:cs typeface="Times New Roman"/>
                <a:sym typeface="Times New Roman"/>
              </a:rPr>
              <a:t>summarizing</a:t>
            </a:r>
            <a:r>
              <a:rPr lang="en-GB" sz="1600">
                <a:solidFill>
                  <a:srgbClr val="434343"/>
                </a:solidFill>
                <a:highlight>
                  <a:srgbClr val="FFFFFF"/>
                </a:highlight>
                <a:latin typeface="Times New Roman"/>
                <a:ea typeface="Times New Roman"/>
                <a:cs typeface="Times New Roman"/>
                <a:sym typeface="Times New Roman"/>
              </a:rPr>
              <a:t> and text to speech and picking the techniques that are most compatible with each other to integrate into a new system. </a:t>
            </a:r>
            <a:endParaRPr sz="1600">
              <a:solidFill>
                <a:srgbClr val="434343"/>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rgbClr val="434343"/>
              </a:solidFill>
              <a:highlight>
                <a:srgbClr val="FFFFFF"/>
              </a:highlight>
              <a:latin typeface="Times New Roman"/>
              <a:ea typeface="Times New Roman"/>
              <a:cs typeface="Times New Roman"/>
              <a:sym typeface="Times New Roman"/>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just">
              <a:lnSpc>
                <a:spcPct val="115000"/>
              </a:lnSpc>
              <a:spcBef>
                <a:spcPts val="0"/>
              </a:spcBef>
              <a:spcAft>
                <a:spcPts val="0"/>
              </a:spcAft>
              <a:buSzPts val="1800"/>
              <a:buChar char="●"/>
            </a:pPr>
            <a:r>
              <a:rPr lang="en-GB" sz="1600">
                <a:solidFill>
                  <a:srgbClr val="434343"/>
                </a:solidFill>
                <a:highlight>
                  <a:srgbClr val="FFFFFF"/>
                </a:highlight>
                <a:latin typeface="Times New Roman"/>
                <a:ea typeface="Times New Roman"/>
                <a:cs typeface="Times New Roman"/>
                <a:sym typeface="Times New Roman"/>
              </a:rPr>
              <a:t>Text summarization: use of machines to summarise a document or set of documents using heuristics or statistical methods. </a:t>
            </a:r>
            <a:endParaRPr sz="1600">
              <a:solidFill>
                <a:srgbClr val="434343"/>
              </a:solidFill>
              <a:highlight>
                <a:srgbClr val="FFFFFF"/>
              </a:highlight>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SzPts val="1800"/>
              <a:buChar char="●"/>
            </a:pPr>
            <a:r>
              <a:rPr lang="en-GB" sz="1600">
                <a:solidFill>
                  <a:srgbClr val="434343"/>
                </a:solidFill>
                <a:highlight>
                  <a:srgbClr val="FFFFFF"/>
                </a:highlight>
                <a:latin typeface="Times New Roman"/>
                <a:ea typeface="Times New Roman"/>
                <a:cs typeface="Times New Roman"/>
                <a:sym typeface="Times New Roman"/>
              </a:rPr>
              <a:t>Summary: condensed piece of writing that accurately captures and expresses the most significant and relevant information from the document or documents we're summarising. </a:t>
            </a:r>
            <a:endParaRPr sz="1600">
              <a:solidFill>
                <a:srgbClr val="434343"/>
              </a:solidFill>
              <a:highlight>
                <a:srgbClr val="FFFFFF"/>
              </a:highlight>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SzPts val="1800"/>
              <a:buChar char="●"/>
            </a:pPr>
            <a:r>
              <a:rPr lang="en-GB" sz="1600">
                <a:solidFill>
                  <a:srgbClr val="434343"/>
                </a:solidFill>
                <a:highlight>
                  <a:srgbClr val="FFFFFF"/>
                </a:highlight>
                <a:latin typeface="Times New Roman"/>
                <a:ea typeface="Times New Roman"/>
                <a:cs typeface="Times New Roman"/>
                <a:sym typeface="Times New Roman"/>
              </a:rPr>
              <a:t>Main emphasis of the system is on the hybrid text summarization module</a:t>
            </a:r>
            <a:endParaRPr sz="1600">
              <a:solidFill>
                <a:srgbClr val="434343"/>
              </a:solidFill>
              <a:highlight>
                <a:srgbClr val="FFFFFF"/>
              </a:highlight>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SzPts val="1800"/>
              <a:buChar char="●"/>
            </a:pPr>
            <a:r>
              <a:rPr lang="en-GB" sz="1600">
                <a:solidFill>
                  <a:srgbClr val="434343"/>
                </a:solidFill>
                <a:highlight>
                  <a:srgbClr val="FFFFFF"/>
                </a:highlight>
                <a:latin typeface="Times New Roman"/>
                <a:ea typeface="Times New Roman"/>
                <a:cs typeface="Times New Roman"/>
                <a:sym typeface="Times New Roman"/>
              </a:rPr>
              <a:t>Google Text-to-Speech API to get the audio version of the summary.</a:t>
            </a:r>
            <a:endParaRPr sz="1600">
              <a:solidFill>
                <a:srgbClr val="434343"/>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1600">
              <a:solidFill>
                <a:srgbClr val="434343"/>
              </a:solidFill>
              <a:highlight>
                <a:srgbClr val="FFFFFF"/>
              </a:highlight>
              <a:latin typeface="Times New Roman"/>
              <a:ea typeface="Times New Roman"/>
              <a:cs typeface="Times New Roman"/>
              <a:sym typeface="Times New Roman"/>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123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Times New Roman"/>
                <a:ea typeface="Times New Roman"/>
                <a:cs typeface="Times New Roman"/>
                <a:sym typeface="Times New Roman"/>
              </a:rPr>
              <a:t>Existing systems- based on literature survey</a:t>
            </a:r>
            <a:endParaRPr>
              <a:latin typeface="Times New Roman"/>
              <a:ea typeface="Times New Roman"/>
              <a:cs typeface="Times New Roman"/>
              <a:sym typeface="Times New Roman"/>
            </a:endParaRPr>
          </a:p>
        </p:txBody>
      </p:sp>
      <p:graphicFrame>
        <p:nvGraphicFramePr>
          <p:cNvPr id="98" name="Google Shape;98;p19"/>
          <p:cNvGraphicFramePr/>
          <p:nvPr/>
        </p:nvGraphicFramePr>
        <p:xfrm>
          <a:off x="173207" y="644090"/>
          <a:ext cx="3000000" cy="3000000"/>
        </p:xfrm>
        <a:graphic>
          <a:graphicData uri="http://schemas.openxmlformats.org/drawingml/2006/table">
            <a:tbl>
              <a:tblPr bandRow="1" firstRow="1">
                <a:noFill/>
                <a:tableStyleId>{BCA628DF-686D-401A-A57E-5FD5C860F638}</a:tableStyleId>
              </a:tblPr>
              <a:tblGrid>
                <a:gridCol w="828750"/>
                <a:gridCol w="1521475"/>
                <a:gridCol w="1194950"/>
                <a:gridCol w="1180250"/>
                <a:gridCol w="2135600"/>
                <a:gridCol w="1955500"/>
              </a:tblGrid>
              <a:tr h="561375">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SL No.</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AUTHORS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JOURNAL</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TECHNIQUES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Calibri"/>
                        <a:buNone/>
                      </a:pPr>
                      <a:r>
                        <a:rPr lang="en-GB" sz="1600">
                          <a:latin typeface="Times New Roman"/>
                          <a:ea typeface="Times New Roman"/>
                          <a:cs typeface="Times New Roman"/>
                          <a:sym typeface="Times New Roman"/>
                        </a:rPr>
                        <a:t>DRAWBACKS /LIMITATIONS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71825">
                <a:tc>
                  <a:txBody>
                    <a:bodyPr/>
                    <a:lstStyle/>
                    <a:p>
                      <a:pPr indent="0" lvl="0" marL="0" marR="0" rtl="0" algn="l">
                        <a:spcBef>
                          <a:spcPts val="0"/>
                        </a:spcBef>
                        <a:spcAft>
                          <a:spcPts val="0"/>
                        </a:spcAft>
                        <a:buNone/>
                      </a:pPr>
                      <a:r>
                        <a:t/>
                      </a:r>
                      <a:endParaRPr sz="1000">
                        <a:latin typeface="Times New Roman"/>
                        <a:ea typeface="Times New Roman"/>
                        <a:cs typeface="Times New Roman"/>
                        <a:sym typeface="Times New Roman"/>
                      </a:endParaRPr>
                    </a:p>
                    <a:p>
                      <a:pPr indent="0" lvl="0" marL="0" marR="0" rtl="0" algn="l">
                        <a:spcBef>
                          <a:spcPts val="0"/>
                        </a:spcBef>
                        <a:spcAft>
                          <a:spcPts val="0"/>
                        </a:spcAft>
                        <a:buNone/>
                      </a:pPr>
                      <a:r>
                        <a:t/>
                      </a:r>
                      <a:endParaRPr sz="1000">
                        <a:latin typeface="Times New Roman"/>
                        <a:ea typeface="Times New Roman"/>
                        <a:cs typeface="Times New Roman"/>
                        <a:sym typeface="Times New Roman"/>
                      </a:endParaRPr>
                    </a:p>
                    <a:p>
                      <a:pPr indent="0" lvl="0" marL="0" marR="0" rtl="0" algn="l">
                        <a:spcBef>
                          <a:spcPts val="0"/>
                        </a:spcBef>
                        <a:spcAft>
                          <a:spcPts val="0"/>
                        </a:spcAft>
                        <a:buNone/>
                      </a:pPr>
                      <a:r>
                        <a:t/>
                      </a:r>
                      <a:endParaRPr sz="1000">
                        <a:latin typeface="Times New Roman"/>
                        <a:ea typeface="Times New Roman"/>
                        <a:cs typeface="Times New Roman"/>
                        <a:sym typeface="Times New Roman"/>
                      </a:endParaRPr>
                    </a:p>
                    <a:p>
                      <a:pPr indent="0" lvl="0" marL="0" marR="0" rtl="0" algn="l">
                        <a:spcBef>
                          <a:spcPts val="0"/>
                        </a:spcBef>
                        <a:spcAft>
                          <a:spcPts val="0"/>
                        </a:spcAft>
                        <a:buNone/>
                      </a:pPr>
                      <a:r>
                        <a:rPr lang="en-GB"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A Two-Stage Transformer-Based Approach for Variable-Length Abstractive Summarization</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Ming-Hsiang Su, Chung-Hsien Wu, Hao-Tse Cheng</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IEEE/ACM Transactions on Audio, Speech, and Language Processing</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The model consists of a text segmentation module and a two-stage Transformer-based summarization module.</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Text segmentation model: divides input into a specified no.of segments, each segment uses the abstractive summarization to form a  variable-length abstractive summary </a:t>
                      </a:r>
                      <a:r>
                        <a:rPr lang="en-GB" sz="1000">
                          <a:solidFill>
                            <a:schemeClr val="dk1"/>
                          </a:solidFill>
                          <a:highlight>
                            <a:srgbClr val="FFFFFF"/>
                          </a:highlight>
                          <a:latin typeface="Times New Roman"/>
                          <a:ea typeface="Times New Roman"/>
                          <a:cs typeface="Times New Roman"/>
                          <a:sym typeface="Times New Roman"/>
                        </a:rPr>
                        <a:t>transformer and the language representation model BERT.</a:t>
                      </a:r>
                      <a:r>
                        <a:rPr lang="en-GB" sz="1000">
                          <a:solidFill>
                            <a:schemeClr val="dk1"/>
                          </a:solidFill>
                          <a:highlight>
                            <a:srgbClr val="FFFFFF"/>
                          </a:highlight>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latin typeface="Times New Roman"/>
                          <a:ea typeface="Times New Roman"/>
                          <a:cs typeface="Times New Roman"/>
                          <a:sym typeface="Times New Roman"/>
                        </a:rPr>
                        <a:t>Summary generated has very less information due to </a:t>
                      </a:r>
                      <a:r>
                        <a:rPr lang="en-GB" sz="1000">
                          <a:solidFill>
                            <a:schemeClr val="dk1"/>
                          </a:solidFill>
                          <a:highlight>
                            <a:srgbClr val="FFFFFF"/>
                          </a:highlight>
                          <a:latin typeface="Times New Roman"/>
                          <a:ea typeface="Times New Roman"/>
                          <a:cs typeface="Times New Roman"/>
                          <a:sym typeface="Times New Roman"/>
                        </a:rPr>
                        <a:t>insufficient variable-length summary.</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                                                                                                                                                        Most of the input text in LCSTS are short articles, which limit the ability of the variable-length abstractive summarization system. Short article cannot be cut into too many segments </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704675">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Extractive Document Summarization Based on Dynamic Feature Space Mapping</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Samira Ghodratnama, Amin Beheshti , Mehrdad Zakershahrak, Fariborz Spbhanmanesh.</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IEEE Access</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A clustering algorithm is used to understand the underlying structure of data and an iterative</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Process is done  to minimize the classification error in each cluster.</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Since the algorithm performs in an iterative process:gradient descent, simple clustering (k-means)</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and classification (KNN) are used to support efficiency.</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Future potential-to use the knowledge of the crowd to update weights in addition to the weights learned by the system,so considering the preference of users in summarizing implicitly.  </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                                                      In the redundancy aspect: ExDoS competes with BANDITSUM.</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20"/>
          <p:cNvGraphicFramePr/>
          <p:nvPr/>
        </p:nvGraphicFramePr>
        <p:xfrm>
          <a:off x="174257" y="352915"/>
          <a:ext cx="3000000" cy="3000000"/>
        </p:xfrm>
        <a:graphic>
          <a:graphicData uri="http://schemas.openxmlformats.org/drawingml/2006/table">
            <a:tbl>
              <a:tblPr bandRow="1" firstRow="1">
                <a:noFill/>
                <a:tableStyleId>{BCA628DF-686D-401A-A57E-5FD5C860F638}</a:tableStyleId>
              </a:tblPr>
              <a:tblGrid>
                <a:gridCol w="847750"/>
                <a:gridCol w="1178600"/>
                <a:gridCol w="1040000"/>
                <a:gridCol w="1191450"/>
                <a:gridCol w="2859400"/>
                <a:gridCol w="1669550"/>
              </a:tblGrid>
              <a:tr h="481850">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SL No.</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AUTHORS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JOURNAL</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TECHNIQUES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Calibri"/>
                        <a:buNone/>
                      </a:pPr>
                      <a:r>
                        <a:rPr lang="en-GB" sz="1600">
                          <a:latin typeface="Times New Roman"/>
                          <a:ea typeface="Times New Roman"/>
                          <a:cs typeface="Times New Roman"/>
                          <a:sym typeface="Times New Roman"/>
                        </a:rPr>
                        <a:t>DRAWBACKS /LIMITATIONS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655375">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Extractive Text Summarization Using Sentence Ranking</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J.N.Madhuri, Ganesh Kumar.R</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 </a:t>
                      </a:r>
                      <a:r>
                        <a:rPr lang="en-GB" sz="10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2019 International Conference on Data Science and Communication (IconDSC</a:t>
                      </a:r>
                      <a:r>
                        <a:rPr lang="en-GB" sz="1150">
                          <a:solidFill>
                            <a:srgbClr val="006699"/>
                          </a:solidFill>
                          <a:highlight>
                            <a:srgbClr val="FFFFFF"/>
                          </a:highlight>
                          <a:uFill>
                            <a:noFill/>
                          </a:uFill>
                          <a:latin typeface="Arial"/>
                          <a:ea typeface="Arial"/>
                          <a:cs typeface="Arial"/>
                          <a:sym typeface="Arial"/>
                          <a:hlinkClick r:id="rId4">
                            <a:extLst>
                              <a:ext uri="{A12FA001-AC4F-418D-AE19-62706E023703}">
                                <ahyp:hlinkClr val="tx"/>
                              </a:ext>
                            </a:extLst>
                          </a:hlinkClick>
                        </a:rPr>
                        <a:t>)</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1. Reading the given text tokenizing it.</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2. Removal of stop-words and Parts-of-speech are assigned to each token.</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3. Weight assignment to individual tokens by using:Wt = (1)</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4.Calculating Weight frequency of tokens :Wtf = (2)</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5. Individual terms ranks are calculated.</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6. extract the high weighted</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frequency sentences to get the summarized text.</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(More accurate than the traditional approach)</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Still only extractive summarisation, system does not entirely understand the meaning of the sentence and cannot reinterpret it like abstractive </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159525">
                <a:tc>
                  <a:txBody>
                    <a:bodyPr/>
                    <a:lstStyle/>
                    <a:p>
                      <a:pPr indent="0" lvl="0" marL="0" marR="0" rtl="0" algn="l">
                        <a:spcBef>
                          <a:spcPts val="0"/>
                        </a:spcBef>
                        <a:spcAft>
                          <a:spcPts val="0"/>
                        </a:spcAft>
                        <a:buNone/>
                      </a:pPr>
                      <a:r>
                        <a:rPr lang="en-GB" sz="1000">
                          <a:latin typeface="Times New Roman"/>
                          <a:ea typeface="Times New Roman"/>
                          <a:cs typeface="Times New Roman"/>
                          <a:sym typeface="Times New Roman"/>
                        </a:rPr>
                        <a:t>4. </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A Combined Extractive With Abstractive Model for Summarization</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Wenfeng Liu , Yaling Gao, Jinming Li, and Yuzhen Yang</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IEEE Access</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Hybrid abstractive and extractive summarization :</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Font typeface="Arial"/>
                        <a:buNone/>
                      </a:pPr>
                      <a:r>
                        <a:rPr lang="en-GB" sz="1000">
                          <a:solidFill>
                            <a:schemeClr val="dk1"/>
                          </a:solidFill>
                          <a:highlight>
                            <a:srgbClr val="FFFFFF"/>
                          </a:highlight>
                          <a:latin typeface="Times New Roman"/>
                          <a:ea typeface="Times New Roman"/>
                          <a:cs typeface="Times New Roman"/>
                          <a:sym typeface="Times New Roman"/>
                        </a:rPr>
                        <a:t>1. </a:t>
                      </a:r>
                      <a:r>
                        <a:rPr lang="en-GB" sz="1000">
                          <a:solidFill>
                            <a:schemeClr val="dk1"/>
                          </a:solidFill>
                          <a:highlight>
                            <a:srgbClr val="FFFFFF"/>
                          </a:highlight>
                          <a:latin typeface="Times New Roman"/>
                          <a:ea typeface="Times New Roman"/>
                          <a:cs typeface="Times New Roman"/>
                          <a:sym typeface="Times New Roman"/>
                        </a:rPr>
                        <a:t>Extractive model selects the most</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significant sentences in the document. Taking into account the differences or features of sentences. Embeddings of extracting sentences are constructed.</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Font typeface="Arial"/>
                        <a:buNone/>
                      </a:pPr>
                      <a:r>
                        <a:rPr lang="en-GB" sz="1000">
                          <a:solidFill>
                            <a:schemeClr val="dk1"/>
                          </a:solidFill>
                          <a:highlight>
                            <a:srgbClr val="FFFFFF"/>
                          </a:highlight>
                          <a:latin typeface="Times New Roman"/>
                          <a:ea typeface="Times New Roman"/>
                          <a:cs typeface="Times New Roman"/>
                          <a:sym typeface="Times New Roman"/>
                        </a:rPr>
                        <a:t>2. Abstractive model that rewrites these</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sentences as the nal summarization.We use the beam search. Sentence with highest score is the pseudo-summary. </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3. Next cycle is executed. The best</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pseudo-summary is the last summarization.</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Font typeface="Arial"/>
                        <a:buNone/>
                      </a:pPr>
                      <a:r>
                        <a:rPr lang="en-GB" sz="1000">
                          <a:solidFill>
                            <a:schemeClr val="dk1"/>
                          </a:solidFill>
                          <a:highlight>
                            <a:srgbClr val="FFFFFF"/>
                          </a:highlight>
                          <a:latin typeface="Times New Roman"/>
                          <a:ea typeface="Times New Roman"/>
                          <a:cs typeface="Times New Roman"/>
                          <a:sym typeface="Times New Roman"/>
                        </a:rPr>
                        <a:t>Does not involve multi-document summaries</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aphicFrame>
        <p:nvGraphicFramePr>
          <p:cNvPr id="110" name="Google Shape;110;p21"/>
          <p:cNvGraphicFramePr/>
          <p:nvPr/>
        </p:nvGraphicFramePr>
        <p:xfrm>
          <a:off x="174257" y="352915"/>
          <a:ext cx="3000000" cy="3000000"/>
        </p:xfrm>
        <a:graphic>
          <a:graphicData uri="http://schemas.openxmlformats.org/drawingml/2006/table">
            <a:tbl>
              <a:tblPr bandRow="1" firstRow="1">
                <a:noFill/>
                <a:tableStyleId>{BCA628DF-686D-401A-A57E-5FD5C860F638}</a:tableStyleId>
              </a:tblPr>
              <a:tblGrid>
                <a:gridCol w="847750"/>
                <a:gridCol w="1178600"/>
                <a:gridCol w="1040000"/>
                <a:gridCol w="1191450"/>
                <a:gridCol w="2859400"/>
                <a:gridCol w="1669550"/>
              </a:tblGrid>
              <a:tr h="481850">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SL No.</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AUTHORS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JOURNAL</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600">
                          <a:latin typeface="Times New Roman"/>
                          <a:ea typeface="Times New Roman"/>
                          <a:cs typeface="Times New Roman"/>
                          <a:sym typeface="Times New Roman"/>
                        </a:rPr>
                        <a:t>TECHNIQUES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Calibri"/>
                        <a:buNone/>
                      </a:pPr>
                      <a:r>
                        <a:rPr lang="en-GB" sz="1600">
                          <a:latin typeface="Times New Roman"/>
                          <a:ea typeface="Times New Roman"/>
                          <a:cs typeface="Times New Roman"/>
                          <a:sym typeface="Times New Roman"/>
                        </a:rPr>
                        <a:t>DRAWBACKS /LIMITATIONS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325">
                <a:tc>
                  <a:txBody>
                    <a:bodyPr/>
                    <a:lstStyle/>
                    <a:p>
                      <a:pPr indent="0" lvl="0" marL="0" marR="0" rtl="0" algn="l">
                        <a:spcBef>
                          <a:spcPts val="0"/>
                        </a:spcBef>
                        <a:spcAft>
                          <a:spcPts val="0"/>
                        </a:spcAft>
                        <a:buNone/>
                      </a:pPr>
                      <a:r>
                        <a:t/>
                      </a:r>
                      <a:endParaRPr sz="1000">
                        <a:latin typeface="Times New Roman"/>
                        <a:ea typeface="Times New Roman"/>
                        <a:cs typeface="Times New Roman"/>
                        <a:sym typeface="Times New Roman"/>
                      </a:endParaRPr>
                    </a:p>
                    <a:p>
                      <a:pPr indent="0" lvl="0" marL="0" marR="0" rtl="0" algn="l">
                        <a:spcBef>
                          <a:spcPts val="0"/>
                        </a:spcBef>
                        <a:spcAft>
                          <a:spcPts val="0"/>
                        </a:spcAft>
                        <a:buNone/>
                      </a:pPr>
                      <a:r>
                        <a:t/>
                      </a:r>
                      <a:endParaRPr sz="1000">
                        <a:latin typeface="Times New Roman"/>
                        <a:ea typeface="Times New Roman"/>
                        <a:cs typeface="Times New Roman"/>
                        <a:sym typeface="Times New Roman"/>
                      </a:endParaRPr>
                    </a:p>
                    <a:p>
                      <a:pPr indent="0" lvl="0" marL="0" marR="0" rtl="0" algn="l">
                        <a:spcBef>
                          <a:spcPts val="0"/>
                        </a:spcBef>
                        <a:spcAft>
                          <a:spcPts val="0"/>
                        </a:spcAft>
                        <a:buNone/>
                      </a:pPr>
                      <a:r>
                        <a:t/>
                      </a:r>
                      <a:endParaRPr sz="1000">
                        <a:latin typeface="Times New Roman"/>
                        <a:ea typeface="Times New Roman"/>
                        <a:cs typeface="Times New Roman"/>
                        <a:sym typeface="Times New Roman"/>
                      </a:endParaRPr>
                    </a:p>
                    <a:p>
                      <a:pPr indent="0" lvl="0" marL="0" marR="0" rtl="0" algn="l">
                        <a:spcBef>
                          <a:spcPts val="0"/>
                        </a:spcBef>
                        <a:spcAft>
                          <a:spcPts val="0"/>
                        </a:spcAft>
                        <a:buNone/>
                      </a:pPr>
                      <a:r>
                        <a:rPr lang="en-GB"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Statistical Parametric Speech Synthesis Incorporating Generative Adversarial Networks</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Yuki Saito , Shinnosuke Takamichi and Hiroshi Saruwatari.</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IEEE/ACM Transactions on Audio, Speech, and Language Processing</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S</a:t>
                      </a:r>
                      <a:r>
                        <a:rPr lang="en-GB" sz="1000">
                          <a:solidFill>
                            <a:schemeClr val="dk1"/>
                          </a:solidFill>
                          <a:highlight>
                            <a:srgbClr val="FFFFFF"/>
                          </a:highlight>
                          <a:latin typeface="Times New Roman"/>
                          <a:ea typeface="Times New Roman"/>
                          <a:cs typeface="Times New Roman"/>
                          <a:sym typeface="Times New Roman"/>
                        </a:rPr>
                        <a:t>tatistical parametric speech synthesis incorporating generative adversarial networks (GANs) is proposed. Proposed algorithm</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incorporating the Wasserstein GAN improved synthetic.</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speech quality the most in comparison with various GANs.</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rPr lang="en-GB" sz="1000">
                          <a:solidFill>
                            <a:schemeClr val="dk1"/>
                          </a:solidFill>
                          <a:highlight>
                            <a:srgbClr val="FFFFFF"/>
                          </a:highlight>
                          <a:latin typeface="Times New Roman"/>
                          <a:ea typeface="Times New Roman"/>
                          <a:cs typeface="Times New Roman"/>
                          <a:sym typeface="Times New Roman"/>
                        </a:rPr>
                        <a:t>GANs minimize the divergence (i.e., distribution difference) between the natural and generated speech parameters, the proposed method effectively alleviates the oversmoothing effect on the generated speech</a:t>
                      </a:r>
                      <a:endParaRPr sz="1000">
                        <a:solidFill>
                          <a:schemeClr val="dk1"/>
                        </a:solidFill>
                        <a:highlight>
                          <a:srgbClr val="FFFFFF"/>
                        </a:highlight>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F</a:t>
                      </a:r>
                      <a:r>
                        <a:rPr lang="en-GB" sz="1000">
                          <a:solidFill>
                            <a:schemeClr val="dk1"/>
                          </a:solidFill>
                          <a:highlight>
                            <a:srgbClr val="FFFFFF"/>
                          </a:highlight>
                          <a:latin typeface="Times New Roman"/>
                          <a:ea typeface="Times New Roman"/>
                          <a:cs typeface="Times New Roman"/>
                          <a:sym typeface="Times New Roman"/>
                        </a:rPr>
                        <a:t>urther investigate the behavior in relation</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to the hyper-parameter settings, adopt feature functions which</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are more effective to detect synthetic speech than the identity</a:t>
                      </a:r>
                      <a:endParaRPr sz="1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600"/>
                        <a:buFont typeface="Calibri"/>
                        <a:buNone/>
                      </a:pPr>
                      <a:r>
                        <a:rPr lang="en-GB" sz="1000">
                          <a:solidFill>
                            <a:schemeClr val="dk1"/>
                          </a:solidFill>
                          <a:highlight>
                            <a:srgbClr val="FFFFFF"/>
                          </a:highlight>
                          <a:latin typeface="Times New Roman"/>
                          <a:ea typeface="Times New Roman"/>
                          <a:cs typeface="Times New Roman"/>
                          <a:sym typeface="Times New Roman"/>
                        </a:rPr>
                        <a:t>function, and devise discriminator models with linguistic dependencies.</a:t>
                      </a:r>
                      <a:endParaRPr sz="10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11" name="Google Shape;11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