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88" y="2044184"/>
            <a:ext cx="4919305" cy="414111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80190" y="1932980"/>
            <a:ext cx="7556421" cy="2934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702"/>
              </a:lnSpc>
              <a:buNone/>
            </a:pPr>
            <a:r>
              <a:rPr lang="en-US" sz="6162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Introduction to KNN Classification</a:t>
            </a:r>
            <a:endParaRPr lang="en-US" sz="6162" dirty="0"/>
          </a:p>
        </p:txBody>
      </p:sp>
      <p:sp>
        <p:nvSpPr>
          <p:cNvPr id="7" name="Text 3"/>
          <p:cNvSpPr/>
          <p:nvPr/>
        </p:nvSpPr>
        <p:spPr>
          <a:xfrm>
            <a:off x="6280190" y="5207794"/>
            <a:ext cx="7556421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K-Nearest Neighbors (KNN) is a powerful and versatile algorithm in machine learning. It's a non-parametric method used for classification and regression tasks. </a:t>
            </a:r>
            <a:endParaRPr lang="en-US" sz="1786" dirty="0"/>
          </a:p>
        </p:txBody>
      </p:sp>
      <p:pic>
        <p:nvPicPr>
          <p:cNvPr id="8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488" y="1517809"/>
            <a:ext cx="4919305" cy="519398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3790" y="756999"/>
            <a:ext cx="5670590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KNN?</a:t>
            </a:r>
            <a:endParaRPr lang="en-US" sz="4465" dirty="0"/>
          </a:p>
        </p:txBody>
      </p:sp>
      <p:sp>
        <p:nvSpPr>
          <p:cNvPr id="7" name="Text 3"/>
          <p:cNvSpPr/>
          <p:nvPr/>
        </p:nvSpPr>
        <p:spPr>
          <a:xfrm>
            <a:off x="793790" y="1805940"/>
            <a:ext cx="7556421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KNN is a supervised learning algorithm that classifies data points based on the majority class of their nearest neighbors. It assumes that similar data points are likely to belong to the same class.</a:t>
            </a:r>
            <a:endParaRPr lang="en-US" sz="1786" dirty="0"/>
          </a:p>
        </p:txBody>
      </p:sp>
      <p:sp>
        <p:nvSpPr>
          <p:cNvPr id="8" name="Shape 4"/>
          <p:cNvSpPr/>
          <p:nvPr/>
        </p:nvSpPr>
        <p:spPr>
          <a:xfrm>
            <a:off x="793790" y="3149798"/>
            <a:ext cx="3664863" cy="2410897"/>
          </a:xfrm>
          <a:prstGeom prst="roundRect">
            <a:avLst>
              <a:gd name="adj" fmla="val 379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1028224" y="3384232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Non-Parametric</a:t>
            </a:r>
            <a:endParaRPr lang="en-US" sz="2233" dirty="0"/>
          </a:p>
        </p:txBody>
      </p:sp>
      <p:sp>
        <p:nvSpPr>
          <p:cNvPr id="10" name="Text 6"/>
          <p:cNvSpPr/>
          <p:nvPr/>
        </p:nvSpPr>
        <p:spPr>
          <a:xfrm>
            <a:off x="1028224" y="3874651"/>
            <a:ext cx="3195995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KNN doesn't make assumptions about the underlying data distribution.</a:t>
            </a:r>
            <a:endParaRPr lang="en-US" sz="1786" dirty="0"/>
          </a:p>
        </p:txBody>
      </p:sp>
      <p:sp>
        <p:nvSpPr>
          <p:cNvPr id="11" name="Shape 7"/>
          <p:cNvSpPr/>
          <p:nvPr/>
        </p:nvSpPr>
        <p:spPr>
          <a:xfrm>
            <a:off x="4685467" y="3149798"/>
            <a:ext cx="3664863" cy="2410897"/>
          </a:xfrm>
          <a:prstGeom prst="roundRect">
            <a:avLst>
              <a:gd name="adj" fmla="val 379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4919901" y="3384232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Lazy Learning</a:t>
            </a:r>
            <a:endParaRPr lang="en-US" sz="2233" dirty="0"/>
          </a:p>
        </p:txBody>
      </p:sp>
      <p:sp>
        <p:nvSpPr>
          <p:cNvPr id="13" name="Text 9"/>
          <p:cNvSpPr/>
          <p:nvPr/>
        </p:nvSpPr>
        <p:spPr>
          <a:xfrm>
            <a:off x="4919901" y="3874651"/>
            <a:ext cx="3195995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KNN does not build a model explicitly, but instead relies on the training data during prediction.</a:t>
            </a:r>
            <a:endParaRPr lang="en-US" sz="1786" dirty="0"/>
          </a:p>
        </p:txBody>
      </p:sp>
      <p:sp>
        <p:nvSpPr>
          <p:cNvPr id="14" name="Shape 10"/>
          <p:cNvSpPr/>
          <p:nvPr/>
        </p:nvSpPr>
        <p:spPr>
          <a:xfrm>
            <a:off x="793790" y="5787509"/>
            <a:ext cx="7556421" cy="1685092"/>
          </a:xfrm>
          <a:prstGeom prst="roundRect">
            <a:avLst>
              <a:gd name="adj" fmla="val 543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1028224" y="6021943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Instance-Based</a:t>
            </a:r>
            <a:endParaRPr lang="en-US" sz="2233" dirty="0"/>
          </a:p>
        </p:txBody>
      </p:sp>
      <p:sp>
        <p:nvSpPr>
          <p:cNvPr id="16" name="Text 12"/>
          <p:cNvSpPr/>
          <p:nvPr/>
        </p:nvSpPr>
        <p:spPr>
          <a:xfrm>
            <a:off x="1028224" y="6512362"/>
            <a:ext cx="7087553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It makes predictions based on the similarity to known data points, rather than a model.</a:t>
            </a:r>
            <a:endParaRPr lang="en-US" sz="1786" dirty="0"/>
          </a:p>
        </p:txBody>
      </p:sp>
      <p:pic>
        <p:nvPicPr>
          <p:cNvPr id="17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695" y="256223"/>
            <a:ext cx="3509010" cy="771715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17471" y="728901"/>
            <a:ext cx="6022777" cy="6405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044"/>
              </a:lnSpc>
              <a:buNone/>
            </a:pPr>
            <a:r>
              <a:rPr lang="en-US" sz="4035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How does KNN work?</a:t>
            </a:r>
            <a:endParaRPr lang="en-US" sz="4035" dirty="0"/>
          </a:p>
        </p:txBody>
      </p:sp>
      <p:sp>
        <p:nvSpPr>
          <p:cNvPr id="7" name="Text 3"/>
          <p:cNvSpPr/>
          <p:nvPr/>
        </p:nvSpPr>
        <p:spPr>
          <a:xfrm>
            <a:off x="717471" y="1676876"/>
            <a:ext cx="7709059" cy="6560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83"/>
              </a:lnSpc>
              <a:buNone/>
            </a:pPr>
            <a:r>
              <a:rPr lang="en-US" sz="1614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KNN works by finding the k nearest neighbors to a new data point and assigning it to the class that is most frequent among those neighbors.</a:t>
            </a:r>
            <a:endParaRPr lang="en-US" sz="1614" dirty="0"/>
          </a:p>
        </p:txBody>
      </p:sp>
      <p:sp>
        <p:nvSpPr>
          <p:cNvPr id="8" name="Shape 4"/>
          <p:cNvSpPr/>
          <p:nvPr/>
        </p:nvSpPr>
        <p:spPr>
          <a:xfrm>
            <a:off x="1013460" y="2563535"/>
            <a:ext cx="22860" cy="4937165"/>
          </a:xfrm>
          <a:prstGeom prst="roundRect">
            <a:avLst>
              <a:gd name="adj" fmla="val 40000"/>
            </a:avLst>
          </a:prstGeom>
          <a:solidFill>
            <a:srgbClr val="000000">
              <a:alpha val="8000"/>
            </a:srgbClr>
          </a:solidFill>
          <a:ln/>
        </p:spPr>
      </p:sp>
      <p:sp>
        <p:nvSpPr>
          <p:cNvPr id="9" name="Shape 5"/>
          <p:cNvSpPr/>
          <p:nvPr/>
        </p:nvSpPr>
        <p:spPr>
          <a:xfrm>
            <a:off x="1232654" y="3013353"/>
            <a:ext cx="717471" cy="22860"/>
          </a:xfrm>
          <a:prstGeom prst="roundRect">
            <a:avLst>
              <a:gd name="adj" fmla="val 40000"/>
            </a:avLst>
          </a:prstGeom>
          <a:solidFill>
            <a:srgbClr val="151617"/>
          </a:solidFill>
          <a:ln/>
        </p:spPr>
      </p:sp>
      <p:sp>
        <p:nvSpPr>
          <p:cNvPr id="10" name="Shape 6"/>
          <p:cNvSpPr/>
          <p:nvPr/>
        </p:nvSpPr>
        <p:spPr>
          <a:xfrm>
            <a:off x="794266" y="2794159"/>
            <a:ext cx="461248" cy="461248"/>
          </a:xfrm>
          <a:prstGeom prst="roundRect">
            <a:avLst>
              <a:gd name="adj" fmla="val 198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960596" y="2870954"/>
            <a:ext cx="128588" cy="3075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21"/>
              </a:lnSpc>
              <a:buNone/>
            </a:pPr>
            <a:r>
              <a:rPr lang="en-US" sz="2421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421" dirty="0"/>
          </a:p>
        </p:txBody>
      </p:sp>
      <p:sp>
        <p:nvSpPr>
          <p:cNvPr id="12" name="Text 8"/>
          <p:cNvSpPr/>
          <p:nvPr/>
        </p:nvSpPr>
        <p:spPr>
          <a:xfrm>
            <a:off x="2152293" y="2768441"/>
            <a:ext cx="2606159" cy="3202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22"/>
              </a:lnSpc>
              <a:buNone/>
            </a:pPr>
            <a:r>
              <a:rPr lang="en-US" sz="2018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Calculate Distance</a:t>
            </a:r>
            <a:endParaRPr lang="en-US" sz="2018" dirty="0"/>
          </a:p>
        </p:txBody>
      </p:sp>
      <p:sp>
        <p:nvSpPr>
          <p:cNvPr id="13" name="Text 9"/>
          <p:cNvSpPr/>
          <p:nvPr/>
        </p:nvSpPr>
        <p:spPr>
          <a:xfrm>
            <a:off x="2152293" y="3211711"/>
            <a:ext cx="6274237" cy="6560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583"/>
              </a:lnSpc>
              <a:buNone/>
            </a:pPr>
            <a:r>
              <a:rPr lang="en-US" sz="1614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Measure the distance between the new data point and all existing data points in the training set.</a:t>
            </a:r>
            <a:endParaRPr lang="en-US" sz="1614" dirty="0"/>
          </a:p>
        </p:txBody>
      </p:sp>
      <p:sp>
        <p:nvSpPr>
          <p:cNvPr id="14" name="Shape 10"/>
          <p:cNvSpPr/>
          <p:nvPr/>
        </p:nvSpPr>
        <p:spPr>
          <a:xfrm>
            <a:off x="1232654" y="4727377"/>
            <a:ext cx="717471" cy="22860"/>
          </a:xfrm>
          <a:prstGeom prst="roundRect">
            <a:avLst>
              <a:gd name="adj" fmla="val 40000"/>
            </a:avLst>
          </a:prstGeom>
          <a:solidFill>
            <a:srgbClr val="151617"/>
          </a:solidFill>
          <a:ln/>
        </p:spPr>
      </p:sp>
      <p:sp>
        <p:nvSpPr>
          <p:cNvPr id="15" name="Shape 11"/>
          <p:cNvSpPr/>
          <p:nvPr/>
        </p:nvSpPr>
        <p:spPr>
          <a:xfrm>
            <a:off x="794266" y="4508183"/>
            <a:ext cx="461248" cy="461248"/>
          </a:xfrm>
          <a:prstGeom prst="roundRect">
            <a:avLst>
              <a:gd name="adj" fmla="val 198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931426" y="4584978"/>
            <a:ext cx="186928" cy="3075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21"/>
              </a:lnSpc>
              <a:buNone/>
            </a:pPr>
            <a:r>
              <a:rPr lang="en-US" sz="2421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421" dirty="0"/>
          </a:p>
        </p:txBody>
      </p:sp>
      <p:sp>
        <p:nvSpPr>
          <p:cNvPr id="17" name="Text 13"/>
          <p:cNvSpPr/>
          <p:nvPr/>
        </p:nvSpPr>
        <p:spPr>
          <a:xfrm>
            <a:off x="2152293" y="4482465"/>
            <a:ext cx="3276124" cy="3202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22"/>
              </a:lnSpc>
              <a:buNone/>
            </a:pPr>
            <a:r>
              <a:rPr lang="en-US" sz="2018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Find Nearest Neighbors</a:t>
            </a:r>
            <a:endParaRPr lang="en-US" sz="2018" dirty="0"/>
          </a:p>
        </p:txBody>
      </p:sp>
      <p:sp>
        <p:nvSpPr>
          <p:cNvPr id="18" name="Text 14"/>
          <p:cNvSpPr/>
          <p:nvPr/>
        </p:nvSpPr>
        <p:spPr>
          <a:xfrm>
            <a:off x="2152293" y="4925735"/>
            <a:ext cx="6274237" cy="6560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583"/>
              </a:lnSpc>
              <a:buNone/>
            </a:pPr>
            <a:r>
              <a:rPr lang="en-US" sz="1614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Identify the k data points closest to the new data point based on the calculated distances.</a:t>
            </a:r>
            <a:endParaRPr lang="en-US" sz="1614" dirty="0"/>
          </a:p>
        </p:txBody>
      </p:sp>
      <p:sp>
        <p:nvSpPr>
          <p:cNvPr id="19" name="Shape 15"/>
          <p:cNvSpPr/>
          <p:nvPr/>
        </p:nvSpPr>
        <p:spPr>
          <a:xfrm>
            <a:off x="1232654" y="6441400"/>
            <a:ext cx="717471" cy="22860"/>
          </a:xfrm>
          <a:prstGeom prst="roundRect">
            <a:avLst>
              <a:gd name="adj" fmla="val 40000"/>
            </a:avLst>
          </a:prstGeom>
          <a:solidFill>
            <a:srgbClr val="151617"/>
          </a:solidFill>
          <a:ln/>
        </p:spPr>
      </p:sp>
      <p:sp>
        <p:nvSpPr>
          <p:cNvPr id="20" name="Shape 16"/>
          <p:cNvSpPr/>
          <p:nvPr/>
        </p:nvSpPr>
        <p:spPr>
          <a:xfrm>
            <a:off x="794266" y="6222206"/>
            <a:ext cx="461248" cy="461248"/>
          </a:xfrm>
          <a:prstGeom prst="roundRect">
            <a:avLst>
              <a:gd name="adj" fmla="val 198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</p:spPr>
      </p:sp>
      <p:sp>
        <p:nvSpPr>
          <p:cNvPr id="21" name="Text 17"/>
          <p:cNvSpPr/>
          <p:nvPr/>
        </p:nvSpPr>
        <p:spPr>
          <a:xfrm>
            <a:off x="930473" y="6299002"/>
            <a:ext cx="188833" cy="3075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21"/>
              </a:lnSpc>
              <a:buNone/>
            </a:pPr>
            <a:r>
              <a:rPr lang="en-US" sz="2421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421" dirty="0"/>
          </a:p>
        </p:txBody>
      </p:sp>
      <p:sp>
        <p:nvSpPr>
          <p:cNvPr id="22" name="Text 18"/>
          <p:cNvSpPr/>
          <p:nvPr/>
        </p:nvSpPr>
        <p:spPr>
          <a:xfrm>
            <a:off x="2152293" y="6196489"/>
            <a:ext cx="2562463" cy="3202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22"/>
              </a:lnSpc>
              <a:buNone/>
            </a:pPr>
            <a:r>
              <a:rPr lang="en-US" sz="2018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Assign Class</a:t>
            </a:r>
            <a:endParaRPr lang="en-US" sz="2018" dirty="0"/>
          </a:p>
        </p:txBody>
      </p:sp>
      <p:sp>
        <p:nvSpPr>
          <p:cNvPr id="23" name="Text 19"/>
          <p:cNvSpPr/>
          <p:nvPr/>
        </p:nvSpPr>
        <p:spPr>
          <a:xfrm>
            <a:off x="2152293" y="6639758"/>
            <a:ext cx="6274237" cy="6560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583"/>
              </a:lnSpc>
              <a:buNone/>
            </a:pPr>
            <a:r>
              <a:rPr lang="en-US" sz="1614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Determine the most common class among the k nearest neighbors and assign it to the new data point.</a:t>
            </a:r>
            <a:endParaRPr lang="en-US" sz="1614" dirty="0"/>
          </a:p>
        </p:txBody>
      </p:sp>
      <p:pic>
        <p:nvPicPr>
          <p:cNvPr id="24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412" y="2731651"/>
            <a:ext cx="4991576" cy="276617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92468" y="545902"/>
            <a:ext cx="7759065" cy="12365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4869"/>
              </a:lnSpc>
              <a:buNone/>
            </a:pPr>
            <a:r>
              <a:rPr lang="en-US" sz="3895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Choosing the right value of K</a:t>
            </a:r>
            <a:endParaRPr lang="en-US" sz="3895" dirty="0"/>
          </a:p>
        </p:txBody>
      </p:sp>
      <p:sp>
        <p:nvSpPr>
          <p:cNvPr id="7" name="Text 3"/>
          <p:cNvSpPr/>
          <p:nvPr/>
        </p:nvSpPr>
        <p:spPr>
          <a:xfrm>
            <a:off x="692468" y="2079188"/>
            <a:ext cx="7759065" cy="633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93"/>
              </a:lnSpc>
              <a:buNone/>
            </a:pPr>
            <a:r>
              <a:rPr lang="en-US" sz="1558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value of K, the number of nearest neighbors to consider, is a crucial hyperparameter that affects KNN's performance.</a:t>
            </a:r>
            <a:endParaRPr lang="en-US" sz="1558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68" y="2934891"/>
            <a:ext cx="989290" cy="1582936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978462" y="3132653"/>
            <a:ext cx="2473404" cy="3090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35"/>
              </a:lnSpc>
              <a:buNone/>
            </a:pPr>
            <a:r>
              <a:rPr lang="en-US" sz="1948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Small K</a:t>
            </a:r>
            <a:endParaRPr lang="en-US" sz="1948" dirty="0"/>
          </a:p>
        </p:txBody>
      </p:sp>
      <p:sp>
        <p:nvSpPr>
          <p:cNvPr id="10" name="Text 5"/>
          <p:cNvSpPr/>
          <p:nvPr/>
        </p:nvSpPr>
        <p:spPr>
          <a:xfrm>
            <a:off x="1978462" y="3560445"/>
            <a:ext cx="6473071" cy="633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493"/>
              </a:lnSpc>
              <a:buNone/>
            </a:pPr>
            <a:r>
              <a:rPr lang="en-US" sz="1558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More prone to noise and overfitting, as it focuses on local patterns.</a:t>
            </a:r>
            <a:endParaRPr lang="en-US" sz="1558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68" y="4517827"/>
            <a:ext cx="989290" cy="1582936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978462" y="4715589"/>
            <a:ext cx="2473404" cy="3090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35"/>
              </a:lnSpc>
              <a:buNone/>
            </a:pPr>
            <a:r>
              <a:rPr lang="en-US" sz="1948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Large K</a:t>
            </a:r>
            <a:endParaRPr lang="en-US" sz="1948" dirty="0"/>
          </a:p>
        </p:txBody>
      </p:sp>
      <p:sp>
        <p:nvSpPr>
          <p:cNvPr id="13" name="Text 7"/>
          <p:cNvSpPr/>
          <p:nvPr/>
        </p:nvSpPr>
        <p:spPr>
          <a:xfrm>
            <a:off x="1978462" y="5143381"/>
            <a:ext cx="6473071" cy="633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493"/>
              </a:lnSpc>
              <a:buNone/>
            </a:pPr>
            <a:r>
              <a:rPr lang="en-US" sz="1558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More robust to outliers but can lead to underfitting, as it considers a wider range of data points.</a:t>
            </a:r>
            <a:endParaRPr lang="en-US" sz="1558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468" y="6100763"/>
            <a:ext cx="989290" cy="1582936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978462" y="6298525"/>
            <a:ext cx="2473404" cy="3090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35"/>
              </a:lnSpc>
              <a:buNone/>
            </a:pPr>
            <a:r>
              <a:rPr lang="en-US" sz="1948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Optimal K</a:t>
            </a:r>
            <a:endParaRPr lang="en-US" sz="1948" dirty="0"/>
          </a:p>
        </p:txBody>
      </p:sp>
      <p:sp>
        <p:nvSpPr>
          <p:cNvPr id="16" name="Text 9"/>
          <p:cNvSpPr/>
          <p:nvPr/>
        </p:nvSpPr>
        <p:spPr>
          <a:xfrm>
            <a:off x="1978462" y="6726317"/>
            <a:ext cx="6473071" cy="6331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493"/>
              </a:lnSpc>
              <a:buNone/>
            </a:pPr>
            <a:r>
              <a:rPr lang="en-US" sz="1558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 balance between bias and variance, resulting in a model that generalizes well to new data.</a:t>
            </a:r>
            <a:endParaRPr lang="en-US" sz="1558" dirty="0"/>
          </a:p>
        </p:txBody>
      </p:sp>
      <p:pic>
        <p:nvPicPr>
          <p:cNvPr id="17" name="Image 5" descr="preencoded.png">
            <a:hlinkClick r:id="rId7" tooltip="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88" y="1712476"/>
            <a:ext cx="4919305" cy="480452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80190" y="1143833"/>
            <a:ext cx="3402330" cy="4252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349"/>
              </a:lnSpc>
              <a:buNone/>
            </a:pPr>
            <a:r>
              <a:rPr lang="en-US" sz="2679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Algorithm Steps</a:t>
            </a:r>
            <a:endParaRPr lang="en-US" sz="2679" dirty="0"/>
          </a:p>
        </p:txBody>
      </p:sp>
      <p:sp>
        <p:nvSpPr>
          <p:cNvPr id="7" name="Text 3"/>
          <p:cNvSpPr/>
          <p:nvPr/>
        </p:nvSpPr>
        <p:spPr>
          <a:xfrm>
            <a:off x="6280190" y="1824276"/>
            <a:ext cx="7556421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Distance Metric</a:t>
            </a:r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: The common distance metrics used based on Nature of the Data.(Euclidean distance,Manhattan distance)</a:t>
            </a:r>
            <a:endParaRPr lang="en-US" sz="1786" dirty="0"/>
          </a:p>
        </p:txBody>
      </p:sp>
      <p:sp>
        <p:nvSpPr>
          <p:cNvPr id="8" name="Shape 4"/>
          <p:cNvSpPr/>
          <p:nvPr/>
        </p:nvSpPr>
        <p:spPr>
          <a:xfrm>
            <a:off x="6280190" y="3060383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6464141" y="3145393"/>
            <a:ext cx="142280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79" dirty="0"/>
          </a:p>
        </p:txBody>
      </p:sp>
      <p:sp>
        <p:nvSpPr>
          <p:cNvPr id="10" name="Text 6"/>
          <p:cNvSpPr/>
          <p:nvPr/>
        </p:nvSpPr>
        <p:spPr>
          <a:xfrm>
            <a:off x="7017306" y="3060383"/>
            <a:ext cx="2927747" cy="10629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Choose the number of neighbors (k)</a:t>
            </a:r>
            <a:pPr indent="0" marL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2233" dirty="0"/>
          </a:p>
        </p:txBody>
      </p:sp>
      <p:sp>
        <p:nvSpPr>
          <p:cNvPr id="11" name="Shape 7"/>
          <p:cNvSpPr/>
          <p:nvPr/>
        </p:nvSpPr>
        <p:spPr>
          <a:xfrm>
            <a:off x="10171867" y="3060383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10323552" y="3145393"/>
            <a:ext cx="206931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79" dirty="0"/>
          </a:p>
        </p:txBody>
      </p:sp>
      <p:sp>
        <p:nvSpPr>
          <p:cNvPr id="13" name="Text 9"/>
          <p:cNvSpPr/>
          <p:nvPr/>
        </p:nvSpPr>
        <p:spPr>
          <a:xfrm>
            <a:off x="10908983" y="3060383"/>
            <a:ext cx="2927747" cy="17716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Calculate the distance between the query point and all other points</a:t>
            </a:r>
            <a:pPr indent="0" marL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2233" dirty="0"/>
          </a:p>
        </p:txBody>
      </p:sp>
      <p:sp>
        <p:nvSpPr>
          <p:cNvPr id="14" name="Shape 10"/>
          <p:cNvSpPr/>
          <p:nvPr/>
        </p:nvSpPr>
        <p:spPr>
          <a:xfrm>
            <a:off x="6280190" y="5313998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6430804" y="5399008"/>
            <a:ext cx="208955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79" dirty="0"/>
          </a:p>
        </p:txBody>
      </p:sp>
      <p:sp>
        <p:nvSpPr>
          <p:cNvPr id="16" name="Text 12"/>
          <p:cNvSpPr/>
          <p:nvPr/>
        </p:nvSpPr>
        <p:spPr>
          <a:xfrm>
            <a:off x="7017306" y="5313998"/>
            <a:ext cx="2927747" cy="10629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Sort the distances and determine the nearest neighbors</a:t>
            </a:r>
            <a:pPr indent="0" marL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2233" dirty="0"/>
          </a:p>
        </p:txBody>
      </p:sp>
      <p:sp>
        <p:nvSpPr>
          <p:cNvPr id="17" name="Shape 13"/>
          <p:cNvSpPr/>
          <p:nvPr/>
        </p:nvSpPr>
        <p:spPr>
          <a:xfrm>
            <a:off x="10171867" y="5313998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</p:spPr>
      </p:sp>
      <p:sp>
        <p:nvSpPr>
          <p:cNvPr id="18" name="Text 14"/>
          <p:cNvSpPr/>
          <p:nvPr/>
        </p:nvSpPr>
        <p:spPr>
          <a:xfrm>
            <a:off x="10305812" y="5399008"/>
            <a:ext cx="242292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sz="2679" dirty="0"/>
          </a:p>
        </p:txBody>
      </p:sp>
      <p:sp>
        <p:nvSpPr>
          <p:cNvPr id="19" name="Text 15"/>
          <p:cNvSpPr/>
          <p:nvPr/>
        </p:nvSpPr>
        <p:spPr>
          <a:xfrm>
            <a:off x="10908983" y="5313998"/>
            <a:ext cx="2927747" cy="17716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Assign the most common class among the nearest neighbors to the query point</a:t>
            </a:r>
            <a:pPr indent="0" marL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2233" dirty="0"/>
          </a:p>
        </p:txBody>
      </p:sp>
      <p:pic>
        <p:nvPicPr>
          <p:cNvPr id="2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93580" y="2819400"/>
            <a:ext cx="4587240" cy="25908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77954" y="789027"/>
            <a:ext cx="5882283" cy="6947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70"/>
              </a:lnSpc>
              <a:buNone/>
            </a:pPr>
            <a:r>
              <a:rPr lang="en-US" sz="4376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Advantages of KNN</a:t>
            </a:r>
            <a:endParaRPr lang="en-US" sz="4376" dirty="0"/>
          </a:p>
        </p:txBody>
      </p:sp>
      <p:sp>
        <p:nvSpPr>
          <p:cNvPr id="6" name="Text 3"/>
          <p:cNvSpPr/>
          <p:nvPr/>
        </p:nvSpPr>
        <p:spPr>
          <a:xfrm>
            <a:off x="777954" y="1817132"/>
            <a:ext cx="7588091" cy="7112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01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KNN offers several advantages that make it a popular choice for various machine learning applications.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77954" y="3028474"/>
            <a:ext cx="500063" cy="500063"/>
          </a:xfrm>
          <a:prstGeom prst="roundRect">
            <a:avLst>
              <a:gd name="adj" fmla="val 1829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958215" y="3111698"/>
            <a:ext cx="139422" cy="3334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26"/>
              </a:lnSpc>
              <a:buNone/>
            </a:pPr>
            <a:r>
              <a:rPr lang="en-US" sz="2626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6" dirty="0"/>
          </a:p>
        </p:txBody>
      </p:sp>
      <p:sp>
        <p:nvSpPr>
          <p:cNvPr id="9" name="Text 6"/>
          <p:cNvSpPr/>
          <p:nvPr/>
        </p:nvSpPr>
        <p:spPr>
          <a:xfrm>
            <a:off x="1500307" y="3028474"/>
            <a:ext cx="2778681" cy="3473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5"/>
              </a:lnSpc>
              <a:buNone/>
            </a:pPr>
            <a:r>
              <a:rPr lang="en-US" sz="2188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Simplicity</a:t>
            </a:r>
            <a:endParaRPr lang="en-US" sz="2188" dirty="0"/>
          </a:p>
        </p:txBody>
      </p:sp>
      <p:sp>
        <p:nvSpPr>
          <p:cNvPr id="10" name="Text 7"/>
          <p:cNvSpPr/>
          <p:nvPr/>
        </p:nvSpPr>
        <p:spPr>
          <a:xfrm>
            <a:off x="1500307" y="3509129"/>
            <a:ext cx="2960608" cy="3556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01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Easy to understand 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1500307" y="3998119"/>
            <a:ext cx="2960608" cy="7112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01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and implement. Also no training phase is reuired.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683204" y="3028474"/>
            <a:ext cx="500063" cy="500063"/>
          </a:xfrm>
          <a:prstGeom prst="roundRect">
            <a:avLst>
              <a:gd name="adj" fmla="val 1829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4831794" y="3111698"/>
            <a:ext cx="202763" cy="3334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26"/>
              </a:lnSpc>
              <a:buNone/>
            </a:pPr>
            <a:r>
              <a:rPr lang="en-US" sz="2626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6" dirty="0"/>
          </a:p>
        </p:txBody>
      </p:sp>
      <p:sp>
        <p:nvSpPr>
          <p:cNvPr id="14" name="Text 11"/>
          <p:cNvSpPr/>
          <p:nvPr/>
        </p:nvSpPr>
        <p:spPr>
          <a:xfrm>
            <a:off x="5405557" y="3028474"/>
            <a:ext cx="2778681" cy="3473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5"/>
              </a:lnSpc>
              <a:buNone/>
            </a:pPr>
            <a:r>
              <a:rPr lang="en-US" sz="2188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Versatility</a:t>
            </a:r>
            <a:endParaRPr lang="en-US" sz="2188" dirty="0"/>
          </a:p>
        </p:txBody>
      </p:sp>
      <p:sp>
        <p:nvSpPr>
          <p:cNvPr id="15" name="Text 12"/>
          <p:cNvSpPr/>
          <p:nvPr/>
        </p:nvSpPr>
        <p:spPr>
          <a:xfrm>
            <a:off x="5405557" y="3509129"/>
            <a:ext cx="2960608" cy="10669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01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It can be used for both classification and regression tasks.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77954" y="5181719"/>
            <a:ext cx="500063" cy="500063"/>
          </a:xfrm>
          <a:prstGeom prst="roundRect">
            <a:avLst>
              <a:gd name="adj" fmla="val 1829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925592" y="5264944"/>
            <a:ext cx="204787" cy="3334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26"/>
              </a:lnSpc>
              <a:buNone/>
            </a:pPr>
            <a:r>
              <a:rPr lang="en-US" sz="2626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6" dirty="0"/>
          </a:p>
        </p:txBody>
      </p:sp>
      <p:sp>
        <p:nvSpPr>
          <p:cNvPr id="18" name="Text 15"/>
          <p:cNvSpPr/>
          <p:nvPr/>
        </p:nvSpPr>
        <p:spPr>
          <a:xfrm>
            <a:off x="1500307" y="5181719"/>
            <a:ext cx="2778681" cy="3473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5"/>
              </a:lnSpc>
              <a:buNone/>
            </a:pPr>
            <a:r>
              <a:rPr lang="en-US" sz="2188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Non-Parametric</a:t>
            </a:r>
            <a:endParaRPr lang="en-US" sz="2188" dirty="0"/>
          </a:p>
        </p:txBody>
      </p:sp>
      <p:sp>
        <p:nvSpPr>
          <p:cNvPr id="19" name="Text 16"/>
          <p:cNvSpPr/>
          <p:nvPr/>
        </p:nvSpPr>
        <p:spPr>
          <a:xfrm>
            <a:off x="1500307" y="5662374"/>
            <a:ext cx="2960608" cy="1778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01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It doesn't assume a specific data distribution, making it suitable for complex datasets.</a:t>
            </a:r>
            <a:endParaRPr lang="en-US" sz="1750" dirty="0"/>
          </a:p>
        </p:txBody>
      </p:sp>
      <p:sp>
        <p:nvSpPr>
          <p:cNvPr id="20" name="Shape 17"/>
          <p:cNvSpPr/>
          <p:nvPr/>
        </p:nvSpPr>
        <p:spPr>
          <a:xfrm>
            <a:off x="4683204" y="5181719"/>
            <a:ext cx="500063" cy="500063"/>
          </a:xfrm>
          <a:prstGeom prst="roundRect">
            <a:avLst>
              <a:gd name="adj" fmla="val 1829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4814530" y="5264944"/>
            <a:ext cx="237411" cy="3334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26"/>
              </a:lnSpc>
              <a:buNone/>
            </a:pPr>
            <a:r>
              <a:rPr lang="en-US" sz="2626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sz="2626" dirty="0"/>
          </a:p>
        </p:txBody>
      </p:sp>
      <p:sp>
        <p:nvSpPr>
          <p:cNvPr id="22" name="Text 19"/>
          <p:cNvSpPr/>
          <p:nvPr/>
        </p:nvSpPr>
        <p:spPr>
          <a:xfrm>
            <a:off x="5405557" y="5181719"/>
            <a:ext cx="2778681" cy="3473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5"/>
              </a:lnSpc>
              <a:buNone/>
            </a:pPr>
            <a:r>
              <a:rPr lang="en-US" sz="2188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Easy to Update</a:t>
            </a:r>
            <a:endParaRPr lang="en-US" sz="2188" dirty="0"/>
          </a:p>
        </p:txBody>
      </p:sp>
      <p:sp>
        <p:nvSpPr>
          <p:cNvPr id="23" name="Text 20"/>
          <p:cNvSpPr/>
          <p:nvPr/>
        </p:nvSpPr>
        <p:spPr>
          <a:xfrm>
            <a:off x="5405557" y="5662374"/>
            <a:ext cx="2960608" cy="1778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01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New data points can be easily added to the training set without retraining the entire model.</a:t>
            </a:r>
            <a:endParaRPr lang="en-US" sz="1750" dirty="0"/>
          </a:p>
        </p:txBody>
      </p:sp>
      <p:pic>
        <p:nvPicPr>
          <p:cNvPr id="2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4" name="Text 2"/>
          <p:cNvSpPr/>
          <p:nvPr/>
        </p:nvSpPr>
        <p:spPr>
          <a:xfrm>
            <a:off x="793790" y="1690807"/>
            <a:ext cx="6889313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Disadvantages of KNN</a:t>
            </a:r>
            <a:endParaRPr lang="en-US" sz="4465" dirty="0"/>
          </a:p>
        </p:txBody>
      </p:sp>
      <p:sp>
        <p:nvSpPr>
          <p:cNvPr id="5" name="Text 3"/>
          <p:cNvSpPr/>
          <p:nvPr/>
        </p:nvSpPr>
        <p:spPr>
          <a:xfrm>
            <a:off x="793790" y="2966561"/>
            <a:ext cx="3978116" cy="7086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Computational Complexity</a:t>
            </a:r>
            <a:endParaRPr lang="en-US" sz="2233" dirty="0"/>
          </a:p>
        </p:txBody>
      </p:sp>
      <p:sp>
        <p:nvSpPr>
          <p:cNvPr id="6" name="Text 4"/>
          <p:cNvSpPr/>
          <p:nvPr/>
        </p:nvSpPr>
        <p:spPr>
          <a:xfrm>
            <a:off x="793790" y="3902035"/>
            <a:ext cx="3978116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It requires calculating distances to all training data points during prediction, which can be computationally expensive for large datasets.</a:t>
            </a:r>
            <a:endParaRPr lang="en-US" sz="1786" dirty="0"/>
          </a:p>
        </p:txBody>
      </p:sp>
      <p:sp>
        <p:nvSpPr>
          <p:cNvPr id="7" name="Text 5"/>
          <p:cNvSpPr/>
          <p:nvPr/>
        </p:nvSpPr>
        <p:spPr>
          <a:xfrm>
            <a:off x="5332928" y="2966561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Sensitive to Noise</a:t>
            </a:r>
            <a:endParaRPr lang="en-US" sz="2233" dirty="0"/>
          </a:p>
        </p:txBody>
      </p:sp>
      <p:sp>
        <p:nvSpPr>
          <p:cNvPr id="8" name="Text 6"/>
          <p:cNvSpPr/>
          <p:nvPr/>
        </p:nvSpPr>
        <p:spPr>
          <a:xfrm>
            <a:off x="5332928" y="3547705"/>
            <a:ext cx="3978116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Outliers or noisy data points can significantly influence the classification result, affecting accuracy.</a:t>
            </a:r>
            <a:endParaRPr lang="en-US" sz="1786" dirty="0"/>
          </a:p>
        </p:txBody>
      </p:sp>
      <p:sp>
        <p:nvSpPr>
          <p:cNvPr id="9" name="Text 7"/>
          <p:cNvSpPr/>
          <p:nvPr/>
        </p:nvSpPr>
        <p:spPr>
          <a:xfrm>
            <a:off x="9872067" y="2966561"/>
            <a:ext cx="3690342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Curse of Dimensionality</a:t>
            </a:r>
            <a:endParaRPr lang="en-US" sz="2233" dirty="0"/>
          </a:p>
        </p:txBody>
      </p:sp>
      <p:sp>
        <p:nvSpPr>
          <p:cNvPr id="10" name="Text 8"/>
          <p:cNvSpPr/>
          <p:nvPr/>
        </p:nvSpPr>
        <p:spPr>
          <a:xfrm>
            <a:off x="9872067" y="3547705"/>
            <a:ext cx="3978116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 high-dimensional datasets, distances become less meaningful, potentially leading to inaccurate results.</a:t>
            </a:r>
            <a:endParaRPr lang="en-US" sz="1786" dirty="0"/>
          </a:p>
        </p:txBody>
      </p:sp>
      <p:sp>
        <p:nvSpPr>
          <p:cNvPr id="11" name="Text 9"/>
          <p:cNvSpPr/>
          <p:nvPr/>
        </p:nvSpPr>
        <p:spPr>
          <a:xfrm>
            <a:off x="793790" y="6175772"/>
            <a:ext cx="13042821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58"/>
              </a:lnSpc>
              <a:buNone/>
            </a:pPr>
            <a:endParaRPr lang="en-US" sz="1786" dirty="0"/>
          </a:p>
        </p:txBody>
      </p:sp>
      <p:pic>
        <p:nvPicPr>
          <p:cNvPr id="12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4" name="Text 2"/>
          <p:cNvSpPr/>
          <p:nvPr/>
        </p:nvSpPr>
        <p:spPr>
          <a:xfrm>
            <a:off x="793790" y="1550432"/>
            <a:ext cx="9036487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Implementing KNN in Python</a:t>
            </a:r>
            <a:endParaRPr lang="en-US" sz="4465" dirty="0"/>
          </a:p>
        </p:txBody>
      </p:sp>
      <p:sp>
        <p:nvSpPr>
          <p:cNvPr id="5" name="Text 3"/>
          <p:cNvSpPr/>
          <p:nvPr/>
        </p:nvSpPr>
        <p:spPr>
          <a:xfrm>
            <a:off x="793790" y="2599373"/>
            <a:ext cx="13042821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Implementing KNN in Python is relatively simple using libraries like scikit-learn.</a:t>
            </a:r>
            <a:endParaRPr lang="en-US" sz="1786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217426"/>
            <a:ext cx="566976" cy="566976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793790" y="4011216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Import Libraries</a:t>
            </a:r>
            <a:endParaRPr lang="en-US" sz="2233" dirty="0"/>
          </a:p>
        </p:txBody>
      </p:sp>
      <p:sp>
        <p:nvSpPr>
          <p:cNvPr id="8" name="Text 5"/>
          <p:cNvSpPr/>
          <p:nvPr/>
        </p:nvSpPr>
        <p:spPr>
          <a:xfrm>
            <a:off x="793790" y="4501634"/>
            <a:ext cx="3005495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Import necessary libraries for data manipulation, preprocessing, and KNN implementation.</a:t>
            </a:r>
            <a:endParaRPr lang="en-US" sz="1786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446" y="3217426"/>
            <a:ext cx="566976" cy="566976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4139446" y="4011216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Load Data</a:t>
            </a:r>
            <a:endParaRPr lang="en-US" sz="2233" dirty="0"/>
          </a:p>
        </p:txBody>
      </p:sp>
      <p:sp>
        <p:nvSpPr>
          <p:cNvPr id="11" name="Text 7"/>
          <p:cNvSpPr/>
          <p:nvPr/>
        </p:nvSpPr>
        <p:spPr>
          <a:xfrm>
            <a:off x="4139446" y="4501634"/>
            <a:ext cx="3005614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Load your dataset into a suitable data structure for processing and model training.</a:t>
            </a:r>
            <a:endParaRPr lang="en-US" sz="1786" dirty="0"/>
          </a:p>
        </p:txBody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221" y="3217426"/>
            <a:ext cx="566976" cy="566976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7485221" y="4011216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Preprocess Data</a:t>
            </a:r>
            <a:endParaRPr lang="en-US" sz="2233" dirty="0"/>
          </a:p>
        </p:txBody>
      </p:sp>
      <p:sp>
        <p:nvSpPr>
          <p:cNvPr id="14" name="Text 9"/>
          <p:cNvSpPr/>
          <p:nvPr/>
        </p:nvSpPr>
        <p:spPr>
          <a:xfrm>
            <a:off x="7485221" y="4501634"/>
            <a:ext cx="3005614" cy="21774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Clean and transform your data to ensure it's suitable for KNN, including scaling, imputation, and outlier handling.</a:t>
            </a:r>
            <a:endParaRPr lang="en-US" sz="1786" dirty="0"/>
          </a:p>
        </p:txBody>
      </p:sp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0997" y="3217426"/>
            <a:ext cx="566976" cy="566976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10830997" y="4011216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Train Model</a:t>
            </a:r>
            <a:endParaRPr lang="en-US" sz="2233" dirty="0"/>
          </a:p>
        </p:txBody>
      </p:sp>
      <p:sp>
        <p:nvSpPr>
          <p:cNvPr id="17" name="Text 11"/>
          <p:cNvSpPr/>
          <p:nvPr/>
        </p:nvSpPr>
        <p:spPr>
          <a:xfrm>
            <a:off x="10830997" y="4501634"/>
            <a:ext cx="3005614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Initialize a KNN model with your chosen parameters and train it using the preprocessed data.</a:t>
            </a:r>
            <a:endParaRPr lang="en-US" sz="1786" dirty="0"/>
          </a:p>
        </p:txBody>
      </p:sp>
      <p:pic>
        <p:nvPicPr>
          <p:cNvPr id="18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4" name="Text 2"/>
          <p:cNvSpPr/>
          <p:nvPr/>
        </p:nvSpPr>
        <p:spPr>
          <a:xfrm>
            <a:off x="793790" y="1019770"/>
            <a:ext cx="6191369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 of KNN</a:t>
            </a:r>
            <a:endParaRPr lang="en-US" sz="4465" dirty="0"/>
          </a:p>
        </p:txBody>
      </p:sp>
      <p:sp>
        <p:nvSpPr>
          <p:cNvPr id="5" name="Text 3"/>
          <p:cNvSpPr/>
          <p:nvPr/>
        </p:nvSpPr>
        <p:spPr>
          <a:xfrm>
            <a:off x="793790" y="2182177"/>
            <a:ext cx="13042821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KNN has numerous applications in various domains, demonstrating its versatility and practical value.</a:t>
            </a:r>
            <a:endParaRPr lang="en-US" sz="1786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800231"/>
            <a:ext cx="4120753" cy="2546747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793790" y="5630466"/>
            <a:ext cx="2917031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Image Recognition</a:t>
            </a:r>
            <a:endParaRPr lang="en-US" sz="2233" dirty="0"/>
          </a:p>
        </p:txBody>
      </p:sp>
      <p:sp>
        <p:nvSpPr>
          <p:cNvPr id="8" name="Text 5"/>
          <p:cNvSpPr/>
          <p:nvPr/>
        </p:nvSpPr>
        <p:spPr>
          <a:xfrm>
            <a:off x="793790" y="6120884"/>
            <a:ext cx="4120753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Classifying images based on visual features, such as object identification or scene analysis.</a:t>
            </a:r>
            <a:endParaRPr lang="en-US" sz="1786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704" y="2800231"/>
            <a:ext cx="4120872" cy="2546866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254704" y="5630585"/>
            <a:ext cx="3628311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Recommender Systems</a:t>
            </a:r>
            <a:endParaRPr lang="en-US" sz="2233" dirty="0"/>
          </a:p>
        </p:txBody>
      </p:sp>
      <p:sp>
        <p:nvSpPr>
          <p:cNvPr id="11" name="Text 7"/>
          <p:cNvSpPr/>
          <p:nvPr/>
        </p:nvSpPr>
        <p:spPr>
          <a:xfrm>
            <a:off x="5254704" y="6121003"/>
            <a:ext cx="4120872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Predicting user preferences for products or services based on similar items or users.</a:t>
            </a:r>
            <a:endParaRPr lang="en-US" sz="1786" dirty="0"/>
          </a:p>
        </p:txBody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738" y="2800231"/>
            <a:ext cx="4120753" cy="2546747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9715738" y="5630466"/>
            <a:ext cx="310324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Medical Diagnostics</a:t>
            </a:r>
            <a:endParaRPr lang="en-US" sz="2233" dirty="0"/>
          </a:p>
        </p:txBody>
      </p:sp>
      <p:sp>
        <p:nvSpPr>
          <p:cNvPr id="14" name="Text 9"/>
          <p:cNvSpPr/>
          <p:nvPr/>
        </p:nvSpPr>
        <p:spPr>
          <a:xfrm>
            <a:off x="9715738" y="6120884"/>
            <a:ext cx="4120753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Identifying diseases or conditions based on patient data, such as symptoms or medical history.</a:t>
            </a:r>
            <a:endParaRPr lang="en-US" sz="1786" dirty="0"/>
          </a:p>
        </p:txBody>
      </p:sp>
      <p:pic>
        <p:nvPicPr>
          <p:cNvPr id="15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2024-08-13T06:56:50Z</dcterms:created>
  <dcterms:modified xsi:type="dcterms:W3CDTF">2024-08-13T06:56:50Z</dcterms:modified>
</cp:coreProperties>
</file>