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 id="2147483724" r:id="rId3"/>
  </p:sldMasterIdLst>
  <p:notesMasterIdLst>
    <p:notesMasterId r:id="rId18"/>
  </p:notesMasterIdLst>
  <p:handoutMasterIdLst>
    <p:handoutMasterId r:id="rId19"/>
  </p:handoutMasterIdLst>
  <p:sldIdLst>
    <p:sldId id="5307" r:id="rId4"/>
    <p:sldId id="256" r:id="rId5"/>
    <p:sldId id="5324" r:id="rId6"/>
    <p:sldId id="5347" r:id="rId7"/>
    <p:sldId id="5346" r:id="rId8"/>
    <p:sldId id="5337" r:id="rId9"/>
    <p:sldId id="5338" r:id="rId10"/>
    <p:sldId id="5339" r:id="rId11"/>
    <p:sldId id="5348" r:id="rId12"/>
    <p:sldId id="5343" r:id="rId13"/>
    <p:sldId id="5340" r:id="rId14"/>
    <p:sldId id="5350" r:id="rId15"/>
    <p:sldId id="5341" r:id="rId16"/>
    <p:sldId id="534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2" userDrawn="1">
          <p15:clr>
            <a:srgbClr val="A4A3A4"/>
          </p15:clr>
        </p15:guide>
        <p15:guide id="2" pos="3840">
          <p15:clr>
            <a:srgbClr val="A4A3A4"/>
          </p15:clr>
        </p15:guide>
        <p15:guide id="3" orient="horz" pos="364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Schifando" initials="CS" lastIdx="1" clrIdx="0"/>
  <p:cmAuthor id="2" name="cavanaum1027@gmail.com" initials="c" lastIdx="8" clrIdx="1">
    <p:extLst>
      <p:ext uri="{19B8F6BF-5375-455C-9EA6-DF929625EA0E}">
        <p15:presenceInfo xmlns:p15="http://schemas.microsoft.com/office/powerpoint/2012/main" userId="7f6b6362bff806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6395"/>
    <a:srgbClr val="A0B4CE"/>
    <a:srgbClr val="18233F"/>
    <a:srgbClr val="10182C"/>
    <a:srgbClr val="0062FF"/>
    <a:srgbClr val="67A0FF"/>
    <a:srgbClr val="2DAFFC"/>
    <a:srgbClr val="1DB3E1"/>
    <a:srgbClr val="F0F0F0"/>
    <a:srgbClr val="00B2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80046"/>
  </p:normalViewPr>
  <p:slideViewPr>
    <p:cSldViewPr snapToGrid="0" snapToObjects="1">
      <p:cViewPr varScale="1">
        <p:scale>
          <a:sx n="59" d="100"/>
          <a:sy n="59" d="100"/>
        </p:scale>
        <p:origin x="1248" y="78"/>
      </p:cViewPr>
      <p:guideLst>
        <p:guide orient="horz" pos="3912"/>
        <p:guide pos="3840"/>
        <p:guide orient="horz" pos="3648"/>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236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88DA73-A535-DC46-B8C5-F4A02902A521}" type="datetimeFigureOut">
              <a:rPr lang="en-US" smtClean="0"/>
              <a:t>7/28/2019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F3A45B-3187-FD47-9D90-B1E431549F51}" type="slidenum">
              <a:rPr lang="en-US" smtClean="0"/>
              <a:t>‹#›</a:t>
            </a:fld>
            <a:endParaRPr lang="en-US"/>
          </a:p>
        </p:txBody>
      </p:sp>
    </p:spTree>
    <p:extLst>
      <p:ext uri="{BB962C8B-B14F-4D97-AF65-F5344CB8AC3E}">
        <p14:creationId xmlns:p14="http://schemas.microsoft.com/office/powerpoint/2010/main" val="1235905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68B97-3BD1-B141-9152-CEDA376B6996}" type="datetimeFigureOut">
              <a:rPr lang="en-US" smtClean="0"/>
              <a:t>7/28/2019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CA97A-0638-E840-8C03-5D0B62C621A0}" type="slidenum">
              <a:rPr lang="en-US" smtClean="0"/>
              <a:t>‹#›</a:t>
            </a:fld>
            <a:endParaRPr lang="en-US"/>
          </a:p>
        </p:txBody>
      </p:sp>
    </p:spTree>
    <p:extLst>
      <p:ext uri="{BB962C8B-B14F-4D97-AF65-F5344CB8AC3E}">
        <p14:creationId xmlns:p14="http://schemas.microsoft.com/office/powerpoint/2010/main" val="1054240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1</a:t>
            </a:fld>
            <a:endParaRPr lang="en-US"/>
          </a:p>
        </p:txBody>
      </p:sp>
    </p:spTree>
    <p:extLst>
      <p:ext uri="{BB962C8B-B14F-4D97-AF65-F5344CB8AC3E}">
        <p14:creationId xmlns:p14="http://schemas.microsoft.com/office/powerpoint/2010/main" val="270794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p:txBody>
      </p:sp>
      <p:sp>
        <p:nvSpPr>
          <p:cNvPr id="4" name="Slide Number Placeholder 3"/>
          <p:cNvSpPr>
            <a:spLocks noGrp="1"/>
          </p:cNvSpPr>
          <p:nvPr>
            <p:ph type="sldNum" sz="quarter" idx="5"/>
          </p:nvPr>
        </p:nvSpPr>
        <p:spPr/>
        <p:txBody>
          <a:bodyPr/>
          <a:lstStyle/>
          <a:p>
            <a:fld id="{0A7CA97A-0638-E840-8C03-5D0B62C621A0}" type="slidenum">
              <a:rPr lang="en-US" smtClean="0"/>
              <a:t>11</a:t>
            </a:fld>
            <a:endParaRPr lang="en-US"/>
          </a:p>
        </p:txBody>
      </p:sp>
    </p:spTree>
    <p:extLst>
      <p:ext uri="{BB962C8B-B14F-4D97-AF65-F5344CB8AC3E}">
        <p14:creationId xmlns:p14="http://schemas.microsoft.com/office/powerpoint/2010/main" val="2087474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p:txBody>
      </p:sp>
      <p:sp>
        <p:nvSpPr>
          <p:cNvPr id="4" name="Slide Number Placeholder 3"/>
          <p:cNvSpPr>
            <a:spLocks noGrp="1"/>
          </p:cNvSpPr>
          <p:nvPr>
            <p:ph type="sldNum" sz="quarter" idx="5"/>
          </p:nvPr>
        </p:nvSpPr>
        <p:spPr/>
        <p:txBody>
          <a:bodyPr/>
          <a:lstStyle/>
          <a:p>
            <a:fld id="{0A7CA97A-0638-E840-8C03-5D0B62C621A0}" type="slidenum">
              <a:rPr lang="en-US" smtClean="0"/>
              <a:t>12</a:t>
            </a:fld>
            <a:endParaRPr lang="en-US"/>
          </a:p>
        </p:txBody>
      </p:sp>
    </p:spTree>
    <p:extLst>
      <p:ext uri="{BB962C8B-B14F-4D97-AF65-F5344CB8AC3E}">
        <p14:creationId xmlns:p14="http://schemas.microsoft.com/office/powerpoint/2010/main" val="1138476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 GIT link</a:t>
            </a:r>
          </a:p>
        </p:txBody>
      </p:sp>
      <p:sp>
        <p:nvSpPr>
          <p:cNvPr id="4" name="Slide Number Placeholder 3"/>
          <p:cNvSpPr>
            <a:spLocks noGrp="1"/>
          </p:cNvSpPr>
          <p:nvPr>
            <p:ph type="sldNum" sz="quarter" idx="5"/>
          </p:nvPr>
        </p:nvSpPr>
        <p:spPr/>
        <p:txBody>
          <a:bodyPr/>
          <a:lstStyle/>
          <a:p>
            <a:fld id="{0A7CA97A-0638-E840-8C03-5D0B62C621A0}" type="slidenum">
              <a:rPr lang="en-US" smtClean="0"/>
              <a:t>13</a:t>
            </a:fld>
            <a:endParaRPr lang="en-US"/>
          </a:p>
        </p:txBody>
      </p:sp>
    </p:spTree>
    <p:extLst>
      <p:ext uri="{BB962C8B-B14F-4D97-AF65-F5344CB8AC3E}">
        <p14:creationId xmlns:p14="http://schemas.microsoft.com/office/powerpoint/2010/main" val="3524326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p:txBody>
      </p:sp>
      <p:sp>
        <p:nvSpPr>
          <p:cNvPr id="4" name="Slide Number Placeholder 3"/>
          <p:cNvSpPr>
            <a:spLocks noGrp="1"/>
          </p:cNvSpPr>
          <p:nvPr>
            <p:ph type="sldNum" sz="quarter" idx="5"/>
          </p:nvPr>
        </p:nvSpPr>
        <p:spPr/>
        <p:txBody>
          <a:bodyPr/>
          <a:lstStyle/>
          <a:p>
            <a:fld id="{0A7CA97A-0638-E840-8C03-5D0B62C621A0}" type="slidenum">
              <a:rPr lang="en-US" smtClean="0"/>
              <a:t>14</a:t>
            </a:fld>
            <a:endParaRPr lang="en-US"/>
          </a:p>
        </p:txBody>
      </p:sp>
    </p:spTree>
    <p:extLst>
      <p:ext uri="{BB962C8B-B14F-4D97-AF65-F5344CB8AC3E}">
        <p14:creationId xmlns:p14="http://schemas.microsoft.com/office/powerpoint/2010/main" val="42383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3</a:t>
            </a:fld>
            <a:endParaRPr lang="en-US"/>
          </a:p>
        </p:txBody>
      </p:sp>
    </p:spTree>
    <p:extLst>
      <p:ext uri="{BB962C8B-B14F-4D97-AF65-F5344CB8AC3E}">
        <p14:creationId xmlns:p14="http://schemas.microsoft.com/office/powerpoint/2010/main" val="873454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4</a:t>
            </a:fld>
            <a:endParaRPr lang="en-US"/>
          </a:p>
        </p:txBody>
      </p:sp>
    </p:spTree>
    <p:extLst>
      <p:ext uri="{BB962C8B-B14F-4D97-AF65-F5344CB8AC3E}">
        <p14:creationId xmlns:p14="http://schemas.microsoft.com/office/powerpoint/2010/main" val="2181436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5</a:t>
            </a:fld>
            <a:endParaRPr lang="en-US"/>
          </a:p>
        </p:txBody>
      </p:sp>
    </p:spTree>
    <p:extLst>
      <p:ext uri="{BB962C8B-B14F-4D97-AF65-F5344CB8AC3E}">
        <p14:creationId xmlns:p14="http://schemas.microsoft.com/office/powerpoint/2010/main" val="1085009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6</a:t>
            </a:fld>
            <a:endParaRPr lang="en-US"/>
          </a:p>
        </p:txBody>
      </p:sp>
    </p:spTree>
    <p:extLst>
      <p:ext uri="{BB962C8B-B14F-4D97-AF65-F5344CB8AC3E}">
        <p14:creationId xmlns:p14="http://schemas.microsoft.com/office/powerpoint/2010/main" val="2864563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7</a:t>
            </a:fld>
            <a:endParaRPr lang="en-US"/>
          </a:p>
        </p:txBody>
      </p:sp>
    </p:spTree>
    <p:extLst>
      <p:ext uri="{BB962C8B-B14F-4D97-AF65-F5344CB8AC3E}">
        <p14:creationId xmlns:p14="http://schemas.microsoft.com/office/powerpoint/2010/main" val="3192597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8</a:t>
            </a:fld>
            <a:endParaRPr lang="en-US"/>
          </a:p>
        </p:txBody>
      </p:sp>
    </p:spTree>
    <p:extLst>
      <p:ext uri="{BB962C8B-B14F-4D97-AF65-F5344CB8AC3E}">
        <p14:creationId xmlns:p14="http://schemas.microsoft.com/office/powerpoint/2010/main" val="2719698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9</a:t>
            </a:fld>
            <a:endParaRPr lang="en-US"/>
          </a:p>
        </p:txBody>
      </p:sp>
    </p:spTree>
    <p:extLst>
      <p:ext uri="{BB962C8B-B14F-4D97-AF65-F5344CB8AC3E}">
        <p14:creationId xmlns:p14="http://schemas.microsoft.com/office/powerpoint/2010/main" val="1162703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10</a:t>
            </a:fld>
            <a:endParaRPr lang="en-US"/>
          </a:p>
        </p:txBody>
      </p:sp>
    </p:spTree>
    <p:extLst>
      <p:ext uri="{BB962C8B-B14F-4D97-AF65-F5344CB8AC3E}">
        <p14:creationId xmlns:p14="http://schemas.microsoft.com/office/powerpoint/2010/main" val="3824095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tiff"/><Relationship Id="rId4" Type="http://schemas.openxmlformats.org/officeDocument/2006/relationships/image" Target="../media/image4.tif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Master" Target="../slideMasters/slideMaster2.xml"/><Relationship Id="rId5" Type="http://schemas.openxmlformats.org/officeDocument/2006/relationships/image" Target="../media/image10.jpeg"/><Relationship Id="rId4" Type="http://schemas.openxmlformats.org/officeDocument/2006/relationships/image" Target="../media/image9.tif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2B2B2B"/>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Group Name / DOC ID / Month XX, 2018 / © 2018 IBM Corporation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7" name="Picture Placeholder 5"/>
          <p:cNvSpPr>
            <a:spLocks noGrp="1"/>
          </p:cNvSpPr>
          <p:nvPr>
            <p:ph type="pic" sz="quarter" idx="12"/>
          </p:nvPr>
        </p:nvSpPr>
        <p:spPr>
          <a:xfrm>
            <a:off x="1161950" y="437323"/>
            <a:ext cx="9730040" cy="5473148"/>
          </a:xfrm>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Group Name / DOC ID / Month XX, 2018 / © 2018 IBM Corporation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
        <p:nvSpPr>
          <p:cNvPr id="2" name="Footer Placeholder 1"/>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1428205" y="6435307"/>
            <a:ext cx="7410995"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1118601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6096000" y="0"/>
            <a:ext cx="6096000" cy="6858000"/>
          </a:xfrm>
          <a:prstGeom prst="rect">
            <a:avLst/>
          </a:prstGeom>
          <a:solidFill>
            <a:srgbClr val="A0B4CE"/>
          </a:solidFill>
        </p:spPr>
        <p:txBody>
          <a:bodyPr wrap="square" lIns="0" tIns="0" rIns="0" bIns="0" rtlCol="0" anchor="ctr">
            <a:noAutofit/>
          </a:bodyPr>
          <a:lstStyle/>
          <a:p>
            <a:pPr algn="ctr"/>
            <a:endParaRPr lang="en-US" sz="1600">
              <a:solidFill>
                <a:srgbClr val="FFFFFF"/>
              </a:solidFill>
              <a:latin typeface="Arial"/>
              <a:cs typeface="Arial"/>
            </a:endParaRPr>
          </a:p>
        </p:txBody>
      </p:sp>
      <p:sp>
        <p:nvSpPr>
          <p:cNvPr id="2" name="Title 1"/>
          <p:cNvSpPr>
            <a:spLocks noGrp="1"/>
          </p:cNvSpPr>
          <p:nvPr>
            <p:ph type="title"/>
          </p:nvPr>
        </p:nvSpPr>
        <p:spPr>
          <a:xfrm>
            <a:off x="280416" y="234040"/>
            <a:ext cx="5522885" cy="576036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6388608" y="268224"/>
            <a:ext cx="5498592" cy="57261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6924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79CADE-2DEE-4454-9479-E76C951D09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CE5B1BB-2343-4702-B6FD-22D606EFBF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8036EE4-D6B6-4175-A293-F54D72C8B63C}"/>
              </a:ext>
            </a:extLst>
          </p:cNvPr>
          <p:cNvSpPr>
            <a:spLocks noGrp="1"/>
          </p:cNvSpPr>
          <p:nvPr>
            <p:ph type="dt" sz="half" idx="10"/>
          </p:nvPr>
        </p:nvSpPr>
        <p:spPr/>
        <p:txBody>
          <a:bodyPr/>
          <a:lstStyle/>
          <a:p>
            <a:fld id="{0F505F56-F44C-4772-B845-219F347EFAE2}" type="datetimeFigureOut">
              <a:rPr lang="en-US" smtClean="0"/>
              <a:t>7/28/2019</a:t>
            </a:fld>
            <a:endParaRPr lang="en-US"/>
          </a:p>
        </p:txBody>
      </p:sp>
      <p:sp>
        <p:nvSpPr>
          <p:cNvPr id="5" name="Footer Placeholder 4">
            <a:extLst>
              <a:ext uri="{FF2B5EF4-FFF2-40B4-BE49-F238E27FC236}">
                <a16:creationId xmlns:a16="http://schemas.microsoft.com/office/drawing/2014/main" xmlns="" id="{972C09BD-6BD5-4382-B5E9-9DB725923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CF4D4DF-F798-4575-A68C-F0954E8F9ABC}"/>
              </a:ext>
            </a:extLst>
          </p:cNvPr>
          <p:cNvSpPr>
            <a:spLocks noGrp="1"/>
          </p:cNvSpPr>
          <p:nvPr>
            <p:ph type="sldNum" sz="quarter" idx="12"/>
          </p:nvPr>
        </p:nvSpPr>
        <p:spPr/>
        <p:txBody>
          <a:bodyPr/>
          <a:lstStyle/>
          <a:p>
            <a:fld id="{AA3A9BEE-FDC4-4326-ACB5-D006070ADA5E}" type="slidenum">
              <a:rPr lang="en-US" smtClean="0"/>
              <a:t>‹#›</a:t>
            </a:fld>
            <a:endParaRPr lang="en-US"/>
          </a:p>
        </p:txBody>
      </p:sp>
    </p:spTree>
    <p:extLst>
      <p:ext uri="{BB962C8B-B14F-4D97-AF65-F5344CB8AC3E}">
        <p14:creationId xmlns:p14="http://schemas.microsoft.com/office/powerpoint/2010/main" val="3789670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D57E2-DBB6-4585-B6D8-ECEC77EFFD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4026B21-B687-46ED-8296-5C804B2AF471}"/>
              </a:ext>
            </a:extLst>
          </p:cNvPr>
          <p:cNvSpPr>
            <a:spLocks noGrp="1"/>
          </p:cNvSpPr>
          <p:nvPr>
            <p:ph type="dt" sz="half" idx="10"/>
          </p:nvPr>
        </p:nvSpPr>
        <p:spPr/>
        <p:txBody>
          <a:bodyPr/>
          <a:lstStyle/>
          <a:p>
            <a:fld id="{0F505F56-F44C-4772-B845-219F347EFAE2}" type="datetimeFigureOut">
              <a:rPr lang="en-US" smtClean="0"/>
              <a:t>7/28/2019</a:t>
            </a:fld>
            <a:endParaRPr lang="en-US"/>
          </a:p>
        </p:txBody>
      </p:sp>
      <p:sp>
        <p:nvSpPr>
          <p:cNvPr id="4" name="Footer Placeholder 3">
            <a:extLst>
              <a:ext uri="{FF2B5EF4-FFF2-40B4-BE49-F238E27FC236}">
                <a16:creationId xmlns:a16="http://schemas.microsoft.com/office/drawing/2014/main" xmlns="" id="{07F219AC-EE86-4FB2-B495-7356D8BCF5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256F0BF-A78D-4A53-9DC5-260C1A77DAA3}"/>
              </a:ext>
            </a:extLst>
          </p:cNvPr>
          <p:cNvSpPr>
            <a:spLocks noGrp="1"/>
          </p:cNvSpPr>
          <p:nvPr>
            <p:ph type="sldNum" sz="quarter" idx="12"/>
          </p:nvPr>
        </p:nvSpPr>
        <p:spPr/>
        <p:txBody>
          <a:bodyPr/>
          <a:lstStyle/>
          <a:p>
            <a:fld id="{AA3A9BEE-FDC4-4326-ACB5-D006070ADA5E}" type="slidenum">
              <a:rPr lang="en-US" smtClean="0"/>
              <a:t>‹#›</a:t>
            </a:fld>
            <a:endParaRPr lang="en-US"/>
          </a:p>
        </p:txBody>
      </p:sp>
    </p:spTree>
    <p:extLst>
      <p:ext uri="{BB962C8B-B14F-4D97-AF65-F5344CB8AC3E}">
        <p14:creationId xmlns:p14="http://schemas.microsoft.com/office/powerpoint/2010/main" val="3894525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a:t>Click to edit Master title style</a:t>
            </a:r>
          </a:p>
        </p:txBody>
      </p:sp>
      <p:pic>
        <p:nvPicPr>
          <p:cNvPr id="9" name="Picture 8">
            <a:extLst>
              <a:ext uri="{FF2B5EF4-FFF2-40B4-BE49-F238E27FC236}">
                <a16:creationId xmlns:a16="http://schemas.microsoft.com/office/drawing/2014/main" xmlns="" id="{0595B842-A2A1-7B4B-939F-A27812F45E07}"/>
              </a:ext>
            </a:extLst>
          </p:cNvPr>
          <p:cNvPicPr>
            <a:picLocks noChangeAspect="1"/>
          </p:cNvPicPr>
          <p:nvPr userDrawn="1"/>
        </p:nvPicPr>
        <p:blipFill>
          <a:blip r:embed="rId3"/>
          <a:stretch>
            <a:fillRect/>
          </a:stretch>
        </p:blipFill>
        <p:spPr>
          <a:xfrm>
            <a:off x="7333111" y="4986499"/>
            <a:ext cx="3405182" cy="1273592"/>
          </a:xfrm>
          <a:prstGeom prst="rect">
            <a:avLst/>
          </a:prstGeom>
        </p:spPr>
      </p:pic>
      <p:pic>
        <p:nvPicPr>
          <p:cNvPr id="2" name="Picture 1">
            <a:extLst>
              <a:ext uri="{FF2B5EF4-FFF2-40B4-BE49-F238E27FC236}">
                <a16:creationId xmlns:a16="http://schemas.microsoft.com/office/drawing/2014/main" xmlns="" id="{FECC1EE2-C655-8A40-A161-19FB52FCB18B}"/>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0980" y="360868"/>
            <a:ext cx="1949445" cy="778154"/>
          </a:xfrm>
          <a:prstGeom prst="rect">
            <a:avLst/>
          </a:prstGeom>
        </p:spPr>
      </p:pic>
      <p:pic>
        <p:nvPicPr>
          <p:cNvPr id="7" name="Picture 6">
            <a:extLst>
              <a:ext uri="{FF2B5EF4-FFF2-40B4-BE49-F238E27FC236}">
                <a16:creationId xmlns:a16="http://schemas.microsoft.com/office/drawing/2014/main" xmlns="" id="{C54D3FBA-7554-CC45-98F9-CB1575764BC3}"/>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416581" y="1555802"/>
            <a:ext cx="1238242" cy="1050030"/>
          </a:xfrm>
          <a:prstGeom prst="rect">
            <a:avLst/>
          </a:prstGeom>
        </p:spPr>
      </p:pic>
      <p:pic>
        <p:nvPicPr>
          <p:cNvPr id="1026" name="Picture 2" descr="merican Red Cross logo.svg"/>
          <p:cNvPicPr>
            <a:picLocks noChangeAspect="1" noChangeArrowheads="1"/>
          </p:cNvPicPr>
          <p:nvPr userDrawn="1"/>
        </p:nvPicPr>
        <p:blipFill>
          <a:blip r:embed="rId6">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7333111" y="3202845"/>
            <a:ext cx="3405182" cy="1150399"/>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Group Name / DOC ID / Month XX, 2018 / © 2018 IBM Corporation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Group Name / DOC ID / Month XX, 2018 / © 2018 IBM Corporation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xmlns="" id="{FE5DEF7E-4003-A04C-905B-FEE1E27C729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665150" y="6248534"/>
            <a:ext cx="1222049" cy="457066"/>
          </a:xfrm>
          <a:prstGeom prst="rect">
            <a:avLst/>
          </a:prstGeom>
        </p:spPr>
      </p:pic>
      <p:pic>
        <p:nvPicPr>
          <p:cNvPr id="3" name="Picture 2">
            <a:extLst>
              <a:ext uri="{FF2B5EF4-FFF2-40B4-BE49-F238E27FC236}">
                <a16:creationId xmlns:a16="http://schemas.microsoft.com/office/drawing/2014/main" xmlns="" id="{61530CDC-9F46-8949-A93E-F7710D459EF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04800" y="6313924"/>
            <a:ext cx="817418" cy="326286"/>
          </a:xfrm>
          <a:prstGeom prst="rect">
            <a:avLst/>
          </a:prstGeom>
        </p:spPr>
      </p:pic>
      <p:pic>
        <p:nvPicPr>
          <p:cNvPr id="6" name="Picture 5">
            <a:extLst>
              <a:ext uri="{FF2B5EF4-FFF2-40B4-BE49-F238E27FC236}">
                <a16:creationId xmlns:a16="http://schemas.microsoft.com/office/drawing/2014/main" xmlns="" id="{835D3C00-42F8-4541-8B65-ACBB97587C53}"/>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806351" y="6379314"/>
            <a:ext cx="384771" cy="326286"/>
          </a:xfrm>
          <a:prstGeom prst="rect">
            <a:avLst/>
          </a:prstGeom>
        </p:spPr>
      </p:pic>
      <p:pic>
        <p:nvPicPr>
          <p:cNvPr id="7" name="Picture 6">
            <a:extLst>
              <a:ext uri="{FF2B5EF4-FFF2-40B4-BE49-F238E27FC236}">
                <a16:creationId xmlns:a16="http://schemas.microsoft.com/office/drawing/2014/main" xmlns="" id="{A9CA1334-BADB-8F4F-B1AE-C4A95D39BBB8}"/>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9623418" y="6347292"/>
            <a:ext cx="587314" cy="326286"/>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blan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Group Name / DOC ID / Month XX, 2018 / © 2018 IBM Corporation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chemeClr val="bg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a:xfrm>
            <a:off x="3352800" y="6435307"/>
            <a:ext cx="5571270" cy="182880"/>
          </a:xfrm>
        </p:spPr>
        <p:txBody>
          <a:bodyPr/>
          <a:lstStyle/>
          <a:p>
            <a:r>
              <a:rPr lang="en-US"/>
              <a:t>Group Name / DOC ID / Month XX, 2018 / © 2018 IBM Corporation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chemeClr val="bg2"/>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graph">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chemeClr val="bg2"/>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267968" y="450575"/>
            <a:ext cx="9730040" cy="5473148"/>
          </a:xfrm>
        </p:spPr>
        <p:txBody>
          <a:bodyPr/>
          <a:lstStyle/>
          <a:p>
            <a:endParaRPr lang="en-US"/>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bm sign-off">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pic>
        <p:nvPicPr>
          <p:cNvPr id="5" name="Picture 4" descr="ibm_gry.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30367" y="2916935"/>
            <a:ext cx="1737360" cy="704388"/>
          </a:xfrm>
          <a:prstGeom prst="rect">
            <a:avLst/>
          </a:prstGeom>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dirty="0"/>
              <a:t>Click to edit Master title style</a:t>
            </a:r>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F53CFF89-25B9-F548-8F7C-CBACCD28F3CA}" type="slidenum">
              <a:rPr lang="en-US" smtClean="0"/>
              <a:t>‹#›</a:t>
            </a:fld>
            <a:endParaRPr lang="en-US"/>
          </a:p>
        </p:txBody>
      </p:sp>
      <p:sp>
        <p:nvSpPr>
          <p:cNvPr id="7" name="Footer Placeholder 1"/>
          <p:cNvSpPr>
            <a:spLocks noGrp="1"/>
          </p:cNvSpPr>
          <p:nvPr>
            <p:ph type="ftr" sz="quarter" idx="11"/>
          </p:nvPr>
        </p:nvSpPr>
        <p:spPr>
          <a:xfrm>
            <a:off x="1484693" y="6435307"/>
            <a:ext cx="7439377" cy="182880"/>
          </a:xfrm>
        </p:spPr>
        <p:txBody>
          <a:bodyPr/>
          <a:lstStyle/>
          <a:p>
            <a:r>
              <a:rPr lang="en-US"/>
              <a:t>Group Name / DOC ID / Month XX, 2018 / © 2018 IBM Corporation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ver Slide">
    <p:bg>
      <p:bgPr>
        <a:solidFill>
          <a:srgbClr val="2B2B2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6" name="Footer Placeholder 5"/>
          <p:cNvSpPr>
            <a:spLocks noGrp="1"/>
          </p:cNvSpPr>
          <p:nvPr>
            <p:ph type="ftr" sz="quarter" idx="10"/>
          </p:nvPr>
        </p:nvSpPr>
        <p:spPr/>
        <p:txBody>
          <a:bodyPr/>
          <a:lstStyle/>
          <a:p>
            <a:r>
              <a:rPr lang="en-US"/>
              <a:t>Group Name / DOC ID / Month XX, 2018 / © 2018 IBM Corporation</a:t>
            </a:r>
          </a:p>
        </p:txBody>
      </p:sp>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a:t>Click to edit Master title style</a:t>
            </a:r>
          </a:p>
        </p:txBody>
      </p:sp>
    </p:spTree>
    <p:extLst>
      <p:ext uri="{BB962C8B-B14F-4D97-AF65-F5344CB8AC3E}">
        <p14:creationId xmlns:p14="http://schemas.microsoft.com/office/powerpoint/2010/main" val="3285298343"/>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Group Name / DOC ID / Month XX, 2018 / © 2018 IBM Corporation</a:t>
            </a:r>
          </a:p>
        </p:txBody>
      </p:sp>
    </p:spTree>
    <p:extLst>
      <p:ext uri="{BB962C8B-B14F-4D97-AF65-F5344CB8AC3E}">
        <p14:creationId xmlns:p14="http://schemas.microsoft.com/office/powerpoint/2010/main" val="42935288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1796829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2028748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24650844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42135998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Group Name / DOC ID / Month XX, 2018 / © 2018 IBM Corporation</a:t>
            </a:r>
          </a:p>
        </p:txBody>
      </p:sp>
    </p:spTree>
    <p:extLst>
      <p:ext uri="{BB962C8B-B14F-4D97-AF65-F5344CB8AC3E}">
        <p14:creationId xmlns:p14="http://schemas.microsoft.com/office/powerpoint/2010/main" val="42029281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extLst>
      <p:ext uri="{BB962C8B-B14F-4D97-AF65-F5344CB8AC3E}">
        <p14:creationId xmlns:p14="http://schemas.microsoft.com/office/powerpoint/2010/main" val="30276239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extLst>
      <p:ext uri="{BB962C8B-B14F-4D97-AF65-F5344CB8AC3E}">
        <p14:creationId xmlns:p14="http://schemas.microsoft.com/office/powerpoint/2010/main" val="39159827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1995380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10358706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Group Name / DOC ID / Month XX, 2018 / © 2018 IBM Corporation</a:t>
            </a:r>
          </a:p>
        </p:txBody>
      </p:sp>
    </p:spTree>
    <p:extLst>
      <p:ext uri="{BB962C8B-B14F-4D97-AF65-F5344CB8AC3E}">
        <p14:creationId xmlns:p14="http://schemas.microsoft.com/office/powerpoint/2010/main" val="13731036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53130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extLst>
      <p:ext uri="{BB962C8B-B14F-4D97-AF65-F5344CB8AC3E}">
        <p14:creationId xmlns:p14="http://schemas.microsoft.com/office/powerpoint/2010/main" val="429246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extLst>
      <p:ext uri="{BB962C8B-B14F-4D97-AF65-F5344CB8AC3E}">
        <p14:creationId xmlns:p14="http://schemas.microsoft.com/office/powerpoint/2010/main" val="22345696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extLst>
      <p:ext uri="{BB962C8B-B14F-4D97-AF65-F5344CB8AC3E}">
        <p14:creationId xmlns:p14="http://schemas.microsoft.com/office/powerpoint/2010/main" val="23366904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25354536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7" name="Picture Placeholder 5"/>
          <p:cNvSpPr>
            <a:spLocks noGrp="1"/>
          </p:cNvSpPr>
          <p:nvPr>
            <p:ph type="pic" sz="quarter" idx="12"/>
          </p:nvPr>
        </p:nvSpPr>
        <p:spPr>
          <a:xfrm>
            <a:off x="1161950" y="437323"/>
            <a:ext cx="9730040" cy="5473148"/>
          </a:xfrm>
        </p:spPr>
        <p:txBody>
          <a:bodyPr/>
          <a:lstStyle/>
          <a:p>
            <a:endParaRPr lang="en-US"/>
          </a:p>
        </p:txBody>
      </p:sp>
    </p:spTree>
    <p:extLst>
      <p:ext uri="{BB962C8B-B14F-4D97-AF65-F5344CB8AC3E}">
        <p14:creationId xmlns:p14="http://schemas.microsoft.com/office/powerpoint/2010/main" val="33075066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extLst>
      <p:ext uri="{BB962C8B-B14F-4D97-AF65-F5344CB8AC3E}">
        <p14:creationId xmlns:p14="http://schemas.microsoft.com/office/powerpoint/2010/main" val="18782765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
        <p:nvSpPr>
          <p:cNvPr id="2" name="Footer Placeholder 1"/>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35113400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1428205" y="6435307"/>
            <a:ext cx="7410995"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151914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Group Name / DOC ID / Month XX, 2018 / © 2018 IBM Corporation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839514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8" r:id="rId4"/>
    <p:sldLayoutId id="2147483670" r:id="rId5"/>
    <p:sldLayoutId id="2147483672" r:id="rId6"/>
    <p:sldLayoutId id="2147483673" r:id="rId7"/>
    <p:sldLayoutId id="2147483674" r:id="rId8"/>
    <p:sldLayoutId id="2147483678" r:id="rId9"/>
    <p:sldLayoutId id="2147483679" r:id="rId10"/>
    <p:sldLayoutId id="2147483680" r:id="rId11"/>
    <p:sldLayoutId id="2147483681" r:id="rId12"/>
    <p:sldLayoutId id="2147483684" r:id="rId13"/>
    <p:sldLayoutId id="2147483685" r:id="rId14"/>
    <p:sldLayoutId id="2147483699" r:id="rId15"/>
    <p:sldLayoutId id="2147483687" r:id="rId16"/>
    <p:sldLayoutId id="2147483692" r:id="rId17"/>
    <p:sldLayoutId id="2147483694" r:id="rId18"/>
    <p:sldLayoutId id="2147483696" r:id="rId19"/>
    <p:sldLayoutId id="2147483697" r:id="rId20"/>
    <p:sldLayoutId id="2147483722" r:id="rId21"/>
    <p:sldLayoutId id="2147483746" r:id="rId22"/>
    <p:sldLayoutId id="2147483747" r:id="rId23"/>
    <p:sldLayoutId id="2147483749" r:id="rId24"/>
  </p:sldLayoutIdLst>
  <p:hf hdr="0" ft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rgbClr val="2B2B2B"/>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rgbClr val="2B2B2B"/>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40791593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Lst>
  <p:hf hdr="0" ftr="0" dt="0"/>
  <p:txStyles>
    <p:titleStyle>
      <a:lvl1pPr algn="l" defTabSz="609585" rtl="0" eaLnBrk="1" latinLnBrk="0" hangingPunct="1">
        <a:lnSpc>
          <a:spcPct val="90000"/>
        </a:lnSpc>
        <a:spcBef>
          <a:spcPct val="0"/>
        </a:spcBef>
        <a:buNone/>
        <a:defRPr sz="3200" kern="1200">
          <a:solidFill>
            <a:srgbClr val="2B2B2B"/>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rgbClr val="2B2B2B"/>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46925114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Lst>
  <p:hf hdr="0" ft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5.xml"/><Relationship Id="rId5" Type="http://schemas.openxmlformats.org/officeDocument/2006/relationships/image" Target="../media/image2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5.xml"/><Relationship Id="rId5" Type="http://schemas.openxmlformats.org/officeDocument/2006/relationships/image" Target="../media/image23.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5.xml"/><Relationship Id="rId6" Type="http://schemas.openxmlformats.org/officeDocument/2006/relationships/hyperlink" Target="https://github.com/akshitpriyesh/HotBirdFloodPredictionModel" TargetMode="External"/><Relationship Id="rId5" Type="http://schemas.openxmlformats.org/officeDocument/2006/relationships/hyperlink" Target="https://app.box.com/file/497306151227" TargetMode="Externa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5.xml"/><Relationship Id="rId5" Type="http://schemas.openxmlformats.org/officeDocument/2006/relationships/image" Target="../media/image17.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5.xml"/><Relationship Id="rId5" Type="http://schemas.openxmlformats.org/officeDocument/2006/relationships/image" Target="../media/image18.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5.xml"/><Relationship Id="rId5" Type="http://schemas.openxmlformats.org/officeDocument/2006/relationships/image" Target="../media/image19.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E94B52F-E6FA-4E18-990C-7055C939644F}"/>
              </a:ext>
            </a:extLst>
          </p:cNvPr>
          <p:cNvPicPr>
            <a:picLocks noChangeAspect="1"/>
          </p:cNvPicPr>
          <p:nvPr/>
        </p:nvPicPr>
        <p:blipFill>
          <a:blip r:embed="rId3"/>
          <a:stretch>
            <a:fillRect/>
          </a:stretch>
        </p:blipFill>
        <p:spPr>
          <a:xfrm>
            <a:off x="0" y="0"/>
            <a:ext cx="12297529" cy="6858000"/>
          </a:xfrm>
          <a:prstGeom prst="rect">
            <a:avLst/>
          </a:prstGeom>
        </p:spPr>
      </p:pic>
      <p:sp>
        <p:nvSpPr>
          <p:cNvPr id="4" name="TextBox 3">
            <a:extLst>
              <a:ext uri="{FF2B5EF4-FFF2-40B4-BE49-F238E27FC236}">
                <a16:creationId xmlns:a16="http://schemas.microsoft.com/office/drawing/2014/main" xmlns="" id="{68AD46B2-0B59-4BBD-B145-DA9344758372}"/>
              </a:ext>
            </a:extLst>
          </p:cNvPr>
          <p:cNvSpPr txBox="1"/>
          <p:nvPr/>
        </p:nvSpPr>
        <p:spPr>
          <a:xfrm>
            <a:off x="649706" y="5582653"/>
            <a:ext cx="6292516" cy="523220"/>
          </a:xfrm>
          <a:prstGeom prst="rect">
            <a:avLst/>
          </a:prstGeom>
          <a:noFill/>
        </p:spPr>
        <p:txBody>
          <a:bodyPr wrap="square" rtlCol="0">
            <a:spAutoFit/>
          </a:bodyPr>
          <a:lstStyle/>
          <a:p>
            <a:r>
              <a:rPr lang="en-IN" sz="2800" dirty="0" smtClean="0">
                <a:solidFill>
                  <a:schemeClr val="bg2"/>
                </a:solidFill>
                <a:latin typeface="Arial" panose="020B0604020202020204" pitchFamily="34" charset="0"/>
                <a:cs typeface="Arial" panose="020B0604020202020204" pitchFamily="34" charset="0"/>
              </a:rPr>
              <a:t>HOTBIRD</a:t>
            </a:r>
            <a:endParaRPr lang="en-IN" sz="2800" dirty="0">
              <a:solidFill>
                <a:schemeClr val="bg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ADA16F85-56AA-4EB5-B7B2-58E21304E812}"/>
              </a:ext>
            </a:extLst>
          </p:cNvPr>
          <p:cNvPicPr>
            <a:picLocks noChangeAspect="1"/>
          </p:cNvPicPr>
          <p:nvPr/>
        </p:nvPicPr>
        <p:blipFill>
          <a:blip r:embed="rId4"/>
          <a:stretch>
            <a:fillRect/>
          </a:stretch>
        </p:blipFill>
        <p:spPr>
          <a:xfrm>
            <a:off x="10039350" y="187993"/>
            <a:ext cx="2152650" cy="514350"/>
          </a:xfrm>
          <a:prstGeom prst="rect">
            <a:avLst/>
          </a:prstGeom>
        </p:spPr>
      </p:pic>
    </p:spTree>
    <p:extLst>
      <p:ext uri="{BB962C8B-B14F-4D97-AF65-F5344CB8AC3E}">
        <p14:creationId xmlns:p14="http://schemas.microsoft.com/office/powerpoint/2010/main" val="252572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A1BD5B8-B7D6-5641-9006-64D38BB7702D}"/>
              </a:ext>
            </a:extLst>
          </p:cNvPr>
          <p:cNvSpPr>
            <a:spLocks noGrp="1"/>
          </p:cNvSpPr>
          <p:nvPr>
            <p:ph type="title"/>
          </p:nvPr>
        </p:nvSpPr>
        <p:spPr>
          <a:xfrm>
            <a:off x="3297563" y="524398"/>
            <a:ext cx="8143069" cy="683916"/>
          </a:xfrm>
        </p:spPr>
        <p:txBody>
          <a:bodyPr/>
          <a:lstStyle/>
          <a:p>
            <a:r>
              <a:rPr lang="en-US" sz="4400" b="1" dirty="0" smtClean="0">
                <a:solidFill>
                  <a:schemeClr val="accent2">
                    <a:lumMod val="50000"/>
                  </a:schemeClr>
                </a:solidFill>
              </a:rPr>
              <a:t>Accuracy</a:t>
            </a:r>
            <a:endParaRPr lang="en-US" sz="4400" b="1" dirty="0">
              <a:solidFill>
                <a:schemeClr val="accent2">
                  <a:lumMod val="50000"/>
                </a:schemeClr>
              </a:solidFill>
            </a:endParaRPr>
          </a:p>
        </p:txBody>
      </p:sp>
      <p:pic>
        <p:nvPicPr>
          <p:cNvPr id="3" name="Picture 2" descr="A close up of a sign&#10;&#10;Description automatically generated">
            <a:extLst>
              <a:ext uri="{FF2B5EF4-FFF2-40B4-BE49-F238E27FC236}">
                <a16:creationId xmlns:a16="http://schemas.microsoft.com/office/drawing/2014/main" xmlns=""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xmlns=""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0057" y="1208314"/>
            <a:ext cx="8245929" cy="5499383"/>
          </a:xfrm>
          <a:prstGeom prst="rect">
            <a:avLst/>
          </a:prstGeom>
        </p:spPr>
      </p:pic>
    </p:spTree>
    <p:extLst>
      <p:ext uri="{BB962C8B-B14F-4D97-AF65-F5344CB8AC3E}">
        <p14:creationId xmlns:p14="http://schemas.microsoft.com/office/powerpoint/2010/main" val="4283322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HIGH LEVEL ARCHITECTURE</a:t>
            </a:r>
          </a:p>
        </p:txBody>
      </p:sp>
      <p:sp>
        <p:nvSpPr>
          <p:cNvPr id="4" name="Text Placeholder 4">
            <a:extLst>
              <a:ext uri="{FF2B5EF4-FFF2-40B4-BE49-F238E27FC236}">
                <a16:creationId xmlns:a16="http://schemas.microsoft.com/office/drawing/2014/main" xmlns=""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xmlns=""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xmlns=""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6600" y="1242707"/>
            <a:ext cx="8474031" cy="5290769"/>
          </a:xfrm>
          <a:prstGeom prst="rect">
            <a:avLst/>
          </a:prstGeom>
        </p:spPr>
      </p:pic>
    </p:spTree>
    <p:extLst>
      <p:ext uri="{BB962C8B-B14F-4D97-AF65-F5344CB8AC3E}">
        <p14:creationId xmlns:p14="http://schemas.microsoft.com/office/powerpoint/2010/main" val="393831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A1BD5B8-B7D6-5641-9006-64D38BB7702D}"/>
              </a:ext>
            </a:extLst>
          </p:cNvPr>
          <p:cNvSpPr>
            <a:spLocks noGrp="1"/>
          </p:cNvSpPr>
          <p:nvPr>
            <p:ph type="title"/>
          </p:nvPr>
        </p:nvSpPr>
        <p:spPr>
          <a:xfrm>
            <a:off x="3297563" y="524398"/>
            <a:ext cx="8143069" cy="638319"/>
          </a:xfrm>
        </p:spPr>
        <p:txBody>
          <a:bodyPr/>
          <a:lstStyle/>
          <a:p>
            <a:r>
              <a:rPr lang="en-US" sz="4400" b="1" dirty="0" smtClean="0">
                <a:solidFill>
                  <a:srgbClr val="4E6395"/>
                </a:solidFill>
              </a:rPr>
              <a:t>Source Code</a:t>
            </a:r>
            <a:endParaRPr lang="en-US" sz="4400" b="1" dirty="0">
              <a:solidFill>
                <a:srgbClr val="4E6395"/>
              </a:solidFill>
            </a:endParaRPr>
          </a:p>
        </p:txBody>
      </p:sp>
      <p:sp>
        <p:nvSpPr>
          <p:cNvPr id="4" name="Text Placeholder 4">
            <a:extLst>
              <a:ext uri="{FF2B5EF4-FFF2-40B4-BE49-F238E27FC236}">
                <a16:creationId xmlns:a16="http://schemas.microsoft.com/office/drawing/2014/main" xmlns=""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xmlns=""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xmlns=""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6" name="Rectangle 5"/>
          <p:cNvSpPr/>
          <p:nvPr/>
        </p:nvSpPr>
        <p:spPr>
          <a:xfrm>
            <a:off x="2213593" y="1774872"/>
            <a:ext cx="5962464" cy="1200329"/>
          </a:xfrm>
          <a:prstGeom prst="rect">
            <a:avLst/>
          </a:prstGeom>
        </p:spPr>
        <p:txBody>
          <a:bodyPr wrap="square">
            <a:spAutoFit/>
          </a:bodyPr>
          <a:lstStyle/>
          <a:p>
            <a:r>
              <a:rPr lang="en-GB" dirty="0">
                <a:hlinkClick r:id="rId5"/>
              </a:rPr>
              <a:t>https://</a:t>
            </a:r>
            <a:r>
              <a:rPr lang="en-GB" dirty="0" smtClean="0">
                <a:hlinkClick r:id="rId5"/>
              </a:rPr>
              <a:t>app.box.com/file/497306151227</a:t>
            </a:r>
            <a:endParaRPr lang="en-GB" dirty="0" smtClean="0"/>
          </a:p>
          <a:p>
            <a:endParaRPr lang="en-US" dirty="0"/>
          </a:p>
          <a:p>
            <a:r>
              <a:rPr lang="en-GB" dirty="0">
                <a:hlinkClick r:id="rId6"/>
              </a:rPr>
              <a:t>https://</a:t>
            </a:r>
            <a:r>
              <a:rPr lang="en-GB" dirty="0" smtClean="0">
                <a:hlinkClick r:id="rId6"/>
              </a:rPr>
              <a:t>github.com/akshitpriyesh/HotBirdFloodPredictionModel</a:t>
            </a:r>
            <a:endParaRPr lang="en-GB" dirty="0" smtClean="0"/>
          </a:p>
        </p:txBody>
      </p:sp>
    </p:spTree>
    <p:extLst>
      <p:ext uri="{BB962C8B-B14F-4D97-AF65-F5344CB8AC3E}">
        <p14:creationId xmlns:p14="http://schemas.microsoft.com/office/powerpoint/2010/main" val="401512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A1BD5B8-B7D6-5641-9006-64D38BB7702D}"/>
              </a:ext>
            </a:extLst>
          </p:cNvPr>
          <p:cNvSpPr>
            <a:spLocks noGrp="1"/>
          </p:cNvSpPr>
          <p:nvPr>
            <p:ph type="title"/>
          </p:nvPr>
        </p:nvSpPr>
        <p:spPr>
          <a:xfrm>
            <a:off x="3297563" y="524398"/>
            <a:ext cx="8143069" cy="638319"/>
          </a:xfrm>
        </p:spPr>
        <p:txBody>
          <a:bodyPr/>
          <a:lstStyle/>
          <a:p>
            <a:r>
              <a:rPr lang="en-US" sz="4400" b="1" dirty="0" smtClean="0">
                <a:solidFill>
                  <a:srgbClr val="4E6395"/>
                </a:solidFill>
              </a:rPr>
              <a:t>Data Sets </a:t>
            </a:r>
            <a:endParaRPr lang="en-US" sz="4400" b="1" dirty="0">
              <a:solidFill>
                <a:srgbClr val="4E6395"/>
              </a:solidFill>
            </a:endParaRPr>
          </a:p>
        </p:txBody>
      </p:sp>
      <p:sp>
        <p:nvSpPr>
          <p:cNvPr id="4" name="Text Placeholder 4">
            <a:extLst>
              <a:ext uri="{FF2B5EF4-FFF2-40B4-BE49-F238E27FC236}">
                <a16:creationId xmlns:a16="http://schemas.microsoft.com/office/drawing/2014/main" xmlns=""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xmlns=""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xmlns=""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5" name="Rectangle 4"/>
          <p:cNvSpPr/>
          <p:nvPr/>
        </p:nvSpPr>
        <p:spPr>
          <a:xfrm>
            <a:off x="1700463" y="2093975"/>
            <a:ext cx="8758990" cy="3139321"/>
          </a:xfrm>
          <a:prstGeom prst="rect">
            <a:avLst/>
          </a:prstGeom>
        </p:spPr>
        <p:txBody>
          <a:bodyPr wrap="square">
            <a:spAutoFit/>
          </a:bodyPr>
          <a:lstStyle/>
          <a:p>
            <a:pPr defTabSz="1219170">
              <a:lnSpc>
                <a:spcPct val="100000"/>
              </a:lnSpc>
            </a:pPr>
            <a:r>
              <a:rPr lang="en-US" b="1" dirty="0"/>
              <a:t>Data sets</a:t>
            </a:r>
            <a:endParaRPr lang="en-US" dirty="0"/>
          </a:p>
          <a:p>
            <a:pPr marL="285750" indent="-285750" defTabSz="1219170">
              <a:lnSpc>
                <a:spcPct val="100000"/>
              </a:lnSpc>
              <a:buFont typeface="Arial" panose="020B0604020202020204" pitchFamily="34" charset="0"/>
              <a:buChar char="•"/>
            </a:pPr>
            <a:r>
              <a:rPr lang="en-US" dirty="0"/>
              <a:t>1. District wise rainfall monthly Data from </a:t>
            </a:r>
            <a:r>
              <a:rPr lang="en-US" dirty="0" smtClean="0"/>
              <a:t>1901- </a:t>
            </a:r>
            <a:r>
              <a:rPr lang="en-US" dirty="0"/>
              <a:t>2019</a:t>
            </a:r>
          </a:p>
          <a:p>
            <a:pPr marL="285750" indent="-285750" defTabSz="1219170">
              <a:lnSpc>
                <a:spcPct val="100000"/>
              </a:lnSpc>
              <a:buFont typeface="Arial" panose="020B0604020202020204" pitchFamily="34" charset="0"/>
              <a:buChar char="•"/>
            </a:pPr>
            <a:r>
              <a:rPr lang="en-US" dirty="0"/>
              <a:t>2.Hydrometer </a:t>
            </a:r>
            <a:r>
              <a:rPr lang="en-US" dirty="0" smtClean="0"/>
              <a:t>Monthly Reading</a:t>
            </a:r>
            <a:endParaRPr lang="en-US" dirty="0"/>
          </a:p>
          <a:p>
            <a:pPr marL="285750" indent="-285750" defTabSz="1219170">
              <a:lnSpc>
                <a:spcPct val="100000"/>
              </a:lnSpc>
              <a:buFont typeface="Arial" panose="020B0604020202020204" pitchFamily="34" charset="0"/>
              <a:buChar char="•"/>
            </a:pPr>
            <a:r>
              <a:rPr lang="en-US" dirty="0" smtClean="0"/>
              <a:t>3.River </a:t>
            </a:r>
            <a:r>
              <a:rPr lang="en-US" dirty="0"/>
              <a:t>basin </a:t>
            </a:r>
            <a:r>
              <a:rPr lang="en-US" dirty="0" smtClean="0"/>
              <a:t>discharge monthly.</a:t>
            </a:r>
            <a:endParaRPr lang="en-US" dirty="0"/>
          </a:p>
          <a:p>
            <a:pPr marL="285750" indent="-285750" defTabSz="1219170">
              <a:lnSpc>
                <a:spcPct val="100000"/>
              </a:lnSpc>
              <a:buFont typeface="Arial" panose="020B0604020202020204" pitchFamily="34" charset="0"/>
              <a:buChar char="•"/>
            </a:pPr>
            <a:r>
              <a:rPr lang="en-US" dirty="0"/>
              <a:t>4.Rainfall forecast in </a:t>
            </a:r>
            <a:r>
              <a:rPr lang="en-US" dirty="0" smtClean="0"/>
              <a:t>Nepal</a:t>
            </a:r>
          </a:p>
          <a:p>
            <a:pPr marL="285750" indent="-285750" defTabSz="1219170">
              <a:buFont typeface="Arial" panose="020B0604020202020204" pitchFamily="34" charset="0"/>
              <a:buChar char="•"/>
            </a:pPr>
            <a:r>
              <a:rPr lang="en-US" dirty="0" smtClean="0"/>
              <a:t>5.</a:t>
            </a:r>
            <a:r>
              <a:rPr lang="en-US" dirty="0"/>
              <a:t> </a:t>
            </a:r>
            <a:r>
              <a:rPr lang="en-US" dirty="0" smtClean="0"/>
              <a:t>River </a:t>
            </a:r>
            <a:r>
              <a:rPr lang="en-US" dirty="0"/>
              <a:t>basin </a:t>
            </a:r>
            <a:r>
              <a:rPr lang="en-US" dirty="0" smtClean="0"/>
              <a:t>Catchment Area.</a:t>
            </a:r>
          </a:p>
          <a:p>
            <a:pPr marL="285750" indent="-285750" defTabSz="1219170">
              <a:buFont typeface="Arial" panose="020B0604020202020204" pitchFamily="34" charset="0"/>
              <a:buChar char="•"/>
            </a:pPr>
            <a:r>
              <a:rPr lang="en-US" dirty="0" smtClean="0"/>
              <a:t>6.Death Records Human </a:t>
            </a:r>
            <a:r>
              <a:rPr lang="en-US" dirty="0" smtClean="0"/>
              <a:t>1979-2019.</a:t>
            </a:r>
            <a:endParaRPr lang="en-US" dirty="0" smtClean="0"/>
          </a:p>
          <a:p>
            <a:pPr marL="285750" indent="-285750" defTabSz="1219170">
              <a:buFont typeface="Arial" panose="020B0604020202020204" pitchFamily="34" charset="0"/>
              <a:buChar char="•"/>
            </a:pPr>
            <a:r>
              <a:rPr lang="en-US" dirty="0" smtClean="0"/>
              <a:t>7.Death </a:t>
            </a:r>
            <a:r>
              <a:rPr lang="en-US" dirty="0"/>
              <a:t>Records </a:t>
            </a:r>
            <a:r>
              <a:rPr lang="en-US" dirty="0" smtClean="0"/>
              <a:t>Animals </a:t>
            </a:r>
            <a:r>
              <a:rPr lang="en-US" dirty="0" smtClean="0"/>
              <a:t>1979-2019.</a:t>
            </a:r>
          </a:p>
          <a:p>
            <a:pPr marL="285750" indent="-285750" defTabSz="1219170">
              <a:buFont typeface="Arial" panose="020B0604020202020204" pitchFamily="34" charset="0"/>
              <a:buChar char="•"/>
            </a:pPr>
            <a:r>
              <a:rPr lang="en-US" dirty="0" smtClean="0"/>
              <a:t>8.Hydro-informatics </a:t>
            </a:r>
            <a:r>
              <a:rPr lang="en-US" dirty="0"/>
              <a:t>Integration </a:t>
            </a:r>
            <a:r>
              <a:rPr lang="en-US" dirty="0" smtClean="0"/>
              <a:t>Platform monthly readings.</a:t>
            </a:r>
            <a:endParaRPr lang="en-US" dirty="0"/>
          </a:p>
          <a:p>
            <a:pPr marL="285750" indent="-285750" defTabSz="1219170">
              <a:buFont typeface="Arial" panose="020B0604020202020204" pitchFamily="34" charset="0"/>
              <a:buChar char="•"/>
            </a:pPr>
            <a:endParaRPr lang="en-US" dirty="0"/>
          </a:p>
          <a:p>
            <a:pPr marL="285750" indent="-285750" defTabSz="121917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004786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RECOMMENDED RESOURCES</a:t>
            </a:r>
          </a:p>
        </p:txBody>
      </p:sp>
      <p:sp>
        <p:nvSpPr>
          <p:cNvPr id="4" name="Text Placeholder 4">
            <a:extLst>
              <a:ext uri="{FF2B5EF4-FFF2-40B4-BE49-F238E27FC236}">
                <a16:creationId xmlns:a16="http://schemas.microsoft.com/office/drawing/2014/main" xmlns=""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xmlns=""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xmlns=""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8" name="Text Placeholder 4">
            <a:extLst>
              <a:ext uri="{FF2B5EF4-FFF2-40B4-BE49-F238E27FC236}">
                <a16:creationId xmlns:a16="http://schemas.microsoft.com/office/drawing/2014/main" xmlns="" id="{5E9583E8-2F85-49F1-9E4B-25C77FC2F964}"/>
              </a:ext>
            </a:extLst>
          </p:cNvPr>
          <p:cNvSpPr txBox="1">
            <a:spLocks/>
          </p:cNvSpPr>
          <p:nvPr/>
        </p:nvSpPr>
        <p:spPr>
          <a:xfrm>
            <a:off x="517451" y="1957618"/>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r>
              <a:rPr lang="en-US" sz="1800" b="1" dirty="0" smtClean="0"/>
              <a:t>Opinion </a:t>
            </a:r>
            <a:r>
              <a:rPr lang="en-US" sz="1800" b="1" dirty="0"/>
              <a:t>pieces</a:t>
            </a:r>
            <a:endParaRPr lang="en-US" sz="1800" dirty="0"/>
          </a:p>
          <a:p>
            <a:r>
              <a:rPr lang="en-US" sz="1800" dirty="0" smtClean="0"/>
              <a:t>1.</a:t>
            </a:r>
            <a:r>
              <a:rPr lang="en-US" sz="1800" b="1" dirty="0"/>
              <a:t> </a:t>
            </a:r>
            <a:r>
              <a:rPr lang="en-US" sz="1800" b="1" dirty="0" smtClean="0"/>
              <a:t>Mr. Anil Kumar </a:t>
            </a:r>
            <a:r>
              <a:rPr lang="en-US" sz="1800" dirty="0" smtClean="0"/>
              <a:t>(Joint Director, FMISC, India) </a:t>
            </a:r>
            <a:r>
              <a:rPr lang="en-US" sz="1800" dirty="0"/>
              <a:t>has been engaged for the past thirty years, in conducting</a:t>
            </a:r>
          </a:p>
          <a:p>
            <a:r>
              <a:rPr lang="en-US" sz="1800" dirty="0"/>
              <a:t>researches in technology revolution and the modernization of data-driven modelling, particularly</a:t>
            </a:r>
          </a:p>
          <a:p>
            <a:r>
              <a:rPr lang="en-US" sz="1800" dirty="0"/>
              <a:t>in the fields of artificial intelligence</a:t>
            </a:r>
          </a:p>
          <a:p>
            <a:pPr defTabSz="1219170">
              <a:lnSpc>
                <a:spcPct val="100000"/>
              </a:lnSpc>
            </a:pPr>
            <a:r>
              <a:rPr lang="en-US" sz="1800" dirty="0" smtClean="0"/>
              <a:t>2. </a:t>
            </a:r>
            <a:r>
              <a:rPr lang="en-US" sz="1800" b="1" dirty="0" smtClean="0"/>
              <a:t>Mr. D Mukherjee </a:t>
            </a:r>
            <a:r>
              <a:rPr lang="en-US" sz="1800" dirty="0" smtClean="0"/>
              <a:t>(Scientist</a:t>
            </a:r>
            <a:r>
              <a:rPr lang="en-US" sz="1800" dirty="0" smtClean="0"/>
              <a:t>, Flood Management Information System),</a:t>
            </a:r>
            <a:r>
              <a:rPr lang="en-US" sz="1800" dirty="0"/>
              <a:t> </a:t>
            </a:r>
            <a:r>
              <a:rPr lang="en-US" sz="1800" dirty="0" smtClean="0"/>
              <a:t>He find his </a:t>
            </a:r>
            <a:r>
              <a:rPr lang="en-US" sz="1800" dirty="0"/>
              <a:t>genesis in the brainstorming meeting on Jan 18, 2006 in which the Government of Bihar (</a:t>
            </a:r>
            <a:r>
              <a:rPr lang="en-US" sz="1800" dirty="0" err="1"/>
              <a:t>GoB</a:t>
            </a:r>
            <a:r>
              <a:rPr lang="en-US" sz="1800" dirty="0"/>
              <a:t>) and the World Bank agreed on a water sector partnership matrix and action plan in three time horizons</a:t>
            </a:r>
            <a:r>
              <a:rPr lang="en-US" sz="1800" dirty="0" smtClean="0"/>
              <a:t>.</a:t>
            </a:r>
          </a:p>
          <a:p>
            <a:pPr defTabSz="1219170">
              <a:lnSpc>
                <a:spcPct val="100000"/>
              </a:lnSpc>
            </a:pPr>
            <a:endParaRPr lang="en-US" sz="1800" dirty="0"/>
          </a:p>
          <a:p>
            <a:pPr defTabSz="1219170">
              <a:lnSpc>
                <a:spcPct val="100000"/>
              </a:lnSpc>
            </a:pPr>
            <a:r>
              <a:rPr lang="en-US" sz="1800" dirty="0" smtClean="0"/>
              <a:t>References:</a:t>
            </a:r>
          </a:p>
          <a:p>
            <a:pPr marL="342900" indent="-342900" defTabSz="1219170">
              <a:lnSpc>
                <a:spcPct val="100000"/>
              </a:lnSpc>
              <a:buAutoNum type="arabicPeriod"/>
            </a:pPr>
            <a:r>
              <a:rPr lang="en-US" sz="1800" dirty="0" smtClean="0"/>
              <a:t>Daily Flood Bulletin.</a:t>
            </a:r>
          </a:p>
          <a:p>
            <a:pPr marL="342900" indent="-342900" defTabSz="1219170">
              <a:lnSpc>
                <a:spcPct val="100000"/>
              </a:lnSpc>
              <a:buAutoNum type="arabicPeriod"/>
            </a:pPr>
            <a:r>
              <a:rPr lang="en-US" sz="1800" dirty="0" smtClean="0"/>
              <a:t>Kosi Flood Bulletin</a:t>
            </a:r>
          </a:p>
          <a:p>
            <a:pPr marL="342900" indent="-342900" defTabSz="1219170">
              <a:lnSpc>
                <a:spcPct val="100000"/>
              </a:lnSpc>
              <a:buAutoNum type="arabicPeriod"/>
            </a:pPr>
            <a:r>
              <a:rPr lang="en-US" sz="1800" dirty="0" smtClean="0"/>
              <a:t>FMIS Report 2018</a:t>
            </a:r>
          </a:p>
          <a:p>
            <a:pPr marL="342900" indent="-342900" defTabSz="1219170">
              <a:lnSpc>
                <a:spcPct val="100000"/>
              </a:lnSpc>
              <a:buAutoNum type="arabicPeriod"/>
            </a:pPr>
            <a:r>
              <a:rPr lang="en-US" sz="1800" dirty="0" smtClean="0"/>
              <a:t>Daily Flood Map</a:t>
            </a:r>
            <a:endParaRPr lang="en-US" sz="1800" dirty="0"/>
          </a:p>
        </p:txBody>
      </p:sp>
    </p:spTree>
    <p:extLst>
      <p:ext uri="{BB962C8B-B14F-4D97-AF65-F5344CB8AC3E}">
        <p14:creationId xmlns:p14="http://schemas.microsoft.com/office/powerpoint/2010/main" val="132419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3516" b="3516"/>
          <a:stretch>
            <a:fillRect/>
          </a:stretch>
        </p:blipFill>
        <p:spPr>
          <a:xfrm>
            <a:off x="6096000" y="1190625"/>
            <a:ext cx="6096000" cy="5667375"/>
          </a:xfrm>
        </p:spPr>
      </p:pic>
      <p:sp>
        <p:nvSpPr>
          <p:cNvPr id="2" name="Title 1">
            <a:extLst>
              <a:ext uri="{FF2B5EF4-FFF2-40B4-BE49-F238E27FC236}">
                <a16:creationId xmlns:a16="http://schemas.microsoft.com/office/drawing/2014/main" xmlns="" id="{8E6CF544-F764-4901-B3A6-EACAED136AE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Call for Code 2019 Challenge </a:t>
            </a:r>
            <a:endParaRPr lang="en-US" sz="4000" dirty="0">
              <a:solidFill>
                <a:srgbClr val="FF000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xmlns="" id="{AFBE2215-2825-4B05-9954-C79EA340E180}"/>
              </a:ext>
            </a:extLst>
          </p:cNvPr>
          <p:cNvSpPr>
            <a:spLocks noGrp="1"/>
          </p:cNvSpPr>
          <p:nvPr>
            <p:ph type="body" sz="quarter" idx="14"/>
          </p:nvPr>
        </p:nvSpPr>
        <p:spPr/>
        <p:txBody>
          <a:bodyPr>
            <a:normAutofit fontScale="92500" lnSpcReduction="20000"/>
          </a:bodyPr>
          <a:lstStyle/>
          <a:p>
            <a:endParaRPr lang="en-US" sz="6400" dirty="0"/>
          </a:p>
          <a:p>
            <a:r>
              <a:rPr lang="en-GB" sz="2400" dirty="0" smtClean="0"/>
              <a:t>Akshit </a:t>
            </a:r>
            <a:r>
              <a:rPr lang="en-GB" sz="2400" dirty="0"/>
              <a:t>Priyesh</a:t>
            </a:r>
          </a:p>
          <a:p>
            <a:r>
              <a:rPr lang="en-US" sz="2400" dirty="0"/>
              <a:t>Bestha Prasad</a:t>
            </a:r>
          </a:p>
          <a:p>
            <a:r>
              <a:rPr lang="en-US" sz="2400" dirty="0"/>
              <a:t>Sunil V</a:t>
            </a:r>
          </a:p>
          <a:p>
            <a:r>
              <a:rPr lang="en-US" sz="2400" dirty="0"/>
              <a:t>Sarojkumar Turakapalli</a:t>
            </a:r>
          </a:p>
          <a:p>
            <a:r>
              <a:rPr lang="en-US" sz="2400" dirty="0"/>
              <a:t>Jahnavi </a:t>
            </a:r>
            <a:r>
              <a:rPr lang="en-US" sz="2400" dirty="0" smtClean="0"/>
              <a:t>Maddela</a:t>
            </a:r>
            <a:endParaRPr lang="en-US" sz="2200" i="1" dirty="0">
              <a:latin typeface="Arial" panose="020B0604020202020204" pitchFamily="34" charset="0"/>
              <a:cs typeface="Arial" panose="020B0604020202020204" pitchFamily="34" charset="0"/>
            </a:endParaRPr>
          </a:p>
          <a:p>
            <a:endParaRPr lang="en-US" sz="5600" dirty="0">
              <a:latin typeface="Arial" panose="020B0604020202020204" pitchFamily="34" charset="0"/>
              <a:cs typeface="Arial" panose="020B0604020202020204" pitchFamily="34" charset="0"/>
            </a:endParaRPr>
          </a:p>
          <a:p>
            <a:r>
              <a:rPr lang="en-US" sz="5600" dirty="0">
                <a:latin typeface="Arial" panose="020B0604020202020204" pitchFamily="34" charset="0"/>
                <a:cs typeface="Arial" panose="020B0604020202020204" pitchFamily="34" charset="0"/>
              </a:rPr>
              <a:t>  </a:t>
            </a:r>
          </a:p>
          <a:p>
            <a:endParaRPr lang="en-US" dirty="0"/>
          </a:p>
        </p:txBody>
      </p:sp>
      <p:pic>
        <p:nvPicPr>
          <p:cNvPr id="7" name="Picture 6">
            <a:extLst>
              <a:ext uri="{FF2B5EF4-FFF2-40B4-BE49-F238E27FC236}">
                <a16:creationId xmlns:a16="http://schemas.microsoft.com/office/drawing/2014/main" xmlns="" id="{3B2528CF-3E55-4AA5-93C4-1D86A4C2D213}"/>
              </a:ext>
            </a:extLst>
          </p:cNvPr>
          <p:cNvPicPr>
            <a:picLocks noChangeAspect="1"/>
          </p:cNvPicPr>
          <p:nvPr/>
        </p:nvPicPr>
        <p:blipFill>
          <a:blip r:embed="rId3"/>
          <a:stretch>
            <a:fillRect/>
          </a:stretch>
        </p:blipFill>
        <p:spPr>
          <a:xfrm>
            <a:off x="11398166" y="128085"/>
            <a:ext cx="657225" cy="561975"/>
          </a:xfrm>
          <a:prstGeom prst="rect">
            <a:avLst/>
          </a:prstGeom>
        </p:spPr>
      </p:pic>
    </p:spTree>
    <p:extLst>
      <p:ext uri="{BB962C8B-B14F-4D97-AF65-F5344CB8AC3E}">
        <p14:creationId xmlns:p14="http://schemas.microsoft.com/office/powerpoint/2010/main" val="226096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CHALLENGE</a:t>
            </a:r>
          </a:p>
        </p:txBody>
      </p:sp>
      <p:sp>
        <p:nvSpPr>
          <p:cNvPr id="4" name="Text Placeholder 4">
            <a:extLst>
              <a:ext uri="{FF2B5EF4-FFF2-40B4-BE49-F238E27FC236}">
                <a16:creationId xmlns:a16="http://schemas.microsoft.com/office/drawing/2014/main" xmlns="" id="{165EF9C2-02BA-D349-82FD-069D5EF42ED0}"/>
              </a:ext>
            </a:extLst>
          </p:cNvPr>
          <p:cNvSpPr txBox="1">
            <a:spLocks/>
          </p:cNvSpPr>
          <p:nvPr/>
        </p:nvSpPr>
        <p:spPr>
          <a:xfrm>
            <a:off x="517878" y="1481822"/>
            <a:ext cx="11156671" cy="4850014"/>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marL="285750" indent="-285750" defTabSz="1219170">
              <a:lnSpc>
                <a:spcPct val="10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Over 2.3 Billion people are affected due to floods in last 20 years and causing countless </a:t>
            </a:r>
            <a:r>
              <a:rPr lang="en-US" sz="1800" dirty="0" smtClean="0">
                <a:latin typeface="Calibri" panose="020F0502020204030204" pitchFamily="34" charset="0"/>
                <a:cs typeface="Calibri" panose="020F0502020204030204" pitchFamily="34" charset="0"/>
              </a:rPr>
              <a:t>death. </a:t>
            </a:r>
            <a:r>
              <a:rPr lang="en-US" sz="1800" dirty="0">
                <a:latin typeface="Calibri" panose="020F0502020204030204" pitchFamily="34" charset="0"/>
                <a:cs typeface="Calibri" panose="020F0502020204030204" pitchFamily="34" charset="0"/>
              </a:rPr>
              <a:t>More than </a:t>
            </a:r>
            <a:r>
              <a:rPr lang="en-US" sz="1800" dirty="0" smtClean="0">
                <a:latin typeface="Calibri" panose="020F0502020204030204" pitchFamily="34" charset="0"/>
                <a:cs typeface="Calibri" panose="020F0502020204030204" pitchFamily="34" charset="0"/>
              </a:rPr>
              <a:t>92 million cattle </a:t>
            </a:r>
            <a:r>
              <a:rPr lang="en-US" sz="1800" dirty="0">
                <a:latin typeface="Calibri" panose="020F0502020204030204" pitchFamily="34" charset="0"/>
                <a:cs typeface="Calibri" panose="020F0502020204030204" pitchFamily="34" charset="0"/>
              </a:rPr>
              <a:t>are lost every year, seven million hectares of land is affected, and damage is over  t</a:t>
            </a:r>
            <a:r>
              <a:rPr lang="en-US" sz="1800" dirty="0" smtClean="0">
                <a:latin typeface="Calibri" panose="020F0502020204030204" pitchFamily="34" charset="0"/>
                <a:cs typeface="Calibri" panose="020F0502020204030204" pitchFamily="34" charset="0"/>
              </a:rPr>
              <a:t>rillions dollars </a:t>
            </a:r>
            <a:r>
              <a:rPr lang="en-US" sz="1800" dirty="0">
                <a:latin typeface="Calibri" panose="020F0502020204030204" pitchFamily="34" charset="0"/>
                <a:cs typeface="Calibri" panose="020F0502020204030204" pitchFamily="34" charset="0"/>
              </a:rPr>
              <a:t>when taken </a:t>
            </a:r>
            <a:r>
              <a:rPr lang="en-US" sz="1800" dirty="0" smtClean="0">
                <a:latin typeface="Calibri" panose="020F0502020204030204" pitchFamily="34" charset="0"/>
                <a:cs typeface="Calibri" panose="020F0502020204030204" pitchFamily="34" charset="0"/>
              </a:rPr>
              <a:t>globally in last 5 years.</a:t>
            </a:r>
          </a:p>
          <a:p>
            <a:pPr marL="285750" indent="-285750" defTabSz="1219170">
              <a:lnSpc>
                <a:spcPct val="100000"/>
              </a:lnSpc>
              <a:buFont typeface="Arial" panose="020B0604020202020204" pitchFamily="34" charset="0"/>
              <a:buChar char="•"/>
            </a:pPr>
            <a:r>
              <a:rPr lang="en-US" sz="1800" dirty="0">
                <a:latin typeface="Calibri" panose="020F0502020204030204" pitchFamily="34" charset="0"/>
                <a:cs typeface="Calibri" panose="020F0502020204030204" pitchFamily="34" charset="0"/>
              </a:rPr>
              <a:t>Floods are complicated natural events. It depends on several parameters, so it is very difficult to model analytically</a:t>
            </a:r>
            <a:r>
              <a:rPr lang="en-US" sz="1800" dirty="0" smtClean="0">
                <a:latin typeface="Calibri" panose="020F0502020204030204" pitchFamily="34" charset="0"/>
                <a:cs typeface="Calibri" panose="020F0502020204030204" pitchFamily="34" charset="0"/>
              </a:rPr>
              <a:t>.</a:t>
            </a:r>
          </a:p>
          <a:p>
            <a:pPr marL="285750" indent="-285750" defTabSz="1219170">
              <a:lnSpc>
                <a:spcPct val="100000"/>
              </a:lnSpc>
              <a:buFont typeface="Arial" panose="020B0604020202020204" pitchFamily="34" charset="0"/>
              <a:buChar char="•"/>
            </a:pPr>
            <a:r>
              <a:rPr lang="en-US" sz="1800" dirty="0" smtClean="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The floods in a catchment depends on the characteristics of the catchment, rainfall and antecedent conditions. So the estimation of the flood peak is a very complex problem</a:t>
            </a:r>
            <a:r>
              <a:rPr lang="en-US" sz="1800" dirty="0" smtClean="0">
                <a:latin typeface="Calibri" panose="020F0502020204030204" pitchFamily="34" charset="0"/>
                <a:cs typeface="Calibri" panose="020F0502020204030204" pitchFamily="34" charset="0"/>
              </a:rPr>
              <a:t>.</a:t>
            </a:r>
          </a:p>
          <a:p>
            <a:pPr marL="285750" indent="-285750" defTabSz="1219170">
              <a:lnSpc>
                <a:spcPct val="100000"/>
              </a:lnSpc>
              <a:buFont typeface="Arial" panose="020B0604020202020204" pitchFamily="34" charset="0"/>
              <a:buChar char="•"/>
            </a:pPr>
            <a:endParaRPr lang="en-US" sz="1800" dirty="0" smtClean="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Its due to the lack of Flood Prediction System which can predict the situation </a:t>
            </a:r>
            <a:r>
              <a:rPr lang="en-US" sz="1800" dirty="0" smtClean="0">
                <a:latin typeface="Calibri" panose="020F0502020204030204" pitchFamily="34" charset="0"/>
                <a:cs typeface="Calibri" panose="020F0502020204030204" pitchFamily="34" charset="0"/>
              </a:rPr>
              <a:t>accurately.</a:t>
            </a:r>
          </a:p>
          <a:p>
            <a:pPr marL="285750" lvl="0" indent="-285750">
              <a:buFont typeface="Arial" panose="020B0604020202020204" pitchFamily="34" charset="0"/>
              <a:buChar char="•"/>
            </a:pPr>
            <a:endParaRPr lang="en-US" sz="1800" dirty="0" smtClean="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US" sz="1800" dirty="0" smtClean="0">
                <a:latin typeface="Calibri" panose="020F0502020204030204" pitchFamily="34" charset="0"/>
                <a:cs typeface="Calibri" panose="020F0502020204030204" pitchFamily="34" charset="0"/>
              </a:rPr>
              <a:t>To </a:t>
            </a:r>
            <a:r>
              <a:rPr lang="en-US" sz="1800" dirty="0">
                <a:latin typeface="Calibri" panose="020F0502020204030204" pitchFamily="34" charset="0"/>
                <a:cs typeface="Calibri" panose="020F0502020204030204" pitchFamily="34" charset="0"/>
              </a:rPr>
              <a:t>Overcome this challenge we are building a Flood Prediction System using Predictive modelling</a:t>
            </a:r>
            <a:r>
              <a:rPr lang="en-US" sz="1800" dirty="0" smtClean="0">
                <a:latin typeface="Calibri" panose="020F0502020204030204" pitchFamily="34" charset="0"/>
                <a:cs typeface="Calibri" panose="020F0502020204030204" pitchFamily="34" charset="0"/>
              </a:rPr>
              <a:t>.</a:t>
            </a:r>
          </a:p>
          <a:p>
            <a:pPr lvl="0"/>
            <a:endParaRPr lang="en-US" sz="1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smtClean="0">
                <a:latin typeface="Calibri" panose="020F0502020204030204" pitchFamily="34" charset="0"/>
                <a:cs typeface="Calibri" panose="020F0502020204030204" pitchFamily="34" charset="0"/>
              </a:rPr>
              <a:t>However </a:t>
            </a:r>
            <a:r>
              <a:rPr lang="en-US" sz="1800" dirty="0">
                <a:latin typeface="Calibri" panose="020F0502020204030204" pitchFamily="34" charset="0"/>
                <a:cs typeface="Calibri" panose="020F0502020204030204" pitchFamily="34" charset="0"/>
              </a:rPr>
              <a:t>we have </a:t>
            </a:r>
            <a:r>
              <a:rPr lang="en-US" sz="1800" dirty="0" smtClean="0">
                <a:latin typeface="Calibri" panose="020F0502020204030204" pitchFamily="34" charset="0"/>
                <a:cs typeface="Calibri" panose="020F0502020204030204" pitchFamily="34" charset="0"/>
              </a:rPr>
              <a:t>divided our </a:t>
            </a:r>
            <a:r>
              <a:rPr lang="en-US" sz="1800" dirty="0">
                <a:latin typeface="Calibri" panose="020F0502020204030204" pitchFamily="34" charset="0"/>
                <a:cs typeface="Calibri" panose="020F0502020204030204" pitchFamily="34" charset="0"/>
              </a:rPr>
              <a:t>idea into small </a:t>
            </a:r>
            <a:r>
              <a:rPr lang="en-US" sz="1800" dirty="0" smtClean="0">
                <a:latin typeface="Calibri" panose="020F0502020204030204" pitchFamily="34" charset="0"/>
                <a:cs typeface="Calibri" panose="020F0502020204030204" pitchFamily="34" charset="0"/>
              </a:rPr>
              <a:t>fragments </a:t>
            </a:r>
            <a:r>
              <a:rPr lang="en-US" sz="1800" dirty="0">
                <a:latin typeface="Calibri" panose="020F0502020204030204" pitchFamily="34" charset="0"/>
                <a:cs typeface="Calibri" panose="020F0502020204030204" pitchFamily="34" charset="0"/>
              </a:rPr>
              <a:t>but enough to be used globally. </a:t>
            </a:r>
            <a:endParaRPr lang="en-US" sz="18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We have considered most flooded state of </a:t>
            </a:r>
            <a:r>
              <a:rPr lang="en-US" sz="1800" dirty="0" smtClean="0">
                <a:latin typeface="Calibri" panose="020F0502020204030204" pitchFamily="34" charset="0"/>
                <a:cs typeface="Calibri" panose="020F0502020204030204" pitchFamily="34" charset="0"/>
              </a:rPr>
              <a:t>India that is Bihar, </a:t>
            </a:r>
            <a:r>
              <a:rPr lang="en-US" sz="1800" dirty="0">
                <a:latin typeface="Calibri" panose="020F0502020204030204" pitchFamily="34" charset="0"/>
                <a:cs typeface="Calibri" panose="020F0502020204030204" pitchFamily="34" charset="0"/>
              </a:rPr>
              <a:t>but can be used widely for all the low lying geographical regions</a:t>
            </a:r>
          </a:p>
          <a:p>
            <a:pPr marL="285750" indent="-285750" defTabSz="1219170">
              <a:lnSpc>
                <a:spcPct val="100000"/>
              </a:lnSpc>
              <a:buFont typeface="Arial" panose="020B0604020202020204" pitchFamily="34" charset="0"/>
              <a:buChar char="•"/>
            </a:pPr>
            <a:endParaRPr lang="en-US" sz="1800" dirty="0"/>
          </a:p>
        </p:txBody>
      </p:sp>
      <p:pic>
        <p:nvPicPr>
          <p:cNvPr id="3" name="Picture 2" descr="A close up of a sign&#10;&#10;Description automatically generated">
            <a:extLst>
              <a:ext uri="{FF2B5EF4-FFF2-40B4-BE49-F238E27FC236}">
                <a16:creationId xmlns:a16="http://schemas.microsoft.com/office/drawing/2014/main" xmlns=""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xmlns=""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Tree>
    <p:extLst>
      <p:ext uri="{BB962C8B-B14F-4D97-AF65-F5344CB8AC3E}">
        <p14:creationId xmlns:p14="http://schemas.microsoft.com/office/powerpoint/2010/main" val="73781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A1BD5B8-B7D6-5641-9006-64D38BB7702D}"/>
              </a:ext>
            </a:extLst>
          </p:cNvPr>
          <p:cNvSpPr>
            <a:spLocks noGrp="1"/>
          </p:cNvSpPr>
          <p:nvPr>
            <p:ph type="title"/>
          </p:nvPr>
        </p:nvSpPr>
        <p:spPr>
          <a:xfrm>
            <a:off x="3297563" y="524398"/>
            <a:ext cx="8143069" cy="638319"/>
          </a:xfrm>
        </p:spPr>
        <p:txBody>
          <a:bodyPr/>
          <a:lstStyle/>
          <a:p>
            <a:r>
              <a:rPr lang="en-US" sz="4400" b="1" dirty="0" smtClean="0">
                <a:solidFill>
                  <a:srgbClr val="4E6395"/>
                </a:solidFill>
              </a:rPr>
              <a:t>Complexity of Challenge</a:t>
            </a:r>
            <a:endParaRPr lang="en-US" sz="4400" b="1" dirty="0">
              <a:solidFill>
                <a:srgbClr val="4E6395"/>
              </a:solidFill>
            </a:endParaRPr>
          </a:p>
        </p:txBody>
      </p:sp>
      <p:sp>
        <p:nvSpPr>
          <p:cNvPr id="4" name="Text Placeholder 4">
            <a:extLst>
              <a:ext uri="{FF2B5EF4-FFF2-40B4-BE49-F238E27FC236}">
                <a16:creationId xmlns:a16="http://schemas.microsoft.com/office/drawing/2014/main" xmlns="" id="{165EF9C2-02BA-D349-82FD-069D5EF42ED0}"/>
              </a:ext>
            </a:extLst>
          </p:cNvPr>
          <p:cNvSpPr txBox="1">
            <a:spLocks/>
          </p:cNvSpPr>
          <p:nvPr/>
        </p:nvSpPr>
        <p:spPr>
          <a:xfrm>
            <a:off x="721895" y="4684294"/>
            <a:ext cx="10952654" cy="1647541"/>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marL="285750" indent="-285750" defTabSz="1219170">
              <a:lnSpc>
                <a:spcPct val="100000"/>
              </a:lnSpc>
              <a:buFont typeface="Arial" panose="020B0604020202020204" pitchFamily="34" charset="0"/>
              <a:buChar char="•"/>
            </a:pPr>
            <a:endParaRPr lang="en-US" sz="1800" dirty="0"/>
          </a:p>
        </p:txBody>
      </p:sp>
      <p:pic>
        <p:nvPicPr>
          <p:cNvPr id="3" name="Picture 2" descr="A close up of a sign&#10;&#10;Description automatically generated">
            <a:extLst>
              <a:ext uri="{FF2B5EF4-FFF2-40B4-BE49-F238E27FC236}">
                <a16:creationId xmlns:a16="http://schemas.microsoft.com/office/drawing/2014/main" xmlns=""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xmlns=""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3591" y="4001618"/>
            <a:ext cx="7203125" cy="2330218"/>
          </a:xfrm>
          <a:prstGeom prst="rect">
            <a:avLst/>
          </a:prstGeom>
        </p:spPr>
      </p:pic>
      <p:sp>
        <p:nvSpPr>
          <p:cNvPr id="8" name="Rectangle 7"/>
          <p:cNvSpPr/>
          <p:nvPr/>
        </p:nvSpPr>
        <p:spPr>
          <a:xfrm>
            <a:off x="1347537" y="1859340"/>
            <a:ext cx="9962147" cy="1754326"/>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plains of Bihar, adjoining Nepal, are drained by a number of rivers that have their catchments in the steep and geologically nascent Himalayas. Kosi, Gandak,Burhi Gandak, Bagmati, Kamla Balan, Mahananda and Adhwara Group of rivers originates in Nepal, carry high discharge and very high sediment load and drops it down in the plains of Bihar. </a:t>
            </a:r>
            <a:endParaRPr lang="en-US" dirty="0">
              <a:solidFill>
                <a:schemeClr val="bg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About 65% of catchments area of these rivers falls in Nepal/Tibet and only 35% of catchments area lies in Bihar. </a:t>
            </a:r>
            <a:endParaRPr 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423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A1BD5B8-B7D6-5641-9006-64D38BB7702D}"/>
              </a:ext>
            </a:extLst>
          </p:cNvPr>
          <p:cNvSpPr>
            <a:spLocks noGrp="1"/>
          </p:cNvSpPr>
          <p:nvPr>
            <p:ph type="title"/>
          </p:nvPr>
        </p:nvSpPr>
        <p:spPr>
          <a:xfrm>
            <a:off x="2334987" y="524398"/>
            <a:ext cx="9105646" cy="638319"/>
          </a:xfrm>
        </p:spPr>
        <p:txBody>
          <a:bodyPr/>
          <a:lstStyle/>
          <a:p>
            <a:r>
              <a:rPr lang="en-US" sz="4400" b="1" dirty="0" smtClean="0">
                <a:solidFill>
                  <a:srgbClr val="4E6395"/>
                </a:solidFill>
              </a:rPr>
              <a:t>Historical &amp; Current Facts</a:t>
            </a:r>
            <a:endParaRPr lang="en-US" sz="4400" b="1" dirty="0">
              <a:solidFill>
                <a:srgbClr val="4E6395"/>
              </a:solidFill>
            </a:endParaRPr>
          </a:p>
        </p:txBody>
      </p:sp>
      <p:sp>
        <p:nvSpPr>
          <p:cNvPr id="4" name="Text Placeholder 4">
            <a:extLst>
              <a:ext uri="{FF2B5EF4-FFF2-40B4-BE49-F238E27FC236}">
                <a16:creationId xmlns:a16="http://schemas.microsoft.com/office/drawing/2014/main" xmlns="" id="{165EF9C2-02BA-D349-82FD-069D5EF42ED0}"/>
              </a:ext>
            </a:extLst>
          </p:cNvPr>
          <p:cNvSpPr txBox="1">
            <a:spLocks/>
          </p:cNvSpPr>
          <p:nvPr/>
        </p:nvSpPr>
        <p:spPr>
          <a:xfrm>
            <a:off x="517878" y="1481822"/>
            <a:ext cx="11156671" cy="4850014"/>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marL="285750" indent="-285750" defTabSz="1219170">
              <a:lnSpc>
                <a:spcPct val="100000"/>
              </a:lnSpc>
              <a:buFont typeface="Arial" panose="020B0604020202020204" pitchFamily="34" charset="0"/>
              <a:buChar char="•"/>
            </a:pPr>
            <a:endParaRPr lang="en-US" sz="1800" dirty="0"/>
          </a:p>
        </p:txBody>
      </p:sp>
      <p:pic>
        <p:nvPicPr>
          <p:cNvPr id="3" name="Picture 2" descr="A close up of a sign&#10;&#10;Description automatically generated">
            <a:extLst>
              <a:ext uri="{FF2B5EF4-FFF2-40B4-BE49-F238E27FC236}">
                <a16:creationId xmlns:a16="http://schemas.microsoft.com/office/drawing/2014/main" xmlns=""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xmlns=""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877" y="1338943"/>
            <a:ext cx="10934787" cy="5519057"/>
          </a:xfrm>
          <a:prstGeom prst="rect">
            <a:avLst/>
          </a:prstGeom>
        </p:spPr>
      </p:pic>
    </p:spTree>
    <p:extLst>
      <p:ext uri="{BB962C8B-B14F-4D97-AF65-F5344CB8AC3E}">
        <p14:creationId xmlns:p14="http://schemas.microsoft.com/office/powerpoint/2010/main" val="91065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STORY </a:t>
            </a:r>
            <a:r>
              <a:rPr lang="en-US" sz="4400" b="1" dirty="0" smtClean="0">
                <a:solidFill>
                  <a:srgbClr val="4E6395"/>
                </a:solidFill>
              </a:rPr>
              <a:t>BOARDS</a:t>
            </a:r>
            <a:endParaRPr lang="en-US" sz="4400" b="1" dirty="0">
              <a:solidFill>
                <a:srgbClr val="4E6395"/>
              </a:solidFill>
            </a:endParaRPr>
          </a:p>
        </p:txBody>
      </p:sp>
      <p:sp>
        <p:nvSpPr>
          <p:cNvPr id="4" name="Text Placeholder 4">
            <a:extLst>
              <a:ext uri="{FF2B5EF4-FFF2-40B4-BE49-F238E27FC236}">
                <a16:creationId xmlns:a16="http://schemas.microsoft.com/office/drawing/2014/main" xmlns=""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xmlns=""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xmlns=""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3591" y="1162716"/>
            <a:ext cx="9472989" cy="5695283"/>
          </a:xfrm>
          <a:prstGeom prst="rect">
            <a:avLst/>
          </a:prstGeom>
        </p:spPr>
      </p:pic>
    </p:spTree>
    <p:extLst>
      <p:ext uri="{BB962C8B-B14F-4D97-AF65-F5344CB8AC3E}">
        <p14:creationId xmlns:p14="http://schemas.microsoft.com/office/powerpoint/2010/main" val="2153645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TECHNOLOGY SUGGESTIONS</a:t>
            </a:r>
          </a:p>
        </p:txBody>
      </p:sp>
      <p:sp>
        <p:nvSpPr>
          <p:cNvPr id="4" name="Text Placeholder 4">
            <a:extLst>
              <a:ext uri="{FF2B5EF4-FFF2-40B4-BE49-F238E27FC236}">
                <a16:creationId xmlns:a16="http://schemas.microsoft.com/office/drawing/2014/main" xmlns=""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xmlns=""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xmlns=""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5" name="Rectangle 4"/>
          <p:cNvSpPr/>
          <p:nvPr/>
        </p:nvSpPr>
        <p:spPr>
          <a:xfrm>
            <a:off x="914400" y="1892968"/>
            <a:ext cx="10538264" cy="369332"/>
          </a:xfrm>
          <a:prstGeom prst="rect">
            <a:avLst/>
          </a:prstGeom>
        </p:spPr>
        <p:txBody>
          <a:bodyPr wrap="square">
            <a:spAutoFit/>
          </a:bodyPr>
          <a:lstStyle/>
          <a:p>
            <a:r>
              <a:rPr lang="en-US" dirty="0" smtClean="0">
                <a:latin typeface="Calibri" panose="020F0502020204030204" pitchFamily="34" charset="0"/>
                <a:cs typeface="Calibri" panose="020F0502020204030204" pitchFamily="34" charset="0"/>
              </a:rPr>
              <a:t>Some of Tools &amp; Technology which is being used &amp; can be used for Flood Prediction </a:t>
            </a:r>
            <a:endParaRPr lang="en-US" dirty="0">
              <a:latin typeface="Calibri" panose="020F0502020204030204" pitchFamily="34" charset="0"/>
              <a:cs typeface="Calibri" panose="020F0502020204030204" pitchFamily="34" charset="0"/>
            </a:endParaRPr>
          </a:p>
        </p:txBody>
      </p:sp>
      <p:sp>
        <p:nvSpPr>
          <p:cNvPr id="6" name="Rectangle 5"/>
          <p:cNvSpPr/>
          <p:nvPr/>
        </p:nvSpPr>
        <p:spPr>
          <a:xfrm>
            <a:off x="1090864" y="2463309"/>
            <a:ext cx="7299158" cy="2308324"/>
          </a:xfrm>
          <a:prstGeom prst="rect">
            <a:avLst/>
          </a:prstGeom>
        </p:spPr>
        <p:txBody>
          <a:bodyPr wrap="square">
            <a:spAutoFit/>
          </a:bodyPr>
          <a:lstStyle/>
          <a:p>
            <a:pPr marL="285750" indent="-285750">
              <a:buFont typeface="Arial" panose="020B0604020202020204" pitchFamily="34" charset="0"/>
              <a:buChar char="•"/>
            </a:pPr>
            <a:r>
              <a:rPr lang="en-US" b="1" dirty="0"/>
              <a:t>IBM</a:t>
            </a:r>
            <a:r>
              <a:rPr lang="en-US" dirty="0"/>
              <a:t>. </a:t>
            </a:r>
            <a:r>
              <a:rPr lang="en-US" b="1" dirty="0"/>
              <a:t>Watson Studio</a:t>
            </a:r>
            <a:r>
              <a:rPr lang="en-US" dirty="0"/>
              <a:t> democratizes machine </a:t>
            </a:r>
            <a:r>
              <a:rPr lang="en-US" dirty="0" smtClean="0"/>
              <a:t>learning </a:t>
            </a:r>
            <a:r>
              <a:rPr lang="en-US" dirty="0"/>
              <a:t>and deep learning to accelerate infusion of AI </a:t>
            </a:r>
            <a:r>
              <a:rPr lang="en-US" dirty="0" smtClean="0"/>
              <a:t>in </a:t>
            </a:r>
            <a:r>
              <a:rPr lang="en-US" dirty="0"/>
              <a:t>to drive </a:t>
            </a:r>
            <a:r>
              <a:rPr lang="en-US" dirty="0" smtClean="0"/>
              <a:t>innovation.</a:t>
            </a:r>
          </a:p>
          <a:p>
            <a:pPr marL="285750" indent="-285750">
              <a:buFont typeface="Arial" panose="020B0604020202020204" pitchFamily="34" charset="0"/>
              <a:buChar char="•"/>
            </a:pPr>
            <a:r>
              <a:rPr lang="en-US" dirty="0"/>
              <a:t>A</a:t>
            </a:r>
            <a:r>
              <a:rPr lang="en-US" dirty="0" smtClean="0"/>
              <a:t>n </a:t>
            </a:r>
            <a:r>
              <a:rPr lang="en-US" dirty="0"/>
              <a:t>Intelligent </a:t>
            </a:r>
            <a:r>
              <a:rPr lang="en-US" b="1" dirty="0" smtClean="0"/>
              <a:t>Hydro-informatics </a:t>
            </a:r>
            <a:r>
              <a:rPr lang="en-US" b="1" dirty="0"/>
              <a:t>Integration Platform </a:t>
            </a:r>
            <a:r>
              <a:rPr lang="en-US" dirty="0"/>
              <a:t>for Regional Flood </a:t>
            </a:r>
            <a:r>
              <a:rPr lang="en-US" dirty="0" smtClean="0"/>
              <a:t>Inundation Warning Systems.</a:t>
            </a:r>
          </a:p>
          <a:p>
            <a:pPr marL="285750" indent="-285750">
              <a:buFont typeface="Arial" panose="020B0604020202020204" pitchFamily="34" charset="0"/>
              <a:buChar char="•"/>
            </a:pPr>
            <a:r>
              <a:rPr lang="en-US" b="1" dirty="0"/>
              <a:t>Three-Parameter Muskingum Model</a:t>
            </a:r>
            <a:r>
              <a:rPr lang="en-US" dirty="0"/>
              <a:t> Coupled with </a:t>
            </a:r>
            <a:r>
              <a:rPr lang="en-US" dirty="0" smtClean="0"/>
              <a:t>an </a:t>
            </a:r>
            <a:r>
              <a:rPr lang="en-US" dirty="0" smtClean="0"/>
              <a:t>Bat </a:t>
            </a:r>
            <a:r>
              <a:rPr lang="en-US" dirty="0" smtClean="0"/>
              <a:t>Algorithm.</a:t>
            </a:r>
          </a:p>
          <a:p>
            <a:pPr marL="285750" indent="-285750">
              <a:buFont typeface="Arial" panose="020B0604020202020204" pitchFamily="34" charset="0"/>
              <a:buChar char="•"/>
            </a:pPr>
            <a:r>
              <a:rPr lang="en-US" dirty="0"/>
              <a:t>Deep Learning with a Long Short-Term Memory Networks Approach for </a:t>
            </a:r>
            <a:r>
              <a:rPr lang="en-US" dirty="0" smtClean="0"/>
              <a:t>Rainfall-Runoff Simulation</a:t>
            </a:r>
            <a:endParaRPr lang="en-US" dirty="0"/>
          </a:p>
        </p:txBody>
      </p:sp>
    </p:spTree>
    <p:extLst>
      <p:ext uri="{BB962C8B-B14F-4D97-AF65-F5344CB8AC3E}">
        <p14:creationId xmlns:p14="http://schemas.microsoft.com/office/powerpoint/2010/main" val="1028173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A1BD5B8-B7D6-5641-9006-64D38BB7702D}"/>
              </a:ext>
            </a:extLst>
          </p:cNvPr>
          <p:cNvSpPr>
            <a:spLocks noGrp="1"/>
          </p:cNvSpPr>
          <p:nvPr>
            <p:ph type="title"/>
          </p:nvPr>
        </p:nvSpPr>
        <p:spPr>
          <a:xfrm>
            <a:off x="3297563" y="524398"/>
            <a:ext cx="8143069" cy="638319"/>
          </a:xfrm>
        </p:spPr>
        <p:txBody>
          <a:bodyPr/>
          <a:lstStyle/>
          <a:p>
            <a:r>
              <a:rPr lang="en-US" sz="4400" b="1" dirty="0" smtClean="0">
                <a:solidFill>
                  <a:srgbClr val="4E6395"/>
                </a:solidFill>
              </a:rPr>
              <a:t>TECHNOLOGY OVERVIEW</a:t>
            </a:r>
            <a:endParaRPr lang="en-US" sz="4400" b="1" dirty="0">
              <a:solidFill>
                <a:srgbClr val="4E6395"/>
              </a:solidFill>
            </a:endParaRPr>
          </a:p>
        </p:txBody>
      </p:sp>
      <p:pic>
        <p:nvPicPr>
          <p:cNvPr id="3" name="Picture 2" descr="A close up of a sign&#10;&#10;Description automatically generated">
            <a:extLst>
              <a:ext uri="{FF2B5EF4-FFF2-40B4-BE49-F238E27FC236}">
                <a16:creationId xmlns:a16="http://schemas.microsoft.com/office/drawing/2014/main" xmlns=""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xmlns=""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8" name="Rectangle 7"/>
          <p:cNvSpPr/>
          <p:nvPr/>
        </p:nvSpPr>
        <p:spPr>
          <a:xfrm>
            <a:off x="1567543" y="1481822"/>
            <a:ext cx="9885121" cy="3416320"/>
          </a:xfrm>
          <a:prstGeom prst="rect">
            <a:avLst/>
          </a:prstGeom>
        </p:spPr>
        <p:txBody>
          <a:bodyPr wrap="square">
            <a:spAutoFit/>
          </a:bodyPr>
          <a:lstStyle/>
          <a:p>
            <a:r>
              <a:rPr lang="en-US" b="1" dirty="0" smtClean="0"/>
              <a:t>Three-Parameter </a:t>
            </a:r>
            <a:r>
              <a:rPr lang="en-US" b="1" dirty="0"/>
              <a:t>Muskingum </a:t>
            </a:r>
            <a:r>
              <a:rPr lang="en-US" b="1" dirty="0" smtClean="0"/>
              <a:t>Model </a:t>
            </a:r>
            <a:r>
              <a:rPr lang="en-US" dirty="0"/>
              <a:t>Muskingum flood routing equation</a:t>
            </a:r>
            <a:r>
              <a:rPr lang="en-US" dirty="0" smtClean="0"/>
              <a:t>:</a:t>
            </a:r>
          </a:p>
          <a:p>
            <a:r>
              <a:rPr lang="en-US" dirty="0"/>
              <a:t/>
            </a:r>
            <a:br>
              <a:rPr lang="en-US" dirty="0"/>
            </a:br>
            <a:r>
              <a:rPr lang="en-US" dirty="0"/>
              <a:t/>
            </a:r>
            <a:br>
              <a:rPr lang="en-US" dirty="0"/>
            </a:br>
            <a:r>
              <a:rPr lang="en-US" dirty="0"/>
              <a:t/>
            </a:r>
            <a:br>
              <a:rPr lang="en-US" dirty="0"/>
            </a:br>
            <a:endParaRPr lang="en-US" b="1" dirty="0" smtClean="0"/>
          </a:p>
          <a:p>
            <a:r>
              <a:rPr lang="en-US" b="1" dirty="0" smtClean="0"/>
              <a:t>Hydro-informatics </a:t>
            </a:r>
            <a:r>
              <a:rPr lang="en-US" b="1" dirty="0"/>
              <a:t>Integration </a:t>
            </a:r>
            <a:r>
              <a:rPr lang="en-US" b="1" dirty="0" smtClean="0"/>
              <a:t>Platform is based on MIKE'S </a:t>
            </a:r>
            <a:r>
              <a:rPr lang="en-US" b="1" dirty="0"/>
              <a:t>1D HYDRODYNAMIC</a:t>
            </a:r>
            <a:endParaRPr lang="en-US" b="1" dirty="0" smtClean="0"/>
          </a:p>
          <a:p>
            <a:r>
              <a:rPr lang="en-US" dirty="0"/>
              <a:t>The </a:t>
            </a:r>
            <a:r>
              <a:rPr lang="en-US" dirty="0" smtClean="0"/>
              <a:t>Hydro-informatics modelling </a:t>
            </a:r>
            <a:r>
              <a:rPr lang="en-US" dirty="0"/>
              <a:t>of unsteady flow is based on an implicit, finite difference</a:t>
            </a:r>
            <a:br>
              <a:rPr lang="en-US" dirty="0"/>
            </a:br>
            <a:r>
              <a:rPr lang="en-US" dirty="0"/>
              <a:t>numerical solution of the one-dimensional shallow water equations (Saint</a:t>
            </a:r>
            <a:br>
              <a:rPr lang="en-US" dirty="0"/>
            </a:br>
            <a:r>
              <a:rPr lang="en-US" dirty="0" err="1"/>
              <a:t>Venant</a:t>
            </a:r>
            <a:r>
              <a:rPr lang="en-US" dirty="0"/>
              <a:t> equations). The numerical algorithms provide efficient and accurate</a:t>
            </a:r>
            <a:br>
              <a:rPr lang="en-US" dirty="0"/>
            </a:br>
            <a:r>
              <a:rPr lang="en-US" dirty="0"/>
              <a:t>solutions in branched and looped pipe and </a:t>
            </a:r>
            <a:r>
              <a:rPr lang="en-US" dirty="0" smtClean="0"/>
              <a:t>river networks. </a:t>
            </a:r>
          </a:p>
          <a:p>
            <a:r>
              <a:rPr lang="en-US" dirty="0"/>
              <a:t/>
            </a:r>
            <a:br>
              <a:rPr lang="en-US" dirty="0"/>
            </a:br>
            <a:endParaRPr lang="en-GB"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42928" y="1999525"/>
            <a:ext cx="5167823" cy="776332"/>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7563" y="4555671"/>
            <a:ext cx="5699480" cy="1743437"/>
          </a:xfrm>
          <a:prstGeom prst="rect">
            <a:avLst/>
          </a:prstGeom>
        </p:spPr>
      </p:pic>
    </p:spTree>
    <p:extLst>
      <p:ext uri="{BB962C8B-B14F-4D97-AF65-F5344CB8AC3E}">
        <p14:creationId xmlns:p14="http://schemas.microsoft.com/office/powerpoint/2010/main" val="1897029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SOLUTION APPROACH</a:t>
            </a:r>
          </a:p>
        </p:txBody>
      </p:sp>
      <p:pic>
        <p:nvPicPr>
          <p:cNvPr id="3" name="Picture 2" descr="A close up of a sign&#10;&#10;Description automatically generated">
            <a:extLst>
              <a:ext uri="{FF2B5EF4-FFF2-40B4-BE49-F238E27FC236}">
                <a16:creationId xmlns:a16="http://schemas.microsoft.com/office/drawing/2014/main" xmlns=""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xmlns=""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4" name="Rectangle 3"/>
          <p:cNvSpPr/>
          <p:nvPr/>
        </p:nvSpPr>
        <p:spPr>
          <a:xfrm>
            <a:off x="1453243" y="1698171"/>
            <a:ext cx="8147957" cy="4524315"/>
          </a:xfrm>
          <a:prstGeom prst="rect">
            <a:avLst/>
          </a:prstGeom>
        </p:spPr>
        <p:txBody>
          <a:bodyPr wrap="square">
            <a:spAutoFit/>
          </a:bodyPr>
          <a:lstStyle/>
          <a:p>
            <a:pPr marL="342900" indent="-342900">
              <a:buFont typeface="+mj-lt"/>
              <a:buAutoNum type="arabicPeriod"/>
            </a:pPr>
            <a:r>
              <a:rPr lang="en-US" i="1" dirty="0" smtClean="0">
                <a:solidFill>
                  <a:srgbClr val="2B2B2B"/>
                </a:solidFill>
                <a:latin typeface="Calibri" panose="020F0502020204030204" pitchFamily="34" charset="0"/>
                <a:cs typeface="Calibri" panose="020F0502020204030204" pitchFamily="34" charset="0"/>
              </a:rPr>
              <a:t>We </a:t>
            </a:r>
            <a:r>
              <a:rPr lang="en-US" i="1" dirty="0">
                <a:solidFill>
                  <a:srgbClr val="2B2B2B"/>
                </a:solidFill>
                <a:latin typeface="Calibri" panose="020F0502020204030204" pitchFamily="34" charset="0"/>
                <a:cs typeface="Calibri" panose="020F0502020204030204" pitchFamily="34" charset="0"/>
              </a:rPr>
              <a:t>have studied several Solutions for Short-Term </a:t>
            </a:r>
            <a:r>
              <a:rPr lang="en-US" i="1" dirty="0" smtClean="0">
                <a:solidFill>
                  <a:srgbClr val="2B2B2B"/>
                </a:solidFill>
                <a:latin typeface="Calibri" panose="020F0502020204030204" pitchFamily="34" charset="0"/>
                <a:cs typeface="Calibri" panose="020F0502020204030204" pitchFamily="34" charset="0"/>
              </a:rPr>
              <a:t>Flood Prediction </a:t>
            </a:r>
            <a:r>
              <a:rPr lang="en-US" i="1" dirty="0">
                <a:solidFill>
                  <a:srgbClr val="2B2B2B"/>
                </a:solidFill>
                <a:latin typeface="Calibri" panose="020F0502020204030204" pitchFamily="34" charset="0"/>
                <a:cs typeface="Calibri" panose="020F0502020204030204" pitchFamily="34" charset="0"/>
              </a:rPr>
              <a:t>Using </a:t>
            </a:r>
            <a:r>
              <a:rPr lang="en-US" i="1" dirty="0" smtClean="0">
                <a:solidFill>
                  <a:srgbClr val="2B2B2B"/>
                </a:solidFill>
                <a:latin typeface="Calibri" panose="020F0502020204030204" pitchFamily="34" charset="0"/>
                <a:cs typeface="Calibri" panose="020F0502020204030204" pitchFamily="34" charset="0"/>
              </a:rPr>
              <a:t>Single ML </a:t>
            </a:r>
            <a:r>
              <a:rPr lang="en-US" i="1" dirty="0">
                <a:solidFill>
                  <a:srgbClr val="2B2B2B"/>
                </a:solidFill>
                <a:latin typeface="Calibri" panose="020F0502020204030204" pitchFamily="34" charset="0"/>
                <a:cs typeface="Calibri" panose="020F0502020204030204" pitchFamily="34" charset="0"/>
              </a:rPr>
              <a:t>Methods that is currently been </a:t>
            </a:r>
            <a:r>
              <a:rPr lang="en-US" i="1" dirty="0" smtClean="0">
                <a:solidFill>
                  <a:srgbClr val="2B2B2B"/>
                </a:solidFill>
                <a:latin typeface="Calibri" panose="020F0502020204030204" pitchFamily="34" charset="0"/>
                <a:cs typeface="Calibri" panose="020F0502020204030204" pitchFamily="34" charset="0"/>
              </a:rPr>
              <a:t>used in </a:t>
            </a:r>
            <a:r>
              <a:rPr lang="en-US" i="1" dirty="0">
                <a:solidFill>
                  <a:srgbClr val="2B2B2B"/>
                </a:solidFill>
                <a:latin typeface="Calibri" panose="020F0502020204030204" pitchFamily="34" charset="0"/>
                <a:cs typeface="Calibri" panose="020F0502020204030204" pitchFamily="34" charset="0"/>
              </a:rPr>
              <a:t>different geographical regions across the </a:t>
            </a:r>
            <a:r>
              <a:rPr lang="en-US" i="1" dirty="0" smtClean="0">
                <a:solidFill>
                  <a:srgbClr val="2B2B2B"/>
                </a:solidFill>
                <a:latin typeface="Calibri" panose="020F0502020204030204" pitchFamily="34" charset="0"/>
                <a:cs typeface="Calibri" panose="020F0502020204030204" pitchFamily="34" charset="0"/>
              </a:rPr>
              <a:t>world</a:t>
            </a:r>
            <a:r>
              <a:rPr lang="en-US" i="1" dirty="0">
                <a:solidFill>
                  <a:srgbClr val="2B2B2B"/>
                </a:solidFill>
                <a:latin typeface="Calibri" panose="020F0502020204030204" pitchFamily="34" charset="0"/>
                <a:cs typeface="Calibri" panose="020F0502020204030204" pitchFamily="34" charset="0"/>
              </a:rPr>
              <a:t> </a:t>
            </a:r>
            <a:r>
              <a:rPr lang="en-US" i="1" dirty="0" smtClean="0">
                <a:solidFill>
                  <a:srgbClr val="2B2B2B"/>
                </a:solidFill>
                <a:latin typeface="Calibri" panose="020F0502020204030204" pitchFamily="34" charset="0"/>
                <a:cs typeface="Calibri" panose="020F0502020204030204" pitchFamily="34" charset="0"/>
              </a:rPr>
              <a:t>such as USA, Japan, Greece India &amp; Brazil.</a:t>
            </a:r>
          </a:p>
          <a:p>
            <a:pPr marL="342900" indent="-342900">
              <a:buFont typeface="+mj-lt"/>
              <a:buAutoNum type="arabicPeriod"/>
            </a:pPr>
            <a:r>
              <a:rPr lang="en-US" i="1" dirty="0" smtClean="0">
                <a:solidFill>
                  <a:srgbClr val="2B2B2B"/>
                </a:solidFill>
                <a:latin typeface="Calibri" panose="020F0502020204030204" pitchFamily="34" charset="0"/>
                <a:cs typeface="Calibri" panose="020F0502020204030204" pitchFamily="34" charset="0"/>
              </a:rPr>
              <a:t>We Observed a wonderful Insights for why  almost all the flood prediction model using Predictive modelling has been failing miserably.</a:t>
            </a:r>
          </a:p>
          <a:p>
            <a:pPr marL="342900" indent="-342900">
              <a:buFont typeface="+mj-lt"/>
              <a:buAutoNum type="arabicPeriod"/>
            </a:pPr>
            <a:r>
              <a:rPr lang="en-US" i="1" dirty="0" smtClean="0">
                <a:solidFill>
                  <a:srgbClr val="2B2B2B"/>
                </a:solidFill>
                <a:latin typeface="Calibri" panose="020F0502020204030204" pitchFamily="34" charset="0"/>
                <a:cs typeface="Calibri" panose="020F0502020204030204" pitchFamily="34" charset="0"/>
              </a:rPr>
              <a:t>The reason is that instead of predicting flood they end up in predicting the water level of the river or depth of a water body due to rainfall. We have came with a solution for the same. </a:t>
            </a:r>
          </a:p>
          <a:p>
            <a:pPr marL="342900" indent="-342900">
              <a:buFont typeface="+mj-lt"/>
              <a:buAutoNum type="arabicPeriod"/>
            </a:pPr>
            <a:r>
              <a:rPr lang="en-US" i="1" dirty="0" smtClean="0">
                <a:solidFill>
                  <a:srgbClr val="2B2B2B"/>
                </a:solidFill>
                <a:latin typeface="Calibri" panose="020F0502020204030204" pitchFamily="34" charset="0"/>
                <a:cs typeface="Calibri" panose="020F0502020204030204" pitchFamily="34" charset="0"/>
              </a:rPr>
              <a:t>Instead of calculating only the generalized flood factor we have included the output of several advanced flood predicting system and the geographical factors also. As floods are complicated natural event so instead of building a ideal model we have more focused on the real approach.</a:t>
            </a:r>
          </a:p>
          <a:p>
            <a:pPr marL="342900" indent="-342900">
              <a:buFont typeface="+mj-lt"/>
              <a:buAutoNum type="arabicPeriod"/>
            </a:pPr>
            <a:r>
              <a:rPr lang="en-US" i="1" dirty="0" smtClean="0">
                <a:solidFill>
                  <a:srgbClr val="2B2B2B"/>
                </a:solidFill>
                <a:latin typeface="Calibri" panose="020F0502020204030204" pitchFamily="34" charset="0"/>
                <a:cs typeface="Calibri" panose="020F0502020204030204" pitchFamily="34" charset="0"/>
              </a:rPr>
              <a:t>So, we have considered the most flooded state of India.</a:t>
            </a:r>
          </a:p>
          <a:p>
            <a:pPr marL="342900" indent="-342900">
              <a:buFont typeface="+mj-lt"/>
              <a:buAutoNum type="arabicPeriod"/>
            </a:pPr>
            <a:r>
              <a:rPr lang="en-US" i="1" dirty="0" smtClean="0">
                <a:solidFill>
                  <a:srgbClr val="2B2B2B"/>
                </a:solidFill>
                <a:latin typeface="Calibri" panose="020F0502020204030204" pitchFamily="34" charset="0"/>
                <a:cs typeface="Calibri" panose="020F0502020204030204" pitchFamily="34" charset="0"/>
              </a:rPr>
              <a:t>The reason behind it was to make it available for Billions of users so we have considered the most worst scenario.</a:t>
            </a:r>
          </a:p>
          <a:p>
            <a:pPr marL="342900" indent="-342900">
              <a:buFont typeface="+mj-lt"/>
              <a:buAutoNum type="arabicPeriod"/>
            </a:pPr>
            <a:endParaRPr lang="en-US" i="1" dirty="0">
              <a:solidFill>
                <a:srgbClr val="2B2B2B"/>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9492281"/>
      </p:ext>
    </p:extLst>
  </p:cSld>
  <p:clrMapOvr>
    <a:masterClrMapping/>
  </p:clrMapOvr>
</p:sld>
</file>

<file path=ppt/theme/theme1.xml><?xml version="1.0" encoding="utf-8"?>
<a:theme xmlns:a="http://schemas.openxmlformats.org/drawingml/2006/main" name="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B92B7018-2C1E-8A4B-9133-236358E29F6B}"/>
    </a:ext>
  </a:extLst>
</a:theme>
</file>

<file path=ppt/theme/theme2.xml><?xml version="1.0" encoding="utf-8"?>
<a:theme xmlns:a="http://schemas.openxmlformats.org/drawingml/2006/main" name="1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4787B319-6FC7-704E-A433-2145CDE0ACF9}"/>
    </a:ext>
  </a:extLst>
</a:theme>
</file>

<file path=ppt/theme/theme3.xml><?xml version="1.0" encoding="utf-8"?>
<a:theme xmlns:a="http://schemas.openxmlformats.org/drawingml/2006/main" name="2_blk_background_2017">
  <a:themeElements>
    <a:clrScheme name="Custom 4">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92F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B92B7018-2C1E-8A4B-9133-236358E29F6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63453</TotalTime>
  <Words>692</Words>
  <Application>Microsoft Office PowerPoint</Application>
  <PresentationFormat>Widescreen</PresentationFormat>
  <Paragraphs>88</Paragraphs>
  <Slides>14</Slides>
  <Notes>13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Arial</vt:lpstr>
      <vt:lpstr>Calibri</vt:lpstr>
      <vt:lpstr>IBM Plex Sans</vt:lpstr>
      <vt:lpstr>Wingdings</vt:lpstr>
      <vt:lpstr>blk_background_2017</vt:lpstr>
      <vt:lpstr>1_blk_background_2017</vt:lpstr>
      <vt:lpstr>2_blk_background_2017</vt:lpstr>
      <vt:lpstr>PowerPoint Presentation</vt:lpstr>
      <vt:lpstr>Call for Code 2019 Challenge </vt:lpstr>
      <vt:lpstr>CHALLENGE</vt:lpstr>
      <vt:lpstr>Complexity of Challenge</vt:lpstr>
      <vt:lpstr>Historical &amp; Current Facts</vt:lpstr>
      <vt:lpstr>STORY BOARDS</vt:lpstr>
      <vt:lpstr>TECHNOLOGY SUGGESTIONS</vt:lpstr>
      <vt:lpstr>TECHNOLOGY OVERVIEW</vt:lpstr>
      <vt:lpstr>SOLUTION APPROACH</vt:lpstr>
      <vt:lpstr>Accuracy</vt:lpstr>
      <vt:lpstr>HIGH LEVEL ARCHITECTURE</vt:lpstr>
      <vt:lpstr>Source Code</vt:lpstr>
      <vt:lpstr>Data Sets </vt:lpstr>
      <vt:lpstr>RECOMMENDED 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Ovens</dc:creator>
  <cp:lastModifiedBy>soumalya nad</cp:lastModifiedBy>
  <cp:revision>774</cp:revision>
  <cp:lastPrinted>2018-05-16T19:10:04Z</cp:lastPrinted>
  <dcterms:created xsi:type="dcterms:W3CDTF">2018-02-27T17:50:26Z</dcterms:created>
  <dcterms:modified xsi:type="dcterms:W3CDTF">2019-07-28T20:40:58Z</dcterms:modified>
</cp:coreProperties>
</file>