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wfXoEPOolUHuQ91snbpXw7zgf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SVCS\Downloads\Excel%20project%20(Repaired)%201.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SVCS\Downloads\Excel%20project%20(Repaired)%201.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SVCS\Desktop\attrition_rate%20and%20Average%20of%20MonthlyIncome%20by%20Department.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SVCS\Downloads\Average%20of%20TotalWorkingYears%20and%20attrition_rate%20by%20Department.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SVCS\Downloads\Excel%20project%20(Repaired)%201.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SVCS\Downloads\attrition_rate%20and%20avg_years_since_last_promotion%20by%20Depart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'KPI 1'!$B$3</c:f>
              <c:strCache>
                <c:ptCount val="1"/>
                <c:pt idx="0">
                  <c:v>Average of Attriton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11-42E2-8BB0-C526B360C8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11-42E2-8BB0-C526B360C8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11-42E2-8BB0-C526B360C8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11-42E2-8BB0-C526B360C85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C11-42E2-8BB0-C526B360C85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C11-42E2-8BB0-C526B360C85F}"/>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1'!$A$4:$A$9</c:f>
              <c:strCache>
                <c:ptCount val="6"/>
                <c:pt idx="0">
                  <c:v>Hardware</c:v>
                </c:pt>
                <c:pt idx="1">
                  <c:v>Human Resources</c:v>
                </c:pt>
                <c:pt idx="2">
                  <c:v>Research &amp; Development</c:v>
                </c:pt>
                <c:pt idx="3">
                  <c:v>Sales</c:v>
                </c:pt>
                <c:pt idx="4">
                  <c:v>Software</c:v>
                </c:pt>
                <c:pt idx="5">
                  <c:v>Support</c:v>
                </c:pt>
              </c:strCache>
            </c:strRef>
          </c:cat>
          <c:val>
            <c:numRef>
              <c:f>'KPI 1'!$B$4:$B$9</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C-BC11-42E2-8BB0-C526B360C85F}"/>
            </c:ext>
          </c:extLst>
        </c:ser>
        <c:dLbls>
          <c:showLegendKey val="0"/>
          <c:showVal val="1"/>
          <c:showCatName val="1"/>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'KPI 2'!$B$5</c:f>
              <c:strCache>
                <c:ptCount val="1"/>
                <c:pt idx="0">
                  <c:v>Average Hourly Rate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2'!$A$6:$A$15</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2'!$B$6:$B$15</c:f>
              <c:numCache>
                <c:formatCode>0</c:formatCode>
                <c:ptCount val="10"/>
                <c:pt idx="0">
                  <c:v>114.17552657973921</c:v>
                </c:pt>
                <c:pt idx="1">
                  <c:v>116.29117938553023</c:v>
                </c:pt>
                <c:pt idx="2">
                  <c:v>116.18912337662337</c:v>
                </c:pt>
                <c:pt idx="3">
                  <c:v>116.15655537459283</c:v>
                </c:pt>
                <c:pt idx="4">
                  <c:v>115.04864972200158</c:v>
                </c:pt>
                <c:pt idx="5">
                  <c:v>116.1113791716928</c:v>
                </c:pt>
                <c:pt idx="6">
                  <c:v>115.3672372611465</c:v>
                </c:pt>
                <c:pt idx="7">
                  <c:v>115.16421178343948</c:v>
                </c:pt>
                <c:pt idx="8">
                  <c:v>115.38155551157728</c:v>
                </c:pt>
                <c:pt idx="9">
                  <c:v>114.46822076110779</c:v>
                </c:pt>
              </c:numCache>
            </c:numRef>
          </c:val>
          <c:extLst>
            <c:ext xmlns:c16="http://schemas.microsoft.com/office/drawing/2014/chart" uri="{C3380CC4-5D6E-409C-BE32-E72D297353CC}">
              <c16:uniqueId val="{00000000-D342-4B97-97BC-B7AF1B04A944}"/>
            </c:ext>
          </c:extLst>
        </c:ser>
        <c:dLbls>
          <c:dLblPos val="outEnd"/>
          <c:showLegendKey val="0"/>
          <c:showVal val="1"/>
          <c:showCatName val="0"/>
          <c:showSerName val="0"/>
          <c:showPercent val="0"/>
          <c:showBubbleSize val="0"/>
        </c:dLbls>
        <c:gapWidth val="219"/>
        <c:overlap val="-27"/>
        <c:axId val="152931631"/>
        <c:axId val="314552895"/>
      </c:barChart>
      <c:catAx>
        <c:axId val="152931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14552895"/>
        <c:crosses val="autoZero"/>
        <c:auto val="1"/>
        <c:lblAlgn val="ctr"/>
        <c:lblOffset val="100"/>
        <c:noMultiLvlLbl val="0"/>
      </c:catAx>
      <c:valAx>
        <c:axId val="314552895"/>
        <c:scaling>
          <c:orientation val="minMax"/>
        </c:scaling>
        <c:delete val="1"/>
        <c:axPos val="l"/>
        <c:numFmt formatCode="0" sourceLinked="1"/>
        <c:majorTickMark val="none"/>
        <c:minorTickMark val="none"/>
        <c:tickLblPos val="nextTo"/>
        <c:crossAx val="152931631"/>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'attrition_rate and Average of M'!$B$1</c:f>
              <c:strCache>
                <c:ptCount val="1"/>
                <c:pt idx="0">
                  <c:v>attrition_rate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'attrition_rate and Average of M'!$A$2:$A$7</c:f>
              <c:strCache>
                <c:ptCount val="6"/>
                <c:pt idx="0">
                  <c:v>Research &amp; Development</c:v>
                </c:pt>
                <c:pt idx="1">
                  <c:v>Software</c:v>
                </c:pt>
                <c:pt idx="2">
                  <c:v>Support</c:v>
                </c:pt>
                <c:pt idx="3">
                  <c:v>Sales</c:v>
                </c:pt>
                <c:pt idx="4">
                  <c:v>Human Resources</c:v>
                </c:pt>
                <c:pt idx="5">
                  <c:v>Hardware</c:v>
                </c:pt>
              </c:strCache>
            </c:strRef>
          </c:cat>
          <c:val>
            <c:numRef>
              <c:f>'attrition_rate and Average of M'!$B$2:$B$7</c:f>
              <c:numCache>
                <c:formatCode>0.00%</c:formatCode>
                <c:ptCount val="6"/>
                <c:pt idx="0">
                  <c:v>0.5121</c:v>
                </c:pt>
                <c:pt idx="1">
                  <c:v>0.50539999999999996</c:v>
                </c:pt>
                <c:pt idx="2">
                  <c:v>0.50190000000000001</c:v>
                </c:pt>
                <c:pt idx="3">
                  <c:v>0.50019999999999998</c:v>
                </c:pt>
                <c:pt idx="4">
                  <c:v>0.49859999999999999</c:v>
                </c:pt>
                <c:pt idx="5">
                  <c:v>0.49440000000000001</c:v>
                </c:pt>
              </c:numCache>
            </c:numRef>
          </c:val>
          <c:extLst>
            <c:ext xmlns:c16="http://schemas.microsoft.com/office/drawing/2014/chart" uri="{C3380CC4-5D6E-409C-BE32-E72D297353CC}">
              <c16:uniqueId val="{00000000-E020-4AFE-B654-9A6D59C09631}"/>
            </c:ext>
          </c:extLst>
        </c:ser>
        <c:dLbls>
          <c:showLegendKey val="0"/>
          <c:showVal val="1"/>
          <c:showCatName val="0"/>
          <c:showSerName val="0"/>
          <c:showPercent val="0"/>
          <c:showBubbleSize val="0"/>
        </c:dLbls>
        <c:gapWidth val="75"/>
        <c:overlap val="100"/>
        <c:axId val="363727919"/>
        <c:axId val="356985039"/>
      </c:barChart>
      <c:lineChart>
        <c:grouping val="standard"/>
        <c:varyColors val="0"/>
        <c:ser>
          <c:idx val="1"/>
          <c:order val="1"/>
          <c:tx>
            <c:strRef>
              <c:f>'attrition_rate and Average of M'!$C$1</c:f>
              <c:strCache>
                <c:ptCount val="1"/>
                <c:pt idx="0">
                  <c:v>Average of MonthlyIncome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highlight>
                      <a:srgbClr val="FFFF00"/>
                    </a:highligh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'attrition_rate and Average of M'!$A$2:$A$7</c:f>
              <c:strCache>
                <c:ptCount val="6"/>
                <c:pt idx="0">
                  <c:v>Research &amp; Development</c:v>
                </c:pt>
                <c:pt idx="1">
                  <c:v>Software</c:v>
                </c:pt>
                <c:pt idx="2">
                  <c:v>Support</c:v>
                </c:pt>
                <c:pt idx="3">
                  <c:v>Sales</c:v>
                </c:pt>
                <c:pt idx="4">
                  <c:v>Human Resources</c:v>
                </c:pt>
                <c:pt idx="5">
                  <c:v>Hardware</c:v>
                </c:pt>
              </c:strCache>
            </c:strRef>
          </c:cat>
          <c:val>
            <c:numRef>
              <c:f>'attrition_rate and Average of M'!$C$2:$C$7</c:f>
              <c:numCache>
                <c:formatCode>General</c:formatCode>
                <c:ptCount val="6"/>
                <c:pt idx="0">
                  <c:v>25796.080000000002</c:v>
                </c:pt>
                <c:pt idx="1">
                  <c:v>26026.25</c:v>
                </c:pt>
                <c:pt idx="2">
                  <c:v>26065.200000000001</c:v>
                </c:pt>
                <c:pt idx="3">
                  <c:v>26118.75</c:v>
                </c:pt>
                <c:pt idx="4">
                  <c:v>26058.45</c:v>
                </c:pt>
                <c:pt idx="5">
                  <c:v>26028.07</c:v>
                </c:pt>
              </c:numCache>
            </c:numRef>
          </c:val>
          <c:smooth val="0"/>
          <c:extLst>
            <c:ext xmlns:c16="http://schemas.microsoft.com/office/drawing/2014/chart" uri="{C3380CC4-5D6E-409C-BE32-E72D297353CC}">
              <c16:uniqueId val="{00000001-E020-4AFE-B654-9A6D59C09631}"/>
            </c:ext>
          </c:extLst>
        </c:ser>
        <c:dLbls>
          <c:showLegendKey val="0"/>
          <c:showVal val="1"/>
          <c:showCatName val="0"/>
          <c:showSerName val="0"/>
          <c:showPercent val="0"/>
          <c:showBubbleSize val="0"/>
        </c:dLbls>
        <c:marker val="1"/>
        <c:smooth val="0"/>
        <c:axId val="363746479"/>
        <c:axId val="356990319"/>
      </c:lineChart>
      <c:catAx>
        <c:axId val="363727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56985039"/>
        <c:crosses val="autoZero"/>
        <c:auto val="1"/>
        <c:lblAlgn val="ctr"/>
        <c:lblOffset val="100"/>
        <c:noMultiLvlLbl val="0"/>
      </c:catAx>
      <c:valAx>
        <c:axId val="35698503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3727919"/>
        <c:crosses val="autoZero"/>
        <c:crossBetween val="between"/>
      </c:valAx>
      <c:valAx>
        <c:axId val="35699031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3746479"/>
        <c:crosses val="max"/>
        <c:crossBetween val="between"/>
      </c:valAx>
      <c:catAx>
        <c:axId val="363746479"/>
        <c:scaling>
          <c:orientation val="minMax"/>
        </c:scaling>
        <c:delete val="1"/>
        <c:axPos val="b"/>
        <c:numFmt formatCode="General" sourceLinked="1"/>
        <c:majorTickMark val="none"/>
        <c:minorTickMark val="none"/>
        <c:tickLblPos val="nextTo"/>
        <c:crossAx val="35699031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'Average of TotalWorkingYears an'!$B$1</c:f>
              <c:strCache>
                <c:ptCount val="1"/>
                <c:pt idx="0">
                  <c:v>Average of TotalWorkingYears</c:v>
                </c:pt>
              </c:strCache>
            </c:strRef>
          </c:tx>
          <c:spPr>
            <a:ln w="28575" cap="rnd">
              <a:solidFill>
                <a:schemeClr val="accent1"/>
              </a:solidFill>
              <a:round/>
            </a:ln>
            <a:effectLst/>
          </c:spPr>
          <c:marker>
            <c:symbol val="circle"/>
            <c:size val="8"/>
            <c:spPr>
              <a:solidFill>
                <a:schemeClr val="accent1">
                  <a:lumMod val="60000"/>
                </a:schemeClr>
              </a:solidFill>
              <a:ln>
                <a:noFill/>
              </a:ln>
              <a:effectLst/>
            </c:spPr>
          </c:marker>
          <c:dLbls>
            <c:spPr>
              <a:noFill/>
              <a:ln>
                <a:noFill/>
              </a:ln>
              <a:effectLst/>
            </c:spPr>
            <c:txPr>
              <a:bodyPr rot="0" spcFirstLastPara="1" vertOverflow="ellipsis" vert="horz" wrap="square" anchor="ctr" anchorCtr="1"/>
              <a:lstStyle/>
              <a:p>
                <a:pPr>
                  <a:defRPr sz="1200" b="0" i="0" u="none" strike="noStrike"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a:effectLst/>
                  </c:spPr>
                </c15:leaderLines>
              </c:ext>
            </c:extLst>
          </c:dLbls>
          <c:cat>
            <c:strRef>
              <c:f>'Average of TotalWorkingYears an'!$A$2:$A$7</c:f>
              <c:strCache>
                <c:ptCount val="6"/>
                <c:pt idx="0">
                  <c:v>Research &amp; Development</c:v>
                </c:pt>
                <c:pt idx="1">
                  <c:v>Human Resources</c:v>
                </c:pt>
                <c:pt idx="2">
                  <c:v>Hardware</c:v>
                </c:pt>
                <c:pt idx="3">
                  <c:v>Support</c:v>
                </c:pt>
                <c:pt idx="4">
                  <c:v>Sales</c:v>
                </c:pt>
                <c:pt idx="5">
                  <c:v>Software</c:v>
                </c:pt>
              </c:strCache>
            </c:strRef>
          </c:cat>
          <c:val>
            <c:numRef>
              <c:f>'Average of TotalWorkingYears an'!$B$2:$B$7</c:f>
              <c:numCache>
                <c:formatCode>General</c:formatCode>
                <c:ptCount val="6"/>
                <c:pt idx="0">
                  <c:v>20.3</c:v>
                </c:pt>
                <c:pt idx="1">
                  <c:v>20.45</c:v>
                </c:pt>
                <c:pt idx="2">
                  <c:v>20.48</c:v>
                </c:pt>
                <c:pt idx="3">
                  <c:v>20.48</c:v>
                </c:pt>
                <c:pt idx="4">
                  <c:v>20.62</c:v>
                </c:pt>
                <c:pt idx="5">
                  <c:v>20.65</c:v>
                </c:pt>
              </c:numCache>
            </c:numRef>
          </c:val>
          <c:smooth val="0"/>
          <c:extLst>
            <c:ext xmlns:c16="http://schemas.microsoft.com/office/drawing/2014/chart" uri="{C3380CC4-5D6E-409C-BE32-E72D297353CC}">
              <c16:uniqueId val="{00000000-2ECD-4036-96D4-C9C6D264DB57}"/>
            </c:ext>
          </c:extLst>
        </c:ser>
        <c:dLbls>
          <c:dLblPos val="t"/>
          <c:showLegendKey val="0"/>
          <c:showVal val="1"/>
          <c:showCatName val="0"/>
          <c:showSerName val="0"/>
          <c:showPercent val="0"/>
          <c:showBubbleSize val="0"/>
        </c:dLbls>
        <c:marker val="1"/>
        <c:smooth val="0"/>
        <c:axId val="157500463"/>
        <c:axId val="401483999"/>
      </c:lineChart>
      <c:catAx>
        <c:axId val="157500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baseline="0">
                <a:solidFill>
                  <a:schemeClr val="tx1">
                    <a:lumMod val="65000"/>
                    <a:lumOff val="35000"/>
                  </a:schemeClr>
                </a:solidFill>
                <a:latin typeface="+mn-lt"/>
                <a:ea typeface="+mn-ea"/>
                <a:cs typeface="+mn-cs"/>
              </a:defRPr>
            </a:pPr>
            <a:endParaRPr lang="en-US"/>
          </a:p>
        </c:txPr>
        <c:crossAx val="401483999"/>
        <c:crosses val="autoZero"/>
        <c:auto val="1"/>
        <c:lblAlgn val="ctr"/>
        <c:lblOffset val="100"/>
        <c:noMultiLvlLbl val="0"/>
      </c:catAx>
      <c:valAx>
        <c:axId val="401483999"/>
        <c:scaling>
          <c:orientation val="minMax"/>
        </c:scaling>
        <c:delete val="1"/>
        <c:axPos val="l"/>
        <c:numFmt formatCode="General" sourceLinked="1"/>
        <c:majorTickMark val="none"/>
        <c:minorTickMark val="none"/>
        <c:tickLblPos val="nextTo"/>
        <c:crossAx val="157500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'KPI 5'!$B$3</c:f>
              <c:strCache>
                <c:ptCount val="1"/>
                <c:pt idx="0">
                  <c:v>Average of WorkLifeBalance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5'!$A$4:$A$13</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5'!$B$4:$B$13</c:f>
              <c:numCache>
                <c:formatCode>0.00</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extLst>
            <c:ext xmlns:c16="http://schemas.microsoft.com/office/drawing/2014/chart" uri="{C3380CC4-5D6E-409C-BE32-E72D297353CC}">
              <c16:uniqueId val="{00000000-378F-438C-8FCF-D8036FFB9B57}"/>
            </c:ext>
          </c:extLst>
        </c:ser>
        <c:dLbls>
          <c:dLblPos val="outEnd"/>
          <c:showLegendKey val="0"/>
          <c:showVal val="1"/>
          <c:showCatName val="0"/>
          <c:showSerName val="0"/>
          <c:showPercent val="0"/>
          <c:showBubbleSize val="0"/>
        </c:dLbls>
        <c:gapWidth val="182"/>
        <c:axId val="366374223"/>
        <c:axId val="411088623"/>
      </c:barChart>
      <c:catAx>
        <c:axId val="3663742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11088623"/>
        <c:crosses val="autoZero"/>
        <c:auto val="1"/>
        <c:lblAlgn val="ctr"/>
        <c:lblOffset val="100"/>
        <c:noMultiLvlLbl val="0"/>
      </c:catAx>
      <c:valAx>
        <c:axId val="411088623"/>
        <c:scaling>
          <c:orientation val="minMax"/>
        </c:scaling>
        <c:delete val="1"/>
        <c:axPos val="b"/>
        <c:numFmt formatCode="0.00" sourceLinked="1"/>
        <c:majorTickMark val="none"/>
        <c:minorTickMark val="none"/>
        <c:tickLblPos val="nextTo"/>
        <c:crossAx val="366374223"/>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'attrition_rate and avg_years_si'!$B$1</c:f>
              <c:strCache>
                <c:ptCount val="1"/>
                <c:pt idx="0">
                  <c:v>attrition_rate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'attrition_rate and avg_years_si'!$A$2:$A$7</c:f>
              <c:strCache>
                <c:ptCount val="6"/>
                <c:pt idx="0">
                  <c:v>Research &amp; Development</c:v>
                </c:pt>
                <c:pt idx="1">
                  <c:v>Software</c:v>
                </c:pt>
                <c:pt idx="2">
                  <c:v>Support</c:v>
                </c:pt>
                <c:pt idx="3">
                  <c:v>Sales</c:v>
                </c:pt>
                <c:pt idx="4">
                  <c:v>Human Resources</c:v>
                </c:pt>
                <c:pt idx="5">
                  <c:v>Hardware</c:v>
                </c:pt>
              </c:strCache>
            </c:strRef>
          </c:cat>
          <c:val>
            <c:numRef>
              <c:f>'attrition_rate and avg_years_si'!$B$2:$B$7</c:f>
              <c:numCache>
                <c:formatCode>0.00%</c:formatCode>
                <c:ptCount val="6"/>
                <c:pt idx="0">
                  <c:v>0.5121</c:v>
                </c:pt>
                <c:pt idx="1">
                  <c:v>0.50539999999999996</c:v>
                </c:pt>
                <c:pt idx="2">
                  <c:v>0.50190000000000001</c:v>
                </c:pt>
                <c:pt idx="3">
                  <c:v>0.50019999999999998</c:v>
                </c:pt>
                <c:pt idx="4">
                  <c:v>0.49859999999999999</c:v>
                </c:pt>
                <c:pt idx="5">
                  <c:v>0.49440000000000001</c:v>
                </c:pt>
              </c:numCache>
            </c:numRef>
          </c:val>
          <c:extLst>
            <c:ext xmlns:c16="http://schemas.microsoft.com/office/drawing/2014/chart" uri="{C3380CC4-5D6E-409C-BE32-E72D297353CC}">
              <c16:uniqueId val="{00000000-A2D2-446D-A73B-8922285548AD}"/>
            </c:ext>
          </c:extLst>
        </c:ser>
        <c:dLbls>
          <c:showLegendKey val="0"/>
          <c:showVal val="1"/>
          <c:showCatName val="0"/>
          <c:showSerName val="0"/>
          <c:showPercent val="0"/>
          <c:showBubbleSize val="0"/>
        </c:dLbls>
        <c:gapWidth val="219"/>
        <c:overlap val="100"/>
        <c:axId val="157415551"/>
        <c:axId val="401462879"/>
      </c:barChart>
      <c:lineChart>
        <c:grouping val="standard"/>
        <c:varyColors val="0"/>
        <c:ser>
          <c:idx val="1"/>
          <c:order val="1"/>
          <c:tx>
            <c:strRef>
              <c:f>'attrition_rate and avg_years_si'!$C$1</c:f>
              <c:strCache>
                <c:ptCount val="1"/>
                <c:pt idx="0">
                  <c:v>avg_years_since_last_promotion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1" i="0" u="none" strike="noStrike" kern="1200" baseline="0">
                    <a:solidFill>
                      <a:schemeClr val="tx1"/>
                    </a:solidFill>
                    <a:highlight>
                      <a:srgbClr val="FFFF00"/>
                    </a:highligh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'attrition_rate and avg_years_si'!$A$2:$A$7</c:f>
              <c:strCache>
                <c:ptCount val="6"/>
                <c:pt idx="0">
                  <c:v>Research &amp; Development</c:v>
                </c:pt>
                <c:pt idx="1">
                  <c:v>Software</c:v>
                </c:pt>
                <c:pt idx="2">
                  <c:v>Support</c:v>
                </c:pt>
                <c:pt idx="3">
                  <c:v>Sales</c:v>
                </c:pt>
                <c:pt idx="4">
                  <c:v>Human Resources</c:v>
                </c:pt>
                <c:pt idx="5">
                  <c:v>Hardware</c:v>
                </c:pt>
              </c:strCache>
            </c:strRef>
          </c:cat>
          <c:val>
            <c:numRef>
              <c:f>'attrition_rate and avg_years_si'!$C$2:$C$7</c:f>
              <c:numCache>
                <c:formatCode>General</c:formatCode>
                <c:ptCount val="6"/>
                <c:pt idx="0">
                  <c:v>5.88</c:v>
                </c:pt>
                <c:pt idx="1">
                  <c:v>5.85</c:v>
                </c:pt>
                <c:pt idx="2">
                  <c:v>5.77</c:v>
                </c:pt>
                <c:pt idx="3">
                  <c:v>5.92</c:v>
                </c:pt>
                <c:pt idx="4">
                  <c:v>5.95</c:v>
                </c:pt>
                <c:pt idx="5">
                  <c:v>5.87</c:v>
                </c:pt>
              </c:numCache>
            </c:numRef>
          </c:val>
          <c:smooth val="0"/>
          <c:extLst>
            <c:ext xmlns:c16="http://schemas.microsoft.com/office/drawing/2014/chart" uri="{C3380CC4-5D6E-409C-BE32-E72D297353CC}">
              <c16:uniqueId val="{00000001-A2D2-446D-A73B-8922285548AD}"/>
            </c:ext>
          </c:extLst>
        </c:ser>
        <c:dLbls>
          <c:showLegendKey val="0"/>
          <c:showVal val="1"/>
          <c:showCatName val="0"/>
          <c:showSerName val="0"/>
          <c:showPercent val="0"/>
          <c:showBubbleSize val="0"/>
        </c:dLbls>
        <c:marker val="1"/>
        <c:smooth val="0"/>
        <c:axId val="157408591"/>
        <c:axId val="401463839"/>
      </c:lineChart>
      <c:catAx>
        <c:axId val="157415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01462879"/>
        <c:crosses val="autoZero"/>
        <c:auto val="1"/>
        <c:lblAlgn val="ctr"/>
        <c:lblOffset val="100"/>
        <c:noMultiLvlLbl val="0"/>
      </c:catAx>
      <c:valAx>
        <c:axId val="40146287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415551"/>
        <c:crosses val="autoZero"/>
        <c:crossBetween val="between"/>
      </c:valAx>
      <c:valAx>
        <c:axId val="40146383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408591"/>
        <c:crosses val="max"/>
        <c:crossBetween val="between"/>
      </c:valAx>
      <c:catAx>
        <c:axId val="157408591"/>
        <c:scaling>
          <c:orientation val="minMax"/>
        </c:scaling>
        <c:delete val="1"/>
        <c:axPos val="b"/>
        <c:numFmt formatCode="General" sourceLinked="1"/>
        <c:majorTickMark val="out"/>
        <c:minorTickMark val="none"/>
        <c:tickLblPos val="nextTo"/>
        <c:crossAx val="4014638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74">
  <cs:axisTitle>
    <cs:lnRef idx="0"/>
    <cs:fillRef idx="0"/>
    <cs:effectRef idx="0"/>
    <cs:fontRef idx="minor">
      <a:schemeClr val="tx1">
        <a:lumMod val="65000"/>
        <a:lumOff val="35000"/>
      </a:schemeClr>
    </cs:fontRef>
    <cs:defRPr sz="9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lt1">
        <a:lumMod val="65000"/>
        <a:lumOff val="35000"/>
      </a:schemeClr>
    </cs:fontRef>
    <cs:spPr>
      <a:solidFill>
        <a:schemeClr val="dk1">
          <a:lumMod val="15000"/>
          <a:lumOff val="8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lumMod val="60000"/>
        </a:schemeClr>
      </a:solidFill>
    </cs:spPr>
  </cs:dataPointMarker>
  <cs:dataPointMarkerLayout symbol="circle" size="8"/>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2857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25400" cap="flat" cmpd="sng" algn="ctr">
        <a:solidFill>
          <a:schemeClr val="tx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ajor">
      <a:schemeClr val="tx1">
        <a:lumMod val="65000"/>
        <a:lumOff val="35000"/>
      </a:schemeClr>
    </cs:fontRef>
    <cs:defRPr sz="200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28575">
        <a:solidFill>
          <a:schemeClr val="tx1">
            <a:lumMod val="50000"/>
            <a:lumOff val="50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500"/>
          </a:xfrm>
          <a:prstGeom prst="rect">
            <a:avLst/>
          </a:prstGeom>
          <a:noFill/>
          <a:ln>
            <a:noFill/>
          </a:ln>
        </p:spPr>
      </p:sp>
      <p:sp>
        <p:nvSpPr>
          <p:cNvPr id="68" name="Google Shape;68;p2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27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
          <p:cNvSpPr txBox="1"/>
          <p:nvPr/>
        </p:nvSpPr>
        <p:spPr>
          <a:xfrm>
            <a:off x="3392034" y="1469216"/>
            <a:ext cx="4974300" cy="870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920"/>
              <a:buFont typeface="Arial"/>
              <a:buNone/>
            </a:pPr>
            <a:r>
              <a:rPr b="0" i="0" lang="en-US" sz="4920" u="none" cap="none" strike="noStrike">
                <a:solidFill>
                  <a:schemeClr val="dk1"/>
                </a:solidFill>
                <a:latin typeface="Calibri"/>
                <a:ea typeface="Calibri"/>
                <a:cs typeface="Calibri"/>
                <a:sym typeface="Calibri"/>
              </a:rPr>
              <a:t>HR ANALYTICS</a:t>
            </a:r>
            <a:endParaRPr b="0" i="0" sz="6000" u="none" cap="none" strike="noStrike">
              <a:solidFill>
                <a:schemeClr val="dk1"/>
              </a:solidFill>
              <a:latin typeface="Calibri"/>
              <a:ea typeface="Calibri"/>
              <a:cs typeface="Calibri"/>
              <a:sym typeface="Calibri"/>
            </a:endParaRPr>
          </a:p>
        </p:txBody>
      </p:sp>
      <p:sp>
        <p:nvSpPr>
          <p:cNvPr id="89" name="Google Shape;89;p1"/>
          <p:cNvSpPr txBox="1"/>
          <p:nvPr>
            <p:ph idx="12" type="sldNum"/>
          </p:nvPr>
        </p:nvSpPr>
        <p:spPr>
          <a:xfrm>
            <a:off x="7798839" y="5911901"/>
            <a:ext cx="2273690" cy="30263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84"/>
              <a:buNone/>
            </a:pPr>
            <a:fld id="{00000000-1234-1234-1234-123412341234}" type="slidenum">
              <a:rPr lang="en-US" sz="984">
                <a:solidFill>
                  <a:srgbClr val="888888"/>
                </a:solidFill>
                <a:latin typeface="Calibri"/>
                <a:ea typeface="Calibri"/>
                <a:cs typeface="Calibri"/>
                <a:sym typeface="Calibri"/>
              </a:rPr>
              <a:t>‹#›</a:t>
            </a:fld>
            <a:endParaRPr/>
          </a:p>
        </p:txBody>
      </p:sp>
      <p:sp>
        <p:nvSpPr>
          <p:cNvPr id="90" name="Google Shape;90;p1"/>
          <p:cNvSpPr txBox="1"/>
          <p:nvPr/>
        </p:nvSpPr>
        <p:spPr>
          <a:xfrm>
            <a:off x="3578162" y="2429235"/>
            <a:ext cx="4375800" cy="6624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76"/>
              <a:buFont typeface="Arial"/>
              <a:buNone/>
            </a:pPr>
            <a:r>
              <a:rPr b="0" i="0" lang="en-US" sz="2476" u="none" cap="none" strike="noStrike">
                <a:solidFill>
                  <a:schemeClr val="dk1"/>
                </a:solidFill>
                <a:latin typeface="Calibri"/>
                <a:ea typeface="Calibri"/>
                <a:cs typeface="Calibri"/>
                <a:sym typeface="Calibri"/>
              </a:rPr>
              <a:t>EMPLOYEE RETENTION</a:t>
            </a:r>
            <a:endParaRPr b="0" i="0" sz="2800" u="none" cap="none" strike="noStrike">
              <a:solidFill>
                <a:schemeClr val="dk1"/>
              </a:solidFill>
              <a:latin typeface="Calibri"/>
              <a:ea typeface="Calibri"/>
              <a:cs typeface="Calibri"/>
              <a:sym typeface="Calibri"/>
            </a:endParaRPr>
          </a:p>
        </p:txBody>
      </p:sp>
      <p:sp>
        <p:nvSpPr>
          <p:cNvPr id="91" name="Google Shape;91;p1"/>
          <p:cNvSpPr txBox="1"/>
          <p:nvPr/>
        </p:nvSpPr>
        <p:spPr>
          <a:xfrm>
            <a:off x="6096000" y="4487203"/>
            <a:ext cx="6994800" cy="230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76"/>
              <a:buFont typeface="Arial"/>
              <a:buNone/>
            </a:pPr>
            <a:r>
              <a:rPr b="0" i="0" lang="en-US" sz="2876" u="none" cap="none" strike="noStrike">
                <a:solidFill>
                  <a:schemeClr val="dk1"/>
                </a:solidFill>
                <a:latin typeface="Calibri"/>
                <a:ea typeface="Calibri"/>
                <a:cs typeface="Calibri"/>
                <a:sym typeface="Calibri"/>
              </a:rPr>
              <a:t>1. Sahira. I. Bagwan		</a:t>
            </a:r>
            <a:endParaRPr b="0" i="0" sz="287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76"/>
              <a:buFont typeface="Arial"/>
              <a:buNone/>
            </a:pPr>
            <a:r>
              <a:rPr b="0" i="0" lang="en-US" sz="2876" u="none" cap="none" strike="noStrike">
                <a:solidFill>
                  <a:schemeClr val="dk1"/>
                </a:solidFill>
                <a:latin typeface="Calibri"/>
                <a:ea typeface="Calibri"/>
                <a:cs typeface="Calibri"/>
                <a:sym typeface="Calibri"/>
              </a:rPr>
              <a:t>2. Monika Anand</a:t>
            </a:r>
            <a:br>
              <a:rPr b="0" i="0" lang="en-US" sz="2876" u="none" cap="none" strike="noStrike">
                <a:solidFill>
                  <a:schemeClr val="dk1"/>
                </a:solidFill>
                <a:latin typeface="Calibri"/>
                <a:ea typeface="Calibri"/>
                <a:cs typeface="Calibri"/>
                <a:sym typeface="Calibri"/>
              </a:rPr>
            </a:br>
            <a:r>
              <a:rPr b="0" i="0" lang="en-US" sz="2876" u="none" cap="none" strike="noStrike">
                <a:solidFill>
                  <a:schemeClr val="dk1"/>
                </a:solidFill>
                <a:latin typeface="Calibri"/>
                <a:ea typeface="Calibri"/>
                <a:cs typeface="Calibri"/>
                <a:sym typeface="Calibri"/>
              </a:rPr>
              <a:t>3. Niharika Panda		</a:t>
            </a:r>
            <a:endParaRPr b="0" i="0" sz="2876"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76"/>
              <a:buFont typeface="Arial"/>
              <a:buNone/>
            </a:pPr>
            <a:r>
              <a:rPr b="0" i="0" lang="en-US" sz="2876" u="none" cap="none" strike="noStrike">
                <a:solidFill>
                  <a:schemeClr val="dk1"/>
                </a:solidFill>
                <a:latin typeface="Calibri"/>
                <a:ea typeface="Calibri"/>
                <a:cs typeface="Calibri"/>
                <a:sym typeface="Calibri"/>
              </a:rPr>
              <a:t>4. Sairam Bandaru</a:t>
            </a:r>
            <a:br>
              <a:rPr b="0" i="0" lang="en-US" sz="2876" u="none" cap="none" strike="noStrike">
                <a:solidFill>
                  <a:schemeClr val="dk1"/>
                </a:solidFill>
                <a:latin typeface="Calibri"/>
                <a:ea typeface="Calibri"/>
                <a:cs typeface="Calibri"/>
                <a:sym typeface="Calibri"/>
              </a:rPr>
            </a:br>
            <a:r>
              <a:rPr b="0" i="0" lang="en-US" sz="2876" u="none" cap="none" strike="noStrike">
                <a:solidFill>
                  <a:schemeClr val="dk1"/>
                </a:solidFill>
                <a:latin typeface="Calibri"/>
                <a:ea typeface="Calibri"/>
                <a:cs typeface="Calibri"/>
                <a:sym typeface="Calibri"/>
              </a:rPr>
              <a:t>5. Priya Rajendra Pawar</a:t>
            </a:r>
            <a:endParaRPr b="0" i="0" sz="3200" u="none" cap="none" strike="noStrike">
              <a:solidFill>
                <a:schemeClr val="dk1"/>
              </a:solidFill>
              <a:latin typeface="Calibri"/>
              <a:ea typeface="Calibri"/>
              <a:cs typeface="Calibri"/>
              <a:sym typeface="Calibri"/>
            </a:endParaRPr>
          </a:p>
        </p:txBody>
      </p:sp>
      <p:sp>
        <p:nvSpPr>
          <p:cNvPr id="92" name="Google Shape;92;p1"/>
          <p:cNvSpPr txBox="1"/>
          <p:nvPr/>
        </p:nvSpPr>
        <p:spPr>
          <a:xfrm>
            <a:off x="6335162" y="3796787"/>
            <a:ext cx="3237600" cy="53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76"/>
              <a:buFont typeface="Arial"/>
              <a:buNone/>
            </a:pPr>
            <a:r>
              <a:rPr b="1" i="0" lang="en-US" sz="2876" u="none" cap="none" strike="noStrike">
                <a:solidFill>
                  <a:schemeClr val="dk1"/>
                </a:solidFill>
                <a:latin typeface="Calibri"/>
                <a:ea typeface="Calibri"/>
                <a:cs typeface="Calibri"/>
                <a:sym typeface="Calibri"/>
              </a:rPr>
              <a:t>Presented by :</a:t>
            </a:r>
            <a:r>
              <a:rPr b="1" i="0" lang="en-US" sz="1476" u="none" cap="none" strike="noStrike">
                <a:solidFill>
                  <a:schemeClr val="dk1"/>
                </a:solidFill>
                <a:latin typeface="Calibri"/>
                <a:ea typeface="Calibri"/>
                <a:cs typeface="Calibri"/>
                <a:sym typeface="Calibri"/>
              </a:rPr>
              <a:t> </a:t>
            </a:r>
            <a:endParaRPr b="1"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232880" y="3848705"/>
            <a:ext cx="3517200" cy="53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76"/>
              <a:buFont typeface="Arial"/>
              <a:buNone/>
            </a:pPr>
            <a:r>
              <a:rPr b="1" i="0" lang="en-US" sz="2876" u="none" cap="none" strike="noStrike">
                <a:solidFill>
                  <a:schemeClr val="dk1"/>
                </a:solidFill>
                <a:latin typeface="Calibri"/>
                <a:ea typeface="Calibri"/>
                <a:cs typeface="Calibri"/>
                <a:sym typeface="Calibri"/>
              </a:rPr>
              <a:t>Mentor</a:t>
            </a:r>
            <a:r>
              <a:rPr b="0" i="0" lang="en-US" sz="2876" u="none" cap="none" strike="noStrike">
                <a:solidFill>
                  <a:schemeClr val="dk1"/>
                </a:solidFill>
                <a:latin typeface="Calibri"/>
                <a:ea typeface="Calibri"/>
                <a:cs typeface="Calibri"/>
                <a:sym typeface="Calibri"/>
              </a:rPr>
              <a:t> : Dipti Sinha</a:t>
            </a:r>
            <a:endParaRPr b="0" i="0" sz="3200" u="none" cap="none" strike="noStrike">
              <a:solidFill>
                <a:schemeClr val="dk1"/>
              </a:solidFill>
              <a:latin typeface="Calibri"/>
              <a:ea typeface="Calibri"/>
              <a:cs typeface="Calibri"/>
              <a:sym typeface="Calibri"/>
            </a:endParaRPr>
          </a:p>
        </p:txBody>
      </p:sp>
      <p:pic>
        <p:nvPicPr>
          <p:cNvPr descr="A colorful hand with a number&#10;&#10;Description automatically generated" id="94" name="Google Shape;94;p1"/>
          <p:cNvPicPr preferRelativeResize="0"/>
          <p:nvPr/>
        </p:nvPicPr>
        <p:blipFill rotWithShape="1">
          <a:blip r:embed="rId3">
            <a:alphaModFix/>
          </a:blip>
          <a:srcRect b="3691" l="6150" r="5451" t="0"/>
          <a:stretch/>
        </p:blipFill>
        <p:spPr>
          <a:xfrm>
            <a:off x="73150" y="0"/>
            <a:ext cx="1177655" cy="870154"/>
          </a:xfrm>
          <a:prstGeom prst="rect">
            <a:avLst/>
          </a:prstGeom>
          <a:noFill/>
          <a:ln>
            <a:noFill/>
          </a:ln>
        </p:spPr>
      </p:pic>
      <p:pic>
        <p:nvPicPr>
          <p:cNvPr descr="ExcelR - YouTube" id="95" name="Google Shape;95;p1"/>
          <p:cNvPicPr preferRelativeResize="0"/>
          <p:nvPr/>
        </p:nvPicPr>
        <p:blipFill rotWithShape="1">
          <a:blip r:embed="rId4">
            <a:alphaModFix/>
          </a:blip>
          <a:srcRect b="31686" l="0" r="0" t="31620"/>
          <a:stretch/>
        </p:blipFill>
        <p:spPr>
          <a:xfrm>
            <a:off x="10031718" y="64997"/>
            <a:ext cx="2017171" cy="7401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11"/>
          <p:cNvSpPr txBox="1"/>
          <p:nvPr/>
        </p:nvSpPr>
        <p:spPr>
          <a:xfrm>
            <a:off x="0" y="136525"/>
            <a:ext cx="12192000"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Attrition rate Vs Year since last promotion relation</a:t>
            </a:r>
            <a:endParaRPr b="0" i="0" sz="1400" u="none" cap="none" strike="noStrike">
              <a:solidFill>
                <a:schemeClr val="lt1"/>
              </a:solidFill>
              <a:latin typeface="Arial"/>
              <a:ea typeface="Arial"/>
              <a:cs typeface="Arial"/>
              <a:sym typeface="Arial"/>
            </a:endParaRPr>
          </a:p>
        </p:txBody>
      </p:sp>
      <p:graphicFrame>
        <p:nvGraphicFramePr>
          <p:cNvPr id="182" name="Google Shape;182;p11"/>
          <p:cNvGraphicFramePr/>
          <p:nvPr/>
        </p:nvGraphicFramePr>
        <p:xfrm>
          <a:off x="0" y="1195754"/>
          <a:ext cx="12192000" cy="2883877"/>
        </p:xfrm>
        <a:graphic>
          <a:graphicData uri="http://schemas.openxmlformats.org/drawingml/2006/chart">
            <c:chart r:id="rId3"/>
          </a:graphicData>
        </a:graphic>
      </p:graphicFrame>
      <p:sp>
        <p:nvSpPr>
          <p:cNvPr id="183" name="Google Shape;183;p11"/>
          <p:cNvSpPr txBox="1"/>
          <p:nvPr/>
        </p:nvSpPr>
        <p:spPr>
          <a:xfrm>
            <a:off x="0" y="4161925"/>
            <a:ext cx="12192000" cy="2883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Insight :</a:t>
            </a:r>
            <a:endParaRPr b="1" i="0" sz="1800" u="none" cap="none" strike="noStrike">
              <a:solidFill>
                <a:schemeClr val="dk1"/>
              </a:solidFill>
              <a:latin typeface="Arial"/>
              <a:ea typeface="Arial"/>
              <a:cs typeface="Arial"/>
              <a:sym typeface="Arial"/>
            </a:endParaRPr>
          </a:p>
          <a:p>
            <a:pPr indent="-228600" lvl="0" marL="285750" marR="0" rtl="0" algn="l">
              <a:lnSpc>
                <a:spcPct val="9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The average years since the last promotion vary slightly across different job roles, ranging from 5 to 6 years approximately.</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Interestingly, job roles with lower years since the last promotion tend to have slightly higher attrition rates.</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Inference :</a:t>
            </a:r>
            <a:endParaRPr b="0" i="0" sz="18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R&amp;D department with the attrition rate of 51.2% have 5.88 years in the same position while HR department with the second lowest attrition rate of 49.86% have 5.95 years in the same position.</a:t>
            </a:r>
            <a:endParaRPr b="0" i="0" sz="1800" u="none" cap="none" strike="noStrike">
              <a:solidFill>
                <a:schemeClr val="dk1"/>
              </a:solidFill>
              <a:latin typeface="Calibri"/>
              <a:ea typeface="Calibri"/>
              <a:cs typeface="Calibri"/>
              <a:sym typeface="Calibri"/>
            </a:endParaRPr>
          </a:p>
        </p:txBody>
      </p:sp>
      <p:sp>
        <p:nvSpPr>
          <p:cNvPr id="184" name="Google Shape;1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2"/>
          <p:cNvSpPr/>
          <p:nvPr/>
        </p:nvSpPr>
        <p:spPr>
          <a:xfrm rot="10800000">
            <a:off x="-11723" y="-1"/>
            <a:ext cx="12225953" cy="6868071"/>
          </a:xfrm>
          <a:prstGeom prst="rect">
            <a:avLst/>
          </a:prstGeom>
          <a:gradFill>
            <a:gsLst>
              <a:gs pos="0">
                <a:srgbClr val="000000"/>
              </a:gs>
              <a:gs pos="100000">
                <a:srgbClr val="2F5496"/>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2"/>
          <p:cNvSpPr/>
          <p:nvPr/>
        </p:nvSpPr>
        <p:spPr>
          <a:xfrm flipH="1" rot="10800000">
            <a:off x="441959" y="-3"/>
            <a:ext cx="11772269" cy="6868074"/>
          </a:xfrm>
          <a:prstGeom prst="rect">
            <a:avLst/>
          </a:prstGeom>
          <a:gradFill>
            <a:gsLst>
              <a:gs pos="0">
                <a:srgbClr val="1F3864">
                  <a:alpha val="81960"/>
                </a:srgbClr>
              </a:gs>
              <a:gs pos="21000">
                <a:srgbClr val="1F3864">
                  <a:alpha val="81960"/>
                </a:srgbClr>
              </a:gs>
              <a:gs pos="100000">
                <a:srgbClr val="4472C4">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2"/>
          <p:cNvSpPr/>
          <p:nvPr/>
        </p:nvSpPr>
        <p:spPr>
          <a:xfrm rot="10800000">
            <a:off x="-15200" y="0"/>
            <a:ext cx="3623374" cy="6868072"/>
          </a:xfrm>
          <a:prstGeom prst="rect">
            <a:avLst/>
          </a:prstGeom>
          <a:gradFill>
            <a:gsLst>
              <a:gs pos="0">
                <a:srgbClr val="2F5496">
                  <a:alpha val="0"/>
                </a:srgbClr>
              </a:gs>
              <a:gs pos="99000">
                <a:srgbClr val="000000">
                  <a:alpha val="40000"/>
                </a:srgbClr>
              </a:gs>
              <a:gs pos="100000">
                <a:srgbClr val="000000">
                  <a:alpha val="4000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2"/>
          <p:cNvSpPr/>
          <p:nvPr/>
        </p:nvSpPr>
        <p:spPr>
          <a:xfrm flipH="1">
            <a:off x="-15875" y="-3"/>
            <a:ext cx="12233581" cy="6868076"/>
          </a:xfrm>
          <a:prstGeom prst="rect">
            <a:avLst/>
          </a:prstGeom>
          <a:gradFill>
            <a:gsLst>
              <a:gs pos="0">
                <a:srgbClr val="2F5496">
                  <a:alpha val="0"/>
                </a:srgbClr>
              </a:gs>
              <a:gs pos="3000">
                <a:srgbClr val="2F5496">
                  <a:alpha val="0"/>
                </a:srgbClr>
              </a:gs>
              <a:gs pos="100000">
                <a:srgbClr val="000000">
                  <a:alpha val="72156"/>
                </a:srgbClr>
              </a:gs>
            </a:gsLst>
            <a:lin ang="17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2"/>
          <p:cNvSpPr/>
          <p:nvPr/>
        </p:nvSpPr>
        <p:spPr>
          <a:xfrm flipH="1" rot="5400000">
            <a:off x="4484334" y="-861824"/>
            <a:ext cx="6861931" cy="8597859"/>
          </a:xfrm>
          <a:prstGeom prst="rect">
            <a:avLst/>
          </a:prstGeom>
          <a:gradFill>
            <a:gsLst>
              <a:gs pos="0">
                <a:srgbClr val="2F5496">
                  <a:alpha val="0"/>
                </a:srgbClr>
              </a:gs>
              <a:gs pos="3000">
                <a:srgbClr val="2F5496">
                  <a:alpha val="0"/>
                </a:srgbClr>
              </a:gs>
              <a:gs pos="100000">
                <a:srgbClr val="000000">
                  <a:alpha val="25882"/>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2"/>
          <p:cNvSpPr/>
          <p:nvPr/>
        </p:nvSpPr>
        <p:spPr>
          <a:xfrm rot="5993193">
            <a:off x="1186972" y="1089049"/>
            <a:ext cx="4967533" cy="4988390"/>
          </a:xfrm>
          <a:prstGeom prst="ellipse">
            <a:avLst/>
          </a:prstGeom>
          <a:gradFill>
            <a:gsLst>
              <a:gs pos="0">
                <a:srgbClr val="4472C4">
                  <a:alpha val="25098"/>
                </a:srgbClr>
              </a:gs>
              <a:gs pos="85000">
                <a:srgbClr val="8DA9DB">
                  <a:alpha val="0"/>
                </a:srgbClr>
              </a:gs>
              <a:gs pos="100000">
                <a:srgbClr val="8DA9DB">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12"/>
          <p:cNvSpPr/>
          <p:nvPr/>
        </p:nvSpPr>
        <p:spPr>
          <a:xfrm>
            <a:off x="0" y="3108960"/>
            <a:ext cx="12152375" cy="888713"/>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800"/>
              <a:buFont typeface="Arial"/>
              <a:buNone/>
            </a:pPr>
            <a:r>
              <a:rPr b="1" i="0" lang="en-US" sz="4800" u="none" cap="none" strike="noStrike">
                <a:solidFill>
                  <a:srgbClr val="FFFFFF"/>
                </a:solidFill>
                <a:latin typeface="Calibri"/>
                <a:ea typeface="Calibri"/>
                <a:cs typeface="Calibri"/>
                <a:sym typeface="Calibri"/>
              </a:rPr>
              <a:t>DASHBOARD</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flipH="1">
            <a:off x="-3" y="4490110"/>
            <a:ext cx="12217710" cy="2377962"/>
          </a:xfrm>
          <a:prstGeom prst="rect">
            <a:avLst/>
          </a:prstGeom>
          <a:gradFill>
            <a:gsLst>
              <a:gs pos="0">
                <a:srgbClr val="2F5496">
                  <a:alpha val="49019"/>
                </a:srgbClr>
              </a:gs>
              <a:gs pos="99000">
                <a:srgbClr val="000000">
                  <a:alpha val="32941"/>
                </a:srgbClr>
              </a:gs>
              <a:gs pos="100000">
                <a:srgbClr val="000000">
                  <a:alpha val="3294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12"/>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FFFFFF"/>
                </a:solidFill>
              </a:rPr>
              <a:t>‹#›</a:t>
            </a:fld>
            <a:endParaRPr sz="1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3"/>
          <p:cNvPicPr preferRelativeResize="0"/>
          <p:nvPr/>
        </p:nvPicPr>
        <p:blipFill rotWithShape="1">
          <a:blip r:embed="rId3">
            <a:alphaModFix/>
          </a:blip>
          <a:srcRect b="0" l="0" r="0" t="0"/>
          <a:stretch/>
        </p:blipFill>
        <p:spPr>
          <a:xfrm>
            <a:off x="0" y="0"/>
            <a:ext cx="12192000" cy="3867690"/>
          </a:xfrm>
          <a:prstGeom prst="rect">
            <a:avLst/>
          </a:prstGeom>
          <a:noFill/>
          <a:ln>
            <a:noFill/>
          </a:ln>
        </p:spPr>
      </p:pic>
      <p:pic>
        <p:nvPicPr>
          <p:cNvPr id="204" name="Google Shape;204;p13"/>
          <p:cNvPicPr preferRelativeResize="0"/>
          <p:nvPr/>
        </p:nvPicPr>
        <p:blipFill rotWithShape="1">
          <a:blip r:embed="rId4">
            <a:alphaModFix/>
          </a:blip>
          <a:srcRect b="0" l="0" r="0" t="0"/>
          <a:stretch/>
        </p:blipFill>
        <p:spPr>
          <a:xfrm>
            <a:off x="0" y="3867690"/>
            <a:ext cx="12192000" cy="2990310"/>
          </a:xfrm>
          <a:prstGeom prst="rect">
            <a:avLst/>
          </a:prstGeom>
          <a:noFill/>
          <a:ln>
            <a:noFill/>
          </a:ln>
        </p:spPr>
      </p:pic>
      <p:sp>
        <p:nvSpPr>
          <p:cNvPr id="205" name="Google Shape;20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4"/>
          <p:cNvSpPr/>
          <p:nvPr/>
        </p:nvSpPr>
        <p:spPr>
          <a:xfrm>
            <a:off x="0" y="0"/>
            <a:ext cx="1218895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4"/>
          <p:cNvSpPr/>
          <p:nvPr/>
        </p:nvSpPr>
        <p:spPr>
          <a:xfrm flipH="1" rot="5400000">
            <a:off x="-1410085" y="1420219"/>
            <a:ext cx="6857999" cy="4037839"/>
          </a:xfrm>
          <a:prstGeom prst="rect">
            <a:avLst/>
          </a:prstGeom>
          <a:gradFill>
            <a:gsLst>
              <a:gs pos="0">
                <a:srgbClr val="000000">
                  <a:alpha val="0"/>
                </a:srgbClr>
              </a:gs>
              <a:gs pos="99000">
                <a:srgbClr val="4472C4">
                  <a:alpha val="45098"/>
                </a:srgbClr>
              </a:gs>
              <a:gs pos="100000">
                <a:srgbClr val="4472C4">
                  <a:alpha val="45098"/>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4"/>
          <p:cNvSpPr/>
          <p:nvPr/>
        </p:nvSpPr>
        <p:spPr>
          <a:xfrm flipH="1" rot="5400000">
            <a:off x="767923" y="3588085"/>
            <a:ext cx="2501979" cy="4037841"/>
          </a:xfrm>
          <a:prstGeom prst="rect">
            <a:avLst/>
          </a:prstGeom>
          <a:gradFill>
            <a:gsLst>
              <a:gs pos="0">
                <a:srgbClr val="4472C4">
                  <a:alpha val="27843"/>
                </a:srgbClr>
              </a:gs>
              <a:gs pos="2000">
                <a:srgbClr val="4472C4">
                  <a:alpha val="27843"/>
                </a:srgbClr>
              </a:gs>
              <a:gs pos="100000">
                <a:srgbClr val="000000">
                  <a:alpha val="29019"/>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196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4"/>
          <p:cNvSpPr/>
          <p:nvPr/>
        </p:nvSpPr>
        <p:spPr>
          <a:xfrm flipH="1" rot="5400000">
            <a:off x="-1410093" y="1399943"/>
            <a:ext cx="6858003" cy="4037835"/>
          </a:xfrm>
          <a:prstGeom prst="rect">
            <a:avLst/>
          </a:prstGeom>
          <a:gradFill>
            <a:gsLst>
              <a:gs pos="0">
                <a:srgbClr val="000000">
                  <a:alpha val="0"/>
                </a:srgbClr>
              </a:gs>
              <a:gs pos="99000">
                <a:srgbClr val="8DA9DB">
                  <a:alpha val="10196"/>
                </a:srgbClr>
              </a:gs>
              <a:gs pos="100000">
                <a:srgbClr val="8DA9DB">
                  <a:alpha val="10196"/>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14"/>
          <p:cNvSpPr txBox="1"/>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KEY TAKEAWAYS</a:t>
            </a:r>
            <a:endParaRPr b="0" i="0" sz="4000" u="none" cap="none" strike="noStrike">
              <a:solidFill>
                <a:srgbClr val="FFFFFF"/>
              </a:solidFill>
              <a:latin typeface="Calibri"/>
              <a:ea typeface="Calibri"/>
              <a:cs typeface="Calibri"/>
              <a:sym typeface="Calibri"/>
            </a:endParaRPr>
          </a:p>
        </p:txBody>
      </p:sp>
      <p:sp>
        <p:nvSpPr>
          <p:cNvPr id="218" name="Google Shape;218;p14"/>
          <p:cNvSpPr txBox="1"/>
          <p:nvPr/>
        </p:nvSpPr>
        <p:spPr>
          <a:xfrm>
            <a:off x="4810259" y="649480"/>
            <a:ext cx="6555347" cy="5546047"/>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000"/>
              <a:buFont typeface="Arial"/>
              <a:buNone/>
            </a:pPr>
            <a:r>
              <a:rPr b="1" i="0" lang="en-US" sz="1600" u="none" cap="none" strike="noStrike">
                <a:solidFill>
                  <a:schemeClr val="dk1"/>
                </a:solidFill>
                <a:latin typeface="Calibri"/>
                <a:ea typeface="Calibri"/>
                <a:cs typeface="Calibri"/>
                <a:sym typeface="Calibri"/>
              </a:rPr>
              <a:t>Possible Employee attrition reasons</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chemeClr val="dk1"/>
              </a:buClr>
              <a:buSzPts val="2000"/>
              <a:buFont typeface="Arial"/>
              <a:buNone/>
            </a:pPr>
            <a:r>
              <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Overwork</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100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Inadequate compensation</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100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Lack of career growth opportunities</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100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Lack of innovation or purpose</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100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Inefficient management</a:t>
            </a:r>
            <a:endParaRPr b="0" i="0" sz="1600" u="none" cap="none" strike="noStrike">
              <a:solidFill>
                <a:schemeClr val="dk1"/>
              </a:solidFill>
              <a:latin typeface="Calibri"/>
              <a:ea typeface="Calibri"/>
              <a:cs typeface="Calibri"/>
              <a:sym typeface="Calibri"/>
            </a:endParaRPr>
          </a:p>
          <a:p>
            <a:pPr indent="-228600" lvl="0" marL="342900" marR="0" rtl="0" algn="l">
              <a:lnSpc>
                <a:spcPct val="90000"/>
              </a:lnSpc>
              <a:spcBef>
                <a:spcPts val="1000"/>
              </a:spcBef>
              <a:spcAft>
                <a:spcPts val="0"/>
              </a:spcAft>
              <a:buClr>
                <a:schemeClr val="dk1"/>
              </a:buClr>
              <a:buSzPts val="2000"/>
              <a:buFont typeface="Arial"/>
              <a:buChar char="•"/>
            </a:pPr>
            <a:r>
              <a:rPr b="0" i="0" lang="en-US" sz="1600" u="none" cap="none" strike="noStrike">
                <a:solidFill>
                  <a:schemeClr val="dk1"/>
                </a:solidFill>
                <a:latin typeface="Calibri"/>
                <a:ea typeface="Calibri"/>
                <a:cs typeface="Calibri"/>
                <a:sym typeface="Calibri"/>
              </a:rPr>
              <a:t>Inflexible work environment</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1000"/>
              </a:spcBef>
              <a:spcAft>
                <a:spcPts val="0"/>
              </a:spcAft>
              <a:buClr>
                <a:schemeClr val="dk1"/>
              </a:buClr>
              <a:buSzPts val="2000"/>
              <a:buFont typeface="Arial"/>
              <a:buNone/>
            </a:pPr>
            <a:r>
              <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333333"/>
              </a:buClr>
              <a:buSzPts val="1800"/>
              <a:buFont typeface="Arial"/>
              <a:buChar char="•"/>
            </a:pPr>
            <a:r>
              <a:rPr b="0" i="0" lang="en-US" sz="1600" u="none" cap="none" strike="noStrike">
                <a:solidFill>
                  <a:schemeClr val="dk1"/>
                </a:solidFill>
                <a:latin typeface="Calibri"/>
                <a:ea typeface="Calibri"/>
                <a:cs typeface="Calibri"/>
                <a:sym typeface="Calibri"/>
              </a:rPr>
              <a:t>No matter what the reason, employee attrition is an </a:t>
            </a:r>
            <a:r>
              <a:rPr b="1" i="0" lang="en-US" sz="1600" u="none" cap="none" strike="noStrike">
                <a:solidFill>
                  <a:schemeClr val="dk1"/>
                </a:solidFill>
                <a:latin typeface="Calibri"/>
                <a:ea typeface="Calibri"/>
                <a:cs typeface="Calibri"/>
                <a:sym typeface="Calibri"/>
              </a:rPr>
              <a:t>expensive business problem </a:t>
            </a:r>
            <a:r>
              <a:rPr b="0" i="0" lang="en-US" sz="1600" u="none" cap="none" strike="noStrike">
                <a:solidFill>
                  <a:schemeClr val="dk1"/>
                </a:solidFill>
                <a:latin typeface="Calibri"/>
                <a:ea typeface="Calibri"/>
                <a:cs typeface="Calibri"/>
                <a:sym typeface="Calibri"/>
              </a:rPr>
              <a:t>and filling vacant positions costs significant time and money. Effective recruitment includes hiring, onboarding, and training – all of which translate to increased time cost and financial investment.</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333333"/>
              </a:buClr>
              <a:buSzPts val="1800"/>
              <a:buFont typeface="Arial"/>
              <a:buChar char="•"/>
            </a:pPr>
            <a:r>
              <a:rPr b="0" i="0" lang="en-US" sz="1600" u="none" cap="none" strike="noStrike">
                <a:solidFill>
                  <a:schemeClr val="dk1"/>
                </a:solidFill>
                <a:latin typeface="Calibri"/>
                <a:ea typeface="Calibri"/>
                <a:cs typeface="Calibri"/>
                <a:sym typeface="Calibri"/>
              </a:rPr>
              <a:t> When employees depart, they </a:t>
            </a:r>
            <a:r>
              <a:rPr b="1" i="0" lang="en-US" sz="1600" u="none" cap="none" strike="noStrike">
                <a:solidFill>
                  <a:schemeClr val="dk1"/>
                </a:solidFill>
                <a:latin typeface="Calibri"/>
                <a:ea typeface="Calibri"/>
                <a:cs typeface="Calibri"/>
                <a:sym typeface="Calibri"/>
              </a:rPr>
              <a:t>take away more than just their skills</a:t>
            </a:r>
            <a:r>
              <a:rPr b="0" i="0" lang="en-US" sz="1600" u="none" cap="none" strike="noStrike">
                <a:solidFill>
                  <a:schemeClr val="dk1"/>
                </a:solidFill>
                <a:latin typeface="Calibri"/>
                <a:ea typeface="Calibri"/>
                <a:cs typeface="Calibri"/>
                <a:sym typeface="Calibri"/>
              </a:rPr>
              <a:t>. They leave behind gaps in client relationships, unique perspectives and experiences, and personal and professional networks.</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333333"/>
              </a:buClr>
              <a:buSzPts val="1800"/>
              <a:buFont typeface="Arial"/>
              <a:buChar char="•"/>
            </a:pPr>
            <a:r>
              <a:rPr b="0" i="0" lang="en-US" sz="1600" u="none" cap="none" strike="noStrike">
                <a:solidFill>
                  <a:schemeClr val="dk1"/>
                </a:solidFill>
                <a:latin typeface="Calibri"/>
                <a:ea typeface="Calibri"/>
                <a:cs typeface="Calibri"/>
                <a:sym typeface="Calibri"/>
              </a:rPr>
              <a:t>Therefore, it makes sense for organizations to </a:t>
            </a:r>
            <a:r>
              <a:rPr b="1" i="0" lang="en-US" sz="1600" u="none" cap="none" strike="noStrike">
                <a:solidFill>
                  <a:schemeClr val="dk1"/>
                </a:solidFill>
                <a:latin typeface="Calibri"/>
                <a:ea typeface="Calibri"/>
                <a:cs typeface="Calibri"/>
                <a:sym typeface="Calibri"/>
              </a:rPr>
              <a:t>calculate the employee attrition rate </a:t>
            </a:r>
            <a:r>
              <a:rPr b="0" i="0" lang="en-US" sz="1600" u="none" cap="none" strike="noStrike">
                <a:solidFill>
                  <a:schemeClr val="dk1"/>
                </a:solidFill>
                <a:latin typeface="Calibri"/>
                <a:ea typeface="Calibri"/>
                <a:cs typeface="Calibri"/>
                <a:sym typeface="Calibri"/>
              </a:rPr>
              <a:t>and look for ways to save costs, time, and effort.</a:t>
            </a:r>
            <a:endParaRPr b="0" i="0" sz="1400" u="none" cap="none" strike="noStrike">
              <a:solidFill>
                <a:srgbClr val="000000"/>
              </a:solidFill>
              <a:latin typeface="Arial"/>
              <a:ea typeface="Arial"/>
              <a:cs typeface="Arial"/>
              <a:sym typeface="Arial"/>
            </a:endParaRPr>
          </a:p>
        </p:txBody>
      </p:sp>
      <p:sp>
        <p:nvSpPr>
          <p:cNvPr id="219" name="Google Shape;219;p14"/>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7F7F7F"/>
                </a:solidFill>
              </a:rPr>
              <a:t>‹#›</a:t>
            </a:fld>
            <a:endParaRPr sz="1100">
              <a:solidFill>
                <a:srgbClr val="7F7F7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15"/>
          <p:cNvSpPr/>
          <p:nvPr/>
        </p:nvSpPr>
        <p:spPr>
          <a:xfrm>
            <a:off x="0" y="0"/>
            <a:ext cx="1218895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15"/>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5"/>
          <p:cNvSpPr/>
          <p:nvPr/>
        </p:nvSpPr>
        <p:spPr>
          <a:xfrm flipH="1" rot="5400000">
            <a:off x="-1410085" y="1420219"/>
            <a:ext cx="6857999" cy="4037839"/>
          </a:xfrm>
          <a:prstGeom prst="rect">
            <a:avLst/>
          </a:prstGeom>
          <a:gradFill>
            <a:gsLst>
              <a:gs pos="0">
                <a:srgbClr val="000000">
                  <a:alpha val="0"/>
                </a:srgbClr>
              </a:gs>
              <a:gs pos="99000">
                <a:srgbClr val="4472C4">
                  <a:alpha val="45098"/>
                </a:srgbClr>
              </a:gs>
              <a:gs pos="100000">
                <a:srgbClr val="4472C4">
                  <a:alpha val="45098"/>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5"/>
          <p:cNvSpPr/>
          <p:nvPr/>
        </p:nvSpPr>
        <p:spPr>
          <a:xfrm flipH="1" rot="5400000">
            <a:off x="767923" y="3588085"/>
            <a:ext cx="2501979" cy="4037841"/>
          </a:xfrm>
          <a:prstGeom prst="rect">
            <a:avLst/>
          </a:prstGeom>
          <a:gradFill>
            <a:gsLst>
              <a:gs pos="0">
                <a:srgbClr val="4472C4">
                  <a:alpha val="27843"/>
                </a:srgbClr>
              </a:gs>
              <a:gs pos="2000">
                <a:srgbClr val="4472C4">
                  <a:alpha val="27843"/>
                </a:srgbClr>
              </a:gs>
              <a:gs pos="100000">
                <a:srgbClr val="000000">
                  <a:alpha val="29019"/>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1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196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5"/>
          <p:cNvSpPr/>
          <p:nvPr/>
        </p:nvSpPr>
        <p:spPr>
          <a:xfrm flipH="1" rot="5400000">
            <a:off x="-1410093" y="1399943"/>
            <a:ext cx="6858003" cy="4037835"/>
          </a:xfrm>
          <a:prstGeom prst="rect">
            <a:avLst/>
          </a:prstGeom>
          <a:gradFill>
            <a:gsLst>
              <a:gs pos="0">
                <a:srgbClr val="000000">
                  <a:alpha val="0"/>
                </a:srgbClr>
              </a:gs>
              <a:gs pos="99000">
                <a:srgbClr val="8DA9DB">
                  <a:alpha val="10196"/>
                </a:srgbClr>
              </a:gs>
              <a:gs pos="100000">
                <a:srgbClr val="8DA9DB">
                  <a:alpha val="10196"/>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5"/>
          <p:cNvSpPr txBox="1"/>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CONCLUSION</a:t>
            </a:r>
            <a:endParaRPr b="0" i="0" sz="4000" u="none" cap="none" strike="noStrike">
              <a:solidFill>
                <a:srgbClr val="FFFFFF"/>
              </a:solidFill>
              <a:latin typeface="Calibri"/>
              <a:ea typeface="Calibri"/>
              <a:cs typeface="Calibri"/>
              <a:sym typeface="Calibri"/>
            </a:endParaRPr>
          </a:p>
        </p:txBody>
      </p:sp>
      <p:sp>
        <p:nvSpPr>
          <p:cNvPr id="232" name="Google Shape;232;p15"/>
          <p:cNvSpPr txBox="1"/>
          <p:nvPr/>
        </p:nvSpPr>
        <p:spPr>
          <a:xfrm>
            <a:off x="4810259" y="649480"/>
            <a:ext cx="6915019" cy="554604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Conduct stay interviews</a:t>
            </a:r>
            <a:r>
              <a:rPr b="0" i="0" lang="en-US" sz="1600" u="none" cap="none" strike="noStrike">
                <a:solidFill>
                  <a:schemeClr val="dk1"/>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en-US" sz="1600" u="none" cap="none" strike="noStrike">
                <a:solidFill>
                  <a:schemeClr val="dk1"/>
                </a:solidFill>
                <a:latin typeface="Calibri"/>
                <a:ea typeface="Calibri"/>
                <a:cs typeface="Calibri"/>
                <a:sym typeface="Calibri"/>
              </a:rPr>
              <a:t>       Instead of exit interviews, conduct stay interviews with employees to gather feedback about the job.</a:t>
            </a:r>
            <a:endParaRPr b="0" i="0" sz="1600" u="none" cap="none" strike="noStrike">
              <a:solidFill>
                <a:srgbClr val="000000"/>
              </a:solidFill>
              <a:latin typeface="Arial"/>
              <a:ea typeface="Arial"/>
              <a:cs typeface="Arial"/>
              <a:sym typeface="Arial"/>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Improve employee engagement</a:t>
            </a:r>
            <a:r>
              <a:rPr b="0" i="0" lang="en-US" sz="1600" u="none" cap="none" strike="noStrike">
                <a:solidFill>
                  <a:schemeClr val="dk1"/>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en-US" sz="1600" u="none" cap="none" strike="noStrike">
                <a:solidFill>
                  <a:schemeClr val="dk1"/>
                </a:solidFill>
                <a:latin typeface="Calibri"/>
                <a:ea typeface="Calibri"/>
                <a:cs typeface="Calibri"/>
                <a:sym typeface="Calibri"/>
              </a:rPr>
              <a:t>       Implement initiatives to improve employee engagement, such as regular feedback, recognition and rewards programs, and opportunities for career growth.</a:t>
            </a:r>
            <a:endParaRPr b="0" i="0" sz="1600" u="none" cap="none" strike="noStrike">
              <a:solidFill>
                <a:srgbClr val="000000"/>
              </a:solidFill>
              <a:latin typeface="Arial"/>
              <a:ea typeface="Arial"/>
              <a:cs typeface="Arial"/>
              <a:sym typeface="Arial"/>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Address workload issues</a:t>
            </a:r>
            <a:r>
              <a:rPr b="0" i="0" lang="en-US" sz="1600" u="none" cap="none" strike="noStrike">
                <a:solidFill>
                  <a:schemeClr val="dk1"/>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en-US" sz="1600" u="none" cap="none" strike="noStrike">
                <a:solidFill>
                  <a:schemeClr val="dk1"/>
                </a:solidFill>
                <a:latin typeface="Calibri"/>
                <a:ea typeface="Calibri"/>
                <a:cs typeface="Calibri"/>
                <a:sym typeface="Calibri"/>
              </a:rPr>
              <a:t>       Ensure employees have manageable workloads by regularly monitoring and adjusting workloads to prevent burnout and overwhelm.</a:t>
            </a:r>
            <a:endParaRPr b="0" i="0" sz="1600" u="none" cap="none" strike="noStrike">
              <a:solidFill>
                <a:srgbClr val="000000"/>
              </a:solidFill>
              <a:latin typeface="Arial"/>
              <a:ea typeface="Arial"/>
              <a:cs typeface="Arial"/>
              <a:sym typeface="Arial"/>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Create a positive work environment</a:t>
            </a:r>
            <a:r>
              <a:rPr b="0" i="0" lang="en-US" sz="1600" u="none" cap="none" strike="noStrike">
                <a:solidFill>
                  <a:schemeClr val="dk1"/>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en-US" sz="1600" u="none" cap="none" strike="noStrike">
                <a:solidFill>
                  <a:schemeClr val="dk1"/>
                </a:solidFill>
                <a:latin typeface="Calibri"/>
                <a:ea typeface="Calibri"/>
                <a:cs typeface="Calibri"/>
                <a:sym typeface="Calibri"/>
              </a:rPr>
              <a:t>       Foster a positive work environment by promoting a culture of respect, inclusivity, and teamwork. Encourage open communication and collaboration among employees.</a:t>
            </a:r>
            <a:endParaRPr b="0" i="0" sz="1600" u="none" cap="none" strike="noStrike">
              <a:solidFill>
                <a:srgbClr val="000000"/>
              </a:solidFill>
              <a:latin typeface="Arial"/>
              <a:ea typeface="Arial"/>
              <a:cs typeface="Arial"/>
              <a:sym typeface="Arial"/>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Address pay and compensation issues</a:t>
            </a:r>
            <a:r>
              <a:rPr b="0" i="0" lang="en-US" sz="1600" u="none" cap="none" strike="noStrike">
                <a:solidFill>
                  <a:schemeClr val="dk1"/>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400"/>
              <a:buFont typeface="Arial"/>
              <a:buNone/>
            </a:pPr>
            <a:r>
              <a:rPr b="0" i="0" lang="en-US" sz="1600" u="none" cap="none" strike="noStrike">
                <a:solidFill>
                  <a:schemeClr val="dk1"/>
                </a:solidFill>
                <a:latin typeface="Calibri"/>
                <a:ea typeface="Calibri"/>
                <a:cs typeface="Calibri"/>
                <a:sym typeface="Calibri"/>
              </a:rPr>
              <a:t>       Ensure that employees receive fair pay and compensation for their work and to find out what motivates an employee to continue to work in an organization.</a:t>
            </a:r>
            <a:endParaRPr b="0" i="0" sz="1600" u="none" cap="none" strike="noStrike">
              <a:solidFill>
                <a:srgbClr val="000000"/>
              </a:solidFill>
              <a:latin typeface="Arial"/>
              <a:ea typeface="Arial"/>
              <a:cs typeface="Arial"/>
              <a:sym typeface="Arial"/>
            </a:endParaRPr>
          </a:p>
          <a:p>
            <a:pPr indent="-241300" lvl="0" marL="285750" marR="0" rtl="0" algn="l">
              <a:lnSpc>
                <a:spcPct val="9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Monitor and Analyze</a:t>
            </a:r>
            <a:r>
              <a:rPr b="0" i="0" lang="en-US"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Continuously monitor and analyze  employee data for ongoing insights.</a:t>
            </a:r>
            <a:endParaRPr b="0" i="0" sz="1600" u="none" cap="none" strike="noStrike">
              <a:solidFill>
                <a:srgbClr val="000000"/>
              </a:solidFill>
              <a:latin typeface="Arial"/>
              <a:ea typeface="Arial"/>
              <a:cs typeface="Arial"/>
              <a:sym typeface="Arial"/>
            </a:endParaRPr>
          </a:p>
        </p:txBody>
      </p:sp>
      <p:sp>
        <p:nvSpPr>
          <p:cNvPr id="233" name="Google Shape;233;p1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7F7F7F"/>
                </a:solidFill>
              </a:rPr>
              <a:t>‹#›</a:t>
            </a:fld>
            <a:endParaRPr sz="1100">
              <a:solidFill>
                <a:srgbClr val="7F7F7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16"/>
          <p:cNvSpPr/>
          <p:nvPr/>
        </p:nvSpPr>
        <p:spPr>
          <a:xfrm flipH="1">
            <a:off x="-1" y="0"/>
            <a:ext cx="12191999" cy="6858000"/>
          </a:xfrm>
          <a:prstGeom prst="rect">
            <a:avLst/>
          </a:prstGeom>
          <a:gradFill>
            <a:gsLst>
              <a:gs pos="0">
                <a:srgbClr val="1F3864"/>
              </a:gs>
              <a:gs pos="100000">
                <a:srgbClr val="000000"/>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16"/>
          <p:cNvSpPr/>
          <p:nvPr/>
        </p:nvSpPr>
        <p:spPr>
          <a:xfrm rot="10800000">
            <a:off x="0" y="-4"/>
            <a:ext cx="12192000" cy="6402581"/>
          </a:xfrm>
          <a:prstGeom prst="rect">
            <a:avLst/>
          </a:prstGeom>
          <a:gradFill>
            <a:gsLst>
              <a:gs pos="0">
                <a:srgbClr val="2F5496">
                  <a:alpha val="58039"/>
                </a:srgbClr>
              </a:gs>
              <a:gs pos="1000">
                <a:srgbClr val="2F5496">
                  <a:alpha val="58039"/>
                </a:srgbClr>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6"/>
          <p:cNvSpPr/>
          <p:nvPr/>
        </p:nvSpPr>
        <p:spPr>
          <a:xfrm flipH="1" rot="5400000">
            <a:off x="2663054" y="-2653923"/>
            <a:ext cx="6858001" cy="12165846"/>
          </a:xfrm>
          <a:prstGeom prst="rect">
            <a:avLst/>
          </a:prstGeom>
          <a:gradFill>
            <a:gsLst>
              <a:gs pos="0">
                <a:srgbClr val="1F3864">
                  <a:alpha val="0"/>
                </a:srgbClr>
              </a:gs>
              <a:gs pos="13000">
                <a:srgbClr val="1F3864">
                  <a:alpha val="0"/>
                </a:srgbClr>
              </a:gs>
              <a:gs pos="99000">
                <a:srgbClr val="000000">
                  <a:alpha val="27058"/>
                </a:srgbClr>
              </a:gs>
              <a:gs pos="100000">
                <a:srgbClr val="000000">
                  <a:alpha val="27058"/>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16"/>
          <p:cNvSpPr/>
          <p:nvPr/>
        </p:nvSpPr>
        <p:spPr>
          <a:xfrm flipH="1">
            <a:off x="6094763" y="0"/>
            <a:ext cx="6096001" cy="6858000"/>
          </a:xfrm>
          <a:prstGeom prst="rect">
            <a:avLst/>
          </a:prstGeom>
          <a:gradFill>
            <a:gsLst>
              <a:gs pos="0">
                <a:srgbClr val="1F3864">
                  <a:alpha val="0"/>
                </a:srgbClr>
              </a:gs>
              <a:gs pos="13000">
                <a:srgbClr val="1F3864">
                  <a:alpha val="0"/>
                </a:srgbClr>
              </a:gs>
              <a:gs pos="99000">
                <a:srgbClr val="2F5496">
                  <a:alpha val="49019"/>
                </a:srgbClr>
              </a:gs>
              <a:gs pos="100000">
                <a:srgbClr val="2F5496">
                  <a:alpha val="49019"/>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3" name="Google Shape;243;p16"/>
          <p:cNvSpPr/>
          <p:nvPr/>
        </p:nvSpPr>
        <p:spPr>
          <a:xfrm flipH="1">
            <a:off x="-4" y="-3"/>
            <a:ext cx="12182871" cy="6871922"/>
          </a:xfrm>
          <a:prstGeom prst="rect">
            <a:avLst/>
          </a:prstGeom>
          <a:gradFill>
            <a:gsLst>
              <a:gs pos="0">
                <a:srgbClr val="000000">
                  <a:alpha val="34117"/>
                </a:srgbClr>
              </a:gs>
              <a:gs pos="13000">
                <a:srgbClr val="000000">
                  <a:alpha val="34117"/>
                </a:srgbClr>
              </a:gs>
              <a:gs pos="99000">
                <a:srgbClr val="2F5496">
                  <a:alpha val="0"/>
                </a:srgbClr>
              </a:gs>
              <a:gs pos="100000">
                <a:srgbClr val="2F5496">
                  <a:alpha val="0"/>
                </a:srgbClr>
              </a:gs>
            </a:gsLst>
            <a:lin ang="4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16"/>
          <p:cNvSpPr/>
          <p:nvPr/>
        </p:nvSpPr>
        <p:spPr>
          <a:xfrm>
            <a:off x="987713" y="4049"/>
            <a:ext cx="10216576" cy="4729040"/>
          </a:xfrm>
          <a:custGeom>
            <a:rect b="b" l="l" r="r" t="t"/>
            <a:pathLst>
              <a:path extrusionOk="0" h="4729040" w="10216576">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1F3864">
                  <a:alpha val="3137"/>
                </a:srgbClr>
              </a:gs>
              <a:gs pos="7000">
                <a:srgbClr val="1F3864">
                  <a:alpha val="3137"/>
                </a:srgbClr>
              </a:gs>
              <a:gs pos="99000">
                <a:srgbClr val="4472C4">
                  <a:alpha val="23137"/>
                </a:srgbClr>
              </a:gs>
              <a:gs pos="100000">
                <a:srgbClr val="4472C4">
                  <a:alpha val="23137"/>
                </a:srgbClr>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6"/>
          <p:cNvSpPr/>
          <p:nvPr/>
        </p:nvSpPr>
        <p:spPr>
          <a:xfrm>
            <a:off x="47514" y="1895337"/>
            <a:ext cx="12135353" cy="308124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THANKYOU</a:t>
            </a:r>
            <a:endParaRPr b="0" i="0" sz="1400" u="none" cap="none" strike="noStrike">
              <a:solidFill>
                <a:srgbClr val="000000"/>
              </a:solidFill>
              <a:latin typeface="Arial"/>
              <a:ea typeface="Arial"/>
              <a:cs typeface="Arial"/>
              <a:sym typeface="Arial"/>
            </a:endParaRPr>
          </a:p>
        </p:txBody>
      </p:sp>
      <p:sp>
        <p:nvSpPr>
          <p:cNvPr id="246" name="Google Shape;246;p1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FFFFFF"/>
                </a:solidFill>
              </a:rPr>
              <a:t>‹#›</a:t>
            </a:fld>
            <a:endParaRPr sz="1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0" y="0"/>
            <a:ext cx="12192000" cy="6858000"/>
          </a:xfrm>
          <a:prstGeom prst="rect">
            <a:avLst/>
          </a:prstGeom>
          <a:solidFill>
            <a:schemeClr val="lt1"/>
          </a:solid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2"/>
          <p:cNvSpPr/>
          <p:nvPr/>
        </p:nvSpPr>
        <p:spPr>
          <a:xfrm flipH="1" rot="5400000">
            <a:off x="1528907" y="2818967"/>
            <a:ext cx="2501979" cy="5576080"/>
          </a:xfrm>
          <a:prstGeom prst="rect">
            <a:avLst/>
          </a:prstGeom>
          <a:gradFill>
            <a:gsLst>
              <a:gs pos="0">
                <a:srgbClr val="4472C4">
                  <a:alpha val="27843"/>
                </a:srgbClr>
              </a:gs>
              <a:gs pos="2000">
                <a:srgbClr val="4472C4">
                  <a:alpha val="27843"/>
                </a:srgbClr>
              </a:gs>
              <a:gs pos="100000">
                <a:srgbClr val="000000">
                  <a:alpha val="29019"/>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flipH="1" rot="5400000">
            <a:off x="-425002" y="852793"/>
            <a:ext cx="6858001" cy="5152412"/>
          </a:xfrm>
          <a:prstGeom prst="rect">
            <a:avLst/>
          </a:prstGeom>
          <a:gradFill>
            <a:gsLst>
              <a:gs pos="0">
                <a:srgbClr val="000000">
                  <a:alpha val="0"/>
                </a:srgbClr>
              </a:gs>
              <a:gs pos="99000">
                <a:srgbClr val="4472C4">
                  <a:alpha val="10196"/>
                </a:srgbClr>
              </a:gs>
              <a:gs pos="100000">
                <a:srgbClr val="4472C4">
                  <a:alpha val="10196"/>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117"/>
                </a:srgbClr>
              </a:gs>
            </a:gsLst>
            <a:lin ang="17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2"/>
          <p:cNvSpPr txBox="1"/>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Contents</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5528025" y="-37200"/>
            <a:ext cx="6663900" cy="6858000"/>
          </a:xfrm>
          <a:prstGeom prst="rect">
            <a:avLst/>
          </a:prstGeom>
          <a:solidFill>
            <a:schemeClr val="lt2"/>
          </a:solidFill>
          <a:ln>
            <a:noFill/>
          </a:ln>
        </p:spPr>
        <p:txBody>
          <a:bodyPr anchorCtr="0" anchor="ctr" bIns="45700" lIns="91425" spcFirstLastPara="1" rIns="91425" wrap="square" tIns="45700">
            <a:normAutofit/>
          </a:bodyPr>
          <a:lstStyle/>
          <a:p>
            <a:pPr indent="-292100" lvl="1" marL="800100" marR="0" rtl="0" algn="l">
              <a:lnSpc>
                <a:spcPct val="90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Introduction</a:t>
            </a:r>
            <a:endParaRPr b="0" i="0" sz="3000" u="none" cap="none" strike="noStrike">
              <a:solidFill>
                <a:srgbClr val="000000"/>
              </a:solidFill>
              <a:latin typeface="Arial"/>
              <a:ea typeface="Arial"/>
              <a:cs typeface="Arial"/>
              <a:sym typeface="Arial"/>
            </a:endParaRPr>
          </a:p>
          <a:p>
            <a:pPr indent="-292100" lvl="1" marL="800100" marR="0" rtl="0" algn="l">
              <a:lnSpc>
                <a:spcPct val="9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KPI’s</a:t>
            </a:r>
            <a:endParaRPr b="0" i="0" sz="3000" u="none" cap="none" strike="noStrike">
              <a:solidFill>
                <a:srgbClr val="000000"/>
              </a:solidFill>
              <a:latin typeface="Arial"/>
              <a:ea typeface="Arial"/>
              <a:cs typeface="Arial"/>
              <a:sym typeface="Arial"/>
            </a:endParaRPr>
          </a:p>
          <a:p>
            <a:pPr indent="-292100" lvl="1" marL="800100" marR="0" rtl="0" algn="l">
              <a:lnSpc>
                <a:spcPct val="9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Dashboard</a:t>
            </a:r>
            <a:endParaRPr b="0" i="0" sz="3000" u="none" cap="none" strike="noStrike">
              <a:solidFill>
                <a:srgbClr val="000000"/>
              </a:solidFill>
              <a:latin typeface="Arial"/>
              <a:ea typeface="Arial"/>
              <a:cs typeface="Arial"/>
              <a:sym typeface="Arial"/>
            </a:endParaRPr>
          </a:p>
          <a:p>
            <a:pPr indent="-292100" lvl="1" marL="800100" marR="0" rtl="0" algn="l">
              <a:lnSpc>
                <a:spcPct val="9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Key TakeAways</a:t>
            </a:r>
            <a:endParaRPr b="1" i="0" sz="3000" u="none" cap="none" strike="noStrike">
              <a:solidFill>
                <a:srgbClr val="000000"/>
              </a:solidFill>
              <a:latin typeface="Calibri"/>
              <a:ea typeface="Calibri"/>
              <a:cs typeface="Calibri"/>
              <a:sym typeface="Calibri"/>
            </a:endParaRPr>
          </a:p>
          <a:p>
            <a:pPr indent="-292100" lvl="1" marL="800100" marR="0" rtl="0" algn="l">
              <a:lnSpc>
                <a:spcPct val="9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Conclusion</a:t>
            </a:r>
            <a:endParaRPr b="0" i="0" sz="3000" u="none" cap="none" strike="noStrike">
              <a:solidFill>
                <a:srgbClr val="000000"/>
              </a:solidFill>
              <a:latin typeface="Arial"/>
              <a:ea typeface="Arial"/>
              <a:cs typeface="Arial"/>
              <a:sym typeface="Arial"/>
            </a:endParaRPr>
          </a:p>
          <a:p>
            <a:pPr indent="-101600" lvl="1" marL="800100" marR="0" rtl="0" algn="l">
              <a:lnSpc>
                <a:spcPct val="90000"/>
              </a:lnSpc>
              <a:spcBef>
                <a:spcPts val="600"/>
              </a:spcBef>
              <a:spcAft>
                <a:spcPts val="0"/>
              </a:spcAft>
              <a:buClr>
                <a:schemeClr val="dk1"/>
              </a:buClr>
              <a:buSzPts val="2000"/>
              <a:buFont typeface="Arial"/>
              <a:buNone/>
            </a:pPr>
            <a:r>
              <a:t/>
            </a:r>
            <a:endParaRPr b="0" i="0" sz="2100" u="none" cap="none" strike="noStrike">
              <a:solidFill>
                <a:schemeClr val="dk1"/>
              </a:solidFill>
              <a:latin typeface="Calibri"/>
              <a:ea typeface="Calibri"/>
              <a:cs typeface="Calibri"/>
              <a:sym typeface="Calibri"/>
            </a:endParaRPr>
          </a:p>
          <a:p>
            <a:pPr indent="-101600" lvl="1" marL="800100" marR="0" rtl="0" algn="l">
              <a:lnSpc>
                <a:spcPct val="90000"/>
              </a:lnSpc>
              <a:spcBef>
                <a:spcPts val="600"/>
              </a:spcBef>
              <a:spcAft>
                <a:spcPts val="0"/>
              </a:spcAft>
              <a:buClr>
                <a:schemeClr val="dk1"/>
              </a:buClr>
              <a:buSzPts val="2000"/>
              <a:buFont typeface="Arial"/>
              <a:buNone/>
            </a:pPr>
            <a:r>
              <a:t/>
            </a:r>
            <a:endParaRPr b="0" i="0" sz="2100" u="none" cap="none" strike="noStrike">
              <a:solidFill>
                <a:schemeClr val="dk1"/>
              </a:solidFill>
              <a:latin typeface="Calibri"/>
              <a:ea typeface="Calibri"/>
              <a:cs typeface="Calibri"/>
              <a:sym typeface="Calibri"/>
            </a:endParaRPr>
          </a:p>
        </p:txBody>
      </p:sp>
      <p:sp>
        <p:nvSpPr>
          <p:cNvPr id="108" name="Google Shape;108;p2"/>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7F7F7F"/>
                </a:solidFill>
              </a:rPr>
              <a:t>‹#›</a:t>
            </a:fld>
            <a:endParaRPr sz="1100">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3"/>
          <p:cNvSpPr txBox="1"/>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Introduction</a:t>
            </a:r>
            <a:endParaRPr b="1" i="0" sz="4000" u="none" cap="none" strike="noStrike">
              <a:solidFill>
                <a:srgbClr val="FFFFFF"/>
              </a:solidFill>
              <a:latin typeface="Calibri"/>
              <a:ea typeface="Calibri"/>
              <a:cs typeface="Calibri"/>
              <a:sym typeface="Calibri"/>
            </a:endParaRPr>
          </a:p>
        </p:txBody>
      </p:sp>
      <p:sp>
        <p:nvSpPr>
          <p:cNvPr id="119" name="Google Shape;119;p3"/>
          <p:cNvSpPr txBox="1"/>
          <p:nvPr/>
        </p:nvSpPr>
        <p:spPr>
          <a:xfrm>
            <a:off x="1371599" y="2318197"/>
            <a:ext cx="9724031" cy="3683358"/>
          </a:xfrm>
          <a:prstGeom prst="rect">
            <a:avLst/>
          </a:prstGeom>
          <a:noFill/>
          <a:ln>
            <a:noFill/>
          </a:ln>
        </p:spPr>
        <p:txBody>
          <a:bodyPr anchorCtr="0" anchor="ctr" bIns="45700" lIns="91425" spcFirstLastPara="1" rIns="91425" wrap="square" tIns="45700">
            <a:normAutofit fontScale="62500" lnSpcReduction="20000"/>
          </a:bodyPr>
          <a:lstStyle/>
          <a:p>
            <a:pPr indent="-150812" lvl="0" marL="0" marR="0" rtl="0" algn="l">
              <a:lnSpc>
                <a:spcPct val="90000"/>
              </a:lnSpc>
              <a:spcBef>
                <a:spcPts val="0"/>
              </a:spcBef>
              <a:spcAft>
                <a:spcPts val="0"/>
              </a:spcAft>
              <a:buClr>
                <a:schemeClr val="dk1"/>
              </a:buClr>
              <a:buSzPct val="100000"/>
              <a:buFont typeface="Arial"/>
              <a:buChar char="•"/>
            </a:pPr>
            <a:r>
              <a:rPr b="0" i="0" lang="en-US" sz="3800" u="none" cap="none" strike="noStrike">
                <a:solidFill>
                  <a:schemeClr val="dk1"/>
                </a:solidFill>
                <a:latin typeface="Calibri"/>
                <a:ea typeface="Calibri"/>
                <a:cs typeface="Calibri"/>
                <a:sym typeface="Calibri"/>
              </a:rPr>
              <a:t>Understanding company’s workforce is critical for making informed decisions and improving overall performance.</a:t>
            </a:r>
            <a:endParaRPr b="0" i="0" sz="3800" u="none" cap="none" strike="noStrike">
              <a:solidFill>
                <a:srgbClr val="000000"/>
              </a:solidFill>
              <a:latin typeface="Arial"/>
              <a:ea typeface="Arial"/>
              <a:cs typeface="Arial"/>
              <a:sym typeface="Arial"/>
            </a:endParaRPr>
          </a:p>
          <a:p>
            <a:pPr indent="127000" lvl="0" marL="0" marR="0" rtl="0" algn="l">
              <a:lnSpc>
                <a:spcPct val="90000"/>
              </a:lnSpc>
              <a:spcBef>
                <a:spcPts val="600"/>
              </a:spcBef>
              <a:spcAft>
                <a:spcPts val="0"/>
              </a:spcAft>
              <a:buClr>
                <a:schemeClr val="dk1"/>
              </a:buClr>
              <a:buSzPct val="63185"/>
              <a:buFont typeface="Arial"/>
              <a:buNone/>
            </a:pPr>
            <a:r>
              <a:t/>
            </a:r>
            <a:endParaRPr b="0" i="0" sz="3800" u="none" cap="none" strike="noStrike">
              <a:solidFill>
                <a:schemeClr val="dk1"/>
              </a:solidFill>
              <a:latin typeface="Calibri"/>
              <a:ea typeface="Calibri"/>
              <a:cs typeface="Calibri"/>
              <a:sym typeface="Calibri"/>
            </a:endParaRPr>
          </a:p>
          <a:p>
            <a:pPr indent="-150812" lvl="0" marL="0" marR="0" rtl="0" algn="l">
              <a:lnSpc>
                <a:spcPct val="90000"/>
              </a:lnSpc>
              <a:spcBef>
                <a:spcPts val="600"/>
              </a:spcBef>
              <a:spcAft>
                <a:spcPts val="0"/>
              </a:spcAft>
              <a:buClr>
                <a:schemeClr val="dk1"/>
              </a:buClr>
              <a:buSzPct val="100000"/>
              <a:buFont typeface="Arial"/>
              <a:buChar char="•"/>
            </a:pPr>
            <a:r>
              <a:rPr b="1" i="0" lang="en-US" sz="3800" u="none" cap="none" strike="noStrike">
                <a:solidFill>
                  <a:schemeClr val="dk1"/>
                </a:solidFill>
                <a:latin typeface="Calibri"/>
                <a:ea typeface="Calibri"/>
                <a:cs typeface="Calibri"/>
                <a:sym typeface="Calibri"/>
              </a:rPr>
              <a:t>Significance:</a:t>
            </a:r>
            <a:endParaRPr b="1" i="0" sz="3800" u="none" cap="none" strike="noStrike">
              <a:solidFill>
                <a:schemeClr val="dk1"/>
              </a:solidFill>
              <a:latin typeface="Calibri"/>
              <a:ea typeface="Calibri"/>
              <a:cs typeface="Calibri"/>
              <a:sym typeface="Calibri"/>
            </a:endParaRPr>
          </a:p>
          <a:p>
            <a:pPr indent="0" lvl="0" marL="457200" marR="0" rtl="0" algn="l">
              <a:lnSpc>
                <a:spcPct val="90000"/>
              </a:lnSpc>
              <a:spcBef>
                <a:spcPts val="600"/>
              </a:spcBef>
              <a:spcAft>
                <a:spcPts val="0"/>
              </a:spcAft>
              <a:buClr>
                <a:srgbClr val="000000"/>
              </a:buClr>
              <a:buSzPct val="100000"/>
              <a:buFont typeface="Arial"/>
              <a:buNone/>
            </a:pPr>
            <a:r>
              <a:t/>
            </a:r>
            <a:endParaRPr b="1" i="0" sz="3800" u="none" cap="none" strike="noStrike">
              <a:solidFill>
                <a:schemeClr val="dk1"/>
              </a:solidFill>
              <a:latin typeface="Calibri"/>
              <a:ea typeface="Calibri"/>
              <a:cs typeface="Calibri"/>
              <a:sym typeface="Calibri"/>
            </a:endParaRPr>
          </a:p>
          <a:p>
            <a:pPr indent="-150812" lvl="0" marL="0" marR="0" rtl="0" algn="l">
              <a:lnSpc>
                <a:spcPct val="90000"/>
              </a:lnSpc>
              <a:spcBef>
                <a:spcPts val="600"/>
              </a:spcBef>
              <a:spcAft>
                <a:spcPts val="0"/>
              </a:spcAft>
              <a:buClr>
                <a:schemeClr val="dk1"/>
              </a:buClr>
              <a:buSzPct val="100000"/>
              <a:buFont typeface="Arial"/>
              <a:buChar char="•"/>
            </a:pPr>
            <a:r>
              <a:rPr b="0" i="0" lang="en-US" sz="3800" u="none" cap="none" strike="noStrike">
                <a:solidFill>
                  <a:schemeClr val="dk1"/>
                </a:solidFill>
                <a:latin typeface="Calibri"/>
                <a:ea typeface="Calibri"/>
                <a:cs typeface="Calibri"/>
                <a:sym typeface="Calibri"/>
              </a:rPr>
              <a:t>In today's rapidly evolving business landscape, understanding company’s workforce is paramount.</a:t>
            </a:r>
            <a:endParaRPr b="0" i="0" sz="3800" u="none" cap="none" strike="noStrike">
              <a:solidFill>
                <a:srgbClr val="000000"/>
              </a:solidFill>
              <a:latin typeface="Arial"/>
              <a:ea typeface="Arial"/>
              <a:cs typeface="Arial"/>
              <a:sym typeface="Arial"/>
            </a:endParaRPr>
          </a:p>
          <a:p>
            <a:pPr indent="-150812" lvl="0" marL="0" marR="0" rtl="0" algn="l">
              <a:lnSpc>
                <a:spcPct val="90000"/>
              </a:lnSpc>
              <a:spcBef>
                <a:spcPts val="600"/>
              </a:spcBef>
              <a:spcAft>
                <a:spcPts val="0"/>
              </a:spcAft>
              <a:buClr>
                <a:schemeClr val="dk1"/>
              </a:buClr>
              <a:buSzPct val="100000"/>
              <a:buFont typeface="Arial"/>
              <a:buChar char="•"/>
            </a:pPr>
            <a:r>
              <a:rPr b="0" i="0" lang="en-US" sz="3800" u="none" cap="none" strike="noStrike">
                <a:solidFill>
                  <a:schemeClr val="dk1"/>
                </a:solidFill>
                <a:latin typeface="Calibri"/>
                <a:ea typeface="Calibri"/>
                <a:cs typeface="Calibri"/>
                <a:sym typeface="Calibri"/>
              </a:rPr>
              <a:t>Employee data analysis empowers organizations to make informed decisions and enhance overall performance.</a:t>
            </a:r>
            <a:endParaRPr b="0" i="0" sz="3800" u="none" cap="none" strike="noStrike">
              <a:solidFill>
                <a:srgbClr val="000000"/>
              </a:solidFill>
              <a:latin typeface="Arial"/>
              <a:ea typeface="Arial"/>
              <a:cs typeface="Arial"/>
              <a:sym typeface="Arial"/>
            </a:endParaRPr>
          </a:p>
          <a:p>
            <a:pPr indent="-150812" lvl="0" marL="0" marR="0" rtl="0" algn="l">
              <a:lnSpc>
                <a:spcPct val="90000"/>
              </a:lnSpc>
              <a:spcBef>
                <a:spcPts val="600"/>
              </a:spcBef>
              <a:spcAft>
                <a:spcPts val="0"/>
              </a:spcAft>
              <a:buClr>
                <a:schemeClr val="dk1"/>
              </a:buClr>
              <a:buSzPct val="100000"/>
              <a:buFont typeface="Arial"/>
              <a:buChar char="•"/>
            </a:pPr>
            <a:r>
              <a:rPr b="0" i="0" lang="en-US" sz="3800" u="none" cap="none" strike="noStrike">
                <a:solidFill>
                  <a:schemeClr val="dk1"/>
                </a:solidFill>
                <a:latin typeface="Calibri"/>
                <a:ea typeface="Calibri"/>
                <a:cs typeface="Calibri"/>
                <a:sym typeface="Calibri"/>
              </a:rPr>
              <a:t>This presentation delves into valuable insights extracted from a company’s employee data to drive strategic actions and improvements.</a:t>
            </a:r>
            <a:endParaRPr b="0" i="0" sz="3800" u="none" cap="none" strike="noStrike">
              <a:solidFill>
                <a:srgbClr val="000000"/>
              </a:solidFill>
              <a:latin typeface="Arial"/>
              <a:ea typeface="Arial"/>
              <a:cs typeface="Arial"/>
              <a:sym typeface="Arial"/>
            </a:endParaRPr>
          </a:p>
          <a:p>
            <a:pPr indent="127000" lvl="0" marL="0" marR="0" rtl="0" algn="l">
              <a:lnSpc>
                <a:spcPct val="90000"/>
              </a:lnSpc>
              <a:spcBef>
                <a:spcPts val="600"/>
              </a:spcBef>
              <a:spcAft>
                <a:spcPts val="0"/>
              </a:spcAft>
              <a:buClr>
                <a:schemeClr val="dk1"/>
              </a:buClr>
              <a:buSzPct val="63186"/>
              <a:buFont typeface="Arial"/>
              <a:buNone/>
            </a:pPr>
            <a:r>
              <a:t/>
            </a:r>
            <a:endParaRPr b="0" i="0" sz="3165" u="none" cap="none" strike="noStrike">
              <a:solidFill>
                <a:schemeClr val="dk1"/>
              </a:solidFill>
              <a:latin typeface="Calibri"/>
              <a:ea typeface="Calibri"/>
              <a:cs typeface="Calibri"/>
              <a:sym typeface="Calibri"/>
            </a:endParaRPr>
          </a:p>
          <a:p>
            <a:pPr indent="127000" lvl="0" marL="0" marR="0" rtl="0" algn="l">
              <a:lnSpc>
                <a:spcPct val="90000"/>
              </a:lnSpc>
              <a:spcBef>
                <a:spcPts val="600"/>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90000"/>
              </a:lnSpc>
              <a:spcBef>
                <a:spcPts val="600"/>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3"/>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7F7F7F"/>
                </a:solidFill>
              </a:rPr>
              <a:t>‹#›</a:t>
            </a:fld>
            <a:endParaRPr sz="1100">
              <a:solidFill>
                <a:srgbClr val="7F7F7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5"/>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117"/>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5"/>
          <p:cNvSpPr/>
          <p:nvPr/>
        </p:nvSpPr>
        <p:spPr>
          <a:xfrm flipH="1">
            <a:off x="8115299" y="-1"/>
            <a:ext cx="4076698" cy="1590742"/>
          </a:xfrm>
          <a:prstGeom prst="rect">
            <a:avLst/>
          </a:prstGeom>
          <a:gradFill>
            <a:gsLst>
              <a:gs pos="0">
                <a:srgbClr val="4472C4">
                  <a:alpha val="65098"/>
                </a:srgbClr>
              </a:gs>
              <a:gs pos="100000">
                <a:srgbClr val="000000">
                  <a:alpha val="29019"/>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0980"/>
                </a:srgbClr>
              </a:gs>
              <a:gs pos="100000">
                <a:srgbClr val="1F3864">
                  <a:alpha val="50980"/>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txBox="1"/>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KPI’s</a:t>
            </a:r>
            <a:endParaRPr b="1" i="0" sz="4000" u="none" cap="none" strike="noStrike">
              <a:solidFill>
                <a:srgbClr val="FFFFFF"/>
              </a:solidFill>
              <a:latin typeface="Calibri"/>
              <a:ea typeface="Calibri"/>
              <a:cs typeface="Calibri"/>
              <a:sym typeface="Calibri"/>
            </a:endParaRPr>
          </a:p>
        </p:txBody>
      </p:sp>
      <p:sp>
        <p:nvSpPr>
          <p:cNvPr id="131" name="Google Shape;131;p5"/>
          <p:cNvSpPr txBox="1"/>
          <p:nvPr/>
        </p:nvSpPr>
        <p:spPr>
          <a:xfrm>
            <a:off x="1371599" y="2318197"/>
            <a:ext cx="9724031" cy="3683358"/>
          </a:xfrm>
          <a:prstGeom prst="rect">
            <a:avLst/>
          </a:prstGeom>
          <a:noFill/>
          <a:ln>
            <a:noFill/>
          </a:ln>
        </p:spPr>
        <p:txBody>
          <a:bodyPr anchorCtr="0" anchor="ctr" bIns="45700" lIns="91425" spcFirstLastPara="1" rIns="91425" wrap="square" tIns="45700">
            <a:noAutofit/>
          </a:bodyPr>
          <a:lstStyle/>
          <a:p>
            <a:pPr indent="0" lvl="1" marL="228600" marR="0" rtl="0" algn="l">
              <a:lnSpc>
                <a:spcPct val="90000"/>
              </a:lnSpc>
              <a:spcBef>
                <a:spcPts val="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1. Average Attrition rate for all Departments</a:t>
            </a:r>
            <a:endParaRPr b="0" i="0" sz="2400" u="none" cap="none" strike="noStrike">
              <a:solidFill>
                <a:srgbClr val="000000"/>
              </a:solidFill>
              <a:latin typeface="Arial"/>
              <a:ea typeface="Arial"/>
              <a:cs typeface="Arial"/>
              <a:sym typeface="Arial"/>
            </a:endParaRPr>
          </a:p>
          <a:p>
            <a:pPr indent="-120650" lvl="0" marL="342900" marR="0" rtl="0" algn="l">
              <a:lnSpc>
                <a:spcPct val="90000"/>
              </a:lnSpc>
              <a:spcBef>
                <a:spcPts val="600"/>
              </a:spcBef>
              <a:spcAft>
                <a:spcPts val="0"/>
              </a:spcAft>
              <a:buClr>
                <a:schemeClr val="dk1"/>
              </a:buClr>
              <a:buSzPts val="1700"/>
              <a:buFont typeface="Arial"/>
              <a:buNone/>
            </a:pPr>
            <a:r>
              <a:t/>
            </a:r>
            <a:endParaRPr b="0" i="0" sz="2400" u="none" cap="none" strike="noStrike">
              <a:solidFill>
                <a:schemeClr val="dk1"/>
              </a:solidFill>
              <a:latin typeface="Calibri"/>
              <a:ea typeface="Calibri"/>
              <a:cs typeface="Calibri"/>
              <a:sym typeface="Calibri"/>
            </a:endParaRPr>
          </a:p>
          <a:p>
            <a:pPr indent="0" lvl="1" marL="228600" marR="0" rtl="0" algn="l">
              <a:lnSpc>
                <a:spcPct val="90000"/>
              </a:lnSpc>
              <a:spcBef>
                <a:spcPts val="60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2. Average Hourly rate of Male Research Scientist</a:t>
            </a:r>
            <a:endParaRPr b="0" i="0" sz="2400" u="none" cap="none" strike="noStrike">
              <a:solidFill>
                <a:srgbClr val="000000"/>
              </a:solidFill>
              <a:latin typeface="Arial"/>
              <a:ea typeface="Arial"/>
              <a:cs typeface="Arial"/>
              <a:sym typeface="Arial"/>
            </a:endParaRPr>
          </a:p>
          <a:p>
            <a:pPr indent="-120650" lvl="0" marL="342900" marR="0" rtl="0" algn="l">
              <a:lnSpc>
                <a:spcPct val="90000"/>
              </a:lnSpc>
              <a:spcBef>
                <a:spcPts val="600"/>
              </a:spcBef>
              <a:spcAft>
                <a:spcPts val="0"/>
              </a:spcAft>
              <a:buClr>
                <a:schemeClr val="dk1"/>
              </a:buClr>
              <a:buSzPts val="1700"/>
              <a:buFont typeface="Arial"/>
              <a:buNone/>
            </a:pPr>
            <a:r>
              <a:t/>
            </a:r>
            <a:endParaRPr b="0" i="0" sz="2400" u="none" cap="none" strike="noStrike">
              <a:solidFill>
                <a:schemeClr val="dk1"/>
              </a:solidFill>
              <a:latin typeface="Calibri"/>
              <a:ea typeface="Calibri"/>
              <a:cs typeface="Calibri"/>
              <a:sym typeface="Calibri"/>
            </a:endParaRPr>
          </a:p>
          <a:p>
            <a:pPr indent="0" lvl="1" marL="228600" marR="0" rtl="0" algn="l">
              <a:lnSpc>
                <a:spcPct val="90000"/>
              </a:lnSpc>
              <a:spcBef>
                <a:spcPts val="60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3. Attrition rate Vs Monthly income stats</a:t>
            </a:r>
            <a:endParaRPr b="0" i="0" sz="2400" u="none" cap="none" strike="noStrike">
              <a:solidFill>
                <a:srgbClr val="000000"/>
              </a:solidFill>
              <a:latin typeface="Arial"/>
              <a:ea typeface="Arial"/>
              <a:cs typeface="Arial"/>
              <a:sym typeface="Arial"/>
            </a:endParaRPr>
          </a:p>
          <a:p>
            <a:pPr indent="-120650" lvl="0" marL="342900" marR="0" rtl="0" algn="l">
              <a:lnSpc>
                <a:spcPct val="90000"/>
              </a:lnSpc>
              <a:spcBef>
                <a:spcPts val="600"/>
              </a:spcBef>
              <a:spcAft>
                <a:spcPts val="0"/>
              </a:spcAft>
              <a:buClr>
                <a:schemeClr val="dk1"/>
              </a:buClr>
              <a:buSzPts val="1700"/>
              <a:buFont typeface="Arial"/>
              <a:buNone/>
            </a:pPr>
            <a:r>
              <a:t/>
            </a:r>
            <a:endParaRPr b="0" i="0" sz="2400" u="none" cap="none" strike="noStrike">
              <a:solidFill>
                <a:schemeClr val="dk1"/>
              </a:solidFill>
              <a:latin typeface="Calibri"/>
              <a:ea typeface="Calibri"/>
              <a:cs typeface="Calibri"/>
              <a:sym typeface="Calibri"/>
            </a:endParaRPr>
          </a:p>
          <a:p>
            <a:pPr indent="0" lvl="1" marL="228600" marR="0" rtl="0" algn="l">
              <a:lnSpc>
                <a:spcPct val="90000"/>
              </a:lnSpc>
              <a:spcBef>
                <a:spcPts val="60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4. Average working years for each Department</a:t>
            </a:r>
            <a:endParaRPr b="0" i="0" sz="2400" u="none" cap="none" strike="noStrike">
              <a:solidFill>
                <a:srgbClr val="000000"/>
              </a:solidFill>
              <a:latin typeface="Arial"/>
              <a:ea typeface="Arial"/>
              <a:cs typeface="Arial"/>
              <a:sym typeface="Arial"/>
            </a:endParaRPr>
          </a:p>
          <a:p>
            <a:pPr indent="-120650" lvl="0" marL="342900" marR="0" rtl="0" algn="l">
              <a:lnSpc>
                <a:spcPct val="90000"/>
              </a:lnSpc>
              <a:spcBef>
                <a:spcPts val="600"/>
              </a:spcBef>
              <a:spcAft>
                <a:spcPts val="0"/>
              </a:spcAft>
              <a:buClr>
                <a:schemeClr val="dk1"/>
              </a:buClr>
              <a:buSzPts val="1700"/>
              <a:buFont typeface="Arial"/>
              <a:buNone/>
            </a:pPr>
            <a:r>
              <a:t/>
            </a:r>
            <a:endParaRPr b="0" i="0" sz="2400" u="none" cap="none" strike="noStrike">
              <a:solidFill>
                <a:schemeClr val="dk1"/>
              </a:solidFill>
              <a:latin typeface="Calibri"/>
              <a:ea typeface="Calibri"/>
              <a:cs typeface="Calibri"/>
              <a:sym typeface="Calibri"/>
            </a:endParaRPr>
          </a:p>
          <a:p>
            <a:pPr indent="0" lvl="1" marL="228600" marR="0" rtl="0" algn="l">
              <a:lnSpc>
                <a:spcPct val="90000"/>
              </a:lnSpc>
              <a:spcBef>
                <a:spcPts val="60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5. Job Role Vs Work life balance</a:t>
            </a:r>
            <a:endParaRPr b="0" i="0" sz="2400" u="none" cap="none" strike="noStrike">
              <a:solidFill>
                <a:srgbClr val="000000"/>
              </a:solidFill>
              <a:latin typeface="Arial"/>
              <a:ea typeface="Arial"/>
              <a:cs typeface="Arial"/>
              <a:sym typeface="Arial"/>
            </a:endParaRPr>
          </a:p>
          <a:p>
            <a:pPr indent="-120650" lvl="0" marL="342900" marR="0" rtl="0" algn="l">
              <a:lnSpc>
                <a:spcPct val="90000"/>
              </a:lnSpc>
              <a:spcBef>
                <a:spcPts val="600"/>
              </a:spcBef>
              <a:spcAft>
                <a:spcPts val="0"/>
              </a:spcAft>
              <a:buClr>
                <a:schemeClr val="dk1"/>
              </a:buClr>
              <a:buSzPts val="1700"/>
              <a:buFont typeface="Arial"/>
              <a:buNone/>
            </a:pPr>
            <a:r>
              <a:t/>
            </a:r>
            <a:endParaRPr b="0" i="0" sz="2400" u="none" cap="none" strike="noStrike">
              <a:solidFill>
                <a:schemeClr val="dk1"/>
              </a:solidFill>
              <a:latin typeface="Calibri"/>
              <a:ea typeface="Calibri"/>
              <a:cs typeface="Calibri"/>
              <a:sym typeface="Calibri"/>
            </a:endParaRPr>
          </a:p>
          <a:p>
            <a:pPr indent="0" lvl="1" marL="228600" marR="0" rtl="0" algn="l">
              <a:lnSpc>
                <a:spcPct val="90000"/>
              </a:lnSpc>
              <a:spcBef>
                <a:spcPts val="600"/>
              </a:spcBef>
              <a:spcAft>
                <a:spcPts val="0"/>
              </a:spcAft>
              <a:buClr>
                <a:srgbClr val="000000"/>
              </a:buClr>
              <a:buSzPts val="1700"/>
              <a:buFont typeface="Arial"/>
              <a:buNone/>
            </a:pPr>
            <a:r>
              <a:rPr b="0" i="0" lang="en-US" sz="2400" u="none" cap="none" strike="noStrike">
                <a:solidFill>
                  <a:schemeClr val="dk1"/>
                </a:solidFill>
                <a:latin typeface="Calibri"/>
                <a:ea typeface="Calibri"/>
                <a:cs typeface="Calibri"/>
                <a:sym typeface="Calibri"/>
              </a:rPr>
              <a:t>6. Attrition rate Vs Year since last promotion relation</a:t>
            </a:r>
            <a:endParaRPr b="0" i="0" sz="2400" u="none" cap="none" strike="noStrike">
              <a:solidFill>
                <a:srgbClr val="000000"/>
              </a:solidFill>
              <a:latin typeface="Arial"/>
              <a:ea typeface="Arial"/>
              <a:cs typeface="Arial"/>
              <a:sym typeface="Arial"/>
            </a:endParaRPr>
          </a:p>
        </p:txBody>
      </p:sp>
      <p:sp>
        <p:nvSpPr>
          <p:cNvPr id="132" name="Google Shape;132;p5"/>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100"/>
              <a:buNone/>
            </a:pPr>
            <a:fld id="{00000000-1234-1234-1234-123412341234}" type="slidenum">
              <a:rPr lang="en-US" sz="1100">
                <a:solidFill>
                  <a:srgbClr val="7F7F7F"/>
                </a:solidFill>
              </a:rPr>
              <a:t>‹#›</a:t>
            </a:fld>
            <a:endParaRPr sz="1100">
              <a:solidFill>
                <a:srgbClr val="7F7F7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6"/>
          <p:cNvSpPr txBox="1"/>
          <p:nvPr/>
        </p:nvSpPr>
        <p:spPr>
          <a:xfrm>
            <a:off x="0" y="38556"/>
            <a:ext cx="12191999"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Average Attrition rate for all Departments</a:t>
            </a:r>
            <a:endParaRPr b="0" i="0" sz="1400" u="none" cap="none" strike="noStrike">
              <a:solidFill>
                <a:schemeClr val="lt1"/>
              </a:solidFill>
              <a:latin typeface="Arial"/>
              <a:ea typeface="Arial"/>
              <a:cs typeface="Arial"/>
              <a:sym typeface="Arial"/>
            </a:endParaRPr>
          </a:p>
        </p:txBody>
      </p:sp>
      <p:graphicFrame>
        <p:nvGraphicFramePr>
          <p:cNvPr id="138" name="Google Shape;138;p6"/>
          <p:cNvGraphicFramePr/>
          <p:nvPr/>
        </p:nvGraphicFramePr>
        <p:xfrm>
          <a:off x="6034775" y="0"/>
          <a:ext cx="6513000" cy="6858000"/>
        </p:xfrm>
        <a:graphic>
          <a:graphicData uri="http://schemas.openxmlformats.org/drawingml/2006/chart">
            <c:chart r:id="rId3"/>
          </a:graphicData>
        </a:graphic>
      </p:graphicFrame>
      <p:sp>
        <p:nvSpPr>
          <p:cNvPr id="139" name="Google Shape;139;p6"/>
          <p:cNvSpPr txBox="1"/>
          <p:nvPr/>
        </p:nvSpPr>
        <p:spPr>
          <a:xfrm>
            <a:off x="8193842" y="3167390"/>
            <a:ext cx="189796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50.21%</a:t>
            </a:r>
            <a:endParaRPr b="1" i="0" sz="2800" u="none" cap="none" strike="noStrike">
              <a:solidFill>
                <a:schemeClr val="dk1"/>
              </a:solidFill>
              <a:latin typeface="Calibri"/>
              <a:ea typeface="Calibri"/>
              <a:cs typeface="Calibri"/>
              <a:sym typeface="Calibri"/>
            </a:endParaRPr>
          </a:p>
        </p:txBody>
      </p:sp>
      <p:sp>
        <p:nvSpPr>
          <p:cNvPr id="140" name="Google Shape;140;p6"/>
          <p:cNvSpPr txBox="1"/>
          <p:nvPr/>
        </p:nvSpPr>
        <p:spPr>
          <a:xfrm>
            <a:off x="8057853" y="3690610"/>
            <a:ext cx="216994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Total Attrition Rate</a:t>
            </a:r>
            <a:endParaRPr b="0" i="0" sz="1000" u="none" cap="none" strike="noStrike">
              <a:solidFill>
                <a:schemeClr val="dk1"/>
              </a:solidFill>
              <a:latin typeface="Calibri"/>
              <a:ea typeface="Calibri"/>
              <a:cs typeface="Calibri"/>
              <a:sym typeface="Calibri"/>
            </a:endParaRPr>
          </a:p>
        </p:txBody>
      </p:sp>
      <p:sp>
        <p:nvSpPr>
          <p:cNvPr id="141" name="Google Shape;141;p6"/>
          <p:cNvSpPr txBox="1"/>
          <p:nvPr/>
        </p:nvSpPr>
        <p:spPr>
          <a:xfrm>
            <a:off x="161188" y="1286457"/>
            <a:ext cx="61266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Inference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average attrition rate across all departments is 50%.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departments with the highest attrition rates are Research &amp; Development, Software, and Human Resources, each having an attrition rate of around 51%.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Hardware and Sales departments have slightly lower attrition rates at 49% and 50% respectively.</a:t>
            </a:r>
            <a:endParaRPr b="0" i="0" sz="1800" u="none" cap="none" strike="noStrike">
              <a:solidFill>
                <a:schemeClr val="dk1"/>
              </a:solidFill>
              <a:latin typeface="Arial"/>
              <a:ea typeface="Arial"/>
              <a:cs typeface="Arial"/>
              <a:sym typeface="Arial"/>
            </a:endParaRPr>
          </a:p>
        </p:txBody>
      </p:sp>
      <p:sp>
        <p:nvSpPr>
          <p:cNvPr id="142" name="Google Shape;142;p6"/>
          <p:cNvSpPr txBox="1"/>
          <p:nvPr/>
        </p:nvSpPr>
        <p:spPr>
          <a:xfrm>
            <a:off x="161209" y="3690598"/>
            <a:ext cx="61266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Insight:</a:t>
            </a: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From this data, while the organization experiences a 50% attrition rate, there are distinct variations among departments.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higher attrition rates in Research &amp; Development, Software, and Human Resources departments suggest that targeted efforts may be needed to address underlying issues and improve employee retention in these areas.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143" name="Google Shape;1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p7"/>
          <p:cNvSpPr txBox="1"/>
          <p:nvPr/>
        </p:nvSpPr>
        <p:spPr>
          <a:xfrm>
            <a:off x="0" y="-4152"/>
            <a:ext cx="12191999"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Average Hourly rate of Male Research Scientist</a:t>
            </a:r>
            <a:endParaRPr b="0" i="0" sz="1400" u="none" cap="none" strike="noStrike">
              <a:solidFill>
                <a:schemeClr val="lt1"/>
              </a:solidFill>
              <a:latin typeface="Arial"/>
              <a:ea typeface="Arial"/>
              <a:cs typeface="Arial"/>
              <a:sym typeface="Arial"/>
            </a:endParaRPr>
          </a:p>
        </p:txBody>
      </p:sp>
      <p:graphicFrame>
        <p:nvGraphicFramePr>
          <p:cNvPr id="149" name="Google Shape;149;p7"/>
          <p:cNvGraphicFramePr/>
          <p:nvPr/>
        </p:nvGraphicFramePr>
        <p:xfrm>
          <a:off x="0" y="2184413"/>
          <a:ext cx="12192000" cy="2519400"/>
        </p:xfrm>
        <a:graphic>
          <a:graphicData uri="http://schemas.openxmlformats.org/drawingml/2006/chart">
            <c:chart r:id="rId3"/>
          </a:graphicData>
        </a:graphic>
      </p:graphicFrame>
      <p:sp>
        <p:nvSpPr>
          <p:cNvPr id="150" name="Google Shape;150;p7"/>
          <p:cNvSpPr txBox="1"/>
          <p:nvPr/>
        </p:nvSpPr>
        <p:spPr>
          <a:xfrm>
            <a:off x="0" y="615600"/>
            <a:ext cx="12192000" cy="139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Inference </a:t>
            </a:r>
            <a:endParaRPr b="0" i="0" sz="1800" u="none" cap="none" strike="noStrike">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The hourly rate does not significantly vary across the various job roles.</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The average hourly rate of male research scientist is 114 hours which is less as compared to other job roles like laboratory technician, HR, manufacturing director and health care representative.</a:t>
            </a:r>
            <a:endParaRPr b="0" i="0" sz="1800" u="none" cap="none" strike="noStrike">
              <a:solidFill>
                <a:schemeClr val="dk1"/>
              </a:solidFill>
              <a:latin typeface="Calibri"/>
              <a:ea typeface="Calibri"/>
              <a:cs typeface="Calibri"/>
              <a:sym typeface="Calibri"/>
            </a:endParaRPr>
          </a:p>
        </p:txBody>
      </p:sp>
      <p:sp>
        <p:nvSpPr>
          <p:cNvPr id="151" name="Google Shape;151;p7"/>
          <p:cNvSpPr txBox="1"/>
          <p:nvPr/>
        </p:nvSpPr>
        <p:spPr>
          <a:xfrm>
            <a:off x="-76200" y="4968323"/>
            <a:ext cx="121920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Insight</a:t>
            </a:r>
            <a:r>
              <a:rPr b="0" i="0" lang="en-US" sz="1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Despite less working hours the research and development department has high attrition rate.</a:t>
            </a:r>
            <a:endParaRPr b="0" i="0" sz="1400" u="none" cap="none" strike="noStrike">
              <a:solidFill>
                <a:srgbClr val="000000"/>
              </a:solidFill>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The main factor responsible for this might be lack of innovation and purpose or inadequate compensation.</a:t>
            </a:r>
            <a:endParaRPr b="0" i="0" sz="1400" u="none" cap="none" strike="noStrike">
              <a:solidFill>
                <a:srgbClr val="000000"/>
              </a:solidFill>
              <a:latin typeface="Arial"/>
              <a:ea typeface="Arial"/>
              <a:cs typeface="Arial"/>
              <a:sym typeface="Arial"/>
            </a:endParaRPr>
          </a:p>
        </p:txBody>
      </p:sp>
      <p:sp>
        <p:nvSpPr>
          <p:cNvPr id="152" name="Google Shape;1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8"/>
          <p:cNvSpPr txBox="1"/>
          <p:nvPr/>
        </p:nvSpPr>
        <p:spPr>
          <a:xfrm>
            <a:off x="0" y="103723"/>
            <a:ext cx="12192000"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Attrition rate Vs Monthly income stats</a:t>
            </a:r>
            <a:endParaRPr b="0" i="0" sz="1400" u="none" cap="none" strike="noStrike">
              <a:solidFill>
                <a:schemeClr val="lt1"/>
              </a:solidFill>
              <a:latin typeface="Arial"/>
              <a:ea typeface="Arial"/>
              <a:cs typeface="Arial"/>
              <a:sym typeface="Arial"/>
            </a:endParaRPr>
          </a:p>
        </p:txBody>
      </p:sp>
      <p:graphicFrame>
        <p:nvGraphicFramePr>
          <p:cNvPr id="158" name="Google Shape;158;p8"/>
          <p:cNvGraphicFramePr/>
          <p:nvPr/>
        </p:nvGraphicFramePr>
        <p:xfrm>
          <a:off x="0" y="833510"/>
          <a:ext cx="12192000" cy="3175781"/>
        </p:xfrm>
        <a:graphic>
          <a:graphicData uri="http://schemas.openxmlformats.org/drawingml/2006/chart">
            <c:chart r:id="rId3"/>
          </a:graphicData>
        </a:graphic>
      </p:graphicFrame>
      <p:sp>
        <p:nvSpPr>
          <p:cNvPr id="159" name="Google Shape;159;p8"/>
          <p:cNvSpPr txBox="1"/>
          <p:nvPr/>
        </p:nvSpPr>
        <p:spPr>
          <a:xfrm>
            <a:off x="-120150" y="4204825"/>
            <a:ext cx="12432300" cy="2732100"/>
          </a:xfrm>
          <a:prstGeom prst="rect">
            <a:avLst/>
          </a:prstGeom>
          <a:noFill/>
          <a:ln>
            <a:noFill/>
          </a:ln>
        </p:spPr>
        <p:txBody>
          <a:bodyPr anchorCtr="0" anchor="t" bIns="45700" lIns="91425" spcFirstLastPara="1" rIns="91425" wrap="square" tIns="45700">
            <a:normAutofit fontScale="55000"/>
          </a:bodyPr>
          <a:lstStyle/>
          <a:p>
            <a:pPr indent="0" lvl="0" marL="0" marR="0" rtl="0" algn="l">
              <a:lnSpc>
                <a:spcPct val="100000"/>
              </a:lnSpc>
              <a:spcBef>
                <a:spcPts val="0"/>
              </a:spcBef>
              <a:spcAft>
                <a:spcPts val="0"/>
              </a:spcAft>
              <a:buClr>
                <a:srgbClr val="000000"/>
              </a:buClr>
              <a:buSzPct val="100000"/>
              <a:buFont typeface="Arial"/>
              <a:buNone/>
            </a:pPr>
            <a:r>
              <a:rPr b="1" i="0" lang="en-US" sz="3250" u="none" cap="none" strike="noStrike">
                <a:solidFill>
                  <a:schemeClr val="dk1"/>
                </a:solidFill>
                <a:latin typeface="Arial"/>
                <a:ea typeface="Arial"/>
                <a:cs typeface="Arial"/>
                <a:sym typeface="Arial"/>
              </a:rPr>
              <a:t>Inference :</a:t>
            </a:r>
            <a:endParaRPr b="1" i="0" sz="3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t/>
            </a:r>
            <a:endParaRPr b="1" i="0" sz="1800" u="none" cap="none" strike="noStrike">
              <a:solidFill>
                <a:schemeClr val="dk1"/>
              </a:solidFill>
              <a:latin typeface="Arial"/>
              <a:ea typeface="Arial"/>
              <a:cs typeface="Arial"/>
              <a:sym typeface="Arial"/>
            </a:endParaRPr>
          </a:p>
          <a:p>
            <a:pPr indent="-218502" lvl="0" marL="285750" marR="0" rtl="0" algn="l">
              <a:lnSpc>
                <a:spcPct val="100000"/>
              </a:lnSpc>
              <a:spcBef>
                <a:spcPts val="0"/>
              </a:spcBef>
              <a:spcAft>
                <a:spcPts val="0"/>
              </a:spcAft>
              <a:buClr>
                <a:schemeClr val="dk1"/>
              </a:buClr>
              <a:buSzPct val="100000"/>
              <a:buFont typeface="Arial"/>
              <a:buChar char="•"/>
            </a:pPr>
            <a:r>
              <a:rPr b="0" i="0" lang="en-US" sz="2620" u="none" cap="none" strike="noStrike">
                <a:solidFill>
                  <a:schemeClr val="dk1"/>
                </a:solidFill>
                <a:latin typeface="Calibri"/>
                <a:ea typeface="Calibri"/>
                <a:cs typeface="Calibri"/>
                <a:sym typeface="Calibri"/>
              </a:rPr>
              <a:t>Hardware Department has the lowest attrition rate of 49.44%, with an average monthly income of Rs. 26,028.</a:t>
            </a:r>
            <a:endParaRPr b="0" i="0" sz="2620" u="none" cap="none" strike="noStrike">
              <a:solidFill>
                <a:schemeClr val="dk1"/>
              </a:solidFill>
              <a:latin typeface="Calibri"/>
              <a:ea typeface="Calibri"/>
              <a:cs typeface="Calibri"/>
              <a:sym typeface="Calibri"/>
            </a:endParaRPr>
          </a:p>
          <a:p>
            <a:pPr indent="-218502" lvl="0" marL="285750" marR="0" rtl="0" algn="l">
              <a:lnSpc>
                <a:spcPct val="100000"/>
              </a:lnSpc>
              <a:spcBef>
                <a:spcPts val="1000"/>
              </a:spcBef>
              <a:spcAft>
                <a:spcPts val="0"/>
              </a:spcAft>
              <a:buClr>
                <a:schemeClr val="dk1"/>
              </a:buClr>
              <a:buSzPct val="100000"/>
              <a:buFont typeface="Arial"/>
              <a:buChar char="•"/>
            </a:pPr>
            <a:r>
              <a:rPr b="0" i="0" lang="en-US" sz="2620" u="none" cap="none" strike="noStrike">
                <a:solidFill>
                  <a:schemeClr val="dk1"/>
                </a:solidFill>
                <a:latin typeface="Calibri"/>
                <a:ea typeface="Calibri"/>
                <a:cs typeface="Calibri"/>
                <a:sym typeface="Calibri"/>
              </a:rPr>
              <a:t>On the other hand, the Research and Development Department has the highest attrition rate of 51.21%, with an average monthly income of Rs. 25,796.</a:t>
            </a:r>
            <a:endParaRPr b="0" i="0" sz="2620" u="none" cap="none" strike="noStrike">
              <a:solidFill>
                <a:schemeClr val="dk1"/>
              </a:solidFill>
              <a:latin typeface="Calibri"/>
              <a:ea typeface="Calibri"/>
              <a:cs typeface="Calibri"/>
              <a:sym typeface="Calibri"/>
            </a:endParaRPr>
          </a:p>
          <a:p>
            <a:pPr indent="0" lvl="0" marL="457200" marR="0" rtl="0" algn="l">
              <a:lnSpc>
                <a:spcPct val="100000"/>
              </a:lnSpc>
              <a:spcBef>
                <a:spcPts val="1000"/>
              </a:spcBef>
              <a:spcAft>
                <a:spcPts val="0"/>
              </a:spcAft>
              <a:buClr>
                <a:srgbClr val="000000"/>
              </a:buClr>
              <a:buSzPct val="100000"/>
              <a:buFont typeface="Arial"/>
              <a:buNone/>
            </a:pPr>
            <a:r>
              <a:t/>
            </a:r>
            <a:endParaRPr b="0" i="0" sz="262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Font typeface="Arial"/>
              <a:buNone/>
            </a:pPr>
            <a:r>
              <a:rPr b="1" i="0" lang="en-US" sz="3250" u="none" cap="none" strike="noStrike">
                <a:solidFill>
                  <a:schemeClr val="dk1"/>
                </a:solidFill>
                <a:latin typeface="Arial"/>
                <a:ea typeface="Arial"/>
                <a:cs typeface="Arial"/>
                <a:sym typeface="Arial"/>
              </a:rPr>
              <a:t>Insight :</a:t>
            </a:r>
            <a:endParaRPr b="0" i="0" sz="3250" u="none" cap="none" strike="noStrike">
              <a:solidFill>
                <a:schemeClr val="dk1"/>
              </a:solidFill>
              <a:latin typeface="Calibri"/>
              <a:ea typeface="Calibri"/>
              <a:cs typeface="Calibri"/>
              <a:sym typeface="Calibri"/>
            </a:endParaRPr>
          </a:p>
          <a:p>
            <a:pPr indent="-216726" lvl="0" marL="285750" marR="0" rtl="0" algn="l">
              <a:lnSpc>
                <a:spcPct val="100000"/>
              </a:lnSpc>
              <a:spcBef>
                <a:spcPts val="1000"/>
              </a:spcBef>
              <a:spcAft>
                <a:spcPts val="0"/>
              </a:spcAft>
              <a:buClr>
                <a:schemeClr val="dk1"/>
              </a:buClr>
              <a:buSzPct val="100000"/>
              <a:buFont typeface="Arial"/>
              <a:buChar char="•"/>
            </a:pPr>
            <a:r>
              <a:rPr b="0" i="0" lang="en-US" sz="2567" u="none" cap="none" strike="noStrike">
                <a:solidFill>
                  <a:schemeClr val="dk1"/>
                </a:solidFill>
                <a:latin typeface="Calibri"/>
                <a:ea typeface="Calibri"/>
                <a:cs typeface="Calibri"/>
                <a:sym typeface="Calibri"/>
              </a:rPr>
              <a:t>If the employee benefits plus the salary are not according to the workload on a employee, driving them to organizations that do offer generous salaries and benefits.</a:t>
            </a:r>
            <a:endParaRPr b="0" i="0" sz="2567" u="none" cap="none" strike="noStrike">
              <a:solidFill>
                <a:schemeClr val="dk1"/>
              </a:solidFill>
              <a:latin typeface="Calibri"/>
              <a:ea typeface="Calibri"/>
              <a:cs typeface="Calibri"/>
              <a:sym typeface="Calibri"/>
            </a:endParaRPr>
          </a:p>
          <a:p>
            <a:pPr indent="-216726" lvl="0" marL="285750" marR="0" rtl="0" algn="l">
              <a:lnSpc>
                <a:spcPct val="100000"/>
              </a:lnSpc>
              <a:spcBef>
                <a:spcPts val="1000"/>
              </a:spcBef>
              <a:spcAft>
                <a:spcPts val="0"/>
              </a:spcAft>
              <a:buClr>
                <a:schemeClr val="dk1"/>
              </a:buClr>
              <a:buSzPct val="100000"/>
              <a:buFont typeface="Arial"/>
              <a:buChar char="•"/>
            </a:pPr>
            <a:r>
              <a:rPr b="0" i="0" lang="en-US" sz="2567" u="none" cap="none" strike="noStrike">
                <a:solidFill>
                  <a:schemeClr val="dk1"/>
                </a:solidFill>
                <a:latin typeface="Calibri"/>
                <a:ea typeface="Calibri"/>
                <a:cs typeface="Calibri"/>
                <a:sym typeface="Calibri"/>
              </a:rPr>
              <a:t>So to reduce attrition in R&amp;D department, a salary hike should be granted. </a:t>
            </a:r>
            <a:endParaRPr b="0" i="0" sz="2567" u="none" cap="none" strike="noStrike">
              <a:solidFill>
                <a:schemeClr val="dk1"/>
              </a:solidFill>
              <a:latin typeface="Calibri"/>
              <a:ea typeface="Calibri"/>
              <a:cs typeface="Calibri"/>
              <a:sym typeface="Calibri"/>
            </a:endParaRPr>
          </a:p>
          <a:p>
            <a:pPr indent="-216726" lvl="0" marL="285750" marR="0" rtl="0" algn="l">
              <a:lnSpc>
                <a:spcPct val="100000"/>
              </a:lnSpc>
              <a:spcBef>
                <a:spcPts val="1000"/>
              </a:spcBef>
              <a:spcAft>
                <a:spcPts val="0"/>
              </a:spcAft>
              <a:buClr>
                <a:schemeClr val="dk1"/>
              </a:buClr>
              <a:buSzPct val="100000"/>
              <a:buFont typeface="Arial"/>
              <a:buChar char="•"/>
            </a:pPr>
            <a:r>
              <a:rPr b="0" i="0" lang="en-US" sz="2567" u="none" cap="none" strike="noStrike">
                <a:solidFill>
                  <a:schemeClr val="dk1"/>
                </a:solidFill>
                <a:latin typeface="Calibri"/>
                <a:ea typeface="Calibri"/>
                <a:cs typeface="Calibri"/>
                <a:sym typeface="Calibri"/>
              </a:rPr>
              <a:t>Pay and purpose of a company should align.</a:t>
            </a:r>
            <a:endParaRPr b="0" i="0" sz="2567" u="none" cap="none" strike="noStrike">
              <a:solidFill>
                <a:schemeClr val="dk1"/>
              </a:solidFill>
              <a:latin typeface="Calibri"/>
              <a:ea typeface="Calibri"/>
              <a:cs typeface="Calibri"/>
              <a:sym typeface="Calibri"/>
            </a:endParaRPr>
          </a:p>
        </p:txBody>
      </p:sp>
      <p:sp>
        <p:nvSpPr>
          <p:cNvPr id="160" name="Google Shape;1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4" name="Shape 164"/>
        <p:cNvGrpSpPr/>
        <p:nvPr/>
      </p:nvGrpSpPr>
      <p:grpSpPr>
        <a:xfrm>
          <a:off x="0" y="0"/>
          <a:ext cx="0" cy="0"/>
          <a:chOff x="0" y="0"/>
          <a:chExt cx="0" cy="0"/>
        </a:xfrm>
      </p:grpSpPr>
      <p:sp>
        <p:nvSpPr>
          <p:cNvPr id="165" name="Google Shape;165;p9"/>
          <p:cNvSpPr txBox="1"/>
          <p:nvPr/>
        </p:nvSpPr>
        <p:spPr>
          <a:xfrm>
            <a:off x="0" y="202196"/>
            <a:ext cx="12192000"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Average working years for each Department</a:t>
            </a:r>
            <a:endParaRPr b="0" i="0" sz="1400" u="none" cap="none" strike="noStrike">
              <a:solidFill>
                <a:schemeClr val="lt1"/>
              </a:solidFill>
              <a:latin typeface="Arial"/>
              <a:ea typeface="Arial"/>
              <a:cs typeface="Arial"/>
              <a:sym typeface="Arial"/>
            </a:endParaRPr>
          </a:p>
        </p:txBody>
      </p:sp>
      <p:graphicFrame>
        <p:nvGraphicFramePr>
          <p:cNvPr id="166" name="Google Shape;166;p9"/>
          <p:cNvGraphicFramePr/>
          <p:nvPr/>
        </p:nvGraphicFramePr>
        <p:xfrm>
          <a:off x="286044" y="1754944"/>
          <a:ext cx="5809956" cy="3348111"/>
        </p:xfrm>
        <a:graphic>
          <a:graphicData uri="http://schemas.openxmlformats.org/drawingml/2006/chart">
            <c:chart r:id="rId3"/>
          </a:graphicData>
        </a:graphic>
      </p:graphicFrame>
      <p:sp>
        <p:nvSpPr>
          <p:cNvPr id="167" name="Google Shape;167;p9"/>
          <p:cNvSpPr txBox="1"/>
          <p:nvPr/>
        </p:nvSpPr>
        <p:spPr>
          <a:xfrm>
            <a:off x="6096000" y="829574"/>
            <a:ext cx="6096000" cy="502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50"/>
              <a:buFont typeface="Arial"/>
              <a:buNone/>
            </a:pPr>
            <a:r>
              <a:rPr b="1" i="0" lang="en-US" sz="1850" u="none" cap="none" strike="noStrike">
                <a:solidFill>
                  <a:schemeClr val="dk1"/>
                </a:solidFill>
                <a:latin typeface="Arial"/>
                <a:ea typeface="Arial"/>
                <a:cs typeface="Arial"/>
                <a:sym typeface="Arial"/>
              </a:rPr>
              <a:t>Inference :</a:t>
            </a:r>
            <a:endParaRPr b="0" i="0" sz="1650" u="none" cap="none" strike="noStrike">
              <a:solidFill>
                <a:schemeClr val="dk1"/>
              </a:solidFill>
              <a:latin typeface="Calibri"/>
              <a:ea typeface="Calibri"/>
              <a:cs typeface="Calibri"/>
              <a:sym typeface="Calibri"/>
            </a:endParaRPr>
          </a:p>
          <a:p>
            <a:pPr indent="-228600" lvl="0" marL="2857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Average working years is approximately 20 years for all departments</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But the employees from Research and Development department are leaving the company more as compared to other departments.</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Second and third in line are the Sales and Software department respectively.</a:t>
            </a:r>
            <a:endParaRPr b="0" i="0" sz="1600" u="none" cap="none" strike="noStrike">
              <a:solidFill>
                <a:schemeClr val="dk1"/>
              </a:solidFill>
              <a:latin typeface="Calibri"/>
              <a:ea typeface="Calibri"/>
              <a:cs typeface="Calibri"/>
              <a:sym typeface="Calibri"/>
            </a:endParaRPr>
          </a:p>
          <a:p>
            <a:pPr indent="-127000" lvl="0" marL="285750" marR="0" rtl="0" algn="l">
              <a:lnSpc>
                <a:spcPct val="90000"/>
              </a:lnSpc>
              <a:spcBef>
                <a:spcPts val="100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Insight :</a:t>
            </a:r>
            <a:endParaRPr b="0" i="0" sz="16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One  of the reasons might be inefficient management, inflexible work environment or a toxic workplace.</a:t>
            </a:r>
            <a:endParaRPr b="0" i="0" sz="1400" u="none" cap="none" strike="noStrike">
              <a:solidFill>
                <a:srgbClr val="000000"/>
              </a:solidFill>
              <a:latin typeface="Arial"/>
              <a:ea typeface="Arial"/>
              <a:cs typeface="Arial"/>
              <a:sym typeface="Arial"/>
            </a:endParaRPr>
          </a:p>
          <a:p>
            <a:pPr indent="0" lvl="0" marL="5715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 HR should come out with a sensible employee feedback and most importantly reinvent policies and regulations with respect to the feedback</a:t>
            </a:r>
            <a:endParaRPr b="0" i="0" sz="1600" u="none" cap="none" strike="noStrike">
              <a:solidFill>
                <a:schemeClr val="dk1"/>
              </a:solidFill>
              <a:latin typeface="Calibri"/>
              <a:ea typeface="Calibri"/>
              <a:cs typeface="Calibri"/>
              <a:sym typeface="Calibri"/>
            </a:endParaRPr>
          </a:p>
          <a:p>
            <a:pPr indent="10160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68" name="Google Shape;1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10"/>
          <p:cNvSpPr txBox="1"/>
          <p:nvPr/>
        </p:nvSpPr>
        <p:spPr>
          <a:xfrm>
            <a:off x="0" y="136525"/>
            <a:ext cx="12192000" cy="461665"/>
          </a:xfrm>
          <a:prstGeom prst="rect">
            <a:avLst/>
          </a:prstGeom>
          <a:solidFill>
            <a:srgbClr val="07376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Job Role Vs Work life balance</a:t>
            </a:r>
            <a:endParaRPr b="0" i="0" sz="1400" u="none" cap="none" strike="noStrike">
              <a:solidFill>
                <a:schemeClr val="lt1"/>
              </a:solidFill>
              <a:latin typeface="Arial"/>
              <a:ea typeface="Arial"/>
              <a:cs typeface="Arial"/>
              <a:sym typeface="Arial"/>
            </a:endParaRPr>
          </a:p>
        </p:txBody>
      </p:sp>
      <p:graphicFrame>
        <p:nvGraphicFramePr>
          <p:cNvPr id="174" name="Google Shape;174;p10"/>
          <p:cNvGraphicFramePr/>
          <p:nvPr/>
        </p:nvGraphicFramePr>
        <p:xfrm>
          <a:off x="6093656" y="829994"/>
          <a:ext cx="6098344" cy="5825810"/>
        </p:xfrm>
        <a:graphic>
          <a:graphicData uri="http://schemas.openxmlformats.org/drawingml/2006/chart">
            <c:chart r:id="rId3"/>
          </a:graphicData>
        </a:graphic>
      </p:graphicFrame>
      <p:sp>
        <p:nvSpPr>
          <p:cNvPr id="175" name="Google Shape;175;p10"/>
          <p:cNvSpPr txBox="1"/>
          <p:nvPr/>
        </p:nvSpPr>
        <p:spPr>
          <a:xfrm>
            <a:off x="0" y="1009750"/>
            <a:ext cx="6096000" cy="4585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Inference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34950" lvl="0" marL="2857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The average work life balance is nearly same across all job roles.</a:t>
            </a:r>
            <a:endParaRPr b="0" i="0" sz="1700" u="none" cap="none" strike="noStrike">
              <a:solidFill>
                <a:srgbClr val="000000"/>
              </a:solidFill>
              <a:latin typeface="Arial"/>
              <a:ea typeface="Arial"/>
              <a:cs typeface="Arial"/>
              <a:sym typeface="Arial"/>
            </a:endParaRPr>
          </a:p>
          <a:p>
            <a:pPr indent="0" lvl="0" marL="57150" marR="0" rtl="0" algn="l">
              <a:lnSpc>
                <a:spcPct val="90000"/>
              </a:lnSpc>
              <a:spcBef>
                <a:spcPts val="0"/>
              </a:spcBef>
              <a:spcAft>
                <a:spcPts val="0"/>
              </a:spcAft>
              <a:buClr>
                <a:schemeClr val="dk1"/>
              </a:buClr>
              <a:buSzPts val="1600"/>
              <a:buFont typeface="Arial"/>
              <a:buNone/>
            </a:pPr>
            <a:r>
              <a:t/>
            </a:r>
            <a:endParaRPr b="0" i="0" sz="1700" u="none" cap="none" strike="noStrike">
              <a:solidFill>
                <a:schemeClr val="dk1"/>
              </a:solidFill>
              <a:latin typeface="Calibri"/>
              <a:ea typeface="Calibri"/>
              <a:cs typeface="Calibri"/>
              <a:sym typeface="Calibri"/>
            </a:endParaRPr>
          </a:p>
          <a:p>
            <a:pPr indent="-228600" lvl="0" marL="285750" marR="0" rtl="0" algn="l">
              <a:lnSpc>
                <a:spcPct val="90000"/>
              </a:lnSpc>
              <a:spcBef>
                <a:spcPts val="1000"/>
              </a:spcBef>
              <a:spcAft>
                <a:spcPts val="0"/>
              </a:spcAft>
              <a:buClr>
                <a:schemeClr val="dk1"/>
              </a:buClr>
              <a:buSzPts val="1600"/>
              <a:buFont typeface="Arial"/>
              <a:buChar char="●"/>
            </a:pPr>
            <a:r>
              <a:rPr b="0" i="0" lang="en-US" sz="1700" u="none" cap="none" strike="noStrike">
                <a:solidFill>
                  <a:schemeClr val="dk1"/>
                </a:solidFill>
                <a:latin typeface="Calibri"/>
                <a:ea typeface="Calibri"/>
                <a:cs typeface="Calibri"/>
                <a:sym typeface="Calibri"/>
              </a:rPr>
              <a:t>Overwork and lack of growth and progression are the primary factors promoting attrition within an organization</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Insight :</a:t>
            </a:r>
            <a:endParaRPr b="0" i="0" sz="1800" u="none" cap="none" strike="noStrike">
              <a:solidFill>
                <a:schemeClr val="dk1"/>
              </a:solidFill>
              <a:latin typeface="Calibri"/>
              <a:ea typeface="Calibri"/>
              <a:cs typeface="Calibri"/>
              <a:sym typeface="Calibri"/>
            </a:endParaRPr>
          </a:p>
          <a:p>
            <a:pPr indent="-234950" lvl="0" marL="28575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Employees experiencing a burnout tend to leave the company. </a:t>
            </a:r>
            <a:endParaRPr b="0" i="0" sz="1700" u="none" cap="none" strike="noStrike">
              <a:solidFill>
                <a:srgbClr val="000000"/>
              </a:solidFill>
              <a:latin typeface="Arial"/>
              <a:ea typeface="Arial"/>
              <a:cs typeface="Arial"/>
              <a:sym typeface="Arial"/>
            </a:endParaRPr>
          </a:p>
          <a:p>
            <a:pPr indent="0" lvl="0" marL="57150" marR="0" rtl="0" algn="l">
              <a:lnSpc>
                <a:spcPct val="90000"/>
              </a:lnSpc>
              <a:spcBef>
                <a:spcPts val="1000"/>
              </a:spcBef>
              <a:spcAft>
                <a:spcPts val="0"/>
              </a:spcAft>
              <a:buClr>
                <a:schemeClr val="dk1"/>
              </a:buClr>
              <a:buSzPts val="1600"/>
              <a:buFont typeface="Arial"/>
              <a:buNone/>
            </a:pPr>
            <a:r>
              <a:t/>
            </a:r>
            <a:endParaRPr b="0" i="0" sz="1700" u="none" cap="none" strike="noStrike">
              <a:solidFill>
                <a:schemeClr val="dk1"/>
              </a:solidFill>
              <a:latin typeface="Calibri"/>
              <a:ea typeface="Calibri"/>
              <a:cs typeface="Calibri"/>
              <a:sym typeface="Calibri"/>
            </a:endParaRPr>
          </a:p>
          <a:p>
            <a:pPr indent="-234950" lvl="0" marL="285750" marR="0" rtl="0" algn="l">
              <a:lnSpc>
                <a:spcPct val="90000"/>
              </a:lnSpc>
              <a:spcBef>
                <a:spcPts val="1000"/>
              </a:spcBef>
              <a:spcAft>
                <a:spcPts val="0"/>
              </a:spcAft>
              <a:buClr>
                <a:srgbClr val="333333"/>
              </a:buClr>
              <a:buSzPts val="1700"/>
              <a:buFont typeface="Arial"/>
              <a:buChar char="●"/>
            </a:pPr>
            <a:r>
              <a:rPr b="0" i="0" lang="en-US" sz="1700" u="none" cap="none" strike="noStrike">
                <a:solidFill>
                  <a:schemeClr val="dk1"/>
                </a:solidFill>
                <a:latin typeface="Calibri"/>
                <a:ea typeface="Calibri"/>
                <a:cs typeface="Calibri"/>
                <a:sym typeface="Calibri"/>
              </a:rPr>
              <a:t>Focusing on well-being and mental health. This aspect has become crucial for employee satisfaction since the pandemic. Provide support to employees during personal emergencies and give them the flexibility to focus on their mental health.</a:t>
            </a:r>
            <a:endParaRPr b="0" i="0" sz="1700" u="none" cap="none" strike="noStrike">
              <a:solidFill>
                <a:schemeClr val="dk1"/>
              </a:solidFill>
              <a:latin typeface="Calibri"/>
              <a:ea typeface="Calibri"/>
              <a:cs typeface="Calibri"/>
              <a:sym typeface="Calibri"/>
            </a:endParaRPr>
          </a:p>
          <a:p>
            <a:pPr indent="-127000" lvl="0" marL="285750" marR="0" rtl="0" algn="l">
              <a:lnSpc>
                <a:spcPct val="90000"/>
              </a:lnSpc>
              <a:spcBef>
                <a:spcPts val="100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2023-09-19T15:14:16Z</dcterms:created>
  <dc:creator>SVCS</dc:creator>
</cp:coreProperties>
</file>