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316" r:id="rId3"/>
    <p:sldId id="258" r:id="rId4"/>
    <p:sldId id="317" r:id="rId5"/>
    <p:sldId id="260" r:id="rId6"/>
    <p:sldId id="313" r:id="rId7"/>
    <p:sldId id="314" r:id="rId8"/>
    <p:sldId id="262" r:id="rId9"/>
    <p:sldId id="319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F0FF1-9BCB-4F77-A7EB-CB2CC291F9E9}">
  <a:tblStyle styleId="{5D4F0FF1-9BCB-4F77-A7EB-CB2CC291F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32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25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193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13741446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313741446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25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1086925" y="-115667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7"/>
          <p:cNvSpPr/>
          <p:nvPr/>
        </p:nvSpPr>
        <p:spPr>
          <a:xfrm>
            <a:off x="6265625" y="45134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-617962" y="43267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" name="Google Shape;214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5" name="Google Shape;215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8" name="Google Shape;218;p38"/>
            <p:cNvCxnSpPr/>
            <p:nvPr/>
          </p:nvCxnSpPr>
          <p:spPr>
            <a:xfrm rot="10800000" flipH="1">
              <a:off x="1524913" y="922950"/>
              <a:ext cx="2916000" cy="564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38"/>
          <p:cNvSpPr/>
          <p:nvPr/>
        </p:nvSpPr>
        <p:spPr>
          <a:xfrm>
            <a:off x="7988313" y="-1162501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2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576927" y="412524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9"/>
          <p:cNvSpPr/>
          <p:nvPr/>
        </p:nvSpPr>
        <p:spPr>
          <a:xfrm>
            <a:off x="6812003" y="-1074856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24" name="Google Shape;224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161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-617962" y="13275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5"/>
          <p:cNvSpPr/>
          <p:nvPr/>
        </p:nvSpPr>
        <p:spPr>
          <a:xfrm>
            <a:off x="7988313" y="1327524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6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sz="28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3" r:id="rId4"/>
    <p:sldLayoutId id="2147483684" r:id="rId5"/>
    <p:sldLayoutId id="2147483685" r:id="rId6"/>
    <p:sldLayoutId id="2147483689" r:id="rId7"/>
    <p:sldLayoutId id="2147483690" r:id="rId8"/>
    <p:sldLayoutId id="214748369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bin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ctrTitle"/>
          </p:nvPr>
        </p:nvSpPr>
        <p:spPr>
          <a:xfrm>
            <a:off x="423746" y="408880"/>
            <a:ext cx="8363415" cy="1010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5400" i="1" dirty="0">
                <a:solidFill>
                  <a:srgbClr val="1F0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Analytics </a:t>
            </a:r>
            <a:br>
              <a:rPr lang="en-GB" sz="4800" b="1" dirty="0"/>
            </a:br>
            <a:endParaRPr lang="en-IN" b="0" dirty="0"/>
          </a:p>
        </p:txBody>
      </p:sp>
      <p:pic>
        <p:nvPicPr>
          <p:cNvPr id="235" name="Google Shape;235;p42"/>
          <p:cNvPicPr preferRelativeResize="0"/>
          <p:nvPr/>
        </p:nvPicPr>
        <p:blipFill rotWithShape="1">
          <a:blip r:embed="rId3">
            <a:alphaModFix/>
          </a:blip>
          <a:srcRect l="9600" t="23369" r="36095" b="22744"/>
          <a:stretch/>
        </p:blipFill>
        <p:spPr>
          <a:xfrm>
            <a:off x="4619483" y="913884"/>
            <a:ext cx="4572000" cy="422961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/>
          <p:nvPr/>
        </p:nvSpPr>
        <p:spPr>
          <a:xfrm flipH="1" flipV="1">
            <a:off x="9698976" y="3274921"/>
            <a:ext cx="45719" cy="509057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DADA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42"/>
          <p:cNvSpPr txBox="1">
            <a:spLocks noGrp="1"/>
          </p:cNvSpPr>
          <p:nvPr>
            <p:ph type="subTitle" idx="1"/>
          </p:nvPr>
        </p:nvSpPr>
        <p:spPr>
          <a:xfrm>
            <a:off x="774788" y="1802757"/>
            <a:ext cx="4087144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GB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- 260 </a:t>
            </a:r>
          </a:p>
          <a:p>
            <a:pPr marL="0" indent="0" algn="l"/>
            <a:r>
              <a:rPr lang="en-GB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38" name="Google Shape;238;p42"/>
          <p:cNvSpPr/>
          <p:nvPr/>
        </p:nvSpPr>
        <p:spPr>
          <a:xfrm>
            <a:off x="8548675" y="3328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4">
            <a:alphaModFix/>
          </a:blip>
          <a:srcRect l="60513" t="15763" r="16584" b="61860"/>
          <a:stretch/>
        </p:blipFill>
        <p:spPr>
          <a:xfrm>
            <a:off x="5229750" y="1300976"/>
            <a:ext cx="1094076" cy="8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7"/>
          <p:cNvPicPr preferRelativeResize="0"/>
          <p:nvPr/>
        </p:nvPicPr>
        <p:blipFill rotWithShape="1">
          <a:blip r:embed="rId3">
            <a:alphaModFix/>
          </a:blip>
          <a:srcRect t="30399" b="24213"/>
          <a:stretch/>
        </p:blipFill>
        <p:spPr>
          <a:xfrm>
            <a:off x="0" y="89210"/>
            <a:ext cx="9129132" cy="23640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76402A9-CEB1-D758-1BB2-3374007B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71750"/>
            <a:ext cx="9129132" cy="2571750"/>
          </a:xfrm>
        </p:spPr>
        <p:txBody>
          <a:bodyPr/>
          <a:lstStyle/>
          <a:p>
            <a:r>
              <a:rPr lang="en-IN" sz="9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51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7309-89ED-8D5F-C49E-80F04F19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65" y="1178329"/>
            <a:ext cx="3905248" cy="3491770"/>
          </a:xfrm>
        </p:spPr>
        <p:txBody>
          <a:bodyPr spcFirstLastPara="1" vert="horz" wrap="square" lIns="68580" tIns="34290" rIns="68580" bIns="34290" rtlCol="0" anchor="b" anchorCtr="0">
            <a:normAutofit fontScale="90000"/>
          </a:bodyPr>
          <a:lstStyle/>
          <a:p>
            <a:pPr algn="ctr">
              <a:buFont typeface="Wingdings" panose="05000000000000000000" pitchFamily="2" charset="2"/>
              <a:buChar char="v"/>
            </a:pPr>
            <a:br>
              <a:rPr lang="en-US" sz="2100" dirty="0">
                <a:latin typeface="Amasis MT Pro Black" panose="02040A04050005020304" pitchFamily="18" charset="0"/>
              </a:rPr>
            </a:br>
            <a:r>
              <a:rPr lang="en-US" sz="2100" dirty="0">
                <a:latin typeface="Amasis MT Pro Black" panose="02040A04050005020304" pitchFamily="18" charset="0"/>
              </a:rPr>
              <a:t> </a:t>
            </a:r>
            <a:br>
              <a:rPr lang="en-US" sz="2100" dirty="0">
                <a:latin typeface="Amasis MT Pro Black" panose="02040A04050005020304" pitchFamily="18" charset="0"/>
              </a:rPr>
            </a:br>
            <a:br>
              <a:rPr lang="en-US" sz="2100" dirty="0">
                <a:latin typeface="Amasis MT Pro Black" panose="02040A04050005020304" pitchFamily="18" charset="0"/>
              </a:rPr>
            </a:br>
            <a:br>
              <a:rPr lang="en-US" sz="2100" dirty="0">
                <a:latin typeface="Amasis MT Pro Black" panose="02040A04050005020304" pitchFamily="18" charset="0"/>
              </a:rPr>
            </a:br>
            <a:br>
              <a:rPr lang="en-US" sz="2100" dirty="0">
                <a:latin typeface="Amasis MT Pro Black" panose="02040A04050005020304" pitchFamily="18" charset="0"/>
              </a:rPr>
            </a:br>
            <a:br>
              <a:rPr lang="en-US" sz="2700" i="1" dirty="0">
                <a:solidFill>
                  <a:srgbClr val="1F0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>
                <a:solidFill>
                  <a:srgbClr val="1F0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  <a:br>
              <a:rPr lang="en-US" sz="3100" i="1" dirty="0">
                <a:solidFill>
                  <a:srgbClr val="1F0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>
                <a:solidFill>
                  <a:srgbClr val="1F0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Mahendra singh</a:t>
            </a:r>
            <a:br>
              <a:rPr lang="en-US" sz="2200" dirty="0">
                <a:latin typeface="Algerian" panose="04020705040A02060702" pitchFamily="82" charset="0"/>
              </a:rPr>
            </a:br>
            <a:br>
              <a:rPr lang="en-US" sz="1800" dirty="0"/>
            </a:br>
            <a:br>
              <a:rPr lang="en-US" sz="1575" dirty="0"/>
            </a:br>
            <a:br>
              <a:rPr lang="en-US" sz="1575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5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  <a:br>
              <a:rPr lang="en-US" sz="1575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sz="1575" dirty="0">
                <a:solidFill>
                  <a:schemeClr val="accent5">
                    <a:lumMod val="50000"/>
                  </a:schemeClr>
                </a:solidFill>
                <a:latin typeface="Amasis MT Pro Medium" panose="02040604050005020304" pitchFamily="18" charset="0"/>
              </a:rPr>
            </a:br>
            <a:r>
              <a:rPr lang="en-US" sz="1575" dirty="0">
                <a:solidFill>
                  <a:schemeClr val="accent5">
                    <a:lumMod val="50000"/>
                  </a:schemeClr>
                </a:solidFill>
                <a:latin typeface="Amasis MT Pro Medium" panose="02040604050005020304" pitchFamily="18" charset="0"/>
              </a:rPr>
              <a:t>      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Sudhakar Yadav </a:t>
            </a: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Miss. Pallavi Jadhav</a:t>
            </a: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Sharvil Sutar</a:t>
            </a: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Miss. Niharika Panda  </a:t>
            </a: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Mr. Pradeep Kumar</a:t>
            </a:r>
            <a:b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75" dirty="0">
              <a:solidFill>
                <a:schemeClr val="tx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B3101-F100-AD6D-436B-C6A6F9C8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6" b="96520" l="4462" r="94751">
                        <a14:foregroundMark x1="11549" y1="39907" x2="11549" y2="39907"/>
                        <a14:foregroundMark x1="11811" y1="53828" x2="11811" y2="53828"/>
                        <a14:foregroundMark x1="4724" y1="31787" x2="4724" y2="31787"/>
                        <a14:foregroundMark x1="23885" y1="32483" x2="23885" y2="32483"/>
                        <a14:foregroundMark x1="57218" y1="27610" x2="57218" y2="27610"/>
                        <a14:foregroundMark x1="39633" y1="2784" x2="39633" y2="2784"/>
                        <a14:foregroundMark x1="38845" y1="11833" x2="38845" y2="11833"/>
                        <a14:foregroundMark x1="74541" y1="29698" x2="74541" y2="29698"/>
                        <a14:foregroundMark x1="74016" y1="37587" x2="74016" y2="37587"/>
                        <a14:foregroundMark x1="68241" y1="41299" x2="68241" y2="41299"/>
                        <a14:foregroundMark x1="91076" y1="38515" x2="91076" y2="38515"/>
                        <a14:foregroundMark x1="90551" y1="37355" x2="90551" y2="37355"/>
                        <a14:foregroundMark x1="88451" y1="39675" x2="88451" y2="39675"/>
                        <a14:foregroundMark x1="90814" y1="35731" x2="90814" y2="35731"/>
                        <a14:foregroundMark x1="88189" y1="35035" x2="88189" y2="35035"/>
                        <a14:foregroundMark x1="95013" y1="39211" x2="95013" y2="39211"/>
                        <a14:foregroundMark x1="86352" y1="51740" x2="86352" y2="51740"/>
                        <a14:foregroundMark x1="79528" y1="62645" x2="79528" y2="62645"/>
                        <a14:foregroundMark x1="64042" y1="81206" x2="64042" y2="81206"/>
                        <a14:foregroundMark x1="63517" y1="67517" x2="63517" y2="67517"/>
                        <a14:foregroundMark x1="69816" y1="95592" x2="69816" y2="95592"/>
                        <a14:foregroundMark x1="48031" y1="96520" x2="48031" y2="96520"/>
                        <a14:foregroundMark x1="44882" y1="68213" x2="44882" y2="68213"/>
                        <a14:foregroundMark x1="39108" y1="60093" x2="39108" y2="60093"/>
                        <a14:foregroundMark x1="38058" y1="59397" x2="38058" y2="59397"/>
                        <a14:foregroundMark x1="29396" y1="51740" x2="29396" y2="51740"/>
                        <a14:foregroundMark x1="35696" y1="38747" x2="35696" y2="38747"/>
                        <a14:foregroundMark x1="54331" y1="39675" x2="54331" y2="39675"/>
                        <a14:foregroundMark x1="59843" y1="45012" x2="59843" y2="45012"/>
                        <a14:foregroundMark x1="60367" y1="46868" x2="60367" y2="46868"/>
                        <a14:foregroundMark x1="61417" y1="45476" x2="61417" y2="45476"/>
                        <a14:foregroundMark x1="61680" y1="44084" x2="61680" y2="44084"/>
                        <a14:foregroundMark x1="62467" y1="42923" x2="62467" y2="42923"/>
                        <a14:foregroundMark x1="61417" y1="42227" x2="61417" y2="42227"/>
                        <a14:foregroundMark x1="61417" y1="41995" x2="61417" y2="41995"/>
                        <a14:foregroundMark x1="64042" y1="43155" x2="64042" y2="43155"/>
                        <a14:foregroundMark x1="22572" y1="65429" x2="22572" y2="65429"/>
                        <a14:foregroundMark x1="94751" y1="28074" x2="94751" y2="28074"/>
                        <a14:foregroundMark x1="21522" y1="40603" x2="21522" y2="40603"/>
                        <a14:foregroundMark x1="23622" y1="40603" x2="23622" y2="40603"/>
                        <a14:foregroundMark x1="22572" y1="40603" x2="22572" y2="40603"/>
                        <a14:foregroundMark x1="20997" y1="38515" x2="20997" y2="38515"/>
                        <a14:foregroundMark x1="20210" y1="38515" x2="20210" y2="38515"/>
                        <a14:foregroundMark x1="18110" y1="39443" x2="18110" y2="39443"/>
                        <a14:foregroundMark x1="17585" y1="40603" x2="17585" y2="40835"/>
                        <a14:foregroundMark x1="18110" y1="42459" x2="18373" y2="43155"/>
                        <a14:foregroundMark x1="56693" y1="50812" x2="56693" y2="50812"/>
                        <a14:foregroundMark x1="38845" y1="60325" x2="38845" y2="60325"/>
                        <a14:foregroundMark x1="40945" y1="58701" x2="39895" y2="59397"/>
                        <a14:foregroundMark x1="38320" y1="60093" x2="38320" y2="60093"/>
                        <a14:foregroundMark x1="38320" y1="60557" x2="40682" y2="60093"/>
                        <a14:foregroundMark x1="40840" y1="58237" x2="38320" y2="59165"/>
                        <a14:foregroundMark x1="41470" y1="58005" x2="40840" y2="58237"/>
                        <a14:foregroundMark x1="22572" y1="42227" x2="22572" y2="42227"/>
                        <a14:foregroundMark x1="21522" y1="43852" x2="21522" y2="43852"/>
                        <a14:foregroundMark x1="23097" y1="44316" x2="23097" y2="44316"/>
                        <a14:foregroundMark x1="36220" y1="39907" x2="36220" y2="39907"/>
                        <a14:foregroundMark x1="48819" y1="50812" x2="48819" y2="50812"/>
                        <a14:foregroundMark x1="35958" y1="61021" x2="35958" y2="61021"/>
                        <a14:foregroundMark x1="34646" y1="58005" x2="34646" y2="58005"/>
                        <a14:foregroundMark x1="35433" y1="57077" x2="35433" y2="57077"/>
                        <a14:foregroundMark x1="33858" y1="60093" x2="33858" y2="60093"/>
                        <a14:foregroundMark x1="56693" y1="45708" x2="56693" y2="45708"/>
                        <a14:foregroundMark x1="58005" y1="43387" x2="58005" y2="43387"/>
                        <a14:foregroundMark x1="61417" y1="49188" x2="60892" y2="49652"/>
                        <a14:foregroundMark x1="58005" y1="47796" x2="58005" y2="47796"/>
                        <a14:foregroundMark x1="63255" y1="48260" x2="63255" y2="48260"/>
                        <a14:foregroundMark x1="51444" y1="61253" x2="51444" y2="61253"/>
                        <a14:foregroundMark x1="15748" y1="76566" x2="15748" y2="76566"/>
                        <a14:foregroundMark x1="14173" y1="77726" x2="14173" y2="77726"/>
                        <a14:backgroundMark x1="26247" y1="38747" x2="26247" y2="38747"/>
                        <a14:backgroundMark x1="15486" y1="42227" x2="15486" y2="42227"/>
                        <a14:backgroundMark x1="16010" y1="43619" x2="16010" y2="43619"/>
                        <a14:backgroundMark x1="57480" y1="49884" x2="57480" y2="49884"/>
                        <a14:backgroundMark x1="54856" y1="45012" x2="54856" y2="45012"/>
                        <a14:backgroundMark x1="64304" y1="48724" x2="64304" y2="48724"/>
                        <a14:backgroundMark x1="56430" y1="50116" x2="56430" y2="50116"/>
                        <a14:backgroundMark x1="56693" y1="50812" x2="56693" y2="50812"/>
                        <a14:backgroundMark x1="45144" y1="63573" x2="45144" y2="63573"/>
                        <a14:backgroundMark x1="44357" y1="58237" x2="44357" y2="58237"/>
                        <a14:backgroundMark x1="9711" y1="72622" x2="9711" y2="72622"/>
                        <a14:backgroundMark x1="12073" y1="69374" x2="12073" y2="69374"/>
                        <a14:backgroundMark x1="62205" y1="42227" x2="62205" y2="42227"/>
                        <a14:backgroundMark x1="62467" y1="42459" x2="62467" y2="42459"/>
                        <a14:backgroundMark x1="64304" y1="42923" x2="64304" y2="42923"/>
                        <a14:backgroundMark x1="64567" y1="44084" x2="64567" y2="44084"/>
                        <a14:backgroundMark x1="61680" y1="41531" x2="61680" y2="41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0045" cy="51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4067378" y="3425176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dirty="0">
                <a:solidFill>
                  <a:srgbClr val="2E1126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Microsoft Power BI is a business analytics service that helps users visualize and share insights from their data</a:t>
            </a:r>
            <a:endParaRPr sz="9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dirty="0">
                <a:solidFill>
                  <a:srgbClr val="001946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An Excel dashboard is a visual representation of data that provides an overview of metrics and other data points in one place</a:t>
            </a:r>
            <a:endParaRPr sz="9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 dirty="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699" y="1434475"/>
            <a:ext cx="2609401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Hammersmith One" panose="02010703030501060504" pitchFamily="2" charset="0"/>
              </a:rPr>
              <a:t>Tableau Dashboard</a:t>
            </a:r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23221" y="2992287"/>
            <a:ext cx="2259357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Excel Dashboard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26094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Power-Bi Dashboard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4146273" y="1807214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dirty="0">
                <a:solidFill>
                  <a:srgbClr val="31101B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A dashboard in Tableau is a collection of views that allows you to compare data simultaneously</a:t>
            </a:r>
            <a:endParaRPr sz="9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01</a:t>
            </a: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7048388" y="144385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  <a:uFill>
                  <a:noFill/>
                </a:u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901447" y="1778463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dirty="0">
                <a:solidFill>
                  <a:srgbClr val="001C39"/>
                </a:solidFill>
                <a:effectLst/>
                <a:latin typeface="Manjari" panose="020B0604020202020204" charset="0"/>
                <a:cs typeface="Manjari" panose="020B0604020202020204" charset="0"/>
              </a:rPr>
              <a:t>Dashboards can display relevant, actionable data, track stats, and key performance indicators (KPIs).</a:t>
            </a:r>
            <a:endParaRPr sz="900" dirty="0"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515100" y="1459288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8FE8-1715-29AE-0F64-7096327D6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23" y="3403576"/>
            <a:ext cx="992160" cy="623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A76B5-EF28-9B0D-CE32-FDB5C9BC0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899" y="3380175"/>
            <a:ext cx="867585" cy="8675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0F244C-11FF-46D7-6AB8-5BAAB7F3D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072" y="1408164"/>
            <a:ext cx="821159" cy="821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76B0E-66C6-306B-8D12-13468C143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892" y="2365897"/>
            <a:ext cx="623155" cy="623155"/>
          </a:xfrm>
          <a:prstGeom prst="rect">
            <a:avLst/>
          </a:prstGeom>
        </p:spPr>
      </p:pic>
      <p:pic>
        <p:nvPicPr>
          <p:cNvPr id="2" name="Picture 2" descr="Image result for tableau">
            <a:extLst>
              <a:ext uri="{FF2B5EF4-FFF2-40B4-BE49-F238E27FC236}">
                <a16:creationId xmlns:a16="http://schemas.microsoft.com/office/drawing/2014/main" id="{61EF2E53-51DE-A2C3-0DBF-68C3CCC8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18" b="95322" l="2712" r="95593">
                        <a14:foregroundMark x1="59322" y1="41520" x2="59322" y2="41520"/>
                        <a14:foregroundMark x1="64068" y1="28070" x2="64068" y2="28070"/>
                        <a14:foregroundMark x1="59322" y1="15205" x2="59322" y2="15205"/>
                        <a14:foregroundMark x1="51525" y1="8187" x2="51525" y2="8187"/>
                        <a14:foregroundMark x1="43051" y1="15205" x2="43051" y2="15205"/>
                        <a14:foregroundMark x1="38983" y1="29240" x2="38983" y2="29240"/>
                        <a14:foregroundMark x1="43390" y1="42690" x2="43390" y2="42690"/>
                        <a14:foregroundMark x1="52542" y1="49123" x2="52542" y2="49123"/>
                        <a14:foregroundMark x1="51864" y1="81871" x2="51864" y2="81871"/>
                        <a14:foregroundMark x1="52203" y1="84211" x2="52203" y2="84211"/>
                        <a14:foregroundMark x1="51864" y1="97076" x2="51864" y2="97076"/>
                        <a14:foregroundMark x1="60339" y1="84795" x2="60339" y2="84795"/>
                        <a14:foregroundMark x1="74576" y1="85965" x2="74576" y2="85965"/>
                        <a14:foregroundMark x1="89153" y1="83626" x2="89153" y2="83626"/>
                        <a14:foregroundMark x1="96271" y1="85965" x2="96271" y2="85965"/>
                        <a14:foregroundMark x1="36610" y1="80702" x2="36610" y2="80702"/>
                        <a14:foregroundMark x1="26441" y1="80117" x2="26441" y2="80117"/>
                        <a14:foregroundMark x1="7458" y1="82456" x2="7458" y2="82456"/>
                        <a14:foregroundMark x1="2712" y1="81871" x2="2712" y2="81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20" y="1818744"/>
            <a:ext cx="727675" cy="36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721112" y="431179"/>
            <a:ext cx="7805854" cy="743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INDICATOR(KPI’s)</a:t>
            </a:r>
            <a:endParaRPr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45"/>
          <p:cNvSpPr txBox="1">
            <a:spLocks noGrp="1"/>
          </p:cNvSpPr>
          <p:nvPr>
            <p:ph type="subTitle" idx="1"/>
          </p:nvPr>
        </p:nvSpPr>
        <p:spPr>
          <a:xfrm>
            <a:off x="1843054" y="1174596"/>
            <a:ext cx="6125736" cy="308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just"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Discharge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Patient Revenue 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Revenue Trend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Patient Stays   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Wise No of hospitals /Revenue 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Of hospital Revenue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MTD/QTD/YTD Revenue</a:t>
            </a: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Patient, Total Doctor, Total Hospital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7" name="Google Shape;277;p45"/>
          <p:cNvPicPr preferRelativeResize="0"/>
          <p:nvPr/>
        </p:nvPicPr>
        <p:blipFill rotWithShape="1">
          <a:blip r:embed="rId3">
            <a:alphaModFix/>
          </a:blip>
          <a:srcRect l="60513" t="15763" r="16584" b="61860"/>
          <a:stretch/>
        </p:blipFill>
        <p:spPr>
          <a:xfrm>
            <a:off x="7329925" y="1786975"/>
            <a:ext cx="1094076" cy="10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l="11567" t="35246" r="65531" b="34727"/>
          <a:stretch/>
        </p:blipFill>
        <p:spPr>
          <a:xfrm>
            <a:off x="581675" y="1675763"/>
            <a:ext cx="1094074" cy="1434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9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 idx="4294967295"/>
          </p:nvPr>
        </p:nvSpPr>
        <p:spPr>
          <a:xfrm>
            <a:off x="531541" y="0"/>
            <a:ext cx="8080917" cy="433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002060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8042675" y="2442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1DD11-0836-3B53-4454-6C34E20BA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3187" y="-93575"/>
            <a:ext cx="663483" cy="526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60F67-045F-C93D-9BBF-8BC1A29E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234"/>
            <a:ext cx="9144000" cy="4710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 idx="4294967295"/>
          </p:nvPr>
        </p:nvSpPr>
        <p:spPr>
          <a:xfrm>
            <a:off x="564994" y="0"/>
            <a:ext cx="8080917" cy="442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8042675" y="2442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Image result for tableau">
            <a:extLst>
              <a:ext uri="{FF2B5EF4-FFF2-40B4-BE49-F238E27FC236}">
                <a16:creationId xmlns:a16="http://schemas.microsoft.com/office/drawing/2014/main" id="{65B739A9-3AF1-DD40-3FE1-7546FA98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18" b="95322" l="2712" r="95593">
                        <a14:foregroundMark x1="59322" y1="41520" x2="59322" y2="41520"/>
                        <a14:foregroundMark x1="64068" y1="28070" x2="64068" y2="28070"/>
                        <a14:foregroundMark x1="59322" y1="15205" x2="59322" y2="15205"/>
                        <a14:foregroundMark x1="51525" y1="8187" x2="51525" y2="8187"/>
                        <a14:foregroundMark x1="43051" y1="15205" x2="43051" y2="15205"/>
                        <a14:foregroundMark x1="38983" y1="29240" x2="38983" y2="29240"/>
                        <a14:foregroundMark x1="43390" y1="42690" x2="43390" y2="42690"/>
                        <a14:foregroundMark x1="52542" y1="49123" x2="52542" y2="49123"/>
                        <a14:foregroundMark x1="51864" y1="81871" x2="51864" y2="81871"/>
                        <a14:foregroundMark x1="52203" y1="84211" x2="52203" y2="84211"/>
                        <a14:foregroundMark x1="51864" y1="97076" x2="51864" y2="97076"/>
                        <a14:foregroundMark x1="60339" y1="84795" x2="60339" y2="84795"/>
                        <a14:foregroundMark x1="74576" y1="85965" x2="74576" y2="85965"/>
                        <a14:foregroundMark x1="89153" y1="83626" x2="89153" y2="83626"/>
                        <a14:foregroundMark x1="96271" y1="85965" x2="96271" y2="85965"/>
                        <a14:foregroundMark x1="36610" y1="80702" x2="36610" y2="80702"/>
                        <a14:foregroundMark x1="26441" y1="80117" x2="26441" y2="80117"/>
                        <a14:foregroundMark x1="7458" y1="82456" x2="7458" y2="82456"/>
                        <a14:foregroundMark x1="2712" y1="81871" x2="2712" y2="81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32" y="0"/>
            <a:ext cx="755599" cy="3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FD722-1D65-43EA-BE32-6AD519AA5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008"/>
            <a:ext cx="9144000" cy="47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 idx="4294967295"/>
          </p:nvPr>
        </p:nvSpPr>
        <p:spPr>
          <a:xfrm>
            <a:off x="531541" y="-26211"/>
            <a:ext cx="8080917" cy="36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GB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BBB16-1D96-2100-C3DB-019581DE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2" y="-207885"/>
            <a:ext cx="1053780" cy="726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EFA1AA-3D6D-714D-14F8-767DC53F4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768"/>
            <a:ext cx="9144000" cy="4763732"/>
          </a:xfrm>
          <a:prstGeom prst="rect">
            <a:avLst/>
          </a:prstGeom>
        </p:spPr>
      </p:pic>
      <p:sp>
        <p:nvSpPr>
          <p:cNvPr id="287" name="Google Shape;287;p46"/>
          <p:cNvSpPr/>
          <p:nvPr/>
        </p:nvSpPr>
        <p:spPr>
          <a:xfrm>
            <a:off x="8042675" y="244299"/>
            <a:ext cx="1773593" cy="2116901"/>
          </a:xfrm>
          <a:custGeom>
            <a:avLst/>
            <a:gdLst/>
            <a:ahLst/>
            <a:cxnLst/>
            <a:rect l="l" t="t" r="r" b="b"/>
            <a:pathLst>
              <a:path w="76022" h="90747" fill="none" extrusionOk="0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56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subTitle" idx="1"/>
          </p:nvPr>
        </p:nvSpPr>
        <p:spPr>
          <a:xfrm>
            <a:off x="2676090" y="1053908"/>
            <a:ext cx="6289489" cy="3911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buNone/>
            </a:pPr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 our analysis of healthcare facility data, we've uncovered valuable insights that offer a comprehensive view of our organization's performance. The dataset includes a wide range of metrics, enabling us to assess various aspects of our operations, finances, and patient demographics. Below are the main findings and trends:</a:t>
            </a:r>
          </a:p>
          <a:p>
            <a:pPr marL="139700" indent="0" algn="l">
              <a:buNone/>
            </a:pP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Facility Information: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data on facilities, including names, types, control categories, locations, and contact information. This information provides a foundation for understanding our network.</a:t>
            </a:r>
          </a:p>
          <a:p>
            <a:pPr marL="139700" indent="0" algn="l">
              <a:buNone/>
            </a:pPr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Operational Status: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status data allows us to assess the functioning of our facilities and make informed decisions regarding resource allocation.</a:t>
            </a:r>
          </a:p>
          <a:p>
            <a:pPr marL="139700" indent="0" algn="l">
              <a:buNone/>
            </a:pPr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Patient Data: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l">
              <a:buNone/>
            </a:pPr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dataset includes comprehensive information on patient stays, including various measures such as discharges, patient days, and visit statistics. This provides insights into patient flow and service utilization.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2676091" y="63406"/>
            <a:ext cx="394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6" name="Google Shape;306;p48"/>
          <p:cNvPicPr preferRelativeResize="0"/>
          <p:nvPr/>
        </p:nvPicPr>
        <p:blipFill rotWithShape="1">
          <a:blip r:embed="rId3">
            <a:alphaModFix/>
          </a:blip>
          <a:srcRect l="25639" r="25644" b="13688"/>
          <a:stretch/>
        </p:blipFill>
        <p:spPr>
          <a:xfrm>
            <a:off x="71141" y="349756"/>
            <a:ext cx="2604950" cy="46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23B5ECB-CBD0-F4E6-71F0-6FB2846FB1D1}"/>
              </a:ext>
            </a:extLst>
          </p:cNvPr>
          <p:cNvSpPr txBox="1"/>
          <p:nvPr/>
        </p:nvSpPr>
        <p:spPr>
          <a:xfrm>
            <a:off x="543139" y="387906"/>
            <a:ext cx="785146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Revenue and Financials: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financial data, including net patient revenue, revenue trends, and various adjustments, helps us gauge our financial health and make informed financial decisions.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Types of Hospitals: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information on different types of hospitals within our network, such as teaching hospitals, rural facilities, etc. This data allows us to assess the performance of these specific categories.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Geographical Data: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County-wise and state-wise data provides a regional perspective on the performance and impact of our facilities.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Quality Assurance and Managed Care: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fees, supply payments, and managed care quality assurance payments help us evaluate our commitment to quality healthcare delivery.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Revenues and Expenses: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sources, operating expenses, and capital expenditures are critical for understanding the financial health of our organization.</a:t>
            </a:r>
          </a:p>
          <a:p>
            <a:pPr algn="l"/>
            <a:r>
              <a:rPr lang="en-IN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Patient Demographics:</a:t>
            </a:r>
            <a:endParaRPr lang="en-IN" b="0" i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data, such as the number of patients, doctors, and hospital beds, offers a glimpse into our network's size and capacity.</a:t>
            </a:r>
          </a:p>
        </p:txBody>
      </p:sp>
    </p:spTree>
    <p:extLst>
      <p:ext uri="{BB962C8B-B14F-4D97-AF65-F5344CB8AC3E}">
        <p14:creationId xmlns:p14="http://schemas.microsoft.com/office/powerpoint/2010/main" val="385017315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340</Words>
  <Application>Microsoft Macintosh PowerPoint</Application>
  <PresentationFormat>On-screen Show (16:9)</PresentationFormat>
  <Paragraphs>54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Algerian</vt:lpstr>
      <vt:lpstr>Amasis MT Pro Black</vt:lpstr>
      <vt:lpstr>Amasis MT Pro Medium</vt:lpstr>
      <vt:lpstr>Arial</vt:lpstr>
      <vt:lpstr>Exo</vt:lpstr>
      <vt:lpstr>Hammersmith One</vt:lpstr>
      <vt:lpstr>Manjari</vt:lpstr>
      <vt:lpstr>Prata</vt:lpstr>
      <vt:lpstr>Söhne</vt:lpstr>
      <vt:lpstr>Times New Roman</vt:lpstr>
      <vt:lpstr>Wingdings</vt:lpstr>
      <vt:lpstr>Animated Healthcare Center by Slidesgo</vt:lpstr>
      <vt:lpstr>Healthcare Analytics  </vt:lpstr>
      <vt:lpstr>       Mentor: Mr. Mahendra singh    Project Members :        Mr. Sudhakar Yadav        Miss. Pallavi Jadhav  Mr. Sharvil Sutar         Miss. Niharika Panda       Mr. Pradeep Kumar </vt:lpstr>
      <vt:lpstr>Table of contents</vt:lpstr>
      <vt:lpstr>KEY PERFORMANCE INDICATOR(KPI’s)</vt:lpstr>
      <vt:lpstr>Excel Dashboard</vt:lpstr>
      <vt:lpstr>Tableau Dashboard</vt:lpstr>
      <vt:lpstr>Power BI Dashboard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Analytics</dc:title>
  <dc:creator>Meghana</dc:creator>
  <cp:lastModifiedBy>Microsoft Office User</cp:lastModifiedBy>
  <cp:revision>23</cp:revision>
  <dcterms:modified xsi:type="dcterms:W3CDTF">2023-11-23T20:22:01Z</dcterms:modified>
</cp:coreProperties>
</file>