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Arial Narrow"/>
      <p:regular r:id="rId22"/>
      <p:bold r:id="rId23"/>
      <p:italic r:id="rId24"/>
      <p:boldItalic r:id="rId25"/>
    </p:embeddedFont>
    <p:embeddedFont>
      <p:font typeface="Quattrocento Sans"/>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73C340-66DB-44E7-A78B-40C5368364BC}">
  <a:tblStyle styleId="{6673C340-66DB-44E7-A78B-40C5368364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ArialNarrow-regular.fntdata"/><Relationship Id="rId21" Type="http://schemas.openxmlformats.org/officeDocument/2006/relationships/slide" Target="slides/slide14.xml"/><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font" Target="fonts/ArialNarrow-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4.xml"/><Relationship Id="rId33" Type="http://schemas.openxmlformats.org/officeDocument/2006/relationships/font" Target="fonts/Merriweather-boldItalic.fntdata"/><Relationship Id="rId10" Type="http://schemas.openxmlformats.org/officeDocument/2006/relationships/slide" Target="slides/slide3.xml"/><Relationship Id="rId32" Type="http://schemas.openxmlformats.org/officeDocument/2006/relationships/font" Target="fonts/Merriweather-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f16fdec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f16fdec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9f16fde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9f16fde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c3ae6aee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c3ae6aee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c2d7d3a6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c2d7d3a6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9f16fde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9f16fde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9f16fdec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9f16fdec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d812a2ac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6d812a2ac1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f16fdec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9f16fdec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9f16fdec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9f16fdec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f16fdec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f16fdec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9f16fdec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9f16fdec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9f16fdec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9f16fdec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c2d7d3a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c2d7d3a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c3ae6ae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c3ae6ae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4"/>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rm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7" name="Google Shape;67;p14"/>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5"/>
          <p:cNvSpPr txBox="1"/>
          <p:nvPr>
            <p:ph idx="1" type="body"/>
          </p:nvPr>
        </p:nvSpPr>
        <p:spPr>
          <a:xfrm>
            <a:off x="457200" y="1545637"/>
            <a:ext cx="8229600" cy="3048986"/>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3" name="Google Shape;73;p15"/>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6"/>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3300"/>
              <a:buFont typeface="Quattrocento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6"/>
          <p:cNvSpPr txBox="1"/>
          <p:nvPr>
            <p:ph idx="1" type="body"/>
          </p:nvPr>
        </p:nvSpPr>
        <p:spPr>
          <a:xfrm>
            <a:off x="457200" y="1443856"/>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79" name="Google Shape;79;p16"/>
          <p:cNvSpPr txBox="1"/>
          <p:nvPr>
            <p:ph idx="2" type="body"/>
          </p:nvPr>
        </p:nvSpPr>
        <p:spPr>
          <a:xfrm>
            <a:off x="457200" y="1923678"/>
            <a:ext cx="4040188" cy="2670944"/>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0" name="Google Shape;80;p16"/>
          <p:cNvSpPr txBox="1"/>
          <p:nvPr>
            <p:ph idx="3" type="body"/>
          </p:nvPr>
        </p:nvSpPr>
        <p:spPr>
          <a:xfrm>
            <a:off x="4645026" y="1437624"/>
            <a:ext cx="4041775" cy="479821"/>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1" name="Google Shape;81;p16"/>
          <p:cNvSpPr txBox="1"/>
          <p:nvPr>
            <p:ph idx="4" type="body"/>
          </p:nvPr>
        </p:nvSpPr>
        <p:spPr>
          <a:xfrm>
            <a:off x="4645026" y="1923678"/>
            <a:ext cx="4041775" cy="2670944"/>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2" name="Google Shape;82;p16"/>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7"/>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dk1"/>
              </a:buClr>
              <a:buSzPts val="3000"/>
              <a:buFont typeface="Quattrocento Sans"/>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88" name="Google Shape;88;p17"/>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 type="body"/>
          </p:nvPr>
        </p:nvSpPr>
        <p:spPr>
          <a:xfrm>
            <a:off x="457200" y="1437625"/>
            <a:ext cx="4038600" cy="3156998"/>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94" name="Google Shape;94;p18"/>
          <p:cNvSpPr txBox="1"/>
          <p:nvPr>
            <p:ph idx="2" type="body"/>
          </p:nvPr>
        </p:nvSpPr>
        <p:spPr>
          <a:xfrm>
            <a:off x="4648200" y="1437625"/>
            <a:ext cx="4038600" cy="3156998"/>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95" name="Google Shape;95;p18"/>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9"/>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0"/>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0"/>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457201" y="674099"/>
            <a:ext cx="3008313" cy="871538"/>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Quattrocento Sans"/>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1"/>
          <p:cNvSpPr txBox="1"/>
          <p:nvPr>
            <p:ph idx="1" type="body"/>
          </p:nvPr>
        </p:nvSpPr>
        <p:spPr>
          <a:xfrm>
            <a:off x="3575050" y="681541"/>
            <a:ext cx="5111750" cy="3913082"/>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10" name="Google Shape;110;p21"/>
          <p:cNvSpPr txBox="1"/>
          <p:nvPr>
            <p:ph idx="2" type="body"/>
          </p:nvPr>
        </p:nvSpPr>
        <p:spPr>
          <a:xfrm>
            <a:off x="457201" y="1545637"/>
            <a:ext cx="3008313" cy="3048986"/>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1" name="Google Shape;111;p21"/>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Quattrocento Sans"/>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p:nvPr>
            <p:ph idx="2" type="pic"/>
          </p:nvPr>
        </p:nvSpPr>
        <p:spPr>
          <a:xfrm>
            <a:off x="1792288" y="681540"/>
            <a:ext cx="5486400" cy="2864141"/>
          </a:xfrm>
          <a:prstGeom prst="rect">
            <a:avLst/>
          </a:prstGeom>
          <a:noFill/>
          <a:ln>
            <a:noFill/>
          </a:ln>
        </p:spPr>
      </p:sp>
      <p:sp>
        <p:nvSpPr>
          <p:cNvPr id="117" name="Google Shape;117;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8" name="Google Shape;118;p22"/>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57200" y="1545637"/>
            <a:ext cx="8229600" cy="3048986"/>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Narrow"/>
                <a:ea typeface="Arial Narrow"/>
                <a:cs typeface="Arial Narrow"/>
                <a:sym typeface="Arial Narrow"/>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Narrow"/>
                <a:ea typeface="Arial Narrow"/>
                <a:cs typeface="Arial Narrow"/>
                <a:sym typeface="Arial Narrow"/>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Narrow"/>
                <a:ea typeface="Arial Narrow"/>
                <a:cs typeface="Arial Narrow"/>
                <a:sym typeface="Arial Narrow"/>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Narrow"/>
                <a:ea typeface="Arial Narrow"/>
                <a:cs typeface="Arial Narrow"/>
                <a:sym typeface="Arial Narrow"/>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93B3D7"/>
                </a:solidFill>
                <a:latin typeface="Arial Narrow"/>
                <a:ea typeface="Arial Narrow"/>
                <a:cs typeface="Arial Narrow"/>
                <a:sym typeface="Arial Narrow"/>
              </a:defRPr>
            </a:lvl1pPr>
            <a:lvl2pPr lvl="1"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9pPr>
          </a:lstStyle>
          <a:p/>
        </p:txBody>
      </p:sp>
      <p:sp>
        <p:nvSpPr>
          <p:cNvPr id="54" name="Google Shape;54;p13"/>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93B3D7"/>
                </a:solidFill>
                <a:latin typeface="Arial Narrow"/>
                <a:ea typeface="Arial Narrow"/>
                <a:cs typeface="Arial Narrow"/>
                <a:sym typeface="Arial Narrow"/>
              </a:defRPr>
            </a:lvl1pPr>
            <a:lvl2pPr lvl="1"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100"/>
              <a:buNone/>
              <a:defRPr b="0" i="0" sz="1400" u="none" cap="none" strike="noStrike">
                <a:solidFill>
                  <a:schemeClr val="dk1"/>
                </a:solidFill>
                <a:latin typeface="Arial Narrow"/>
                <a:ea typeface="Arial Narrow"/>
                <a:cs typeface="Arial Narrow"/>
                <a:sym typeface="Arial Narrow"/>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3B3D7"/>
                </a:solidFill>
                <a:latin typeface="Arial Narrow"/>
                <a:ea typeface="Arial Narrow"/>
                <a:cs typeface="Arial Narrow"/>
                <a:sym typeface="Arial Narrow"/>
              </a:defRPr>
            </a:lvl1pPr>
            <a:lvl2pPr indent="0" lvl="1" marL="0" marR="0" rtl="0" algn="r">
              <a:spcBef>
                <a:spcPts val="0"/>
              </a:spcBef>
              <a:buNone/>
              <a:defRPr b="0" i="0" sz="900" u="none" cap="none" strike="noStrike">
                <a:solidFill>
                  <a:srgbClr val="93B3D7"/>
                </a:solidFill>
                <a:latin typeface="Arial Narrow"/>
                <a:ea typeface="Arial Narrow"/>
                <a:cs typeface="Arial Narrow"/>
                <a:sym typeface="Arial Narrow"/>
              </a:defRPr>
            </a:lvl2pPr>
            <a:lvl3pPr indent="0" lvl="2" marL="0" marR="0" rtl="0" algn="r">
              <a:spcBef>
                <a:spcPts val="0"/>
              </a:spcBef>
              <a:buNone/>
              <a:defRPr b="0" i="0" sz="900" u="none" cap="none" strike="noStrike">
                <a:solidFill>
                  <a:srgbClr val="93B3D7"/>
                </a:solidFill>
                <a:latin typeface="Arial Narrow"/>
                <a:ea typeface="Arial Narrow"/>
                <a:cs typeface="Arial Narrow"/>
                <a:sym typeface="Arial Narrow"/>
              </a:defRPr>
            </a:lvl3pPr>
            <a:lvl4pPr indent="0" lvl="3" marL="0" marR="0" rtl="0" algn="r">
              <a:spcBef>
                <a:spcPts val="0"/>
              </a:spcBef>
              <a:buNone/>
              <a:defRPr b="0" i="0" sz="900" u="none" cap="none" strike="noStrike">
                <a:solidFill>
                  <a:srgbClr val="93B3D7"/>
                </a:solidFill>
                <a:latin typeface="Arial Narrow"/>
                <a:ea typeface="Arial Narrow"/>
                <a:cs typeface="Arial Narrow"/>
                <a:sym typeface="Arial Narrow"/>
              </a:defRPr>
            </a:lvl4pPr>
            <a:lvl5pPr indent="0" lvl="4" marL="0" marR="0" rtl="0" algn="r">
              <a:spcBef>
                <a:spcPts val="0"/>
              </a:spcBef>
              <a:buNone/>
              <a:defRPr b="0" i="0" sz="900" u="none" cap="none" strike="noStrike">
                <a:solidFill>
                  <a:srgbClr val="93B3D7"/>
                </a:solidFill>
                <a:latin typeface="Arial Narrow"/>
                <a:ea typeface="Arial Narrow"/>
                <a:cs typeface="Arial Narrow"/>
                <a:sym typeface="Arial Narrow"/>
              </a:defRPr>
            </a:lvl5pPr>
            <a:lvl6pPr indent="0" lvl="5" marL="0" marR="0" rtl="0" algn="r">
              <a:spcBef>
                <a:spcPts val="0"/>
              </a:spcBef>
              <a:buNone/>
              <a:defRPr b="0" i="0" sz="900" u="none" cap="none" strike="noStrike">
                <a:solidFill>
                  <a:srgbClr val="93B3D7"/>
                </a:solidFill>
                <a:latin typeface="Arial Narrow"/>
                <a:ea typeface="Arial Narrow"/>
                <a:cs typeface="Arial Narrow"/>
                <a:sym typeface="Arial Narrow"/>
              </a:defRPr>
            </a:lvl6pPr>
            <a:lvl7pPr indent="0" lvl="6" marL="0" marR="0" rtl="0" algn="r">
              <a:spcBef>
                <a:spcPts val="0"/>
              </a:spcBef>
              <a:buNone/>
              <a:defRPr b="0" i="0" sz="900" u="none" cap="none" strike="noStrike">
                <a:solidFill>
                  <a:srgbClr val="93B3D7"/>
                </a:solidFill>
                <a:latin typeface="Arial Narrow"/>
                <a:ea typeface="Arial Narrow"/>
                <a:cs typeface="Arial Narrow"/>
                <a:sym typeface="Arial Narrow"/>
              </a:defRPr>
            </a:lvl7pPr>
            <a:lvl8pPr indent="0" lvl="7" marL="0" marR="0" rtl="0" algn="r">
              <a:spcBef>
                <a:spcPts val="0"/>
              </a:spcBef>
              <a:buNone/>
              <a:defRPr b="0" i="0" sz="900" u="none" cap="none" strike="noStrike">
                <a:solidFill>
                  <a:srgbClr val="93B3D7"/>
                </a:solidFill>
                <a:latin typeface="Arial Narrow"/>
                <a:ea typeface="Arial Narrow"/>
                <a:cs typeface="Arial Narrow"/>
                <a:sym typeface="Arial Narrow"/>
              </a:defRPr>
            </a:lvl8pPr>
            <a:lvl9pPr indent="0" lvl="8" marL="0" marR="0" rtl="0" algn="r">
              <a:spcBef>
                <a:spcPts val="0"/>
              </a:spcBef>
              <a:buNone/>
              <a:defRPr b="0" i="0" sz="900" u="none" cap="none" strike="noStrike">
                <a:solidFill>
                  <a:srgbClr val="93B3D7"/>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3761910" y="141480"/>
            <a:ext cx="4924890" cy="438581"/>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1200" u="none" cap="none" strike="noStrike">
                <a:solidFill>
                  <a:srgbClr val="93B3D7"/>
                </a:solidFill>
                <a:latin typeface="Arial"/>
                <a:ea typeface="Arial"/>
                <a:cs typeface="Arial"/>
                <a:sym typeface="Arial"/>
              </a:rPr>
              <a:t>Indian Institute of Technology Kharagpur</a:t>
            </a:r>
            <a:endParaRPr b="0" i="0" sz="1200" u="none" cap="none" strike="noStrike">
              <a:solidFill>
                <a:srgbClr val="93B3D7"/>
              </a:solidFill>
              <a:latin typeface="Arial"/>
              <a:ea typeface="Arial"/>
              <a:cs typeface="Arial"/>
              <a:sym typeface="Arial"/>
            </a:endParaRPr>
          </a:p>
          <a:p>
            <a:pPr indent="0" lvl="0" marL="0" marR="0" rtl="0" algn="r">
              <a:spcBef>
                <a:spcPts val="0"/>
              </a:spcBef>
              <a:spcAft>
                <a:spcPts val="0"/>
              </a:spcAft>
              <a:buNone/>
            </a:pPr>
            <a:r>
              <a:rPr b="0" i="0" lang="en" sz="1200" u="none" cap="none" strike="noStrike">
                <a:solidFill>
                  <a:srgbClr val="93B3D7"/>
                </a:solidFill>
                <a:latin typeface="Arial"/>
                <a:ea typeface="Arial"/>
                <a:cs typeface="Arial"/>
                <a:sym typeface="Arial"/>
              </a:rPr>
              <a:t>Department of Electrical Engineering | Signal Processing and Machine Learning</a:t>
            </a:r>
            <a:endParaRPr b="0" i="0" sz="1200" u="none" cap="none" strike="noStrike">
              <a:solidFill>
                <a:srgbClr val="93B3D7"/>
              </a:solidFill>
              <a:latin typeface="Arial"/>
              <a:ea typeface="Arial"/>
              <a:cs typeface="Arial"/>
              <a:sym typeface="Arial"/>
            </a:endParaRPr>
          </a:p>
        </p:txBody>
      </p:sp>
      <p:pic>
        <p:nvPicPr>
          <p:cNvPr id="57" name="Google Shape;57;p13"/>
          <p:cNvPicPr preferRelativeResize="0"/>
          <p:nvPr/>
        </p:nvPicPr>
        <p:blipFill rotWithShape="1">
          <a:blip r:embed="rId1">
            <a:alphaModFix/>
          </a:blip>
          <a:srcRect b="0" l="0" r="0" t="0"/>
          <a:stretch/>
        </p:blipFill>
        <p:spPr>
          <a:xfrm>
            <a:off x="135214" y="87474"/>
            <a:ext cx="494348" cy="540000"/>
          </a:xfrm>
          <a:prstGeom prst="rect">
            <a:avLst/>
          </a:prstGeom>
          <a:noFill/>
          <a:ln>
            <a:noFill/>
          </a:ln>
        </p:spPr>
      </p:pic>
      <p:sp>
        <p:nvSpPr>
          <p:cNvPr id="58" name="Google Shape;58;p13"/>
          <p:cNvSpPr/>
          <p:nvPr/>
        </p:nvSpPr>
        <p:spPr>
          <a:xfrm>
            <a:off x="629562" y="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
        <p:nvSpPr>
          <p:cNvPr id="59" name="Google Shape;59;p13"/>
          <p:cNvSpPr/>
          <p:nvPr/>
        </p:nvSpPr>
        <p:spPr>
          <a:xfrm>
            <a:off x="899592" y="6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
        <p:nvSpPr>
          <p:cNvPr id="60" name="Google Shape;60;p13"/>
          <p:cNvSpPr/>
          <p:nvPr/>
        </p:nvSpPr>
        <p:spPr>
          <a:xfrm>
            <a:off x="1169622" y="6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
        <p:nvSpPr>
          <p:cNvPr id="61" name="Google Shape;61;p13"/>
          <p:cNvSpPr/>
          <p:nvPr/>
        </p:nvSpPr>
        <p:spPr>
          <a:xfrm flipH="1">
            <a:off x="3923928" y="6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
        <p:nvSpPr>
          <p:cNvPr id="62" name="Google Shape;62;p13"/>
          <p:cNvSpPr/>
          <p:nvPr/>
        </p:nvSpPr>
        <p:spPr>
          <a:xfrm flipH="1">
            <a:off x="3653898" y="6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
        <p:nvSpPr>
          <p:cNvPr id="63" name="Google Shape;63;p13"/>
          <p:cNvSpPr/>
          <p:nvPr/>
        </p:nvSpPr>
        <p:spPr>
          <a:xfrm flipH="1">
            <a:off x="3383868" y="60"/>
            <a:ext cx="486054" cy="627474"/>
          </a:xfrm>
          <a:prstGeom prst="chevron">
            <a:avLst>
              <a:gd fmla="val 50000" name="adj"/>
            </a:avLst>
          </a:prstGeom>
          <a:solidFill>
            <a:srgbClr val="DAE5F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oi.org/10.5281/zenodo.1322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685800" y="678550"/>
            <a:ext cx="7772400" cy="11418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ts val="891"/>
              <a:buFont typeface="Arial"/>
              <a:buNone/>
            </a:pPr>
            <a:r>
              <a:rPr b="1" i="1" lang="en">
                <a:solidFill>
                  <a:srgbClr val="000099"/>
                </a:solidFill>
                <a:latin typeface="Arial"/>
                <a:ea typeface="Arial"/>
                <a:cs typeface="Arial"/>
                <a:sym typeface="Arial"/>
              </a:rPr>
              <a:t> Automated Measurement Of Fetal Head   Circumference From Ultrasound Image</a:t>
            </a:r>
            <a:endParaRPr sz="4380">
              <a:latin typeface="Arial"/>
              <a:ea typeface="Arial"/>
              <a:cs typeface="Arial"/>
              <a:sym typeface="Arial"/>
            </a:endParaRPr>
          </a:p>
          <a:p>
            <a:pPr indent="0" lvl="0" marL="0" rtl="0" algn="ctr">
              <a:spcBef>
                <a:spcPts val="0"/>
              </a:spcBef>
              <a:spcAft>
                <a:spcPts val="0"/>
              </a:spcAft>
              <a:buNone/>
            </a:pPr>
            <a:r>
              <a:t/>
            </a:r>
            <a:endParaRPr/>
          </a:p>
        </p:txBody>
      </p:sp>
      <p:sp>
        <p:nvSpPr>
          <p:cNvPr id="126" name="Google Shape;126;p23"/>
          <p:cNvSpPr txBox="1"/>
          <p:nvPr>
            <p:ph idx="1" type="subTitle"/>
          </p:nvPr>
        </p:nvSpPr>
        <p:spPr>
          <a:xfrm>
            <a:off x="1371600" y="1341875"/>
            <a:ext cx="6400800" cy="3849600"/>
          </a:xfrm>
          <a:prstGeom prst="rect">
            <a:avLst/>
          </a:prstGeom>
        </p:spPr>
        <p:txBody>
          <a:bodyPr anchorCtr="0" anchor="t" bIns="34275" lIns="68575" spcFirstLastPara="1" rIns="68575" wrap="square" tIns="34275">
            <a:noAutofit/>
          </a:bodyPr>
          <a:lstStyle/>
          <a:p>
            <a:pPr indent="0" lvl="0" marL="0" rtl="0" algn="ctr">
              <a:lnSpc>
                <a:spcPct val="140000"/>
              </a:lnSpc>
              <a:spcBef>
                <a:spcPts val="200"/>
              </a:spcBef>
              <a:spcAft>
                <a:spcPts val="0"/>
              </a:spcAft>
              <a:buSzPts val="358"/>
              <a:buNone/>
            </a:pPr>
            <a:r>
              <a:t/>
            </a:r>
            <a:endParaRPr sz="662">
              <a:solidFill>
                <a:srgbClr val="404040"/>
              </a:solidFill>
              <a:latin typeface="Arial"/>
              <a:ea typeface="Arial"/>
              <a:cs typeface="Arial"/>
              <a:sym typeface="Arial"/>
            </a:endParaRPr>
          </a:p>
          <a:p>
            <a:pPr indent="0" lvl="0" marL="0" rtl="0" algn="ctr">
              <a:lnSpc>
                <a:spcPct val="140000"/>
              </a:lnSpc>
              <a:spcBef>
                <a:spcPts val="200"/>
              </a:spcBef>
              <a:spcAft>
                <a:spcPts val="0"/>
              </a:spcAft>
              <a:buSzPts val="358"/>
              <a:buNone/>
            </a:pPr>
            <a:r>
              <a:t/>
            </a:r>
            <a:endParaRPr sz="66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rPr lang="en" sz="906">
                <a:solidFill>
                  <a:srgbClr val="404040"/>
                </a:solidFill>
                <a:latin typeface="Arial"/>
                <a:ea typeface="Arial"/>
                <a:cs typeface="Arial"/>
                <a:sym typeface="Arial"/>
              </a:rPr>
              <a:t>Capstone Project by</a:t>
            </a:r>
            <a:endParaRPr sz="906">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rPr lang="en" sz="906">
                <a:solidFill>
                  <a:srgbClr val="404040"/>
                </a:solidFill>
                <a:latin typeface="Arial"/>
                <a:ea typeface="Arial"/>
                <a:cs typeface="Arial"/>
                <a:sym typeface="Arial"/>
              </a:rPr>
              <a:t>Niharika A Raj(23EE65R05)</a:t>
            </a:r>
            <a:endParaRPr sz="906">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rPr lang="en" sz="906">
                <a:solidFill>
                  <a:srgbClr val="404040"/>
                </a:solidFill>
                <a:latin typeface="Arial"/>
                <a:ea typeface="Arial"/>
                <a:cs typeface="Arial"/>
                <a:sym typeface="Arial"/>
              </a:rPr>
              <a:t>Madhuri Wahane(23EE65R11)</a:t>
            </a:r>
            <a:endParaRPr sz="906">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rPr lang="en" sz="906">
                <a:solidFill>
                  <a:srgbClr val="404040"/>
                </a:solidFill>
                <a:latin typeface="Arial"/>
                <a:ea typeface="Arial"/>
                <a:cs typeface="Arial"/>
                <a:sym typeface="Arial"/>
              </a:rPr>
              <a:t>Mary Surekha Sankuru(23EE65R24)</a:t>
            </a:r>
            <a:endParaRPr sz="906">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492">
              <a:solidFill>
                <a:srgbClr val="404040"/>
              </a:solidFill>
              <a:latin typeface="Arial"/>
              <a:ea typeface="Arial"/>
              <a:cs typeface="Arial"/>
              <a:sym typeface="Arial"/>
            </a:endParaRPr>
          </a:p>
          <a:p>
            <a:pPr indent="0" lvl="0" marL="0" rtl="0" algn="ctr">
              <a:lnSpc>
                <a:spcPct val="140000"/>
              </a:lnSpc>
              <a:spcBef>
                <a:spcPts val="200"/>
              </a:spcBef>
              <a:spcAft>
                <a:spcPts val="0"/>
              </a:spcAft>
              <a:buSzPts val="358"/>
              <a:buNone/>
            </a:pPr>
            <a:r>
              <a:t/>
            </a:r>
            <a:endParaRPr sz="733">
              <a:solidFill>
                <a:srgbClr val="404040"/>
              </a:solidFill>
              <a:latin typeface="Arial"/>
              <a:ea typeface="Arial"/>
              <a:cs typeface="Arial"/>
              <a:sym typeface="Arial"/>
            </a:endParaRPr>
          </a:p>
          <a:p>
            <a:pPr indent="0" lvl="0" marL="0" rtl="0" algn="ctr">
              <a:lnSpc>
                <a:spcPct val="140000"/>
              </a:lnSpc>
              <a:spcBef>
                <a:spcPts val="200"/>
              </a:spcBef>
              <a:spcAft>
                <a:spcPts val="0"/>
              </a:spcAft>
              <a:buSzPts val="358"/>
              <a:buNone/>
            </a:pPr>
            <a:r>
              <a:t/>
            </a:r>
            <a:endParaRPr sz="733">
              <a:solidFill>
                <a:srgbClr val="404040"/>
              </a:solidFill>
              <a:latin typeface="Arial"/>
              <a:ea typeface="Arial"/>
              <a:cs typeface="Arial"/>
              <a:sym typeface="Arial"/>
            </a:endParaRPr>
          </a:p>
          <a:p>
            <a:pPr indent="0" lvl="0" marL="0" rtl="0" algn="ctr">
              <a:lnSpc>
                <a:spcPct val="140000"/>
              </a:lnSpc>
              <a:spcBef>
                <a:spcPts val="200"/>
              </a:spcBef>
              <a:spcAft>
                <a:spcPts val="0"/>
              </a:spcAft>
              <a:buSzPts val="358"/>
              <a:buNone/>
            </a:pPr>
            <a:r>
              <a:rPr lang="en" sz="933">
                <a:solidFill>
                  <a:srgbClr val="404040"/>
                </a:solidFill>
                <a:latin typeface="Arial"/>
                <a:ea typeface="Arial"/>
                <a:cs typeface="Arial"/>
                <a:sym typeface="Arial"/>
              </a:rPr>
              <a:t>Signal Processing and Machine Learning</a:t>
            </a:r>
            <a:endParaRPr sz="933">
              <a:solidFill>
                <a:srgbClr val="404040"/>
              </a:solidFill>
              <a:latin typeface="Arial"/>
              <a:ea typeface="Arial"/>
              <a:cs typeface="Arial"/>
              <a:sym typeface="Arial"/>
            </a:endParaRPr>
          </a:p>
          <a:p>
            <a:pPr indent="0" lvl="0" marL="0" rtl="0" algn="ctr">
              <a:lnSpc>
                <a:spcPct val="140000"/>
              </a:lnSpc>
              <a:spcBef>
                <a:spcPts val="200"/>
              </a:spcBef>
              <a:spcAft>
                <a:spcPts val="0"/>
              </a:spcAft>
              <a:buSzPts val="358"/>
              <a:buNone/>
            </a:pPr>
            <a:r>
              <a:rPr lang="en" sz="933">
                <a:solidFill>
                  <a:srgbClr val="404040"/>
                </a:solidFill>
                <a:latin typeface="Arial"/>
                <a:ea typeface="Arial"/>
                <a:cs typeface="Arial"/>
                <a:sym typeface="Arial"/>
              </a:rPr>
              <a:t>Dept of Electrical Engineering</a:t>
            </a:r>
            <a:endParaRPr sz="933">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rPr lang="en" sz="933">
                <a:solidFill>
                  <a:srgbClr val="404040"/>
                </a:solidFill>
                <a:latin typeface="Arial"/>
                <a:ea typeface="Arial"/>
                <a:cs typeface="Arial"/>
                <a:sym typeface="Arial"/>
              </a:rPr>
              <a:t>Indian Institute of Technology  Kharagpur</a:t>
            </a:r>
            <a:endParaRPr sz="995">
              <a:solidFill>
                <a:srgbClr val="404040"/>
              </a:solidFill>
              <a:latin typeface="Arial"/>
              <a:ea typeface="Arial"/>
              <a:cs typeface="Arial"/>
              <a:sym typeface="Arial"/>
            </a:endParaRPr>
          </a:p>
          <a:p>
            <a:pPr indent="0" lvl="0" marL="0" rtl="0" algn="ctr">
              <a:lnSpc>
                <a:spcPct val="140000"/>
              </a:lnSpc>
              <a:spcBef>
                <a:spcPts val="200"/>
              </a:spcBef>
              <a:spcAft>
                <a:spcPts val="0"/>
              </a:spcAft>
              <a:buClr>
                <a:schemeClr val="dk1"/>
              </a:buClr>
              <a:buSzPts val="358"/>
              <a:buFont typeface="Arial"/>
              <a:buNone/>
            </a:pPr>
            <a:r>
              <a:t/>
            </a:r>
            <a:endParaRPr sz="692">
              <a:solidFill>
                <a:srgbClr val="404040"/>
              </a:solidFill>
              <a:latin typeface="Arial"/>
              <a:ea typeface="Arial"/>
              <a:cs typeface="Arial"/>
              <a:sym typeface="Arial"/>
            </a:endParaRPr>
          </a:p>
          <a:p>
            <a:pPr indent="0" lvl="0" marL="0" rtl="0" algn="ctr">
              <a:lnSpc>
                <a:spcPct val="90000"/>
              </a:lnSpc>
              <a:spcBef>
                <a:spcPts val="0"/>
              </a:spcBef>
              <a:spcAft>
                <a:spcPts val="0"/>
              </a:spcAft>
              <a:buClr>
                <a:schemeClr val="dk1"/>
              </a:buClr>
              <a:buSzPts val="358"/>
              <a:buFont typeface="Arial"/>
              <a:buNone/>
            </a:pPr>
            <a:r>
              <a:t/>
            </a:r>
            <a:endParaRPr sz="1110">
              <a:solidFill>
                <a:srgbClr val="595959"/>
              </a:solidFill>
              <a:latin typeface="Arial"/>
              <a:ea typeface="Arial"/>
              <a:cs typeface="Arial"/>
              <a:sym typeface="Arial"/>
            </a:endParaRPr>
          </a:p>
          <a:p>
            <a:pPr indent="0" lvl="0" marL="0" rtl="0" algn="ctr">
              <a:lnSpc>
                <a:spcPct val="90000"/>
              </a:lnSpc>
              <a:spcBef>
                <a:spcPts val="500"/>
              </a:spcBef>
              <a:spcAft>
                <a:spcPts val="0"/>
              </a:spcAft>
              <a:buSzPts val="358"/>
              <a:buNone/>
            </a:pPr>
            <a:r>
              <a:t/>
            </a:r>
            <a:endParaRPr sz="980"/>
          </a:p>
        </p:txBody>
      </p:sp>
      <p:pic>
        <p:nvPicPr>
          <p:cNvPr id="127" name="Google Shape;127;p23"/>
          <p:cNvPicPr preferRelativeResize="0"/>
          <p:nvPr/>
        </p:nvPicPr>
        <p:blipFill>
          <a:blip r:embed="rId3">
            <a:alphaModFix/>
          </a:blip>
          <a:stretch>
            <a:fillRect/>
          </a:stretch>
        </p:blipFill>
        <p:spPr>
          <a:xfrm>
            <a:off x="3529000" y="2655975"/>
            <a:ext cx="1963700" cy="168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5097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Results</a:t>
            </a:r>
            <a:endParaRPr/>
          </a:p>
        </p:txBody>
      </p:sp>
      <p:sp>
        <p:nvSpPr>
          <p:cNvPr id="215" name="Google Shape;215;p32"/>
          <p:cNvSpPr txBox="1"/>
          <p:nvPr>
            <p:ph idx="1" type="body"/>
          </p:nvPr>
        </p:nvSpPr>
        <p:spPr>
          <a:xfrm>
            <a:off x="457200" y="1265749"/>
            <a:ext cx="8229600" cy="33288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sz="1400">
                <a:solidFill>
                  <a:srgbClr val="595959"/>
                </a:solidFill>
                <a:latin typeface="Arial"/>
                <a:ea typeface="Arial"/>
                <a:cs typeface="Arial"/>
                <a:sym typeface="Arial"/>
              </a:rPr>
              <a:t>        </a:t>
            </a:r>
            <a:r>
              <a:rPr lang="en" sz="1400">
                <a:solidFill>
                  <a:srgbClr val="595959"/>
                </a:solidFill>
                <a:latin typeface="Arial"/>
                <a:ea typeface="Arial"/>
                <a:cs typeface="Arial"/>
                <a:sym typeface="Arial"/>
              </a:rPr>
              <a:t>	</a:t>
            </a:r>
            <a:r>
              <a:rPr lang="en" sz="1800">
                <a:solidFill>
                  <a:srgbClr val="595959"/>
                </a:solidFill>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spcBef>
                <a:spcPts val="1200"/>
              </a:spcBef>
              <a:spcAft>
                <a:spcPts val="0"/>
              </a:spcAft>
              <a:buNone/>
            </a:pPr>
            <a:r>
              <a:t/>
            </a:r>
            <a:endParaRPr/>
          </a:p>
        </p:txBody>
      </p:sp>
      <p:pic>
        <p:nvPicPr>
          <p:cNvPr id="216" name="Google Shape;216;p32"/>
          <p:cNvPicPr preferRelativeResize="0"/>
          <p:nvPr/>
        </p:nvPicPr>
        <p:blipFill>
          <a:blip r:embed="rId3">
            <a:alphaModFix/>
          </a:blip>
          <a:stretch>
            <a:fillRect/>
          </a:stretch>
        </p:blipFill>
        <p:spPr>
          <a:xfrm>
            <a:off x="5353963" y="2147150"/>
            <a:ext cx="1628775" cy="1352550"/>
          </a:xfrm>
          <a:prstGeom prst="rect">
            <a:avLst/>
          </a:prstGeom>
          <a:noFill/>
          <a:ln>
            <a:noFill/>
          </a:ln>
        </p:spPr>
      </p:pic>
      <p:pic>
        <p:nvPicPr>
          <p:cNvPr id="217" name="Google Shape;217;p32"/>
          <p:cNvPicPr preferRelativeResize="0"/>
          <p:nvPr/>
        </p:nvPicPr>
        <p:blipFill>
          <a:blip r:embed="rId4">
            <a:alphaModFix/>
          </a:blip>
          <a:stretch>
            <a:fillRect/>
          </a:stretch>
        </p:blipFill>
        <p:spPr>
          <a:xfrm>
            <a:off x="1899225" y="2156675"/>
            <a:ext cx="1638300" cy="1333500"/>
          </a:xfrm>
          <a:prstGeom prst="rect">
            <a:avLst/>
          </a:prstGeom>
          <a:noFill/>
          <a:ln>
            <a:noFill/>
          </a:ln>
        </p:spPr>
      </p:pic>
      <p:sp>
        <p:nvSpPr>
          <p:cNvPr id="218" name="Google Shape;218;p32"/>
          <p:cNvSpPr txBox="1"/>
          <p:nvPr/>
        </p:nvSpPr>
        <p:spPr>
          <a:xfrm>
            <a:off x="1862025" y="1665950"/>
            <a:ext cx="171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a:solidFill>
                  <a:srgbClr val="595959"/>
                </a:solidFill>
              </a:rPr>
              <a:t>   </a:t>
            </a:r>
            <a:r>
              <a:rPr lang="en">
                <a:solidFill>
                  <a:srgbClr val="595959"/>
                </a:solidFill>
              </a:rPr>
              <a:t> </a:t>
            </a:r>
            <a:r>
              <a:rPr lang="en">
                <a:solidFill>
                  <a:schemeClr val="dk1"/>
                </a:solidFill>
              </a:rPr>
              <a:t>Original Image</a:t>
            </a:r>
            <a:endParaRPr sz="2400">
              <a:solidFill>
                <a:schemeClr val="dk1"/>
              </a:solidFill>
              <a:latin typeface="Quattrocento Sans"/>
              <a:ea typeface="Quattrocento Sans"/>
              <a:cs typeface="Quattrocento Sans"/>
              <a:sym typeface="Quattrocento Sans"/>
            </a:endParaRPr>
          </a:p>
        </p:txBody>
      </p:sp>
      <p:sp>
        <p:nvSpPr>
          <p:cNvPr id="219" name="Google Shape;219;p32"/>
          <p:cNvSpPr txBox="1"/>
          <p:nvPr/>
        </p:nvSpPr>
        <p:spPr>
          <a:xfrm>
            <a:off x="5312013" y="1615300"/>
            <a:ext cx="17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   </a:t>
            </a:r>
            <a:r>
              <a:rPr lang="en">
                <a:solidFill>
                  <a:srgbClr val="0D0D0D"/>
                </a:solidFill>
                <a:latin typeface="Quattrocento Sans"/>
                <a:ea typeface="Quattrocento Sans"/>
                <a:cs typeface="Quattrocento Sans"/>
                <a:sym typeface="Quattrocento Sans"/>
              </a:rPr>
              <a:t>Predicted Mask </a:t>
            </a:r>
            <a:endParaRPr>
              <a:solidFill>
                <a:srgbClr val="0D0D0D"/>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57200" y="5097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Results</a:t>
            </a:r>
            <a:endParaRPr/>
          </a:p>
        </p:txBody>
      </p:sp>
      <p:sp>
        <p:nvSpPr>
          <p:cNvPr id="225" name="Google Shape;225;p33"/>
          <p:cNvSpPr txBox="1"/>
          <p:nvPr>
            <p:ph idx="1" type="body"/>
          </p:nvPr>
        </p:nvSpPr>
        <p:spPr>
          <a:xfrm>
            <a:off x="457200" y="1265749"/>
            <a:ext cx="8229600" cy="33288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sz="1400">
                <a:solidFill>
                  <a:srgbClr val="595959"/>
                </a:solidFill>
                <a:latin typeface="Arial"/>
                <a:ea typeface="Arial"/>
                <a:cs typeface="Arial"/>
                <a:sym typeface="Arial"/>
              </a:rPr>
              <a:t>        	</a:t>
            </a:r>
            <a:r>
              <a:rPr lang="en" sz="1800">
                <a:solidFill>
                  <a:srgbClr val="595959"/>
                </a:solidFill>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595959"/>
              </a:solidFill>
              <a:latin typeface="Arial"/>
              <a:ea typeface="Arial"/>
              <a:cs typeface="Arial"/>
              <a:sym typeface="Arial"/>
            </a:endParaRPr>
          </a:p>
          <a:p>
            <a:pPr indent="0" lvl="0" marL="0" rtl="0" algn="l">
              <a:spcBef>
                <a:spcPts val="1200"/>
              </a:spcBef>
              <a:spcAft>
                <a:spcPts val="0"/>
              </a:spcAft>
              <a:buNone/>
            </a:pPr>
            <a:r>
              <a:t/>
            </a:r>
            <a:endParaRPr/>
          </a:p>
        </p:txBody>
      </p:sp>
      <p:sp>
        <p:nvSpPr>
          <p:cNvPr id="226" name="Google Shape;226;p33"/>
          <p:cNvSpPr txBox="1"/>
          <p:nvPr/>
        </p:nvSpPr>
        <p:spPr>
          <a:xfrm>
            <a:off x="833538" y="1449375"/>
            <a:ext cx="1712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1"/>
                </a:solidFill>
                <a:latin typeface="Quattrocento Sans"/>
                <a:ea typeface="Quattrocento Sans"/>
                <a:cs typeface="Quattrocento Sans"/>
                <a:sym typeface="Quattrocento Sans"/>
              </a:rPr>
              <a:t>Filled in Segmented masks with ellipses</a:t>
            </a:r>
            <a:endParaRPr sz="1200">
              <a:solidFill>
                <a:schemeClr val="dk1"/>
              </a:solidFill>
              <a:latin typeface="Quattrocento Sans"/>
              <a:ea typeface="Quattrocento Sans"/>
              <a:cs typeface="Quattrocento Sans"/>
              <a:sym typeface="Quattrocento Sans"/>
            </a:endParaRPr>
          </a:p>
        </p:txBody>
      </p:sp>
      <p:sp>
        <p:nvSpPr>
          <p:cNvPr id="227" name="Google Shape;227;p33"/>
          <p:cNvSpPr txBox="1"/>
          <p:nvPr/>
        </p:nvSpPr>
        <p:spPr>
          <a:xfrm>
            <a:off x="6702588" y="1410800"/>
            <a:ext cx="171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Quattrocento Sans"/>
                <a:ea typeface="Quattrocento Sans"/>
                <a:cs typeface="Quattrocento Sans"/>
                <a:sym typeface="Quattrocento Sans"/>
              </a:rPr>
              <a:t>Ellipses detected by Hough Transform</a:t>
            </a:r>
            <a:r>
              <a:rPr lang="en" sz="1200">
                <a:solidFill>
                  <a:schemeClr val="dk1"/>
                </a:solidFill>
                <a:latin typeface="Quattrocento Sans"/>
                <a:ea typeface="Quattrocento Sans"/>
                <a:cs typeface="Quattrocento Sans"/>
                <a:sym typeface="Quattrocento Sans"/>
              </a:rPr>
              <a:t>   </a:t>
            </a:r>
            <a:endParaRPr sz="1200">
              <a:solidFill>
                <a:schemeClr val="dk1"/>
              </a:solidFill>
              <a:latin typeface="Quattrocento Sans"/>
              <a:ea typeface="Quattrocento Sans"/>
              <a:cs typeface="Quattrocento Sans"/>
              <a:sym typeface="Quattrocento Sans"/>
            </a:endParaRPr>
          </a:p>
        </p:txBody>
      </p:sp>
      <p:pic>
        <p:nvPicPr>
          <p:cNvPr id="228" name="Google Shape;228;p33"/>
          <p:cNvPicPr preferRelativeResize="0"/>
          <p:nvPr/>
        </p:nvPicPr>
        <p:blipFill>
          <a:blip r:embed="rId3">
            <a:alphaModFix/>
          </a:blip>
          <a:stretch>
            <a:fillRect/>
          </a:stretch>
        </p:blipFill>
        <p:spPr>
          <a:xfrm>
            <a:off x="763623" y="1985225"/>
            <a:ext cx="1628775" cy="1384852"/>
          </a:xfrm>
          <a:prstGeom prst="rect">
            <a:avLst/>
          </a:prstGeom>
          <a:noFill/>
          <a:ln>
            <a:noFill/>
          </a:ln>
        </p:spPr>
      </p:pic>
      <p:pic>
        <p:nvPicPr>
          <p:cNvPr id="229" name="Google Shape;229;p33"/>
          <p:cNvPicPr preferRelativeResize="0"/>
          <p:nvPr/>
        </p:nvPicPr>
        <p:blipFill>
          <a:blip r:embed="rId4">
            <a:alphaModFix/>
          </a:blip>
          <a:stretch>
            <a:fillRect/>
          </a:stretch>
        </p:blipFill>
        <p:spPr>
          <a:xfrm>
            <a:off x="3873750" y="2001375"/>
            <a:ext cx="1563799" cy="1384850"/>
          </a:xfrm>
          <a:prstGeom prst="rect">
            <a:avLst/>
          </a:prstGeom>
          <a:noFill/>
          <a:ln>
            <a:noFill/>
          </a:ln>
        </p:spPr>
      </p:pic>
      <p:sp>
        <p:nvSpPr>
          <p:cNvPr id="230" name="Google Shape;230;p33"/>
          <p:cNvSpPr txBox="1"/>
          <p:nvPr/>
        </p:nvSpPr>
        <p:spPr>
          <a:xfrm>
            <a:off x="3663225" y="1503200"/>
            <a:ext cx="19224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       </a:t>
            </a:r>
            <a:r>
              <a:rPr lang="en" sz="1200">
                <a:solidFill>
                  <a:schemeClr val="dk1"/>
                </a:solidFill>
                <a:latin typeface="Quattrocento Sans"/>
                <a:ea typeface="Quattrocento Sans"/>
                <a:cs typeface="Quattrocento Sans"/>
                <a:sym typeface="Quattrocento Sans"/>
              </a:rPr>
              <a:t>Ellipses Boundary</a:t>
            </a:r>
            <a:endParaRPr sz="1200">
              <a:solidFill>
                <a:schemeClr val="dk1"/>
              </a:solidFill>
              <a:latin typeface="Quattrocento Sans"/>
              <a:ea typeface="Quattrocento Sans"/>
              <a:cs typeface="Quattrocento Sans"/>
              <a:sym typeface="Quattrocento Sans"/>
            </a:endParaRPr>
          </a:p>
        </p:txBody>
      </p:sp>
      <p:pic>
        <p:nvPicPr>
          <p:cNvPr id="231" name="Google Shape;231;p33"/>
          <p:cNvPicPr preferRelativeResize="0"/>
          <p:nvPr/>
        </p:nvPicPr>
        <p:blipFill>
          <a:blip r:embed="rId5">
            <a:alphaModFix/>
          </a:blip>
          <a:stretch>
            <a:fillRect/>
          </a:stretch>
        </p:blipFill>
        <p:spPr>
          <a:xfrm>
            <a:off x="6702600" y="1964768"/>
            <a:ext cx="1426575" cy="14214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Evaluation</a:t>
            </a:r>
            <a:endParaRPr/>
          </a:p>
        </p:txBody>
      </p:sp>
      <p:sp>
        <p:nvSpPr>
          <p:cNvPr id="237" name="Google Shape;237;p34"/>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0" lvl="0" marL="0" rtl="0" algn="l">
              <a:spcBef>
                <a:spcPts val="300"/>
              </a:spcBef>
              <a:spcAft>
                <a:spcPts val="0"/>
              </a:spcAft>
              <a:buNone/>
            </a:pPr>
            <a:r>
              <a:t/>
            </a:r>
            <a:endParaRPr/>
          </a:p>
        </p:txBody>
      </p:sp>
      <p:graphicFrame>
        <p:nvGraphicFramePr>
          <p:cNvPr id="238" name="Google Shape;238;p34"/>
          <p:cNvGraphicFramePr/>
          <p:nvPr/>
        </p:nvGraphicFramePr>
        <p:xfrm>
          <a:off x="272188" y="1308025"/>
          <a:ext cx="3000000" cy="3000000"/>
        </p:xfrm>
        <a:graphic>
          <a:graphicData uri="http://schemas.openxmlformats.org/drawingml/2006/table">
            <a:tbl>
              <a:tblPr>
                <a:noFill/>
                <a:tableStyleId>{6673C340-66DB-44E7-A78B-40C5368364BC}</a:tableStyleId>
              </a:tblPr>
              <a:tblGrid>
                <a:gridCol w="2961925"/>
                <a:gridCol w="1257125"/>
                <a:gridCol w="1295825"/>
                <a:gridCol w="1128800"/>
                <a:gridCol w="1660925"/>
              </a:tblGrid>
              <a:tr h="422200">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 Metric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Maximum</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Minimum</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Mean</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Standard Deviation</a:t>
                      </a:r>
                      <a:endParaRPr/>
                    </a:p>
                  </a:txBody>
                  <a:tcPr marT="91425" marB="91425" marR="91425" marL="91425"/>
                </a:tc>
              </a:tr>
              <a:tr h="383450">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DICE Score</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99.68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89.12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97.70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1.32 </a:t>
                      </a:r>
                      <a:endParaRPr/>
                    </a:p>
                  </a:txBody>
                  <a:tcPr marT="91425" marB="91425" marR="91425" marL="91425"/>
                </a:tc>
              </a:tr>
              <a:tr h="383450">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Hausdorff Distance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4.86</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0.24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1.40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0.83</a:t>
                      </a:r>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DICE Score (Trimester 1)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99.08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 89.12</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96.45</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2.25</a:t>
                      </a:r>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rPr>
                        <a:t>DICE Score (Trimester 2)</a:t>
                      </a:r>
                      <a:endParaRPr>
                        <a:solidFill>
                          <a:schemeClr val="dk1"/>
                        </a:solidFill>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 99.08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89.12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 96.45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 2.25 </a:t>
                      </a:r>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rPr>
                        <a:t>DICE Score (Trimester 3)</a:t>
                      </a:r>
                      <a:endParaRPr>
                        <a:solidFill>
                          <a:schemeClr val="dk1"/>
                        </a:solidFill>
                        <a:latin typeface="Quattrocento Sans"/>
                        <a:ea typeface="Quattrocento Sans"/>
                        <a:cs typeface="Quattrocento Sans"/>
                        <a:sym typeface="Quattrocento Sans"/>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99.34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95.61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97.65  </a:t>
                      </a:r>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0.83</a:t>
                      </a:r>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rPr>
                        <a:t>Hausdorff Distance (Trimester 1)</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3.65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0.29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0.97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0.68</a:t>
                      </a:r>
                      <a:endParaRPr>
                        <a:solidFill>
                          <a:schemeClr val="dk1"/>
                        </a:solidFill>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rPr>
                        <a:t>Hausdorff Distance (Trimester 2)</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4.21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0.24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 1.28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0.64</a:t>
                      </a:r>
                      <a:endParaRPr>
                        <a:solidFill>
                          <a:schemeClr val="dk1"/>
                        </a:solidFill>
                      </a:endParaRPr>
                    </a:p>
                  </a:txBody>
                  <a:tcPr marT="91425" marB="91425" marR="91425" marL="91425"/>
                </a:tc>
              </a:tr>
              <a:tr h="385475">
                <a:tc>
                  <a:txBody>
                    <a:bodyPr/>
                    <a:lstStyle/>
                    <a:p>
                      <a:pPr indent="0" lvl="0" marL="0" rtl="0" algn="l">
                        <a:spcBef>
                          <a:spcPts val="300"/>
                        </a:spcBef>
                        <a:spcAft>
                          <a:spcPts val="0"/>
                        </a:spcAft>
                        <a:buClr>
                          <a:schemeClr val="dk1"/>
                        </a:buClr>
                        <a:buSzPts val="1100"/>
                        <a:buFont typeface="Arial"/>
                        <a:buNone/>
                      </a:pPr>
                      <a:r>
                        <a:rPr lang="en">
                          <a:solidFill>
                            <a:schemeClr val="dk1"/>
                          </a:solidFill>
                        </a:rPr>
                        <a:t>Hausdorff Distance (Trimester 3)</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4.86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0.76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2.49   </a:t>
                      </a:r>
                      <a:endParaRPr>
                        <a:solidFill>
                          <a:schemeClr val="dk1"/>
                        </a:solidFill>
                      </a:endParaRPr>
                    </a:p>
                  </a:txBody>
                  <a:tcPr marT="91425" marB="91425" marR="91425" marL="91425"/>
                </a:tc>
                <a:tc>
                  <a:txBody>
                    <a:bodyPr/>
                    <a:lstStyle/>
                    <a:p>
                      <a:pPr indent="0" lvl="0" marL="0" rtl="0" algn="l">
                        <a:spcBef>
                          <a:spcPts val="300"/>
                        </a:spcBef>
                        <a:spcAft>
                          <a:spcPts val="0"/>
                        </a:spcAft>
                        <a:buClr>
                          <a:schemeClr val="dk1"/>
                        </a:buClr>
                        <a:buSzPts val="1100"/>
                        <a:buFont typeface="Arial"/>
                        <a:buNone/>
                      </a:pPr>
                      <a:r>
                        <a:rPr lang="en">
                          <a:solidFill>
                            <a:schemeClr val="dk1"/>
                          </a:solidFill>
                        </a:rPr>
                        <a:t>0.96</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Conclusion</a:t>
            </a:r>
            <a:endParaRPr/>
          </a:p>
        </p:txBody>
      </p:sp>
      <p:sp>
        <p:nvSpPr>
          <p:cNvPr id="244" name="Google Shape;244;p35"/>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0"/>
              </a:spcBef>
              <a:spcAft>
                <a:spcPts val="0"/>
              </a:spcAft>
              <a:buClr>
                <a:schemeClr val="dk1"/>
              </a:buClr>
              <a:buSzPts val="1400"/>
              <a:buChar char="●"/>
            </a:pPr>
            <a:r>
              <a:rPr lang="en" sz="1400">
                <a:latin typeface="Arial"/>
                <a:ea typeface="Arial"/>
                <a:cs typeface="Arial"/>
                <a:sym typeface="Arial"/>
              </a:rPr>
              <a:t>Automating the measurement of fetal Head Circumference (HC) from 2D ultrasound images, with a specific focus on advancing prenatal care is implemented</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Char char="●"/>
            </a:pPr>
            <a:r>
              <a:rPr lang="en" sz="1400">
                <a:solidFill>
                  <a:srgbClr val="0D0D0D"/>
                </a:solidFill>
                <a:highlight>
                  <a:srgbClr val="FFFFFF"/>
                </a:highlight>
                <a:latin typeface="Arial"/>
                <a:ea typeface="Arial"/>
                <a:cs typeface="Arial"/>
                <a:sym typeface="Arial"/>
              </a:rPr>
              <a:t>Overcoming the limitations associated with manual biometric measurement techniques</a:t>
            </a:r>
            <a:endParaRPr sz="14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400">
              <a:solidFill>
                <a:srgbClr val="0D0D0D"/>
              </a:solidFill>
              <a:highlight>
                <a:srgbClr val="FFFFFF"/>
              </a:highlight>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Char char="●"/>
            </a:pPr>
            <a:r>
              <a:rPr lang="en" sz="1400">
                <a:solidFill>
                  <a:srgbClr val="0D0D0D"/>
                </a:solidFill>
                <a:highlight>
                  <a:srgbClr val="FFFFFF"/>
                </a:highlight>
                <a:latin typeface="Arial"/>
                <a:ea typeface="Arial"/>
                <a:cs typeface="Arial"/>
                <a:sym typeface="Arial"/>
              </a:rPr>
              <a:t> Advancement in maternal and fetal health outcomes</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References</a:t>
            </a:r>
            <a:endParaRPr/>
          </a:p>
        </p:txBody>
      </p:sp>
      <p:sp>
        <p:nvSpPr>
          <p:cNvPr id="250" name="Google Shape;250;p36"/>
          <p:cNvSpPr txBox="1"/>
          <p:nvPr>
            <p:ph idx="1" type="body"/>
          </p:nvPr>
        </p:nvSpPr>
        <p:spPr>
          <a:xfrm>
            <a:off x="457200" y="1545637"/>
            <a:ext cx="8229600" cy="3048900"/>
          </a:xfrm>
          <a:prstGeom prst="rect">
            <a:avLst/>
          </a:prstGeom>
        </p:spPr>
        <p:txBody>
          <a:bodyPr anchorCtr="0" anchor="t" bIns="34275" lIns="68575" spcFirstLastPara="1" rIns="68575" wrap="square" tIns="34275">
            <a:normAutofit fontScale="85000" lnSpcReduction="10000"/>
          </a:bodyPr>
          <a:lstStyle/>
          <a:p>
            <a:pPr indent="0" lvl="0" marL="0" rtl="0" algn="l">
              <a:lnSpc>
                <a:spcPct val="115000"/>
              </a:lnSpc>
              <a:spcBef>
                <a:spcPts val="0"/>
              </a:spcBef>
              <a:spcAft>
                <a:spcPts val="0"/>
              </a:spcAft>
              <a:buClr>
                <a:schemeClr val="dk1"/>
              </a:buClr>
              <a:buSzPct val="61111"/>
              <a:buFont typeface="Arial"/>
              <a:buNone/>
            </a:pPr>
            <a:r>
              <a:rPr lang="en" sz="1800">
                <a:solidFill>
                  <a:srgbClr val="595959"/>
                </a:solidFill>
                <a:latin typeface="Arial"/>
                <a:ea typeface="Arial"/>
                <a:cs typeface="Arial"/>
                <a:sym typeface="Arial"/>
              </a:rPr>
              <a:t>[1] Thomas L. A. van den Heuvel, Dagmar de Bruijn, Chris L. de Korte and Bram van Ginneken. Automated measurement of fetal head circumference using 2D ultrasound images. PloS one, 13.8 (2018): e0200412.</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ct val="61111"/>
              <a:buFont typeface="Arial"/>
              <a:buNone/>
            </a:pPr>
            <a:r>
              <a:rPr lang="en" sz="1800">
                <a:solidFill>
                  <a:srgbClr val="595959"/>
                </a:solidFill>
                <a:latin typeface="Arial"/>
                <a:ea typeface="Arial"/>
                <a:cs typeface="Arial"/>
                <a:sym typeface="Arial"/>
              </a:rPr>
              <a:t>[2] Thomas L. A. van den Heuvel, Dagmar de Bruijn, Chris L. de Korte and Bram van Ginneken. Automated measurement of fetal head circumference using 2D ultrasound images [Data set]. Zenodo. </a:t>
            </a:r>
            <a:r>
              <a:rPr lang="en" sz="1800" u="sng">
                <a:solidFill>
                  <a:schemeClr val="hlink"/>
                </a:solidFill>
                <a:latin typeface="Arial"/>
                <a:ea typeface="Arial"/>
                <a:cs typeface="Arial"/>
                <a:sym typeface="Arial"/>
                <a:hlinkClick r:id="rId3"/>
              </a:rPr>
              <a:t>http://doi.org/10.5281/zenodo.1322001</a:t>
            </a:r>
            <a:endParaRPr sz="1800">
              <a:solidFill>
                <a:srgbClr val="595959"/>
              </a:solidFill>
              <a:latin typeface="Arial"/>
              <a:ea typeface="Arial"/>
              <a:cs typeface="Arial"/>
              <a:sym typeface="Arial"/>
            </a:endParaRPr>
          </a:p>
          <a:p>
            <a:pPr indent="0" lvl="0" marL="0" rtl="0" algn="l">
              <a:lnSpc>
                <a:spcPct val="115000"/>
              </a:lnSpc>
              <a:spcBef>
                <a:spcPts val="1200"/>
              </a:spcBef>
              <a:spcAft>
                <a:spcPts val="0"/>
              </a:spcAft>
              <a:buClr>
                <a:schemeClr val="dk1"/>
              </a:buClr>
              <a:buSzPct val="61111"/>
              <a:buFont typeface="Arial"/>
              <a:buNone/>
            </a:pPr>
            <a:r>
              <a:rPr lang="en" sz="1800">
                <a:solidFill>
                  <a:srgbClr val="595959"/>
                </a:solidFill>
                <a:latin typeface="Arial"/>
                <a:ea typeface="Arial"/>
                <a:cs typeface="Arial"/>
                <a:sym typeface="Arial"/>
              </a:rPr>
              <a:t>[3] X. Chen, L. Lu and Y. Gao, "A new concentric circle detection method based on Hough transform," 2012 7th International Conference on Computer Science &amp; Education (ICCSE), Melbourne, VIC, Australia, 2012, pp. 753-758, doi: 10.1109/ICCSE.2012.6295182</a:t>
            </a:r>
            <a:endParaRPr sz="1800">
              <a:solidFill>
                <a:srgbClr val="595959"/>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57200" y="681540"/>
            <a:ext cx="8229600" cy="756084"/>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Quattrocento Sans"/>
              <a:buNone/>
            </a:pPr>
            <a:r>
              <a:rPr lang="en" sz="2800">
                <a:latin typeface="Arial"/>
                <a:ea typeface="Arial"/>
                <a:cs typeface="Arial"/>
                <a:sym typeface="Arial"/>
              </a:rPr>
              <a:t>Contents</a:t>
            </a:r>
            <a:endParaRPr sz="2800">
              <a:latin typeface="Arial"/>
              <a:ea typeface="Arial"/>
              <a:cs typeface="Arial"/>
              <a:sym typeface="Arial"/>
            </a:endParaRPr>
          </a:p>
        </p:txBody>
      </p:sp>
      <p:sp>
        <p:nvSpPr>
          <p:cNvPr id="133" name="Google Shape;133;p24"/>
          <p:cNvSpPr txBox="1"/>
          <p:nvPr>
            <p:ph idx="1" type="body"/>
          </p:nvPr>
        </p:nvSpPr>
        <p:spPr>
          <a:xfrm>
            <a:off x="457200" y="1545637"/>
            <a:ext cx="8229600" cy="3048986"/>
          </a:xfrm>
          <a:prstGeom prst="rect">
            <a:avLst/>
          </a:prstGeom>
          <a:noFill/>
          <a:ln>
            <a:noFill/>
          </a:ln>
        </p:spPr>
        <p:txBody>
          <a:bodyPr anchorCtr="0" anchor="t" bIns="34275" lIns="68575" spcFirstLastPara="1" rIns="68575" wrap="square" tIns="34275">
            <a:normAutofit/>
          </a:bodyPr>
          <a:lstStyle/>
          <a:p>
            <a:pPr indent="-254000" lvl="0" marL="342900" rtl="0" algn="l">
              <a:lnSpc>
                <a:spcPct val="115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Introduction</a:t>
            </a:r>
            <a:endParaRPr sz="1400">
              <a:solidFill>
                <a:srgbClr val="000000"/>
              </a:solidFill>
              <a:latin typeface="Arial"/>
              <a:ea typeface="Arial"/>
              <a:cs typeface="Arial"/>
              <a:sym typeface="Arial"/>
            </a:endParaRPr>
          </a:p>
          <a:p>
            <a:pPr indent="-254000" lvl="0" marL="342900" rtl="0" algn="l">
              <a:lnSpc>
                <a:spcPct val="115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Dataset </a:t>
            </a:r>
            <a:endParaRPr sz="1400">
              <a:solidFill>
                <a:srgbClr val="000000"/>
              </a:solidFill>
              <a:latin typeface="Arial"/>
              <a:ea typeface="Arial"/>
              <a:cs typeface="Arial"/>
              <a:sym typeface="Arial"/>
            </a:endParaRPr>
          </a:p>
          <a:p>
            <a:pPr indent="-254000" lvl="0" marL="342900" rtl="0" algn="l">
              <a:lnSpc>
                <a:spcPct val="115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Model Architecture</a:t>
            </a:r>
            <a:endParaRPr sz="1400">
              <a:solidFill>
                <a:srgbClr val="000000"/>
              </a:solidFill>
              <a:latin typeface="Arial"/>
              <a:ea typeface="Arial"/>
              <a:cs typeface="Arial"/>
              <a:sym typeface="Arial"/>
            </a:endParaRPr>
          </a:p>
          <a:p>
            <a:pPr indent="-254000" lvl="0" marL="342900" rtl="0" algn="l">
              <a:lnSpc>
                <a:spcPct val="115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Results</a:t>
            </a:r>
            <a:endParaRPr sz="1400">
              <a:solidFill>
                <a:srgbClr val="000000"/>
              </a:solidFill>
              <a:latin typeface="Arial"/>
              <a:ea typeface="Arial"/>
              <a:cs typeface="Arial"/>
              <a:sym typeface="Arial"/>
            </a:endParaRPr>
          </a:p>
          <a:p>
            <a:pPr indent="-254000" lvl="0" marL="342900" rtl="0" algn="l">
              <a:lnSpc>
                <a:spcPct val="115000"/>
              </a:lnSpc>
              <a:spcBef>
                <a:spcPts val="0"/>
              </a:spcBef>
              <a:spcAft>
                <a:spcPts val="0"/>
              </a:spcAft>
              <a:buClr>
                <a:srgbClr val="000000"/>
              </a:buClr>
              <a:buSzPts val="1400"/>
              <a:buChar char="•"/>
            </a:pPr>
            <a:r>
              <a:rPr lang="en" sz="1400">
                <a:solidFill>
                  <a:srgbClr val="000000"/>
                </a:solidFill>
                <a:latin typeface="Arial"/>
                <a:ea typeface="Arial"/>
                <a:cs typeface="Arial"/>
                <a:sym typeface="Arial"/>
              </a:rPr>
              <a:t>Conclusion</a:t>
            </a:r>
            <a:endParaRPr sz="1400">
              <a:solidFill>
                <a:srgbClr val="000000"/>
              </a:solidFill>
              <a:latin typeface="Arial"/>
              <a:ea typeface="Arial"/>
              <a:cs typeface="Arial"/>
              <a:sym typeface="Arial"/>
            </a:endParaRPr>
          </a:p>
          <a:p>
            <a:pPr indent="-254000" lvl="0" marL="34290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References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595959"/>
              </a:solidFill>
              <a:latin typeface="Arial"/>
              <a:ea typeface="Arial"/>
              <a:cs typeface="Arial"/>
              <a:sym typeface="Arial"/>
            </a:endParaRPr>
          </a:p>
          <a:p>
            <a:pPr indent="0" lvl="0" marL="0" rtl="0" algn="l">
              <a:spcBef>
                <a:spcPts val="1200"/>
              </a:spcBef>
              <a:spcAft>
                <a:spcPts val="0"/>
              </a:spcAft>
              <a:buNone/>
            </a:pPr>
            <a:r>
              <a:t/>
            </a:r>
            <a:endParaRPr sz="2100">
              <a:latin typeface="Arial"/>
              <a:ea typeface="Arial"/>
              <a:cs typeface="Arial"/>
              <a:sym typeface="Arial"/>
            </a:endParaRPr>
          </a:p>
        </p:txBody>
      </p:sp>
      <p:sp>
        <p:nvSpPr>
          <p:cNvPr id="134" name="Google Shape;134;p24"/>
          <p:cNvSpPr txBox="1"/>
          <p:nvPr>
            <p:ph idx="11" type="ftr"/>
          </p:nvPr>
        </p:nvSpPr>
        <p:spPr>
          <a:xfrm>
            <a:off x="1979712" y="4767263"/>
            <a:ext cx="5184576"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sp>
        <p:nvSpPr>
          <p:cNvPr id="135" name="Google Shape;135;p24"/>
          <p:cNvSpPr txBox="1"/>
          <p:nvPr>
            <p:ph idx="12" type="sldNum"/>
          </p:nvPr>
        </p:nvSpPr>
        <p:spPr>
          <a:xfrm>
            <a:off x="6553200" y="4767263"/>
            <a:ext cx="21336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Introduction</a:t>
            </a:r>
            <a:endParaRPr/>
          </a:p>
        </p:txBody>
      </p:sp>
      <p:sp>
        <p:nvSpPr>
          <p:cNvPr id="141" name="Google Shape;141;p25"/>
          <p:cNvSpPr txBox="1"/>
          <p:nvPr>
            <p:ph idx="1" type="body"/>
          </p:nvPr>
        </p:nvSpPr>
        <p:spPr>
          <a:xfrm>
            <a:off x="457200" y="1545637"/>
            <a:ext cx="8229600" cy="30489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Clr>
                <a:schemeClr val="dk1"/>
              </a:buClr>
              <a:buSzPts val="1400"/>
              <a:buChar char="●"/>
            </a:pPr>
            <a:r>
              <a:rPr lang="en" sz="1400">
                <a:latin typeface="Arial"/>
                <a:ea typeface="Arial"/>
                <a:cs typeface="Arial"/>
                <a:sym typeface="Arial"/>
              </a:rPr>
              <a:t>Ultrasound imaging is pivotal in prenatal care due to its cost effectiveness, real-time functionality and non invasiveness</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Char char="●"/>
            </a:pPr>
            <a:r>
              <a:rPr lang="en" sz="1400">
                <a:solidFill>
                  <a:srgbClr val="0D0D0D"/>
                </a:solidFill>
                <a:highlight>
                  <a:srgbClr val="FFFFFF"/>
                </a:highlight>
                <a:latin typeface="Arial"/>
                <a:ea typeface="Arial"/>
                <a:cs typeface="Arial"/>
                <a:sym typeface="Arial"/>
              </a:rPr>
              <a:t>Crown-Rump Length (CRL) and Head Circumference (HC) measurements are crucial for estimating gestational age and monitoring fetal growth</a:t>
            </a:r>
            <a:endParaRPr sz="14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400">
              <a:solidFill>
                <a:srgbClr val="0D0D0D"/>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0D0D0D"/>
              </a:buClr>
              <a:buSzPts val="1200"/>
              <a:buFont typeface="Roboto"/>
              <a:buChar char="●"/>
            </a:pPr>
            <a:r>
              <a:rPr lang="en" sz="1400">
                <a:solidFill>
                  <a:srgbClr val="0D0D0D"/>
                </a:solidFill>
                <a:highlight>
                  <a:srgbClr val="FFFFFF"/>
                </a:highlight>
                <a:latin typeface="Arial"/>
                <a:ea typeface="Arial"/>
                <a:cs typeface="Arial"/>
                <a:sym typeface="Arial"/>
              </a:rPr>
              <a:t>Automated systems present a promising avenue for addressing the limitations associated with manual biometric measurement techniques</a:t>
            </a:r>
            <a:endParaRPr sz="14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Introduction</a:t>
            </a:r>
            <a:endParaRPr/>
          </a:p>
        </p:txBody>
      </p:sp>
      <p:sp>
        <p:nvSpPr>
          <p:cNvPr id="147" name="Google Shape;147;p26"/>
          <p:cNvSpPr txBox="1"/>
          <p:nvPr>
            <p:ph idx="1" type="body"/>
          </p:nvPr>
        </p:nvSpPr>
        <p:spPr>
          <a:xfrm>
            <a:off x="457200" y="1545637"/>
            <a:ext cx="8229600" cy="30489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Clr>
                <a:schemeClr val="dk1"/>
              </a:buClr>
              <a:buSzPts val="1400"/>
              <a:buChar char="●"/>
            </a:pPr>
            <a:r>
              <a:rPr lang="en" sz="1400">
                <a:latin typeface="Arial"/>
                <a:ea typeface="Arial"/>
                <a:cs typeface="Arial"/>
                <a:sym typeface="Arial"/>
              </a:rPr>
              <a:t>This study endeavors to develop an algorithm capable of accurately estimating HC</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Font typeface="Arial"/>
              <a:buChar char="●"/>
            </a:pPr>
            <a:r>
              <a:rPr lang="en" sz="1400">
                <a:latin typeface="Arial"/>
                <a:ea typeface="Arial"/>
                <a:cs typeface="Arial"/>
                <a:sym typeface="Arial"/>
              </a:rPr>
              <a:t>Utilizes the U-Net architecture for segmentation to extract masks.</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Font typeface="Arial"/>
              <a:buChar char="●"/>
            </a:pPr>
            <a:r>
              <a:rPr lang="en" sz="1400">
                <a:latin typeface="Arial"/>
                <a:ea typeface="Arial"/>
                <a:cs typeface="Arial"/>
                <a:sym typeface="Arial"/>
              </a:rPr>
              <a:t>We employ Hough Transform</a:t>
            </a:r>
            <a:r>
              <a:rPr lang="en" sz="1400">
                <a:latin typeface="Arial"/>
                <a:ea typeface="Arial"/>
                <a:cs typeface="Arial"/>
                <a:sym typeface="Arial"/>
              </a:rPr>
              <a:t> for the ellipse parameter prediction. </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Dataset</a:t>
            </a:r>
            <a:endParaRPr/>
          </a:p>
        </p:txBody>
      </p:sp>
      <p:sp>
        <p:nvSpPr>
          <p:cNvPr id="153" name="Google Shape;153;p27"/>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317500" lvl="0" marL="457200" rtl="0" algn="l">
              <a:spcBef>
                <a:spcPts val="300"/>
              </a:spcBef>
              <a:spcAft>
                <a:spcPts val="0"/>
              </a:spcAft>
              <a:buSzPts val="1400"/>
              <a:buChar char="•"/>
            </a:pPr>
            <a:r>
              <a:rPr lang="en" sz="1400">
                <a:latin typeface="Arial"/>
                <a:ea typeface="Arial"/>
                <a:cs typeface="Arial"/>
                <a:sym typeface="Arial"/>
              </a:rPr>
              <a:t>The dataset used for this challenge is available for download </a:t>
            </a:r>
            <a:endParaRPr sz="1400">
              <a:latin typeface="Arial"/>
              <a:ea typeface="Arial"/>
              <a:cs typeface="Arial"/>
              <a:sym typeface="Arial"/>
            </a:endParaRPr>
          </a:p>
          <a:p>
            <a:pPr indent="0" lvl="0" marL="457200" rtl="0" algn="l">
              <a:spcBef>
                <a:spcPts val="300"/>
              </a:spcBef>
              <a:spcAft>
                <a:spcPts val="0"/>
              </a:spcAft>
              <a:buNone/>
            </a:pPr>
            <a:r>
              <a:rPr lang="en" sz="1400">
                <a:latin typeface="Arial"/>
                <a:ea typeface="Arial"/>
                <a:cs typeface="Arial"/>
                <a:sym typeface="Arial"/>
              </a:rPr>
              <a:t>from Zenodo, with the DOI 10.5281/zenodo.1322001</a:t>
            </a:r>
            <a:endParaRPr sz="1400">
              <a:latin typeface="Arial"/>
              <a:ea typeface="Arial"/>
              <a:cs typeface="Arial"/>
              <a:sym typeface="Arial"/>
            </a:endParaRPr>
          </a:p>
          <a:p>
            <a:pPr indent="0" lvl="0" marL="457200" rtl="0" algn="l">
              <a:spcBef>
                <a:spcPts val="300"/>
              </a:spcBef>
              <a:spcAft>
                <a:spcPts val="0"/>
              </a:spcAft>
              <a:buNone/>
            </a:pPr>
            <a:r>
              <a:t/>
            </a:r>
            <a:endParaRPr sz="1400">
              <a:latin typeface="Arial"/>
              <a:ea typeface="Arial"/>
              <a:cs typeface="Arial"/>
              <a:sym typeface="Arial"/>
            </a:endParaRPr>
          </a:p>
          <a:p>
            <a:pPr indent="-317500" lvl="0" marL="457200" rtl="0" algn="l">
              <a:spcBef>
                <a:spcPts val="300"/>
              </a:spcBef>
              <a:spcAft>
                <a:spcPts val="0"/>
              </a:spcAft>
              <a:buSzPts val="1400"/>
              <a:buFont typeface="Arial"/>
              <a:buChar char="•"/>
            </a:pPr>
            <a:r>
              <a:rPr lang="en" sz="1400">
                <a:latin typeface="Arial"/>
                <a:ea typeface="Arial"/>
                <a:cs typeface="Arial"/>
                <a:sym typeface="Arial"/>
              </a:rPr>
              <a:t>It comprises of </a:t>
            </a:r>
            <a:r>
              <a:rPr lang="en" sz="1400">
                <a:latin typeface="Arial"/>
                <a:ea typeface="Arial"/>
                <a:cs typeface="Arial"/>
                <a:sym typeface="Arial"/>
              </a:rPr>
              <a:t>training set of </a:t>
            </a:r>
            <a:r>
              <a:rPr lang="en" sz="1400">
                <a:latin typeface="Arial"/>
                <a:ea typeface="Arial"/>
                <a:cs typeface="Arial"/>
                <a:sym typeface="Arial"/>
              </a:rPr>
              <a:t>999 ultrasound images and </a:t>
            </a:r>
            <a:endParaRPr sz="1400">
              <a:latin typeface="Arial"/>
              <a:ea typeface="Arial"/>
              <a:cs typeface="Arial"/>
              <a:sym typeface="Arial"/>
            </a:endParaRPr>
          </a:p>
          <a:p>
            <a:pPr indent="0" lvl="0" marL="457200" rtl="0" algn="l">
              <a:spcBef>
                <a:spcPts val="300"/>
              </a:spcBef>
              <a:spcAft>
                <a:spcPts val="0"/>
              </a:spcAft>
              <a:buNone/>
            </a:pPr>
            <a:r>
              <a:rPr lang="en" sz="1400">
                <a:latin typeface="Arial"/>
                <a:ea typeface="Arial"/>
                <a:cs typeface="Arial"/>
                <a:sym typeface="Arial"/>
              </a:rPr>
              <a:t>testing dataset of 335 ultrasound images.</a:t>
            </a:r>
            <a:endParaRPr sz="1400">
              <a:latin typeface="Arial"/>
              <a:ea typeface="Arial"/>
              <a:cs typeface="Arial"/>
              <a:sym typeface="Arial"/>
            </a:endParaRPr>
          </a:p>
          <a:p>
            <a:pPr indent="0" lvl="0" marL="457200" rtl="0" algn="l">
              <a:spcBef>
                <a:spcPts val="300"/>
              </a:spcBef>
              <a:spcAft>
                <a:spcPts val="0"/>
              </a:spcAft>
              <a:buNone/>
            </a:pPr>
            <a:r>
              <a:t/>
            </a:r>
            <a:endParaRPr sz="1400">
              <a:latin typeface="Arial"/>
              <a:ea typeface="Arial"/>
              <a:cs typeface="Arial"/>
              <a:sym typeface="Arial"/>
            </a:endParaRPr>
          </a:p>
          <a:p>
            <a:pPr indent="-317500" lvl="0" marL="457200" rtl="0" algn="l">
              <a:spcBef>
                <a:spcPts val="300"/>
              </a:spcBef>
              <a:spcAft>
                <a:spcPts val="0"/>
              </a:spcAft>
              <a:buSzPts val="1400"/>
              <a:buFont typeface="Arial"/>
              <a:buChar char="•"/>
            </a:pPr>
            <a:r>
              <a:rPr lang="en" sz="1400">
                <a:latin typeface="Arial"/>
                <a:ea typeface="Arial"/>
                <a:cs typeface="Arial"/>
                <a:sym typeface="Arial"/>
              </a:rPr>
              <a:t>Dataset provides a diverse collection of pixel information </a:t>
            </a:r>
            <a:endParaRPr sz="1400">
              <a:latin typeface="Arial"/>
              <a:ea typeface="Arial"/>
              <a:cs typeface="Arial"/>
              <a:sym typeface="Arial"/>
            </a:endParaRPr>
          </a:p>
          <a:p>
            <a:pPr indent="0" lvl="0" marL="0" rtl="0" algn="l">
              <a:spcBef>
                <a:spcPts val="300"/>
              </a:spcBef>
              <a:spcAft>
                <a:spcPts val="0"/>
              </a:spcAft>
              <a:buNone/>
            </a:pPr>
            <a:r>
              <a:rPr lang="en" sz="1400">
                <a:latin typeface="Arial"/>
                <a:ea typeface="Arial"/>
                <a:cs typeface="Arial"/>
                <a:sym typeface="Arial"/>
              </a:rPr>
              <a:t>          and manual annotation of head circumference </a:t>
            </a:r>
            <a:endParaRPr sz="1400">
              <a:latin typeface="Arial"/>
              <a:ea typeface="Arial"/>
              <a:cs typeface="Arial"/>
              <a:sym typeface="Arial"/>
            </a:endParaRPr>
          </a:p>
          <a:p>
            <a:pPr indent="0" lvl="0" marL="914400" rtl="0" algn="l">
              <a:spcBef>
                <a:spcPts val="300"/>
              </a:spcBef>
              <a:spcAft>
                <a:spcPts val="0"/>
              </a:spcAft>
              <a:buNone/>
            </a:pPr>
            <a:r>
              <a:t/>
            </a:r>
            <a:endParaRPr sz="1400">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6331125" y="1696650"/>
            <a:ext cx="2104450" cy="2126825"/>
          </a:xfrm>
          <a:prstGeom prst="rect">
            <a:avLst/>
          </a:prstGeom>
          <a:noFill/>
          <a:ln>
            <a:noFill/>
          </a:ln>
        </p:spPr>
      </p:pic>
      <p:sp>
        <p:nvSpPr>
          <p:cNvPr id="155" name="Google Shape;155;p27"/>
          <p:cNvSpPr txBox="1"/>
          <p:nvPr/>
        </p:nvSpPr>
        <p:spPr>
          <a:xfrm>
            <a:off x="6473075" y="4128150"/>
            <a:ext cx="26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Ultrasound Image</a:t>
            </a:r>
            <a:endParaRPr>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57200" y="910140"/>
            <a:ext cx="8229600" cy="7560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Clr>
                <a:schemeClr val="dk1"/>
              </a:buClr>
              <a:buSzPct val="33333"/>
              <a:buFont typeface="Arial"/>
              <a:buNone/>
            </a:pPr>
            <a:r>
              <a:rPr lang="en"/>
              <a:t>Model Architecture</a:t>
            </a:r>
            <a:endParaRPr/>
          </a:p>
          <a:p>
            <a:pPr indent="0" lvl="0" marL="0" rtl="0" algn="ctr">
              <a:spcBef>
                <a:spcPts val="0"/>
              </a:spcBef>
              <a:spcAft>
                <a:spcPts val="0"/>
              </a:spcAft>
              <a:buNone/>
            </a:pPr>
            <a:r>
              <a:t/>
            </a:r>
            <a:endParaRPr/>
          </a:p>
        </p:txBody>
      </p:sp>
      <p:sp>
        <p:nvSpPr>
          <p:cNvPr id="161" name="Google Shape;161;p28"/>
          <p:cNvSpPr txBox="1"/>
          <p:nvPr>
            <p:ph idx="1" type="body"/>
          </p:nvPr>
        </p:nvSpPr>
        <p:spPr>
          <a:xfrm>
            <a:off x="231150" y="1405275"/>
            <a:ext cx="8681700" cy="3048900"/>
          </a:xfrm>
          <a:prstGeom prst="rect">
            <a:avLst/>
          </a:prstGeom>
        </p:spPr>
        <p:txBody>
          <a:bodyPr anchorCtr="0" anchor="t" bIns="34275" lIns="68575" spcFirstLastPara="1" rIns="68575" wrap="square" tIns="34275">
            <a:normAutofit/>
          </a:bodyPr>
          <a:lstStyle/>
          <a:p>
            <a:pPr indent="0" lvl="0" marL="0" rtl="0" algn="l">
              <a:spcBef>
                <a:spcPts val="300"/>
              </a:spcBef>
              <a:spcAft>
                <a:spcPts val="0"/>
              </a:spcAft>
              <a:buNone/>
            </a:pPr>
            <a:r>
              <a:t/>
            </a:r>
            <a:endParaRPr/>
          </a:p>
          <a:p>
            <a:pPr indent="0" lvl="0" marL="0" rtl="0" algn="l">
              <a:spcBef>
                <a:spcPts val="300"/>
              </a:spcBef>
              <a:spcAft>
                <a:spcPts val="0"/>
              </a:spcAft>
              <a:buClr>
                <a:schemeClr val="dk1"/>
              </a:buClr>
              <a:buSzPts val="1100"/>
              <a:buFont typeface="Arial"/>
              <a:buNone/>
            </a:pPr>
            <a:r>
              <a:t/>
            </a:r>
            <a:endParaRPr/>
          </a:p>
        </p:txBody>
      </p:sp>
      <p:pic>
        <p:nvPicPr>
          <p:cNvPr id="162" name="Google Shape;162;p28"/>
          <p:cNvPicPr preferRelativeResize="0"/>
          <p:nvPr/>
        </p:nvPicPr>
        <p:blipFill>
          <a:blip r:embed="rId3">
            <a:alphaModFix/>
          </a:blip>
          <a:stretch>
            <a:fillRect/>
          </a:stretch>
        </p:blipFill>
        <p:spPr>
          <a:xfrm>
            <a:off x="1193425" y="2446663"/>
            <a:ext cx="1093550" cy="1021475"/>
          </a:xfrm>
          <a:prstGeom prst="rect">
            <a:avLst/>
          </a:prstGeom>
          <a:noFill/>
          <a:ln>
            <a:noFill/>
          </a:ln>
        </p:spPr>
      </p:pic>
      <p:cxnSp>
        <p:nvCxnSpPr>
          <p:cNvPr id="163" name="Google Shape;163;p28"/>
          <p:cNvCxnSpPr/>
          <p:nvPr/>
        </p:nvCxnSpPr>
        <p:spPr>
          <a:xfrm>
            <a:off x="2295525" y="2949626"/>
            <a:ext cx="327300" cy="72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8"/>
          <p:cNvCxnSpPr/>
          <p:nvPr/>
        </p:nvCxnSpPr>
        <p:spPr>
          <a:xfrm>
            <a:off x="3848500" y="2929726"/>
            <a:ext cx="320400" cy="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8"/>
          <p:cNvSpPr txBox="1"/>
          <p:nvPr/>
        </p:nvSpPr>
        <p:spPr>
          <a:xfrm>
            <a:off x="355938" y="3827675"/>
            <a:ext cx="10587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Clr>
                <a:schemeClr val="dk1"/>
              </a:buClr>
              <a:buSzPts val="1100"/>
              <a:buFont typeface="Arial"/>
              <a:buNone/>
            </a:pPr>
            <a:r>
              <a:t/>
            </a:r>
            <a:endParaRPr sz="2400">
              <a:solidFill>
                <a:schemeClr val="dk1"/>
              </a:solidFill>
              <a:latin typeface="Quattrocento Sans"/>
              <a:ea typeface="Quattrocento Sans"/>
              <a:cs typeface="Quattrocento Sans"/>
              <a:sym typeface="Quattrocento Sans"/>
            </a:endParaRPr>
          </a:p>
        </p:txBody>
      </p:sp>
      <p:sp>
        <p:nvSpPr>
          <p:cNvPr id="166" name="Google Shape;166;p28"/>
          <p:cNvSpPr txBox="1"/>
          <p:nvPr/>
        </p:nvSpPr>
        <p:spPr>
          <a:xfrm>
            <a:off x="4237775" y="3778075"/>
            <a:ext cx="1832700" cy="554100"/>
          </a:xfrm>
          <a:prstGeom prst="rect">
            <a:avLst/>
          </a:prstGeom>
          <a:noFill/>
          <a:ln>
            <a:noFill/>
          </a:ln>
        </p:spPr>
        <p:txBody>
          <a:bodyPr anchorCtr="0" anchor="t" bIns="91425" lIns="91425" spcFirstLastPara="1" rIns="91425" wrap="square" tIns="91425">
            <a:spAutoFit/>
          </a:bodyPr>
          <a:lstStyle/>
          <a:p>
            <a:pPr indent="0" lvl="0" marL="457200" rtl="0" algn="l">
              <a:spcBef>
                <a:spcPts val="30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67" name="Google Shape;167;p28"/>
          <p:cNvSpPr txBox="1"/>
          <p:nvPr/>
        </p:nvSpPr>
        <p:spPr>
          <a:xfrm>
            <a:off x="5762250" y="3778075"/>
            <a:ext cx="1832700" cy="4002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a:solidFill>
                  <a:schemeClr val="dk1"/>
                </a:solidFill>
                <a:latin typeface="Quattrocento Sans"/>
                <a:ea typeface="Quattrocento Sans"/>
                <a:cs typeface="Quattrocento Sans"/>
                <a:sym typeface="Quattrocento Sans"/>
              </a:rPr>
              <a:t>      	</a:t>
            </a:r>
            <a:endParaRPr/>
          </a:p>
        </p:txBody>
      </p:sp>
      <p:sp>
        <p:nvSpPr>
          <p:cNvPr id="168" name="Google Shape;168;p28"/>
          <p:cNvSpPr txBox="1"/>
          <p:nvPr/>
        </p:nvSpPr>
        <p:spPr>
          <a:xfrm>
            <a:off x="6958825" y="3778075"/>
            <a:ext cx="1832700" cy="4002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a:solidFill>
                  <a:schemeClr val="dk1"/>
                </a:solidFill>
                <a:latin typeface="Quattrocento Sans"/>
                <a:ea typeface="Quattrocento Sans"/>
                <a:cs typeface="Quattrocento Sans"/>
                <a:sym typeface="Quattrocento Sans"/>
              </a:rPr>
              <a:t>       	       	</a:t>
            </a:r>
            <a:endParaRPr/>
          </a:p>
        </p:txBody>
      </p:sp>
      <p:sp>
        <p:nvSpPr>
          <p:cNvPr id="169" name="Google Shape;169;p28"/>
          <p:cNvSpPr txBox="1"/>
          <p:nvPr/>
        </p:nvSpPr>
        <p:spPr>
          <a:xfrm>
            <a:off x="3315314" y="3827675"/>
            <a:ext cx="22152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70" name="Google Shape;170;p28"/>
          <p:cNvSpPr/>
          <p:nvPr/>
        </p:nvSpPr>
        <p:spPr>
          <a:xfrm>
            <a:off x="2654500" y="2438900"/>
            <a:ext cx="1194000" cy="105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      </a:t>
            </a:r>
            <a:endParaRPr>
              <a:solidFill>
                <a:schemeClr val="dk1"/>
              </a:solidFill>
              <a:latin typeface="Quattrocento Sans"/>
              <a:ea typeface="Quattrocento Sans"/>
              <a:cs typeface="Quattrocento Sans"/>
              <a:sym typeface="Quattrocento Sans"/>
            </a:endParaRPr>
          </a:p>
        </p:txBody>
      </p:sp>
      <p:sp>
        <p:nvSpPr>
          <p:cNvPr id="171" name="Google Shape;171;p28"/>
          <p:cNvSpPr txBox="1"/>
          <p:nvPr/>
        </p:nvSpPr>
        <p:spPr>
          <a:xfrm>
            <a:off x="4615700" y="3827675"/>
            <a:ext cx="177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72" name="Google Shape;172;p28"/>
          <p:cNvSpPr txBox="1"/>
          <p:nvPr/>
        </p:nvSpPr>
        <p:spPr>
          <a:xfrm>
            <a:off x="5948650" y="3827675"/>
            <a:ext cx="155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73" name="Google Shape;173;p28"/>
          <p:cNvSpPr/>
          <p:nvPr/>
        </p:nvSpPr>
        <p:spPr>
          <a:xfrm>
            <a:off x="4168900" y="2456075"/>
            <a:ext cx="1404900" cy="105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74" name="Google Shape;174;p28"/>
          <p:cNvSpPr/>
          <p:nvPr/>
        </p:nvSpPr>
        <p:spPr>
          <a:xfrm>
            <a:off x="5854175" y="2447494"/>
            <a:ext cx="1194000" cy="1051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     </a:t>
            </a:r>
            <a:endParaRPr>
              <a:solidFill>
                <a:schemeClr val="dk1"/>
              </a:solidFill>
              <a:latin typeface="Quattrocento Sans"/>
              <a:ea typeface="Quattrocento Sans"/>
              <a:cs typeface="Quattrocento Sans"/>
              <a:sym typeface="Quattrocento Sans"/>
            </a:endParaRPr>
          </a:p>
        </p:txBody>
      </p:sp>
      <p:sp>
        <p:nvSpPr>
          <p:cNvPr id="175" name="Google Shape;175;p28"/>
          <p:cNvSpPr txBox="1"/>
          <p:nvPr/>
        </p:nvSpPr>
        <p:spPr>
          <a:xfrm>
            <a:off x="4074275" y="2643425"/>
            <a:ext cx="1779900" cy="677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600">
                <a:solidFill>
                  <a:schemeClr val="dk1"/>
                </a:solidFill>
                <a:latin typeface="Quattrocento Sans"/>
                <a:ea typeface="Quattrocento Sans"/>
                <a:cs typeface="Quattrocento Sans"/>
                <a:sym typeface="Quattrocento Sans"/>
              </a:rPr>
              <a:t>Edge </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chemeClr val="dk1"/>
                </a:solidFill>
                <a:latin typeface="Quattrocento Sans"/>
                <a:ea typeface="Quattrocento Sans"/>
                <a:cs typeface="Quattrocento Sans"/>
                <a:sym typeface="Quattrocento Sans"/>
              </a:rPr>
              <a:t>      Detection</a:t>
            </a:r>
            <a:endParaRPr sz="1600">
              <a:solidFill>
                <a:schemeClr val="dk1"/>
              </a:solidFill>
              <a:latin typeface="Quattrocento Sans"/>
              <a:ea typeface="Quattrocento Sans"/>
              <a:cs typeface="Quattrocento Sans"/>
              <a:sym typeface="Quattrocento Sans"/>
            </a:endParaRPr>
          </a:p>
        </p:txBody>
      </p:sp>
      <p:cxnSp>
        <p:nvCxnSpPr>
          <p:cNvPr id="176" name="Google Shape;176;p28"/>
          <p:cNvCxnSpPr/>
          <p:nvPr/>
        </p:nvCxnSpPr>
        <p:spPr>
          <a:xfrm>
            <a:off x="5547175" y="2926126"/>
            <a:ext cx="327300" cy="72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8"/>
          <p:cNvSpPr txBox="1"/>
          <p:nvPr/>
        </p:nvSpPr>
        <p:spPr>
          <a:xfrm>
            <a:off x="2880238" y="2729625"/>
            <a:ext cx="7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U Net</a:t>
            </a:r>
            <a:endParaRPr sz="2400">
              <a:solidFill>
                <a:schemeClr val="dk1"/>
              </a:solidFill>
              <a:latin typeface="Quattrocento Sans"/>
              <a:ea typeface="Quattrocento Sans"/>
              <a:cs typeface="Quattrocento Sans"/>
              <a:sym typeface="Quattrocento Sans"/>
            </a:endParaRPr>
          </a:p>
        </p:txBody>
      </p:sp>
      <p:sp>
        <p:nvSpPr>
          <p:cNvPr id="178" name="Google Shape;178;p28"/>
          <p:cNvSpPr txBox="1"/>
          <p:nvPr/>
        </p:nvSpPr>
        <p:spPr>
          <a:xfrm>
            <a:off x="5894200" y="2657000"/>
            <a:ext cx="109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ttrocento Sans"/>
                <a:ea typeface="Quattrocento Sans"/>
                <a:cs typeface="Quattrocento Sans"/>
                <a:sym typeface="Quattrocento Sans"/>
              </a:rPr>
              <a:t>   Hough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a:solidFill>
                  <a:schemeClr val="dk1"/>
                </a:solidFill>
                <a:latin typeface="Quattrocento Sans"/>
                <a:ea typeface="Quattrocento Sans"/>
                <a:cs typeface="Quattrocento Sans"/>
                <a:sym typeface="Quattrocento Sans"/>
              </a:rPr>
              <a:t>Transform</a:t>
            </a:r>
            <a:endParaRPr sz="24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800">
                <a:latin typeface="Arial"/>
                <a:ea typeface="Arial"/>
                <a:cs typeface="Arial"/>
                <a:sym typeface="Arial"/>
              </a:rPr>
              <a:t>Unet</a:t>
            </a:r>
            <a:r>
              <a:rPr lang="en" sz="2800">
                <a:latin typeface="Arial"/>
                <a:ea typeface="Arial"/>
                <a:cs typeface="Arial"/>
                <a:sym typeface="Arial"/>
              </a:rPr>
              <a:t> Architecture </a:t>
            </a:r>
            <a:endParaRPr/>
          </a:p>
        </p:txBody>
      </p:sp>
      <p:sp>
        <p:nvSpPr>
          <p:cNvPr id="184" name="Google Shape;184;p29"/>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0" lvl="0" marL="457200" rtl="0" algn="l">
              <a:lnSpc>
                <a:spcPct val="115000"/>
              </a:lnSpc>
              <a:spcBef>
                <a:spcPts val="0"/>
              </a:spcBef>
              <a:spcAft>
                <a:spcPts val="0"/>
              </a:spcAft>
              <a:buNone/>
            </a:pPr>
            <a:r>
              <a:t/>
            </a:r>
            <a:endParaRPr sz="1400">
              <a:solidFill>
                <a:srgbClr val="595959"/>
              </a:solidFill>
              <a:latin typeface="Arial"/>
              <a:ea typeface="Arial"/>
              <a:cs typeface="Arial"/>
              <a:sym typeface="Arial"/>
            </a:endParaRPr>
          </a:p>
          <a:p>
            <a:pPr indent="0" lvl="0" marL="0" rtl="0" algn="l">
              <a:spcBef>
                <a:spcPts val="1200"/>
              </a:spcBef>
              <a:spcAft>
                <a:spcPts val="0"/>
              </a:spcAft>
              <a:buNone/>
            </a:pPr>
            <a:r>
              <a:t/>
            </a:r>
            <a:endParaRPr/>
          </a:p>
        </p:txBody>
      </p:sp>
      <p:sp>
        <p:nvSpPr>
          <p:cNvPr id="185" name="Google Shape;185;p29"/>
          <p:cNvSpPr txBox="1"/>
          <p:nvPr/>
        </p:nvSpPr>
        <p:spPr>
          <a:xfrm>
            <a:off x="3873400" y="3299225"/>
            <a:ext cx="529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pic>
        <p:nvPicPr>
          <p:cNvPr id="186" name="Google Shape;186;p29"/>
          <p:cNvPicPr preferRelativeResize="0"/>
          <p:nvPr/>
        </p:nvPicPr>
        <p:blipFill>
          <a:blip r:embed="rId3">
            <a:alphaModFix/>
          </a:blip>
          <a:stretch>
            <a:fillRect/>
          </a:stretch>
        </p:blipFill>
        <p:spPr>
          <a:xfrm>
            <a:off x="1129450" y="1287500"/>
            <a:ext cx="6885099" cy="3360124"/>
          </a:xfrm>
          <a:prstGeom prst="rect">
            <a:avLst/>
          </a:prstGeom>
          <a:noFill/>
          <a:ln>
            <a:noFill/>
          </a:ln>
        </p:spPr>
      </p:pic>
      <p:sp>
        <p:nvSpPr>
          <p:cNvPr id="187" name="Google Shape;187;p29"/>
          <p:cNvSpPr txBox="1"/>
          <p:nvPr/>
        </p:nvSpPr>
        <p:spPr>
          <a:xfrm>
            <a:off x="904750" y="4538975"/>
            <a:ext cx="626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Quattrocento Sans"/>
                <a:ea typeface="Quattrocento Sans"/>
                <a:cs typeface="Quattrocento Sans"/>
                <a:sym typeface="Quattrocento Sans"/>
              </a:rPr>
              <a:t>U Net </a:t>
            </a:r>
            <a:endParaRPr sz="2400">
              <a:solidFill>
                <a:schemeClr val="dk1"/>
              </a:solidFill>
              <a:latin typeface="Quattrocento Sans"/>
              <a:ea typeface="Quattrocento Sans"/>
              <a:cs typeface="Quattrocento Sans"/>
              <a:sym typeface="Quattrocento Sans"/>
            </a:endParaRPr>
          </a:p>
        </p:txBody>
      </p:sp>
      <p:sp>
        <p:nvSpPr>
          <p:cNvPr id="188" name="Google Shape;188;p29"/>
          <p:cNvSpPr txBox="1"/>
          <p:nvPr/>
        </p:nvSpPr>
        <p:spPr>
          <a:xfrm>
            <a:off x="589500" y="4594525"/>
            <a:ext cx="7965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222"/>
                </a:solidFill>
                <a:highlight>
                  <a:srgbClr val="FFFFFF"/>
                </a:highlight>
                <a:latin typeface="Merriweather"/>
                <a:ea typeface="Merriweather"/>
                <a:cs typeface="Merriweather"/>
                <a:sym typeface="Merriweather"/>
              </a:rPr>
              <a:t>*U-Shaped Densely Connected Convolutions for Left Ventricle Segmentation from CMR Images</a:t>
            </a:r>
            <a:endParaRPr sz="24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6815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Canny Edge Detector</a:t>
            </a:r>
            <a:endParaRPr/>
          </a:p>
        </p:txBody>
      </p:sp>
      <p:sp>
        <p:nvSpPr>
          <p:cNvPr id="194" name="Google Shape;194;p30"/>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0"/>
              </a:spcBef>
              <a:spcAft>
                <a:spcPts val="0"/>
              </a:spcAft>
              <a:buSzPts val="1400"/>
              <a:buChar char="●"/>
            </a:pPr>
            <a:r>
              <a:rPr lang="en" sz="1400">
                <a:latin typeface="Arial"/>
                <a:ea typeface="Arial"/>
                <a:cs typeface="Arial"/>
                <a:sym typeface="Arial"/>
              </a:rPr>
              <a:t>Smoothing with Gaussian blur.</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Gradient calculation.</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Non-maximum suppression.</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Double thresholding and edge tracking.</a:t>
            </a:r>
            <a:endParaRPr sz="1400">
              <a:latin typeface="Arial"/>
              <a:ea typeface="Arial"/>
              <a:cs typeface="Arial"/>
              <a:sym typeface="Arial"/>
            </a:endParaRPr>
          </a:p>
          <a:p>
            <a:pPr indent="0" lvl="0" marL="457200" rtl="0" algn="l">
              <a:spcBef>
                <a:spcPts val="300"/>
              </a:spcBef>
              <a:spcAft>
                <a:spcPts val="0"/>
              </a:spcAft>
              <a:buNone/>
            </a:pPr>
            <a:r>
              <a:t/>
            </a:r>
            <a:endParaRPr sz="1400">
              <a:latin typeface="Arial"/>
              <a:ea typeface="Arial"/>
              <a:cs typeface="Arial"/>
              <a:sym typeface="Arial"/>
            </a:endParaRPr>
          </a:p>
        </p:txBody>
      </p:sp>
      <p:pic>
        <p:nvPicPr>
          <p:cNvPr id="195" name="Google Shape;195;p30"/>
          <p:cNvPicPr preferRelativeResize="0"/>
          <p:nvPr/>
        </p:nvPicPr>
        <p:blipFill>
          <a:blip r:embed="rId3">
            <a:alphaModFix/>
          </a:blip>
          <a:stretch>
            <a:fillRect/>
          </a:stretch>
        </p:blipFill>
        <p:spPr>
          <a:xfrm>
            <a:off x="1116988" y="2716475"/>
            <a:ext cx="1628775" cy="1352550"/>
          </a:xfrm>
          <a:prstGeom prst="rect">
            <a:avLst/>
          </a:prstGeom>
          <a:noFill/>
          <a:ln>
            <a:noFill/>
          </a:ln>
        </p:spPr>
      </p:pic>
      <p:pic>
        <p:nvPicPr>
          <p:cNvPr id="196" name="Google Shape;196;p30"/>
          <p:cNvPicPr preferRelativeResize="0"/>
          <p:nvPr/>
        </p:nvPicPr>
        <p:blipFill>
          <a:blip r:embed="rId4">
            <a:alphaModFix/>
          </a:blip>
          <a:stretch>
            <a:fillRect/>
          </a:stretch>
        </p:blipFill>
        <p:spPr>
          <a:xfrm>
            <a:off x="3588273" y="2700325"/>
            <a:ext cx="1628775" cy="1384852"/>
          </a:xfrm>
          <a:prstGeom prst="rect">
            <a:avLst/>
          </a:prstGeom>
          <a:noFill/>
          <a:ln>
            <a:noFill/>
          </a:ln>
        </p:spPr>
      </p:pic>
      <p:pic>
        <p:nvPicPr>
          <p:cNvPr id="197" name="Google Shape;197;p30"/>
          <p:cNvPicPr preferRelativeResize="0"/>
          <p:nvPr/>
        </p:nvPicPr>
        <p:blipFill>
          <a:blip r:embed="rId5">
            <a:alphaModFix/>
          </a:blip>
          <a:stretch>
            <a:fillRect/>
          </a:stretch>
        </p:blipFill>
        <p:spPr>
          <a:xfrm>
            <a:off x="6008675" y="2700325"/>
            <a:ext cx="1563799" cy="1384850"/>
          </a:xfrm>
          <a:prstGeom prst="rect">
            <a:avLst/>
          </a:prstGeom>
          <a:noFill/>
          <a:ln>
            <a:noFill/>
          </a:ln>
        </p:spPr>
      </p:pic>
      <p:sp>
        <p:nvSpPr>
          <p:cNvPr id="198" name="Google Shape;198;p30"/>
          <p:cNvSpPr/>
          <p:nvPr/>
        </p:nvSpPr>
        <p:spPr>
          <a:xfrm>
            <a:off x="2920725" y="3262600"/>
            <a:ext cx="492600" cy="876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9" name="Google Shape;199;p30"/>
          <p:cNvSpPr/>
          <p:nvPr/>
        </p:nvSpPr>
        <p:spPr>
          <a:xfrm>
            <a:off x="5257075" y="3262600"/>
            <a:ext cx="492600" cy="8760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00" name="Google Shape;200;p30"/>
          <p:cNvSpPr txBox="1"/>
          <p:nvPr/>
        </p:nvSpPr>
        <p:spPr>
          <a:xfrm>
            <a:off x="1384038" y="4182225"/>
            <a:ext cx="109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Quattrocento Sans"/>
                <a:ea typeface="Quattrocento Sans"/>
                <a:cs typeface="Quattrocento Sans"/>
                <a:sym typeface="Quattrocento Sans"/>
              </a:rPr>
              <a:t>Predicted mask</a:t>
            </a:r>
            <a:endParaRPr sz="1000">
              <a:solidFill>
                <a:schemeClr val="dk1"/>
              </a:solidFill>
              <a:latin typeface="Quattrocento Sans"/>
              <a:ea typeface="Quattrocento Sans"/>
              <a:cs typeface="Quattrocento Sans"/>
              <a:sym typeface="Quattrocento Sans"/>
            </a:endParaRPr>
          </a:p>
        </p:txBody>
      </p:sp>
      <p:sp>
        <p:nvSpPr>
          <p:cNvPr id="201" name="Google Shape;201;p30"/>
          <p:cNvSpPr txBox="1"/>
          <p:nvPr/>
        </p:nvSpPr>
        <p:spPr>
          <a:xfrm>
            <a:off x="3931963" y="4182225"/>
            <a:ext cx="109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Quattrocento Sans"/>
                <a:ea typeface="Quattrocento Sans"/>
                <a:cs typeface="Quattrocento Sans"/>
                <a:sym typeface="Quattrocento Sans"/>
              </a:rPr>
              <a:t>Binary Mask</a:t>
            </a:r>
            <a:endParaRPr sz="1000">
              <a:solidFill>
                <a:schemeClr val="dk1"/>
              </a:solidFill>
              <a:latin typeface="Quattrocento Sans"/>
              <a:ea typeface="Quattrocento Sans"/>
              <a:cs typeface="Quattrocento Sans"/>
              <a:sym typeface="Quattrocento Sans"/>
            </a:endParaRPr>
          </a:p>
        </p:txBody>
      </p:sp>
      <p:sp>
        <p:nvSpPr>
          <p:cNvPr id="202" name="Google Shape;202;p30"/>
          <p:cNvSpPr txBox="1"/>
          <p:nvPr/>
        </p:nvSpPr>
        <p:spPr>
          <a:xfrm>
            <a:off x="6229550" y="4182225"/>
            <a:ext cx="26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Quattrocento Sans"/>
                <a:ea typeface="Quattrocento Sans"/>
                <a:cs typeface="Quattrocento Sans"/>
                <a:sym typeface="Quattrocento Sans"/>
              </a:rPr>
              <a:t>Edge Detected</a:t>
            </a:r>
            <a:endParaRPr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 sz="1000">
                <a:solidFill>
                  <a:schemeClr val="dk1"/>
                </a:solidFill>
                <a:latin typeface="Quattrocento Sans"/>
                <a:ea typeface="Quattrocento Sans"/>
                <a:cs typeface="Quattrocento Sans"/>
                <a:sym typeface="Quattrocento Sans"/>
              </a:rPr>
              <a:t>       Overlay</a:t>
            </a:r>
            <a:endParaRPr sz="10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57200" y="637740"/>
            <a:ext cx="8229600" cy="7560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Hough Transform</a:t>
            </a:r>
            <a:endParaRPr/>
          </a:p>
        </p:txBody>
      </p:sp>
      <p:sp>
        <p:nvSpPr>
          <p:cNvPr id="208" name="Google Shape;208;p31"/>
          <p:cNvSpPr txBox="1"/>
          <p:nvPr>
            <p:ph idx="1" type="body"/>
          </p:nvPr>
        </p:nvSpPr>
        <p:spPr>
          <a:xfrm>
            <a:off x="457200" y="1545637"/>
            <a:ext cx="8229600" cy="30489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Edge detection using techniques like Canny.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Voting for potential lines in the Hough space.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Thresholding and interpretation of peaks.</a:t>
            </a:r>
            <a:endParaRPr sz="1400">
              <a:latin typeface="Arial"/>
              <a:ea typeface="Arial"/>
              <a:cs typeface="Arial"/>
              <a:sym typeface="Arial"/>
            </a:endParaRPr>
          </a:p>
          <a:p>
            <a:pPr indent="0" lvl="0" marL="457200" rtl="0" algn="l">
              <a:spcBef>
                <a:spcPts val="0"/>
              </a:spcBef>
              <a:spcAft>
                <a:spcPts val="0"/>
              </a:spcAft>
              <a:buNone/>
            </a:pPr>
            <a:r>
              <a:t/>
            </a:r>
            <a:endParaRPr sz="1200"/>
          </a:p>
          <a:p>
            <a:pPr indent="0" lvl="0" marL="2286000" rtl="0" algn="l">
              <a:spcBef>
                <a:spcPts val="0"/>
              </a:spcBef>
              <a:spcAft>
                <a:spcPts val="0"/>
              </a:spcAft>
              <a:buNone/>
            </a:pPr>
            <a:r>
              <a:rPr lang="en" sz="1200"/>
              <a:t>Ellipses detected by Hough Transform   </a:t>
            </a:r>
            <a:endParaRPr sz="1200"/>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300"/>
              </a:spcBef>
              <a:spcAft>
                <a:spcPts val="0"/>
              </a:spcAft>
              <a:buNone/>
            </a:pPr>
            <a:r>
              <a:t/>
            </a:r>
            <a:endParaRPr sz="1400">
              <a:latin typeface="Arial"/>
              <a:ea typeface="Arial"/>
              <a:cs typeface="Arial"/>
              <a:sym typeface="Arial"/>
            </a:endParaRPr>
          </a:p>
        </p:txBody>
      </p:sp>
      <p:pic>
        <p:nvPicPr>
          <p:cNvPr id="209" name="Google Shape;209;p31"/>
          <p:cNvPicPr preferRelativeResize="0"/>
          <p:nvPr/>
        </p:nvPicPr>
        <p:blipFill>
          <a:blip r:embed="rId3">
            <a:alphaModFix/>
          </a:blip>
          <a:stretch>
            <a:fillRect/>
          </a:stretch>
        </p:blipFill>
        <p:spPr>
          <a:xfrm>
            <a:off x="3440025" y="2782743"/>
            <a:ext cx="1426575" cy="14214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E_IITKGP_Presentation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