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56" r:id="rId5"/>
    <p:sldId id="257" r:id="rId6"/>
    <p:sldId id="269" r:id="rId7"/>
    <p:sldId id="282" r:id="rId8"/>
    <p:sldId id="283" r:id="rId9"/>
    <p:sldId id="284" r:id="rId10"/>
    <p:sldId id="280" r:id="rId11"/>
    <p:sldId id="270" r:id="rId12"/>
    <p:sldId id="279" r:id="rId13"/>
    <p:sldId id="281" r:id="rId14"/>
    <p:sldId id="271" r:id="rId15"/>
    <p:sldId id="273" r:id="rId16"/>
    <p:sldId id="274" r:id="rId17"/>
    <p:sldId id="275"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D3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5" d="100"/>
          <a:sy n="85" d="100"/>
        </p:scale>
        <p:origin x="590" y="62"/>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harika Saxena" userId="56cb53878f677c3b" providerId="LiveId" clId="{A4F55B92-3703-47CA-A15F-756F2EB8C4E2}"/>
    <pc:docChg chg="undo custSel modSld">
      <pc:chgData name="Niharika Saxena" userId="56cb53878f677c3b" providerId="LiveId" clId="{A4F55B92-3703-47CA-A15F-756F2EB8C4E2}" dt="2023-11-22T08:29:25.067" v="174" actId="20577"/>
      <pc:docMkLst>
        <pc:docMk/>
      </pc:docMkLst>
      <pc:sldChg chg="modSp mod">
        <pc:chgData name="Niharika Saxena" userId="56cb53878f677c3b" providerId="LiveId" clId="{A4F55B92-3703-47CA-A15F-756F2EB8C4E2}" dt="2023-11-22T08:21:37.386" v="48" actId="20577"/>
        <pc:sldMkLst>
          <pc:docMk/>
          <pc:sldMk cId="2405517578" sldId="271"/>
        </pc:sldMkLst>
        <pc:spChg chg="mod">
          <ac:chgData name="Niharika Saxena" userId="56cb53878f677c3b" providerId="LiveId" clId="{A4F55B92-3703-47CA-A15F-756F2EB8C4E2}" dt="2023-11-22T08:21:37.386" v="48" actId="20577"/>
          <ac:spMkLst>
            <pc:docMk/>
            <pc:sldMk cId="2405517578" sldId="271"/>
            <ac:spMk id="3" creationId="{3D9F32A5-4AD7-623A-F599-F7F2D3B2F306}"/>
          </ac:spMkLst>
        </pc:spChg>
      </pc:sldChg>
      <pc:sldChg chg="modSp mod">
        <pc:chgData name="Niharika Saxena" userId="56cb53878f677c3b" providerId="LiveId" clId="{A4F55B92-3703-47CA-A15F-756F2EB8C4E2}" dt="2023-11-22T08:23:53.717" v="143" actId="20577"/>
        <pc:sldMkLst>
          <pc:docMk/>
          <pc:sldMk cId="2408354220" sldId="274"/>
        </pc:sldMkLst>
        <pc:spChg chg="mod">
          <ac:chgData name="Niharika Saxena" userId="56cb53878f677c3b" providerId="LiveId" clId="{A4F55B92-3703-47CA-A15F-756F2EB8C4E2}" dt="2023-11-22T08:23:53.717" v="143" actId="20577"/>
          <ac:spMkLst>
            <pc:docMk/>
            <pc:sldMk cId="2408354220" sldId="274"/>
            <ac:spMk id="3" creationId="{6BAFE5DB-6C67-E58D-3E9E-5E75E5B0B71B}"/>
          </ac:spMkLst>
        </pc:spChg>
      </pc:sldChg>
      <pc:sldChg chg="modSp mod">
        <pc:chgData name="Niharika Saxena" userId="56cb53878f677c3b" providerId="LiveId" clId="{A4F55B92-3703-47CA-A15F-756F2EB8C4E2}" dt="2023-11-22T08:29:25.067" v="174" actId="20577"/>
        <pc:sldMkLst>
          <pc:docMk/>
          <pc:sldMk cId="485951153" sldId="275"/>
        </pc:sldMkLst>
        <pc:spChg chg="mod">
          <ac:chgData name="Niharika Saxena" userId="56cb53878f677c3b" providerId="LiveId" clId="{A4F55B92-3703-47CA-A15F-756F2EB8C4E2}" dt="2023-11-22T08:29:25.067" v="174" actId="20577"/>
          <ac:spMkLst>
            <pc:docMk/>
            <pc:sldMk cId="485951153" sldId="275"/>
            <ac:spMk id="3" creationId="{0153ECA1-928C-E067-F284-F05DDCF592A9}"/>
          </ac:spMkLst>
        </pc:spChg>
      </pc:sldChg>
      <pc:sldChg chg="modSp mod">
        <pc:chgData name="Niharika Saxena" userId="56cb53878f677c3b" providerId="LiveId" clId="{A4F55B92-3703-47CA-A15F-756F2EB8C4E2}" dt="2023-11-21T05:16:28.362" v="12" actId="20577"/>
        <pc:sldMkLst>
          <pc:docMk/>
          <pc:sldMk cId="3942942740" sldId="282"/>
        </pc:sldMkLst>
        <pc:spChg chg="mod">
          <ac:chgData name="Niharika Saxena" userId="56cb53878f677c3b" providerId="LiveId" clId="{A4F55B92-3703-47CA-A15F-756F2EB8C4E2}" dt="2023-11-21T05:16:28.362" v="12" actId="20577"/>
          <ac:spMkLst>
            <pc:docMk/>
            <pc:sldMk cId="3942942740" sldId="282"/>
            <ac:spMk id="3" creationId="{5196616D-DE54-9F41-0357-54FBA1A4A664}"/>
          </ac:spMkLst>
        </pc:spChg>
      </pc:sldChg>
      <pc:sldChg chg="delSp modSp mod">
        <pc:chgData name="Niharika Saxena" userId="56cb53878f677c3b" providerId="LiveId" clId="{A4F55B92-3703-47CA-A15F-756F2EB8C4E2}" dt="2023-11-22T08:19:44.550" v="17" actId="14100"/>
        <pc:sldMkLst>
          <pc:docMk/>
          <pc:sldMk cId="1954541942" sldId="284"/>
        </pc:sldMkLst>
        <pc:picChg chg="mod">
          <ac:chgData name="Niharika Saxena" userId="56cb53878f677c3b" providerId="LiveId" clId="{A4F55B92-3703-47CA-A15F-756F2EB8C4E2}" dt="2023-11-22T08:19:44.550" v="17" actId="14100"/>
          <ac:picMkLst>
            <pc:docMk/>
            <pc:sldMk cId="1954541942" sldId="284"/>
            <ac:picMk id="5" creationId="{4BD4734F-B7AE-AC91-722E-BA7AD09D3201}"/>
          </ac:picMkLst>
        </pc:picChg>
        <pc:picChg chg="mod">
          <ac:chgData name="Niharika Saxena" userId="56cb53878f677c3b" providerId="LiveId" clId="{A4F55B92-3703-47CA-A15F-756F2EB8C4E2}" dt="2023-11-22T08:19:37.098" v="15" actId="1076"/>
          <ac:picMkLst>
            <pc:docMk/>
            <pc:sldMk cId="1954541942" sldId="284"/>
            <ac:picMk id="6" creationId="{24307B51-D963-6D6E-E657-68587C66F157}"/>
          </ac:picMkLst>
        </pc:picChg>
        <pc:picChg chg="del">
          <ac:chgData name="Niharika Saxena" userId="56cb53878f677c3b" providerId="LiveId" clId="{A4F55B92-3703-47CA-A15F-756F2EB8C4E2}" dt="2023-11-22T08:19:30.937" v="13" actId="478"/>
          <ac:picMkLst>
            <pc:docMk/>
            <pc:sldMk cId="1954541942" sldId="284"/>
            <ac:picMk id="7" creationId="{5C22F349-23D6-F962-D177-ACFAC4281168}"/>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11/22/2023</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11/22/2023</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dirty="0"/>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15</a:t>
            </a:fld>
            <a:endParaRPr lang="en-US" dirty="0"/>
          </a:p>
        </p:txBody>
      </p:sp>
    </p:spTree>
    <p:extLst>
      <p:ext uri="{BB962C8B-B14F-4D97-AF65-F5344CB8AC3E}">
        <p14:creationId xmlns:p14="http://schemas.microsoft.com/office/powerpoint/2010/main" val="57481153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11/22/2023</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402B9795-92DC-40DC-A1CA-9A4B349D7824}" type="datetimeFigureOut">
              <a:rPr lang="en-US"/>
              <a:t>11/22/2023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11/22/2023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11/22/2023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11/22/2023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11/22/2023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11/22/2023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11/22/2023</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11/22/2023</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11/22/2023</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11/22/2023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79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11/22/2023</a:t>
            </a:fld>
            <a:endParaRPr lang="en-US"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tinkercad.com/things/8JFDOpKg1wq-start-simulating/editel?lessonid=EHD2303J3YPUS5Z&amp;projectid=OT2JZ1PL20FZRMO&amp;collectionid=O0K87SQL1W5N4P2&amp;sharecode=XtgY5NsyA6II4fmLRlRXY_QYKWmTCOxF85SixV5E9cU+"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962787" y="2549636"/>
            <a:ext cx="5734050" cy="955565"/>
          </a:xfrm>
        </p:spPr>
        <p:txBody>
          <a:bodyPr anchor="ctr"/>
          <a:lstStyle/>
          <a:p>
            <a:r>
              <a:rPr lang="en-US" dirty="0"/>
              <a:t>CLAP SWITCH</a:t>
            </a:r>
          </a:p>
        </p:txBody>
      </p:sp>
      <p:sp>
        <p:nvSpPr>
          <p:cNvPr id="7" name="Subtitle 6"/>
          <p:cNvSpPr>
            <a:spLocks noGrp="1"/>
          </p:cNvSpPr>
          <p:nvPr>
            <p:ph type="subTitle" idx="1"/>
          </p:nvPr>
        </p:nvSpPr>
        <p:spPr>
          <a:xfrm>
            <a:off x="962787" y="3747247"/>
            <a:ext cx="5734050" cy="1513915"/>
          </a:xfrm>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Kshitija Giradkar 2023-IMT-044</a:t>
            </a:r>
          </a:p>
          <a:p>
            <a:pPr>
              <a:lnSpc>
                <a:spcPct val="150000"/>
              </a:lnSpc>
            </a:pPr>
            <a:r>
              <a:rPr lang="en-US" sz="2000" dirty="0">
                <a:latin typeface="Times New Roman" panose="02020603050405020304" pitchFamily="18" charset="0"/>
                <a:cs typeface="Times New Roman" panose="02020603050405020304" pitchFamily="18" charset="0"/>
              </a:rPr>
              <a:t>Niharika Saxena 2023-IMT-052</a:t>
            </a:r>
          </a:p>
          <a:p>
            <a:pPr>
              <a:lnSpc>
                <a:spcPct val="150000"/>
              </a:lnSpc>
            </a:pPr>
            <a:r>
              <a:rPr lang="en-US" sz="2000" dirty="0">
                <a:latin typeface="Times New Roman" panose="02020603050405020304" pitchFamily="18" charset="0"/>
                <a:cs typeface="Times New Roman" panose="02020603050405020304" pitchFamily="18" charset="0"/>
              </a:rPr>
              <a:t>Shreya Pandey 2023-IMT-074</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a:xfrm>
            <a:off x="6981063" y="1310655"/>
            <a:ext cx="5210937" cy="4319180"/>
          </a:xfrm>
        </p:spPr>
      </p:pic>
    </p:spTree>
    <p:extLst>
      <p:ext uri="{BB962C8B-B14F-4D97-AF65-F5344CB8AC3E}">
        <p14:creationId xmlns:p14="http://schemas.microsoft.com/office/powerpoint/2010/main" val="1652133998"/>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420A3-6E4B-FAAD-AF4A-1648D700BE73}"/>
              </a:ext>
            </a:extLst>
          </p:cNvPr>
          <p:cNvSpPr>
            <a:spLocks noGrp="1"/>
          </p:cNvSpPr>
          <p:nvPr>
            <p:ph type="title"/>
          </p:nvPr>
        </p:nvSpPr>
        <p:spPr/>
        <p:txBody>
          <a:bodyPr/>
          <a:lstStyle/>
          <a:p>
            <a:r>
              <a:rPr lang="en-IN" dirty="0"/>
              <a:t>Schematic Circuit Simulation Diagram</a:t>
            </a:r>
          </a:p>
        </p:txBody>
      </p:sp>
      <p:pic>
        <p:nvPicPr>
          <p:cNvPr id="5" name="Content Placeholder 4">
            <a:extLst>
              <a:ext uri="{FF2B5EF4-FFF2-40B4-BE49-F238E27FC236}">
                <a16:creationId xmlns:a16="http://schemas.microsoft.com/office/drawing/2014/main" id="{8EBECFCD-962D-3A2E-71B8-E2E72D2D8A2B}"/>
              </a:ext>
            </a:extLst>
          </p:cNvPr>
          <p:cNvPicPr>
            <a:picLocks noGrp="1" noChangeAspect="1"/>
          </p:cNvPicPr>
          <p:nvPr>
            <p:ph idx="1"/>
          </p:nvPr>
        </p:nvPicPr>
        <p:blipFill rotWithShape="1">
          <a:blip r:embed="rId2"/>
          <a:srcRect l="699" t="32647" r="5662" b="25000"/>
          <a:stretch/>
        </p:blipFill>
        <p:spPr>
          <a:xfrm>
            <a:off x="1104899" y="1492624"/>
            <a:ext cx="9980681" cy="2539254"/>
          </a:xfrm>
        </p:spPr>
      </p:pic>
      <p:pic>
        <p:nvPicPr>
          <p:cNvPr id="7" name="Picture 6">
            <a:extLst>
              <a:ext uri="{FF2B5EF4-FFF2-40B4-BE49-F238E27FC236}">
                <a16:creationId xmlns:a16="http://schemas.microsoft.com/office/drawing/2014/main" id="{AB7A8393-C3BD-C801-3FBF-5BD87BE61CD5}"/>
              </a:ext>
            </a:extLst>
          </p:cNvPr>
          <p:cNvPicPr>
            <a:picLocks noChangeAspect="1"/>
          </p:cNvPicPr>
          <p:nvPr/>
        </p:nvPicPr>
        <p:blipFill rotWithShape="1">
          <a:blip r:embed="rId3"/>
          <a:srcRect l="7353" t="36209" r="7206" b="31895"/>
          <a:stretch/>
        </p:blipFill>
        <p:spPr>
          <a:xfrm>
            <a:off x="1104899" y="4159624"/>
            <a:ext cx="9980682" cy="2187388"/>
          </a:xfrm>
          <a:prstGeom prst="rect">
            <a:avLst/>
          </a:prstGeom>
        </p:spPr>
      </p:pic>
    </p:spTree>
    <p:extLst>
      <p:ext uri="{BB962C8B-B14F-4D97-AF65-F5344CB8AC3E}">
        <p14:creationId xmlns:p14="http://schemas.microsoft.com/office/powerpoint/2010/main" val="45349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35B02-9A60-0A4A-582B-CFBA1EA362D7}"/>
              </a:ext>
            </a:extLst>
          </p:cNvPr>
          <p:cNvSpPr>
            <a:spLocks noGrp="1"/>
          </p:cNvSpPr>
          <p:nvPr>
            <p:ph type="title"/>
          </p:nvPr>
        </p:nvSpPr>
        <p:spPr/>
        <p:txBody>
          <a:bodyPr/>
          <a:lstStyle/>
          <a:p>
            <a:r>
              <a:rPr lang="en-IN" dirty="0"/>
              <a:t>Working of the circuit</a:t>
            </a:r>
          </a:p>
        </p:txBody>
      </p:sp>
      <p:sp>
        <p:nvSpPr>
          <p:cNvPr id="3" name="Content Placeholder 2">
            <a:extLst>
              <a:ext uri="{FF2B5EF4-FFF2-40B4-BE49-F238E27FC236}">
                <a16:creationId xmlns:a16="http://schemas.microsoft.com/office/drawing/2014/main" id="{3D9F32A5-4AD7-623A-F599-F7F2D3B2F306}"/>
              </a:ext>
            </a:extLst>
          </p:cNvPr>
          <p:cNvSpPr>
            <a:spLocks noGrp="1"/>
          </p:cNvSpPr>
          <p:nvPr>
            <p:ph idx="1"/>
          </p:nvPr>
        </p:nvSpPr>
        <p:spPr/>
        <p:txBody>
          <a:bodyPr>
            <a:noAutofit/>
          </a:bodyPr>
          <a:lstStyle/>
          <a:p>
            <a:pPr>
              <a:lnSpc>
                <a:spcPct val="100000"/>
              </a:lnSpc>
            </a:pPr>
            <a:r>
              <a:rPr lang="en-US" dirty="0">
                <a:solidFill>
                  <a:schemeClr val="tx1">
                    <a:lumMod val="75000"/>
                  </a:schemeClr>
                </a:solidFill>
                <a:latin typeface="Times New Roman" panose="02020603050405020304" pitchFamily="18" charset="0"/>
                <a:cs typeface="Times New Roman" panose="02020603050405020304" pitchFamily="18" charset="0"/>
              </a:rPr>
              <a:t>Clap switch is a circuit that can switch ON &amp; OFF a light, fan, radio etc. by the sound of clap. This circuit uses a sound-activated sensor as an input to detect the clap sound &amp; generates the output by processing the input into the circuit. Once the clap sound is provided to the mic, then it gets electrical energy &amp; turns ON LED. After some time, the LED will automatically be turned OFF. By changing the 100nF capacitor value, the activated LED timer can be modified because it is connected through the IC 555 timer. The main function of this is to generate a signal.</a:t>
            </a:r>
          </a:p>
          <a:p>
            <a:pPr>
              <a:lnSpc>
                <a:spcPct val="100000"/>
              </a:lnSpc>
            </a:pPr>
            <a:r>
              <a:rPr lang="en-US" b="0" i="0" dirty="0">
                <a:solidFill>
                  <a:schemeClr val="tx1">
                    <a:lumMod val="75000"/>
                  </a:schemeClr>
                </a:solidFill>
                <a:effectLst/>
                <a:latin typeface="Times New Roman" panose="02020603050405020304" pitchFamily="18" charset="0"/>
                <a:cs typeface="Times New Roman" panose="02020603050405020304" pitchFamily="18" charset="0"/>
              </a:rPr>
              <a:t>This circuit doesn’t use any kind of switch to control the circuit.</a:t>
            </a:r>
          </a:p>
          <a:p>
            <a:pPr>
              <a:lnSpc>
                <a:spcPct val="100000"/>
              </a:lnSpc>
            </a:pPr>
            <a:r>
              <a:rPr lang="en-US" b="0" i="0" dirty="0">
                <a:solidFill>
                  <a:schemeClr val="tx1">
                    <a:lumMod val="75000"/>
                  </a:schemeClr>
                </a:solidFill>
                <a:effectLst/>
                <a:latin typeface="Times New Roman" panose="02020603050405020304" pitchFamily="18" charset="0"/>
                <a:cs typeface="Times New Roman" panose="02020603050405020304" pitchFamily="18" charset="0"/>
              </a:rPr>
              <a:t>Once the battery is connected to the circuit then the circuit will be activated. Once the sound input is given to the circuit by clapping, then the electrical signals are sent to the IC that generates the signal to activate the LED.</a:t>
            </a: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55175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C94E9-7C7F-F4C5-3DF1-8EECCDC97A4C}"/>
              </a:ext>
            </a:extLst>
          </p:cNvPr>
          <p:cNvSpPr>
            <a:spLocks noGrp="1"/>
          </p:cNvSpPr>
          <p:nvPr>
            <p:ph type="title"/>
          </p:nvPr>
        </p:nvSpPr>
        <p:spPr/>
        <p:txBody>
          <a:bodyPr/>
          <a:lstStyle/>
          <a:p>
            <a:r>
              <a:rPr lang="en-IN" dirty="0"/>
              <a:t>Advantages and Disadvantages</a:t>
            </a:r>
          </a:p>
        </p:txBody>
      </p:sp>
      <p:sp>
        <p:nvSpPr>
          <p:cNvPr id="3" name="Content Placeholder 2">
            <a:extLst>
              <a:ext uri="{FF2B5EF4-FFF2-40B4-BE49-F238E27FC236}">
                <a16:creationId xmlns:a16="http://schemas.microsoft.com/office/drawing/2014/main" id="{658C504A-301E-07F9-BBB6-F121AF5F98E8}"/>
              </a:ext>
            </a:extLst>
          </p:cNvPr>
          <p:cNvSpPr>
            <a:spLocks noGrp="1"/>
          </p:cNvSpPr>
          <p:nvPr>
            <p:ph sz="half" idx="1"/>
          </p:nvPr>
        </p:nvSpPr>
        <p:spPr>
          <a:xfrm>
            <a:off x="907676" y="1698812"/>
            <a:ext cx="4914900" cy="4715434"/>
          </a:xfrm>
        </p:spPr>
        <p:txBody>
          <a:bodyPr>
            <a:normAutofit lnSpcReduction="10000"/>
          </a:bodyPr>
          <a:lstStyle/>
          <a:p>
            <a:pPr marL="0" indent="0" algn="ctr">
              <a:lnSpc>
                <a:spcPct val="110000"/>
              </a:lnSpc>
              <a:buNone/>
            </a:pPr>
            <a:r>
              <a:rPr lang="en-IN" dirty="0">
                <a:latin typeface="Times New Roman" panose="02020603050405020304" pitchFamily="18" charset="0"/>
                <a:cs typeface="Times New Roman" panose="02020603050405020304" pitchFamily="18" charset="0"/>
              </a:rPr>
              <a:t>ADVANTAGES</a:t>
            </a:r>
          </a:p>
          <a:p>
            <a:pPr marL="457200" indent="-457200">
              <a:lnSpc>
                <a:spcPct val="110000"/>
              </a:lnSpc>
              <a:buFont typeface="+mj-lt"/>
              <a:buAutoNum type="arabicPeriod"/>
            </a:pPr>
            <a:r>
              <a:rPr lang="en-IN" dirty="0">
                <a:latin typeface="Times New Roman" panose="02020603050405020304" pitchFamily="18" charset="0"/>
                <a:cs typeface="Times New Roman" panose="02020603050405020304" pitchFamily="18" charset="0"/>
              </a:rPr>
              <a:t>The primary </a:t>
            </a:r>
            <a:r>
              <a:rPr lang="en-US" dirty="0">
                <a:latin typeface="Times New Roman" panose="02020603050405020304" pitchFamily="18" charset="0"/>
                <a:cs typeface="Times New Roman" panose="02020603050405020304" pitchFamily="18" charset="0"/>
              </a:rPr>
              <a:t>application involves an elderly or mobility-impaired person. </a:t>
            </a:r>
          </a:p>
          <a:p>
            <a:pPr marL="457200" indent="-457200">
              <a:lnSpc>
                <a:spcPct val="110000"/>
              </a:lnSpc>
              <a:buFont typeface="+mj-lt"/>
              <a:buAutoNum type="arabicPeriod"/>
            </a:pPr>
            <a:r>
              <a:rPr lang="en-US" dirty="0">
                <a:latin typeface="Times New Roman" panose="02020603050405020304" pitchFamily="18" charset="0"/>
                <a:cs typeface="Times New Roman" panose="02020603050405020304" pitchFamily="18" charset="0"/>
              </a:rPr>
              <a:t>We can turn something (e.g. a lamp) on and off from any location in the room (e.g. while lying in the bed) simply by clapping our hands. </a:t>
            </a:r>
          </a:p>
          <a:p>
            <a:pPr marL="457200" indent="-457200">
              <a:lnSpc>
                <a:spcPct val="110000"/>
              </a:lnSpc>
              <a:buFont typeface="+mj-lt"/>
              <a:buAutoNum type="arabicPeriod"/>
            </a:pPr>
            <a:r>
              <a:rPr lang="en-US" dirty="0">
                <a:latin typeface="Times New Roman" panose="02020603050405020304" pitchFamily="18" charset="0"/>
                <a:cs typeface="Times New Roman" panose="02020603050405020304" pitchFamily="18" charset="0"/>
              </a:rPr>
              <a:t>Low cost and reliable circuit. </a:t>
            </a:r>
          </a:p>
          <a:p>
            <a:pPr marL="457200" indent="-457200">
              <a:lnSpc>
                <a:spcPct val="110000"/>
              </a:lnSpc>
              <a:buFont typeface="+mj-lt"/>
              <a:buAutoNum type="arabicPeriod"/>
            </a:pPr>
            <a:r>
              <a:rPr lang="en-US" dirty="0">
                <a:latin typeface="Times New Roman" panose="02020603050405020304" pitchFamily="18" charset="0"/>
                <a:cs typeface="Times New Roman" panose="02020603050405020304" pitchFamily="18" charset="0"/>
              </a:rPr>
              <a:t>Complete elimination of man power. </a:t>
            </a:r>
          </a:p>
          <a:p>
            <a:pPr marL="457200" indent="-457200">
              <a:lnSpc>
                <a:spcPct val="110000"/>
              </a:lnSpc>
              <a:buFont typeface="+mj-lt"/>
              <a:buAutoNum type="arabicPeriod"/>
            </a:pPr>
            <a:r>
              <a:rPr lang="en-US" dirty="0">
                <a:latin typeface="Times New Roman" panose="02020603050405020304" pitchFamily="18" charset="0"/>
                <a:cs typeface="Times New Roman" panose="02020603050405020304" pitchFamily="18" charset="0"/>
              </a:rPr>
              <a:t>Energy efficient.</a:t>
            </a:r>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50C88B4-51BE-29D1-C4C0-9E1F29629D30}"/>
              </a:ext>
            </a:extLst>
          </p:cNvPr>
          <p:cNvSpPr>
            <a:spLocks noGrp="1"/>
          </p:cNvSpPr>
          <p:nvPr>
            <p:ph sz="half" idx="2"/>
          </p:nvPr>
        </p:nvSpPr>
        <p:spPr/>
        <p:txBody>
          <a:bodyPr>
            <a:normAutofit lnSpcReduction="10000"/>
          </a:bodyPr>
          <a:lstStyle/>
          <a:p>
            <a:pPr marL="0" indent="0" algn="ctr">
              <a:lnSpc>
                <a:spcPct val="150000"/>
              </a:lnSpc>
              <a:buNone/>
            </a:pPr>
            <a:r>
              <a:rPr lang="en-IN" dirty="0">
                <a:latin typeface="Times New Roman" panose="02020603050405020304" pitchFamily="18" charset="0"/>
                <a:cs typeface="Times New Roman" panose="02020603050405020304" pitchFamily="18" charset="0"/>
              </a:rPr>
              <a:t>DISADVANTAGES</a:t>
            </a:r>
          </a:p>
          <a:p>
            <a:pPr marL="457200" indent="-457200">
              <a:lnSpc>
                <a:spcPct val="150000"/>
              </a:lnSpc>
              <a:buFont typeface="+mj-lt"/>
              <a:buAutoNum type="arabicPeriod"/>
            </a:pPr>
            <a:r>
              <a:rPr lang="en-US" dirty="0">
                <a:latin typeface="Times New Roman" panose="02020603050405020304" pitchFamily="18" charset="0"/>
                <a:cs typeface="Times New Roman" panose="02020603050405020304" pitchFamily="18" charset="0"/>
              </a:rPr>
              <a:t>It is generally awkward to have to clap one’s hands to turn something on or off and it is simpler for most cases to use a traditional light switch. </a:t>
            </a:r>
          </a:p>
          <a:p>
            <a:pPr marL="457200" indent="-457200">
              <a:lnSpc>
                <a:spcPct val="150000"/>
              </a:lnSpc>
              <a:buFont typeface="+mj-lt"/>
              <a:buAutoNum type="arabicPeriod"/>
            </a:pPr>
            <a:r>
              <a:rPr lang="en-US" dirty="0">
                <a:latin typeface="Times New Roman" panose="02020603050405020304" pitchFamily="18" charset="0"/>
                <a:cs typeface="Times New Roman" panose="02020603050405020304" pitchFamily="18" charset="0"/>
              </a:rPr>
              <a:t>Unless we use a filter in the circuit , it is not that advantageous. So that circuit activates only for clap of particular frequencies and then it becomes accurate.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62551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8B6CF-0317-2F9D-F1FE-4B472984B538}"/>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a16="http://schemas.microsoft.com/office/drawing/2014/main" id="{6BAFE5DB-6C67-E58D-3E9E-5E75E5B0B71B}"/>
              </a:ext>
            </a:extLst>
          </p:cNvPr>
          <p:cNvSpPr>
            <a:spLocks noGrp="1"/>
          </p:cNvSpPr>
          <p:nvPr>
            <p:ph idx="1"/>
          </p:nvPr>
        </p:nvSpPr>
        <p:spPr/>
        <p:txBody>
          <a:bodyPr>
            <a:noAutofit/>
          </a:bodyPr>
          <a:lstStyle/>
          <a:p>
            <a:pPr marL="457200" indent="-457200">
              <a:lnSpc>
                <a:spcPct val="150000"/>
              </a:lnSpc>
              <a:buFont typeface="+mj-lt"/>
              <a:buAutoNum type="arabicPeriod"/>
            </a:pPr>
            <a:r>
              <a:rPr lang="en-US" dirty="0">
                <a:latin typeface="Times New Roman" panose="02020603050405020304" pitchFamily="18" charset="0"/>
                <a:cs typeface="Times New Roman" panose="02020603050405020304" pitchFamily="18" charset="0"/>
              </a:rPr>
              <a:t>Clap activated switch device will serve well in different sound-controlled applications.</a:t>
            </a:r>
          </a:p>
          <a:p>
            <a:pPr marL="457200" indent="-457200">
              <a:lnSpc>
                <a:spcPct val="150000"/>
              </a:lnSpc>
              <a:buFont typeface="+mj-lt"/>
              <a:buAutoNum type="arabicPeriod"/>
            </a:pPr>
            <a:r>
              <a:rPr lang="en-US" dirty="0">
                <a:latin typeface="Times New Roman" panose="02020603050405020304" pitchFamily="18" charset="0"/>
                <a:cs typeface="Times New Roman" panose="02020603050405020304" pitchFamily="18" charset="0"/>
              </a:rPr>
              <a:t>Clap switch is generally used for a light, television, fan, radio or similar electronic device that the person will want to turn on/off from bed. </a:t>
            </a:r>
          </a:p>
          <a:p>
            <a:pPr marL="457200" indent="-457200">
              <a:lnSpc>
                <a:spcPct val="150000"/>
              </a:lnSpc>
              <a:buFont typeface="+mj-lt"/>
              <a:buAutoNum type="arabicPeriod"/>
            </a:pPr>
            <a:r>
              <a:rPr lang="en-US" dirty="0">
                <a:latin typeface="Times New Roman" panose="02020603050405020304" pitchFamily="18" charset="0"/>
                <a:cs typeface="Times New Roman" panose="02020603050405020304" pitchFamily="18" charset="0"/>
              </a:rPr>
              <a:t>The primary application involves an elderly or mobility-impaired person.</a:t>
            </a:r>
          </a:p>
          <a:p>
            <a:pPr marL="457200" indent="-457200">
              <a:lnSpc>
                <a:spcPct val="150000"/>
              </a:lnSpc>
              <a:buFont typeface="+mj-lt"/>
              <a:buAutoNum type="arabicPeriod"/>
            </a:pPr>
            <a:r>
              <a:rPr lang="en-US" dirty="0">
                <a:latin typeface="Times New Roman" panose="02020603050405020304" pitchFamily="18" charset="0"/>
                <a:cs typeface="Times New Roman" panose="02020603050405020304" pitchFamily="18" charset="0"/>
              </a:rPr>
              <a:t>This circuit functions on using the sound energy provided by the clap which is converted into electrical energy by condenser microphone. Hence it is energy efficient.</a:t>
            </a:r>
          </a:p>
        </p:txBody>
      </p:sp>
    </p:spTree>
    <p:extLst>
      <p:ext uri="{BB962C8B-B14F-4D97-AF65-F5344CB8AC3E}">
        <p14:creationId xmlns:p14="http://schemas.microsoft.com/office/powerpoint/2010/main" val="240835422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627ED-9C5A-39E4-3954-42A1F7660910}"/>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153ECA1-928C-E067-F284-F05DDCF592A9}"/>
              </a:ext>
            </a:extLst>
          </p:cNvPr>
          <p:cNvSpPr>
            <a:spLocks noGrp="1"/>
          </p:cNvSpPr>
          <p:nvPr>
            <p:ph idx="1"/>
          </p:nvPr>
        </p:nvSpPr>
        <p:spPr/>
        <p:txBody>
          <a:bodyPr>
            <a:normAutofit/>
          </a:bodyPr>
          <a:lstStyle/>
          <a:p>
            <a:pPr>
              <a:lnSpc>
                <a:spcPct val="200000"/>
              </a:lnSpc>
            </a:pPr>
            <a:r>
              <a:rPr lang="en-US" dirty="0">
                <a:latin typeface="Times New Roman" panose="02020603050405020304" pitchFamily="18" charset="0"/>
                <a:cs typeface="Times New Roman" panose="02020603050405020304" pitchFamily="18" charset="0"/>
              </a:rPr>
              <a:t>The clap activated switching device functions properly by responding to claps at about three to four meter away and finger tap sounds at very close range, since both are low frequency sounds and produce the same-pulse wave features. The resulting device has a good reliability and is relatively cheap. This circuit is very useful in field of electronic circuits. By using some modification, its area of application can be extended in various fields. E.g. it can be used to raise an alarm in security system with a noise.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5951153"/>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962787" y="2549636"/>
            <a:ext cx="5734050" cy="955565"/>
          </a:xfrm>
        </p:spPr>
        <p:txBody>
          <a:bodyPr anchor="ctr"/>
          <a:lstStyle/>
          <a:p>
            <a:r>
              <a:rPr lang="en-US" dirty="0"/>
              <a:t>Thank you </a:t>
            </a:r>
            <a:r>
              <a:rPr lang="en-US" dirty="0">
                <a:sym typeface="Wingdings" panose="05000000000000000000" pitchFamily="2" charset="2"/>
              </a:rPr>
              <a:t></a:t>
            </a:r>
            <a:endParaRPr lang="en-US" dirty="0"/>
          </a:p>
        </p:txBody>
      </p:sp>
      <p:sp>
        <p:nvSpPr>
          <p:cNvPr id="7" name="Subtitle 6"/>
          <p:cNvSpPr>
            <a:spLocks noGrp="1"/>
          </p:cNvSpPr>
          <p:nvPr>
            <p:ph type="subTitle" idx="1"/>
          </p:nvPr>
        </p:nvSpPr>
        <p:spPr>
          <a:xfrm>
            <a:off x="962787" y="3747247"/>
            <a:ext cx="5734050" cy="1513915"/>
          </a:xfrm>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Kshitija Giradkar 2023-IMT-044</a:t>
            </a:r>
          </a:p>
          <a:p>
            <a:pPr>
              <a:lnSpc>
                <a:spcPct val="150000"/>
              </a:lnSpc>
            </a:pPr>
            <a:r>
              <a:rPr lang="en-US" sz="2000" dirty="0">
                <a:latin typeface="Times New Roman" panose="02020603050405020304" pitchFamily="18" charset="0"/>
                <a:cs typeface="Times New Roman" panose="02020603050405020304" pitchFamily="18" charset="0"/>
              </a:rPr>
              <a:t>Niharika Saxena 2023-IMT-052</a:t>
            </a:r>
          </a:p>
          <a:p>
            <a:pPr>
              <a:lnSpc>
                <a:spcPct val="150000"/>
              </a:lnSpc>
            </a:pPr>
            <a:r>
              <a:rPr lang="en-US" sz="2000" dirty="0">
                <a:latin typeface="Times New Roman" panose="02020603050405020304" pitchFamily="18" charset="0"/>
                <a:cs typeface="Times New Roman" panose="02020603050405020304" pitchFamily="18" charset="0"/>
              </a:rPr>
              <a:t>Shreya Pandey 2023-IMT-074</a:t>
            </a:r>
          </a:p>
        </p:txBody>
      </p:sp>
      <p:pic>
        <p:nvPicPr>
          <p:cNvPr id="8" name="Picture Placeholder 4" descr="Close-up of books on shelves with more books blurred in foreground and background">
            <a:extLst>
              <a:ext uri="{FF2B5EF4-FFF2-40B4-BE49-F238E27FC236}">
                <a16:creationId xmlns:a16="http://schemas.microsoft.com/office/drawing/2014/main" id="{131075E8-C2C3-A6DE-6B24-61A71D213962}"/>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770" r="8770"/>
          <a:stretch>
            <a:fillRect/>
          </a:stretch>
        </p:blipFill>
        <p:spPr>
          <a:xfrm>
            <a:off x="6457951" y="1311275"/>
            <a:ext cx="5734049" cy="4399243"/>
          </a:xfrm>
          <a:prstGeom prst="rect">
            <a:avLst/>
          </a:prstGeom>
        </p:spPr>
      </p:pic>
    </p:spTree>
    <p:extLst>
      <p:ext uri="{BB962C8B-B14F-4D97-AF65-F5344CB8AC3E}">
        <p14:creationId xmlns:p14="http://schemas.microsoft.com/office/powerpoint/2010/main" val="3215312362"/>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04900" y="555812"/>
            <a:ext cx="9980682" cy="617350"/>
          </a:xfrm>
        </p:spPr>
        <p:txBody>
          <a:bodyPr/>
          <a:lstStyle/>
          <a:p>
            <a:r>
              <a:rPr lang="en-US" dirty="0"/>
              <a:t>Introduction: Clap Switch</a:t>
            </a:r>
          </a:p>
        </p:txBody>
      </p:sp>
      <p:sp>
        <p:nvSpPr>
          <p:cNvPr id="14" name="Content Placeholder 13"/>
          <p:cNvSpPr>
            <a:spLocks noGrp="1"/>
          </p:cNvSpPr>
          <p:nvPr>
            <p:ph idx="1"/>
          </p:nvPr>
        </p:nvSpPr>
        <p:spPr/>
        <p:txBody>
          <a:bodyPr>
            <a:normAutofit/>
          </a:bodyPr>
          <a:lstStyle/>
          <a:p>
            <a:pPr>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CLAP SWITCH is a switch which can switch on/off any electrical circuit by the sound of the clap. The basic idea of clap switch is that the electric microphone picks up the sound of your claps, coughs and the sound of books knocked off the table. It produces a small electrical signal. This circuit is used to make the light ON through a clap sound but it can work through any kind of same pitch sound. The essential components used to build this project are electric microphone as a sound sensor. The main function of this device is to change the energy of sound to electrical. This circuit turns ‘ON’ light for the first clap. For the next clap, the light turns OFF. This circuit works with 9V voltage. It is generally used for a light, television, radio, or similar electronic device that the person will want to turn on/off from bed.</a:t>
            </a:r>
          </a:p>
        </p:txBody>
      </p:sp>
    </p:spTree>
    <p:extLst>
      <p:ext uri="{BB962C8B-B14F-4D97-AF65-F5344CB8AC3E}">
        <p14:creationId xmlns:p14="http://schemas.microsoft.com/office/powerpoint/2010/main" val="1654255301"/>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27600-8856-9DAB-4F85-CBA3018F8EE5}"/>
              </a:ext>
            </a:extLst>
          </p:cNvPr>
          <p:cNvSpPr>
            <a:spLocks noGrp="1"/>
          </p:cNvSpPr>
          <p:nvPr>
            <p:ph type="title"/>
          </p:nvPr>
        </p:nvSpPr>
        <p:spPr/>
        <p:txBody>
          <a:bodyPr/>
          <a:lstStyle/>
          <a:p>
            <a:r>
              <a:rPr lang="en-IN" dirty="0"/>
              <a:t>Basic Principle</a:t>
            </a:r>
          </a:p>
        </p:txBody>
      </p:sp>
      <p:sp>
        <p:nvSpPr>
          <p:cNvPr id="3" name="Content Placeholder 2">
            <a:extLst>
              <a:ext uri="{FF2B5EF4-FFF2-40B4-BE49-F238E27FC236}">
                <a16:creationId xmlns:a16="http://schemas.microsoft.com/office/drawing/2014/main" id="{103962C1-70E1-D550-54A9-2FB2DAFE4F0B}"/>
              </a:ext>
            </a:extLst>
          </p:cNvPr>
          <p:cNvSpPr>
            <a:spLocks noGrp="1"/>
          </p:cNvSpPr>
          <p:nvPr>
            <p:ph idx="1"/>
          </p:nvPr>
        </p:nvSpPr>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The basic principle of this clap switch circuit is that it converts sound signal into electrical energy. The input component is a microphone that receives clap sound as input and converts it to electrical pulse. The basic idea of clap switch is that the electric microphone picks up the sound of claps and produces a small electrical signal.</a:t>
            </a:r>
          </a:p>
          <a:p>
            <a:pPr>
              <a:lnSpc>
                <a:spcPct val="150000"/>
              </a:lnSpc>
            </a:pPr>
            <a:r>
              <a:rPr lang="en-US" dirty="0">
                <a:latin typeface="Times New Roman" panose="02020603050405020304" pitchFamily="18" charset="0"/>
                <a:cs typeface="Times New Roman" panose="02020603050405020304" pitchFamily="18" charset="0"/>
              </a:rPr>
              <a:t>This circuit is constructed using basic electronic components like resistors, capacitors, battery, LED and an IC555 timer.</a:t>
            </a:r>
          </a:p>
          <a:p>
            <a:pPr>
              <a:lnSpc>
                <a:spcPct val="150000"/>
              </a:lnSpc>
            </a:pPr>
            <a:r>
              <a:rPr lang="en-US" dirty="0">
                <a:latin typeface="Times New Roman" panose="02020603050405020304" pitchFamily="18" charset="0"/>
                <a:cs typeface="Times New Roman" panose="02020603050405020304" pitchFamily="18" charset="0"/>
              </a:rPr>
              <a:t>This working of this circuit is based on converting sound energy to electrical energy. Basically, this is a sound-operated switch.</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85747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6D97A-547E-77CC-4098-00ADA1BF4C91}"/>
              </a:ext>
            </a:extLst>
          </p:cNvPr>
          <p:cNvSpPr>
            <a:spLocks noGrp="1"/>
          </p:cNvSpPr>
          <p:nvPr>
            <p:ph type="title"/>
          </p:nvPr>
        </p:nvSpPr>
        <p:spPr/>
        <p:txBody>
          <a:bodyPr/>
          <a:lstStyle/>
          <a:p>
            <a:r>
              <a:rPr lang="en-IN" dirty="0"/>
              <a:t>Circuit Elements</a:t>
            </a:r>
          </a:p>
        </p:txBody>
      </p:sp>
      <p:sp>
        <p:nvSpPr>
          <p:cNvPr id="3" name="Content Placeholder 2">
            <a:extLst>
              <a:ext uri="{FF2B5EF4-FFF2-40B4-BE49-F238E27FC236}">
                <a16:creationId xmlns:a16="http://schemas.microsoft.com/office/drawing/2014/main" id="{5196616D-DE54-9F41-0357-54FBA1A4A664}"/>
              </a:ext>
            </a:extLst>
          </p:cNvPr>
          <p:cNvSpPr>
            <a:spLocks noGrp="1"/>
          </p:cNvSpPr>
          <p:nvPr>
            <p:ph idx="1"/>
          </p:nvPr>
        </p:nvSpPr>
        <p:spPr/>
        <p:txBody>
          <a:bodyPr/>
          <a:lstStyle/>
          <a:p>
            <a:pPr algn="l">
              <a:buFont typeface="Arial" panose="020B0604020202020204" pitchFamily="34" charset="0"/>
              <a:buChar char="•"/>
            </a:pPr>
            <a:r>
              <a:rPr lang="en-IN" b="0" i="0" dirty="0">
                <a:solidFill>
                  <a:srgbClr val="222222"/>
                </a:solidFill>
                <a:effectLst/>
                <a:latin typeface="Times New Roman" panose="02020603050405020304" pitchFamily="18" charset="0"/>
                <a:cs typeface="Times New Roman" panose="02020603050405020304" pitchFamily="18" charset="0"/>
              </a:rPr>
              <a:t>Resistors like 1k, 47k, 4.7k, 470 ohms &amp; 330 ohms</a:t>
            </a:r>
          </a:p>
          <a:p>
            <a:pPr algn="l">
              <a:buFont typeface="Arial" panose="020B0604020202020204" pitchFamily="34" charset="0"/>
              <a:buChar char="•"/>
            </a:pPr>
            <a:r>
              <a:rPr lang="en-IN" b="0" i="0" dirty="0">
                <a:solidFill>
                  <a:srgbClr val="222222"/>
                </a:solidFill>
                <a:effectLst/>
                <a:latin typeface="Times New Roman" panose="02020603050405020304" pitchFamily="18" charset="0"/>
                <a:cs typeface="Times New Roman" panose="02020603050405020304" pitchFamily="18" charset="0"/>
              </a:rPr>
              <a:t>Battery – 9V</a:t>
            </a:r>
          </a:p>
          <a:p>
            <a:pPr algn="l">
              <a:buFont typeface="Arial" panose="020B0604020202020204" pitchFamily="34" charset="0"/>
              <a:buChar char="•"/>
            </a:pPr>
            <a:r>
              <a:rPr lang="en-IN" b="0" i="0" dirty="0">
                <a:solidFill>
                  <a:srgbClr val="222222"/>
                </a:solidFill>
                <a:effectLst/>
                <a:latin typeface="Times New Roman" panose="02020603050405020304" pitchFamily="18" charset="0"/>
                <a:cs typeface="Times New Roman" panose="02020603050405020304" pitchFamily="18" charset="0"/>
              </a:rPr>
              <a:t>Capacitors – 100nF and 100uF</a:t>
            </a:r>
          </a:p>
          <a:p>
            <a:pPr algn="l">
              <a:buFont typeface="Arial" panose="020B0604020202020204" pitchFamily="34" charset="0"/>
              <a:buChar char="•"/>
            </a:pPr>
            <a:r>
              <a:rPr lang="en-IN" dirty="0">
                <a:solidFill>
                  <a:srgbClr val="222222"/>
                </a:solidFill>
                <a:latin typeface="Times New Roman" panose="02020603050405020304" pitchFamily="18" charset="0"/>
                <a:cs typeface="Times New Roman" panose="02020603050405020304" pitchFamily="18" charset="0"/>
              </a:rPr>
              <a:t>IC</a:t>
            </a:r>
            <a:r>
              <a:rPr lang="en-IN" b="0" i="0" dirty="0">
                <a:solidFill>
                  <a:srgbClr val="222222"/>
                </a:solidFill>
                <a:effectLst/>
                <a:latin typeface="Times New Roman" panose="02020603050405020304" pitchFamily="18" charset="0"/>
                <a:cs typeface="Times New Roman" panose="02020603050405020304" pitchFamily="18" charset="0"/>
              </a:rPr>
              <a:t>555 Timer</a:t>
            </a:r>
          </a:p>
          <a:p>
            <a:pPr algn="l">
              <a:buFont typeface="Arial" panose="020B0604020202020204" pitchFamily="34" charset="0"/>
              <a:buChar char="•"/>
            </a:pPr>
            <a:r>
              <a:rPr lang="en-IN" b="0" i="0" dirty="0">
                <a:solidFill>
                  <a:srgbClr val="222222"/>
                </a:solidFill>
                <a:effectLst/>
                <a:latin typeface="Times New Roman" panose="02020603050405020304" pitchFamily="18" charset="0"/>
                <a:cs typeface="Times New Roman" panose="02020603050405020304" pitchFamily="18" charset="0"/>
              </a:rPr>
              <a:t>Microphone</a:t>
            </a:r>
          </a:p>
          <a:p>
            <a:pPr algn="l">
              <a:buFont typeface="Arial" panose="020B0604020202020204" pitchFamily="34" charset="0"/>
              <a:buChar char="•"/>
            </a:pPr>
            <a:r>
              <a:rPr lang="en-IN" b="0" i="0" dirty="0">
                <a:solidFill>
                  <a:srgbClr val="222222"/>
                </a:solidFill>
                <a:effectLst/>
                <a:latin typeface="Times New Roman" panose="02020603050405020304" pitchFamily="18" charset="0"/>
                <a:cs typeface="Times New Roman" panose="02020603050405020304" pitchFamily="18" charset="0"/>
              </a:rPr>
              <a:t>LED</a:t>
            </a:r>
          </a:p>
          <a:p>
            <a:pPr algn="l">
              <a:buFont typeface="Arial" panose="020B0604020202020204" pitchFamily="34" charset="0"/>
              <a:buChar char="•"/>
            </a:pPr>
            <a:r>
              <a:rPr lang="en-IN" b="0" i="0" dirty="0">
                <a:solidFill>
                  <a:srgbClr val="222222"/>
                </a:solidFill>
                <a:effectLst/>
                <a:latin typeface="Times New Roman" panose="02020603050405020304" pitchFamily="18" charset="0"/>
                <a:cs typeface="Times New Roman" panose="02020603050405020304" pitchFamily="18" charset="0"/>
              </a:rPr>
              <a:t>BC547 transistors – 2</a:t>
            </a:r>
          </a:p>
          <a:p>
            <a:pPr marL="0" indent="0">
              <a:buNone/>
            </a:pPr>
            <a:endParaRPr lang="en-IN" dirty="0"/>
          </a:p>
        </p:txBody>
      </p:sp>
    </p:spTree>
    <p:extLst>
      <p:ext uri="{BB962C8B-B14F-4D97-AF65-F5344CB8AC3E}">
        <p14:creationId xmlns:p14="http://schemas.microsoft.com/office/powerpoint/2010/main" val="3942942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3F29C-F89E-17BD-3E3A-188E73A21FB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IC 555 Timer</a:t>
            </a:r>
          </a:p>
        </p:txBody>
      </p:sp>
      <p:sp>
        <p:nvSpPr>
          <p:cNvPr id="3" name="Content Placeholder 2">
            <a:extLst>
              <a:ext uri="{FF2B5EF4-FFF2-40B4-BE49-F238E27FC236}">
                <a16:creationId xmlns:a16="http://schemas.microsoft.com/office/drawing/2014/main" id="{F57F285D-6D52-C8F5-E997-318D1EE8E007}"/>
              </a:ext>
            </a:extLst>
          </p:cNvPr>
          <p:cNvSpPr>
            <a:spLocks noGrp="1"/>
          </p:cNvSpPr>
          <p:nvPr>
            <p:ph idx="1"/>
          </p:nvPr>
        </p:nvSpPr>
        <p:spPr/>
        <p:txBody>
          <a:bodyPr>
            <a:noAutofit/>
          </a:bodyPr>
          <a:lstStyle/>
          <a:p>
            <a:pPr>
              <a:lnSpc>
                <a:spcPct val="100000"/>
              </a:lnSpc>
            </a:pPr>
            <a:r>
              <a:rPr lang="en-US" dirty="0">
                <a:latin typeface="Times New Roman" panose="02020603050405020304" pitchFamily="18" charset="0"/>
                <a:cs typeface="Times New Roman" panose="02020603050405020304" pitchFamily="18" charset="0"/>
              </a:rPr>
              <a:t>The IC 555 timer is a popular integrated circuit widely used in electronics. Imagine it as a tiny electronic brain that performs timing functions, similar to a stopwatch but with the ability to control electronic circuits.</a:t>
            </a:r>
          </a:p>
          <a:p>
            <a:pPr>
              <a:lnSpc>
                <a:spcPct val="100000"/>
              </a:lnSpc>
            </a:pPr>
            <a:r>
              <a:rPr lang="en-US" dirty="0">
                <a:latin typeface="Times New Roman" panose="02020603050405020304" pitchFamily="18" charset="0"/>
                <a:cs typeface="Times New Roman" panose="02020603050405020304" pitchFamily="18" charset="0"/>
              </a:rPr>
              <a:t>It has three main components: a threshold comparator, a trigger comparator, and a flip-flop. The threshold comparator compares the voltage at the threshold pin to a reference voltage, and when the threshold voltage is greater, it triggers the flip-flop to change its output state. Similarly, the trigger comparator compares the voltage at the trigger pin to the reference voltage, and when the trigger voltage is lower, it triggers the flip-flop again, changing the output state.</a:t>
            </a:r>
          </a:p>
          <a:p>
            <a:pPr>
              <a:lnSpc>
                <a:spcPct val="100000"/>
              </a:lnSpc>
            </a:pPr>
            <a:r>
              <a:rPr lang="en-US" dirty="0">
                <a:latin typeface="Times New Roman" panose="02020603050405020304" pitchFamily="18" charset="0"/>
                <a:cs typeface="Times New Roman" panose="02020603050405020304" pitchFamily="18" charset="0"/>
              </a:rPr>
              <a:t>By connecting resistors and capacitors to certain pins of the IC, we can manipulate the timing intervals. For example, if we connect a resistor and a capacitor to the chip, we can create a circuit that turns an LED on and off at specific intervals. This is useful for creating blinking lights, timing circuits, and other applications. So basically, the 555 timer IC is a versatile component that allows us to create timing circuits, providing control over electronic devices in a variety of applications.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75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61F63-7C9A-B2D0-1A48-20B6658DEBF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IC 555 TIMER PINOUT</a:t>
            </a:r>
          </a:p>
        </p:txBody>
      </p:sp>
      <p:pic>
        <p:nvPicPr>
          <p:cNvPr id="5" name="Picture 4">
            <a:extLst>
              <a:ext uri="{FF2B5EF4-FFF2-40B4-BE49-F238E27FC236}">
                <a16:creationId xmlns:a16="http://schemas.microsoft.com/office/drawing/2014/main" id="{4BD4734F-B7AE-AC91-722E-BA7AD09D3201}"/>
              </a:ext>
            </a:extLst>
          </p:cNvPr>
          <p:cNvPicPr>
            <a:picLocks noChangeAspect="1"/>
          </p:cNvPicPr>
          <p:nvPr/>
        </p:nvPicPr>
        <p:blipFill rotWithShape="1">
          <a:blip r:embed="rId2"/>
          <a:srcRect l="48296" t="20210" r="2557" b="1766"/>
          <a:stretch/>
        </p:blipFill>
        <p:spPr>
          <a:xfrm>
            <a:off x="6328486" y="2024116"/>
            <a:ext cx="4605833" cy="3934332"/>
          </a:xfrm>
          <a:prstGeom prst="rect">
            <a:avLst/>
          </a:prstGeom>
        </p:spPr>
      </p:pic>
      <p:pic>
        <p:nvPicPr>
          <p:cNvPr id="6" name="Picture 5">
            <a:extLst>
              <a:ext uri="{FF2B5EF4-FFF2-40B4-BE49-F238E27FC236}">
                <a16:creationId xmlns:a16="http://schemas.microsoft.com/office/drawing/2014/main" id="{24307B51-D963-6D6E-E657-68587C66F157}"/>
              </a:ext>
            </a:extLst>
          </p:cNvPr>
          <p:cNvPicPr>
            <a:picLocks noChangeAspect="1"/>
          </p:cNvPicPr>
          <p:nvPr/>
        </p:nvPicPr>
        <p:blipFill rotWithShape="1">
          <a:blip r:embed="rId3"/>
          <a:srcRect l="4578" t="30960" r="61900" b="10056"/>
          <a:stretch/>
        </p:blipFill>
        <p:spPr>
          <a:xfrm>
            <a:off x="1257680" y="2024116"/>
            <a:ext cx="3891035" cy="3851341"/>
          </a:xfrm>
          <a:prstGeom prst="rect">
            <a:avLst/>
          </a:prstGeom>
        </p:spPr>
      </p:pic>
    </p:spTree>
    <p:extLst>
      <p:ext uri="{BB962C8B-B14F-4D97-AF65-F5344CB8AC3E}">
        <p14:creationId xmlns:p14="http://schemas.microsoft.com/office/powerpoint/2010/main" val="1954541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67197-EEC1-16C9-637E-1F91F22D5BF7}"/>
              </a:ext>
            </a:extLst>
          </p:cNvPr>
          <p:cNvSpPr>
            <a:spLocks noGrp="1"/>
          </p:cNvSpPr>
          <p:nvPr>
            <p:ph type="title"/>
          </p:nvPr>
        </p:nvSpPr>
        <p:spPr/>
        <p:txBody>
          <a:bodyPr/>
          <a:lstStyle/>
          <a:p>
            <a:r>
              <a:rPr lang="en-IN" dirty="0"/>
              <a:t>Circuit Diagram</a:t>
            </a:r>
          </a:p>
        </p:txBody>
      </p:sp>
      <p:pic>
        <p:nvPicPr>
          <p:cNvPr id="5" name="Content Placeholder 4">
            <a:extLst>
              <a:ext uri="{FF2B5EF4-FFF2-40B4-BE49-F238E27FC236}">
                <a16:creationId xmlns:a16="http://schemas.microsoft.com/office/drawing/2014/main" id="{DECD420F-7BCE-7CEC-5004-E786B0655727}"/>
              </a:ext>
            </a:extLst>
          </p:cNvPr>
          <p:cNvPicPr>
            <a:picLocks noGrp="1" noChangeAspect="1"/>
          </p:cNvPicPr>
          <p:nvPr>
            <p:ph idx="1"/>
          </p:nvPr>
        </p:nvPicPr>
        <p:blipFill rotWithShape="1">
          <a:blip r:embed="rId2"/>
          <a:srcRect l="26177" t="24216" r="39742" b="37353"/>
          <a:stretch/>
        </p:blipFill>
        <p:spPr>
          <a:xfrm>
            <a:off x="1104899" y="1577787"/>
            <a:ext cx="7815617" cy="4957484"/>
          </a:xfrm>
        </p:spPr>
      </p:pic>
    </p:spTree>
    <p:extLst>
      <p:ext uri="{BB962C8B-B14F-4D97-AF65-F5344CB8AC3E}">
        <p14:creationId xmlns:p14="http://schemas.microsoft.com/office/powerpoint/2010/main" val="520404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6D143-6E40-B869-0761-155346931A6A}"/>
              </a:ext>
            </a:extLst>
          </p:cNvPr>
          <p:cNvSpPr>
            <a:spLocks noGrp="1"/>
          </p:cNvSpPr>
          <p:nvPr>
            <p:ph type="title"/>
          </p:nvPr>
        </p:nvSpPr>
        <p:spPr/>
        <p:txBody>
          <a:bodyPr/>
          <a:lstStyle/>
          <a:p>
            <a:br>
              <a:rPr lang="en-IN" dirty="0"/>
            </a:br>
            <a:r>
              <a:rPr lang="en-IN" dirty="0"/>
              <a:t>Circuit Elements for Simulation</a:t>
            </a:r>
          </a:p>
        </p:txBody>
      </p:sp>
      <p:pic>
        <p:nvPicPr>
          <p:cNvPr id="6" name="Content Placeholder 5">
            <a:extLst>
              <a:ext uri="{FF2B5EF4-FFF2-40B4-BE49-F238E27FC236}">
                <a16:creationId xmlns:a16="http://schemas.microsoft.com/office/drawing/2014/main" id="{FCA31472-74B6-6FAC-4895-BBC07910711D}"/>
              </a:ext>
            </a:extLst>
          </p:cNvPr>
          <p:cNvPicPr>
            <a:picLocks noGrp="1" noChangeAspect="1"/>
          </p:cNvPicPr>
          <p:nvPr>
            <p:ph idx="1"/>
          </p:nvPr>
        </p:nvPicPr>
        <p:blipFill rotWithShape="1">
          <a:blip r:embed="rId2">
            <a:extLst>
              <a:ext uri="{BEBA8EAE-BF5A-486C-A8C5-ECC9F3942E4B}">
                <a14:imgProps xmlns:a14="http://schemas.microsoft.com/office/drawing/2010/main">
                  <a14:imgLayer r:embed="rId3">
                    <a14:imgEffect>
                      <a14:artisticPaintStrokes intensity="0"/>
                    </a14:imgEffect>
                  </a14:imgLayer>
                </a14:imgProps>
              </a:ext>
            </a:extLst>
          </a:blip>
          <a:srcRect l="21544" t="24561" r="37978" b="7663"/>
          <a:stretch/>
        </p:blipFill>
        <p:spPr>
          <a:xfrm>
            <a:off x="1104900" y="1461247"/>
            <a:ext cx="4991100" cy="4991100"/>
          </a:xfrm>
          <a:prstGeom prst="rect">
            <a:avLst/>
          </a:prstGeom>
        </p:spPr>
      </p:pic>
    </p:spTree>
    <p:extLst>
      <p:ext uri="{BB962C8B-B14F-4D97-AF65-F5344CB8AC3E}">
        <p14:creationId xmlns:p14="http://schemas.microsoft.com/office/powerpoint/2010/main" val="34942309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13957-532E-D499-396E-3C2CB638D479}"/>
              </a:ext>
            </a:extLst>
          </p:cNvPr>
          <p:cNvSpPr>
            <a:spLocks noGrp="1"/>
          </p:cNvSpPr>
          <p:nvPr>
            <p:ph type="title"/>
          </p:nvPr>
        </p:nvSpPr>
        <p:spPr/>
        <p:txBody>
          <a:bodyPr/>
          <a:lstStyle/>
          <a:p>
            <a:r>
              <a:rPr lang="en-IN" dirty="0"/>
              <a:t>Circuit Simulation Diagram</a:t>
            </a:r>
          </a:p>
        </p:txBody>
      </p:sp>
      <p:pic>
        <p:nvPicPr>
          <p:cNvPr id="4" name="Content Placeholder 4">
            <a:extLst>
              <a:ext uri="{FF2B5EF4-FFF2-40B4-BE49-F238E27FC236}">
                <a16:creationId xmlns:a16="http://schemas.microsoft.com/office/drawing/2014/main" id="{E1EF7E23-83D4-F300-5F84-936CFD7C5A4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002" t="2805" r="12358" b="3495"/>
          <a:stretch/>
        </p:blipFill>
        <p:spPr>
          <a:xfrm>
            <a:off x="1104900" y="1438835"/>
            <a:ext cx="7931524" cy="5060578"/>
          </a:xfrm>
        </p:spPr>
      </p:pic>
      <p:sp>
        <p:nvSpPr>
          <p:cNvPr id="3" name="TextBox 2">
            <a:extLst>
              <a:ext uri="{FF2B5EF4-FFF2-40B4-BE49-F238E27FC236}">
                <a16:creationId xmlns:a16="http://schemas.microsoft.com/office/drawing/2014/main" id="{1C8544E4-23AA-1CDA-7929-E20D3A886675}"/>
              </a:ext>
            </a:extLst>
          </p:cNvPr>
          <p:cNvSpPr txBox="1"/>
          <p:nvPr/>
        </p:nvSpPr>
        <p:spPr>
          <a:xfrm>
            <a:off x="9360817" y="1857079"/>
            <a:ext cx="2243579" cy="461665"/>
          </a:xfrm>
          <a:prstGeom prst="rect">
            <a:avLst/>
          </a:prstGeom>
          <a:noFill/>
        </p:spPr>
        <p:txBody>
          <a:bodyPr wrap="square" rtlCol="0">
            <a:spAutoFit/>
          </a:bodyPr>
          <a:lstStyle/>
          <a:p>
            <a:r>
              <a:rPr lang="en-IN" sz="2400" i="1" dirty="0">
                <a:solidFill>
                  <a:srgbClr val="FF0000"/>
                </a:solidFill>
                <a:effectLst/>
                <a:latin typeface="Times New Roman" panose="02020603050405020304" pitchFamily="18" charset="0"/>
                <a:hlinkClick r:id="rId3">
                  <a:extLst>
                    <a:ext uri="{A12FA001-AC4F-418D-AE19-62706E023703}">
                      <ahyp:hlinkClr xmlns:ahyp="http://schemas.microsoft.com/office/drawing/2018/hyperlinkcolor" val="tx"/>
                    </a:ext>
                  </a:extLst>
                </a:hlinkClick>
              </a:rPr>
              <a:t>Simulation Link</a:t>
            </a:r>
            <a:endParaRPr lang="en-IN" sz="2400" dirty="0">
              <a:solidFill>
                <a:srgbClr val="FF0000"/>
              </a:solidFill>
            </a:endParaRPr>
          </a:p>
        </p:txBody>
      </p:sp>
    </p:spTree>
    <p:extLst>
      <p:ext uri="{BB962C8B-B14F-4D97-AF65-F5344CB8AC3E}">
        <p14:creationId xmlns:p14="http://schemas.microsoft.com/office/powerpoint/2010/main" val="1109104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Organic</Template>
  <TotalTime>3455</TotalTime>
  <Words>1136</Words>
  <Application>Microsoft Office PowerPoint</Application>
  <PresentationFormat>Widescreen</PresentationFormat>
  <Paragraphs>59</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Euphemia</vt:lpstr>
      <vt:lpstr>Plantagenet Cherokee</vt:lpstr>
      <vt:lpstr>Times New Roman</vt:lpstr>
      <vt:lpstr>Wingdings</vt:lpstr>
      <vt:lpstr>Academic Literature 16x9</vt:lpstr>
      <vt:lpstr>CLAP SWITCH</vt:lpstr>
      <vt:lpstr>Introduction: Clap Switch</vt:lpstr>
      <vt:lpstr>Basic Principle</vt:lpstr>
      <vt:lpstr>Circuit Elements</vt:lpstr>
      <vt:lpstr>IC 555 Timer</vt:lpstr>
      <vt:lpstr>IC 555 TIMER PINOUT</vt:lpstr>
      <vt:lpstr>Circuit Diagram</vt:lpstr>
      <vt:lpstr> Circuit Elements for Simulation</vt:lpstr>
      <vt:lpstr>Circuit Simulation Diagram</vt:lpstr>
      <vt:lpstr>Schematic Circuit Simulation Diagram</vt:lpstr>
      <vt:lpstr>Working of the circuit</vt:lpstr>
      <vt:lpstr>Advantages and Disadvantages</vt:lpstr>
      <vt:lpstr>Applications</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Niharika Saxena</dc:creator>
  <cp:lastModifiedBy>Niharika Saxena</cp:lastModifiedBy>
  <cp:revision>4</cp:revision>
  <dcterms:created xsi:type="dcterms:W3CDTF">2023-11-13T17:23:37Z</dcterms:created>
  <dcterms:modified xsi:type="dcterms:W3CDTF">2023-11-22T09:26:08Z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