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sldIdLst>
    <p:sldId id="260" r:id="rId2"/>
    <p:sldId id="261" r:id="rId3"/>
    <p:sldId id="263" r:id="rId4"/>
    <p:sldId id="264" r:id="rId5"/>
    <p:sldId id="265" r:id="rId6"/>
    <p:sldId id="266" r:id="rId7"/>
    <p:sldId id="267" r:id="rId8"/>
    <p:sldId id="268"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A7C2A6-E36D-46ED-B550-4B2CC7455D1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189663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7C2A6-E36D-46ED-B550-4B2CC7455D1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331358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7C2A6-E36D-46ED-B550-4B2CC7455D1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19085C-DCA4-4109-B6F8-0100E3851A7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2427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4A7C2A6-E36D-46ED-B550-4B2CC7455D19}"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2697969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4A7C2A6-E36D-46ED-B550-4B2CC7455D19}"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19085C-DCA4-4109-B6F8-0100E3851A7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7088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4A7C2A6-E36D-46ED-B550-4B2CC7455D19}"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2661390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7C2A6-E36D-46ED-B550-4B2CC7455D1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84845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7C2A6-E36D-46ED-B550-4B2CC7455D1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112467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7C2A6-E36D-46ED-B550-4B2CC7455D1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8759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7C2A6-E36D-46ED-B550-4B2CC7455D1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385429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A7C2A6-E36D-46ED-B550-4B2CC7455D19}"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281029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A7C2A6-E36D-46ED-B550-4B2CC7455D19}" type="datetimeFigureOut">
              <a:rPr lang="en-IN" smtClean="0"/>
              <a:t>21-09-2024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375865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A7C2A6-E36D-46ED-B550-4B2CC7455D19}" type="datetimeFigureOut">
              <a:rPr lang="en-IN" smtClean="0"/>
              <a:t>21-09-2024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331950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7C2A6-E36D-46ED-B550-4B2CC7455D19}" type="datetimeFigureOut">
              <a:rPr lang="en-IN" smtClean="0"/>
              <a:t>21-09-2024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222334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A7C2A6-E36D-46ED-B550-4B2CC7455D19}"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392154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A7C2A6-E36D-46ED-B550-4B2CC7455D19}"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19085C-DCA4-4109-B6F8-0100E3851A73}" type="slidenum">
              <a:rPr lang="en-IN" smtClean="0"/>
              <a:t>‹#›</a:t>
            </a:fld>
            <a:endParaRPr lang="en-IN"/>
          </a:p>
        </p:txBody>
      </p:sp>
    </p:spTree>
    <p:extLst>
      <p:ext uri="{BB962C8B-B14F-4D97-AF65-F5344CB8AC3E}">
        <p14:creationId xmlns:p14="http://schemas.microsoft.com/office/powerpoint/2010/main" val="246000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A7C2A6-E36D-46ED-B550-4B2CC7455D19}" type="datetimeFigureOut">
              <a:rPr lang="en-IN" smtClean="0"/>
              <a:t>21-09-2024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19085C-DCA4-4109-B6F8-0100E3851A73}" type="slidenum">
              <a:rPr lang="en-IN" smtClean="0"/>
              <a:t>‹#›</a:t>
            </a:fld>
            <a:endParaRPr lang="en-IN"/>
          </a:p>
        </p:txBody>
      </p:sp>
    </p:spTree>
    <p:extLst>
      <p:ext uri="{BB962C8B-B14F-4D97-AF65-F5344CB8AC3E}">
        <p14:creationId xmlns:p14="http://schemas.microsoft.com/office/powerpoint/2010/main" val="72736965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B65B-233B-9FD4-7AE2-4DE51DE3EF25}"/>
              </a:ext>
            </a:extLst>
          </p:cNvPr>
          <p:cNvSpPr>
            <a:spLocks noGrp="1"/>
          </p:cNvSpPr>
          <p:nvPr>
            <p:ph type="title"/>
          </p:nvPr>
        </p:nvSpPr>
        <p:spPr/>
        <p:txBody>
          <a:bodyPr/>
          <a:lstStyle/>
          <a:p>
            <a:r>
              <a:rPr lang="en-US" b="1" i="0" dirty="0">
                <a:solidFill>
                  <a:srgbClr val="00B0F0"/>
                </a:solidFill>
                <a:effectLst/>
                <a:latin typeface="Söhne"/>
              </a:rPr>
              <a:t>Analyzing Car Data with SQL</a:t>
            </a:r>
            <a:endParaRPr lang="en-IN" b="1" dirty="0">
              <a:solidFill>
                <a:srgbClr val="00B0F0"/>
              </a:solidFill>
            </a:endParaRPr>
          </a:p>
        </p:txBody>
      </p:sp>
      <p:sp>
        <p:nvSpPr>
          <p:cNvPr id="3" name="Content Placeholder 2">
            <a:extLst>
              <a:ext uri="{FF2B5EF4-FFF2-40B4-BE49-F238E27FC236}">
                <a16:creationId xmlns:a16="http://schemas.microsoft.com/office/drawing/2014/main" id="{FA032E24-F397-17D4-D23F-4B5D4D86CDA9}"/>
              </a:ext>
            </a:extLst>
          </p:cNvPr>
          <p:cNvSpPr>
            <a:spLocks noGrp="1"/>
          </p:cNvSpPr>
          <p:nvPr>
            <p:ph idx="1"/>
          </p:nvPr>
        </p:nvSpPr>
        <p:spPr>
          <a:xfrm>
            <a:off x="913775" y="1905000"/>
            <a:ext cx="10364452" cy="4953000"/>
          </a:xfrm>
        </p:spPr>
        <p:txBody>
          <a:bodyPr>
            <a:normAutofit/>
          </a:bodyPr>
          <a:lstStyle/>
          <a:p>
            <a:pPr marL="0" indent="0">
              <a:buNone/>
            </a:pPr>
            <a:r>
              <a:rPr lang="en-US" sz="2000" dirty="0"/>
              <a:t> </a:t>
            </a:r>
            <a:r>
              <a:rPr lang="en-US" sz="2000" b="1" dirty="0">
                <a:solidFill>
                  <a:srgbClr val="00B0F0"/>
                </a:solidFill>
              </a:rPr>
              <a:t>OVERVIEW: </a:t>
            </a:r>
          </a:p>
          <a:p>
            <a:pPr marL="0" indent="0">
              <a:buNone/>
            </a:pPr>
            <a:r>
              <a:rPr lang="en-US" b="0" i="0" dirty="0">
                <a:solidFill>
                  <a:srgbClr val="0D0D0D"/>
                </a:solidFill>
                <a:effectLst/>
                <a:latin typeface="Söhne"/>
              </a:rPr>
              <a:t>In this project, we will </a:t>
            </a:r>
            <a:r>
              <a:rPr lang="en-US" b="0" i="0" dirty="0" err="1">
                <a:solidFill>
                  <a:srgbClr val="0D0D0D"/>
                </a:solidFill>
                <a:effectLst/>
                <a:latin typeface="Söhne"/>
              </a:rPr>
              <a:t>analyse</a:t>
            </a:r>
            <a:r>
              <a:rPr lang="en-US" b="0" i="0" dirty="0">
                <a:solidFill>
                  <a:srgbClr val="0D0D0D"/>
                </a:solidFill>
                <a:effectLst/>
                <a:latin typeface="Söhne"/>
              </a:rPr>
              <a:t> the car sales data using SQL. Our objective is to develop insights into various aspects of car sales such as pricing trends, popular models, buyer preferences, and more.</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b="1" dirty="0">
                <a:solidFill>
                  <a:srgbClr val="00B0F0"/>
                </a:solidFill>
              </a:rPr>
              <a:t>Name: Niharika </a:t>
            </a:r>
            <a:r>
              <a:rPr lang="en-US" b="1" dirty="0" err="1">
                <a:solidFill>
                  <a:srgbClr val="00B0F0"/>
                </a:solidFill>
              </a:rPr>
              <a:t>Adicherla</a:t>
            </a:r>
            <a:r>
              <a:rPr lang="en-US" b="1" dirty="0">
                <a:solidFill>
                  <a:srgbClr val="00B0F0"/>
                </a:solidFill>
              </a:rPr>
              <a:t> </a:t>
            </a:r>
            <a:endParaRPr lang="en-IN" b="1" dirty="0">
              <a:solidFill>
                <a:srgbClr val="00B0F0"/>
              </a:solidFill>
            </a:endParaRPr>
          </a:p>
        </p:txBody>
      </p:sp>
    </p:spTree>
    <p:extLst>
      <p:ext uri="{BB962C8B-B14F-4D97-AF65-F5344CB8AC3E}">
        <p14:creationId xmlns:p14="http://schemas.microsoft.com/office/powerpoint/2010/main" val="59041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C504B-6CBC-461C-F410-F8EC6915B1B4}"/>
              </a:ext>
            </a:extLst>
          </p:cNvPr>
          <p:cNvSpPr>
            <a:spLocks noGrp="1"/>
          </p:cNvSpPr>
          <p:nvPr>
            <p:ph idx="1"/>
          </p:nvPr>
        </p:nvSpPr>
        <p:spPr>
          <a:xfrm>
            <a:off x="2054942" y="1248696"/>
            <a:ext cx="9449670" cy="4662525"/>
          </a:xfrm>
        </p:spPr>
        <p:txBody>
          <a:bodyPr/>
          <a:lstStyle/>
          <a:p>
            <a:pPr marL="0" indent="0">
              <a:buNone/>
            </a:pPr>
            <a:r>
              <a:rPr lang="en-IN"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a:t>
            </a:r>
            <a:r>
              <a:rPr lang="en-IN" sz="18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otal No. of Cars Sold by each Fuel Type:</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fuel, COUNT(*)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total_cars_sold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cars24</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fuel</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total_cars_sold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desc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51282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CC7EA-4FF3-6677-6355-CA6E117F1476}"/>
              </a:ext>
            </a:extLst>
          </p:cNvPr>
          <p:cNvSpPr>
            <a:spLocks noGrp="1"/>
          </p:cNvSpPr>
          <p:nvPr>
            <p:ph idx="1"/>
          </p:nvPr>
        </p:nvSpPr>
        <p:spPr>
          <a:xfrm>
            <a:off x="1446663" y="232013"/>
            <a:ext cx="9831564" cy="5559188"/>
          </a:xfrm>
        </p:spPr>
        <p:txBody>
          <a:bodyPr>
            <a:normAutofit/>
          </a:bodyPr>
          <a:lstStyle/>
          <a:p>
            <a:r>
              <a:rPr lang="en-US" sz="2000" b="1" dirty="0">
                <a:solidFill>
                  <a:srgbClr val="00B0F0"/>
                </a:solidFill>
              </a:rPr>
              <a:t>CONCLUSIONS:</a:t>
            </a:r>
          </a:p>
          <a:p>
            <a:pPr marL="0" indent="0">
              <a:buNone/>
            </a:pPr>
            <a:endParaRPr lang="en-US" sz="2000" b="1" dirty="0">
              <a:solidFill>
                <a:srgbClr val="00B0F0"/>
              </a:solidFill>
            </a:endParaRPr>
          </a:p>
          <a:p>
            <a:pPr marL="0" indent="0">
              <a:buNone/>
            </a:pPr>
            <a:r>
              <a:rPr lang="en-US" sz="2000" b="1" dirty="0">
                <a:solidFill>
                  <a:srgbClr val="00B0F0"/>
                </a:solidFill>
              </a:rPr>
              <a:t>MAIN FINDINGS:</a:t>
            </a:r>
          </a:p>
          <a:p>
            <a:pPr marL="0" indent="0">
              <a:buNone/>
            </a:pPr>
            <a:r>
              <a:rPr lang="en-US" sz="2000" b="0" i="0" dirty="0">
                <a:solidFill>
                  <a:srgbClr val="0D0D0D"/>
                </a:solidFill>
                <a:effectLst/>
                <a:latin typeface="Söhne"/>
              </a:rPr>
              <a:t>The analysis revealed that the average selling price of cars varies significantly depending on factors such as the model, year, and fuel type.</a:t>
            </a:r>
            <a:endParaRPr lang="en-US" sz="2000" b="1" i="0" dirty="0">
              <a:solidFill>
                <a:srgbClr val="00B0F0"/>
              </a:solidFill>
              <a:effectLst/>
              <a:latin typeface="Söhne"/>
            </a:endParaRPr>
          </a:p>
          <a:p>
            <a:pPr marL="0" indent="0">
              <a:buNone/>
            </a:pPr>
            <a:r>
              <a:rPr lang="en-US" sz="2000" b="0" i="0" dirty="0">
                <a:solidFill>
                  <a:srgbClr val="0D0D0D"/>
                </a:solidFill>
                <a:effectLst/>
                <a:latin typeface="Söhne"/>
              </a:rPr>
              <a:t>Certain car models emerged as top sellers, indicating strong demand among buyers.</a:t>
            </a:r>
            <a:endParaRPr lang="en-US" sz="2000" b="1" dirty="0">
              <a:solidFill>
                <a:srgbClr val="00B0F0"/>
              </a:solidFill>
              <a:latin typeface="Söhne"/>
            </a:endParaRPr>
          </a:p>
          <a:p>
            <a:pPr marL="0" indent="0">
              <a:buNone/>
            </a:pPr>
            <a:r>
              <a:rPr lang="en-US" sz="2000" b="0" i="0" dirty="0">
                <a:solidFill>
                  <a:srgbClr val="0D0D0D"/>
                </a:solidFill>
                <a:effectLst/>
                <a:latin typeface="Söhne"/>
              </a:rPr>
              <a:t>Buyer preferences were influenced by factors such as fuel efficiency, transmission type, and seating capacity</a:t>
            </a:r>
          </a:p>
          <a:p>
            <a:pPr marL="0" indent="0">
              <a:buNone/>
            </a:pPr>
            <a:endParaRPr lang="en-US" sz="2000" b="1" dirty="0">
              <a:solidFill>
                <a:srgbClr val="00B0F0"/>
              </a:solidFill>
            </a:endParaRPr>
          </a:p>
          <a:p>
            <a:pPr marL="0" indent="0">
              <a:buNone/>
            </a:pPr>
            <a:r>
              <a:rPr lang="en-US" sz="2000" b="1" dirty="0">
                <a:solidFill>
                  <a:srgbClr val="00B0F0"/>
                </a:solidFill>
              </a:rPr>
              <a:t>CHALLENGES:</a:t>
            </a:r>
          </a:p>
          <a:p>
            <a:pPr marL="0" indent="0">
              <a:buNone/>
            </a:pPr>
            <a:r>
              <a:rPr lang="en-US" sz="2000" b="0" i="0" dirty="0">
                <a:solidFill>
                  <a:srgbClr val="0D0D0D"/>
                </a:solidFill>
                <a:effectLst/>
                <a:latin typeface="Söhne"/>
              </a:rPr>
              <a:t>One of the key lessons learned from this project was the importance of continuous learning and adaptation. Developing complex SQL queries to extract specific insights from the dataset posed another challenge. </a:t>
            </a:r>
            <a:endParaRPr lang="en-IN" sz="2000" b="1" dirty="0">
              <a:solidFill>
                <a:srgbClr val="00B0F0"/>
              </a:solidFill>
            </a:endParaRPr>
          </a:p>
        </p:txBody>
      </p:sp>
    </p:spTree>
    <p:extLst>
      <p:ext uri="{BB962C8B-B14F-4D97-AF65-F5344CB8AC3E}">
        <p14:creationId xmlns:p14="http://schemas.microsoft.com/office/powerpoint/2010/main" val="220589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C94152-653D-77E4-F17D-95593687275C}"/>
              </a:ext>
            </a:extLst>
          </p:cNvPr>
          <p:cNvSpPr>
            <a:spLocks noGrp="1"/>
          </p:cNvSpPr>
          <p:nvPr>
            <p:ph idx="1"/>
          </p:nvPr>
        </p:nvSpPr>
        <p:spPr>
          <a:xfrm>
            <a:off x="1528549" y="993057"/>
            <a:ext cx="9749678" cy="4798143"/>
          </a:xfrm>
        </p:spPr>
        <p:txBody>
          <a:bodyPr>
            <a:normAutofit/>
          </a:bodyPr>
          <a:lstStyle/>
          <a:p>
            <a:r>
              <a:rPr lang="en-IN" sz="2000" b="1" dirty="0">
                <a:solidFill>
                  <a:srgbClr val="00B0F0"/>
                </a:solidFill>
              </a:rPr>
              <a:t>POTENTIAL FUTURE DIRECTIONS:</a:t>
            </a:r>
          </a:p>
          <a:p>
            <a:pPr marL="0" indent="0">
              <a:buNone/>
            </a:pPr>
            <a:endParaRPr lang="en-US" sz="2000" b="0" i="0" dirty="0">
              <a:solidFill>
                <a:srgbClr val="0D0D0D"/>
              </a:solidFill>
              <a:effectLst/>
              <a:latin typeface="Söhne"/>
            </a:endParaRPr>
          </a:p>
          <a:p>
            <a:pPr marL="0" indent="0">
              <a:buNone/>
            </a:pPr>
            <a:r>
              <a:rPr lang="en-US" sz="2000" b="0" i="0" dirty="0">
                <a:solidFill>
                  <a:srgbClr val="0D0D0D"/>
                </a:solidFill>
                <a:effectLst/>
                <a:latin typeface="Söhne"/>
              </a:rPr>
              <a:t>Perform analysis on customer reviews and feedback to know consumer satisfaction levels, and areas for improvement.</a:t>
            </a:r>
          </a:p>
          <a:p>
            <a:pPr marL="0" indent="0">
              <a:buNone/>
            </a:pPr>
            <a:r>
              <a:rPr lang="en-US" sz="2000" b="0" i="0" dirty="0">
                <a:solidFill>
                  <a:srgbClr val="0D0D0D"/>
                </a:solidFill>
                <a:effectLst/>
                <a:latin typeface="Söhne"/>
              </a:rPr>
              <a:t>Analyze factors such as pricing strategies, product offerings, and customer satisfaction levels to identify areas of competitive advantage and opportunities for improvement.</a:t>
            </a:r>
            <a:endParaRPr lang="en-US" sz="2000" dirty="0">
              <a:solidFill>
                <a:srgbClr val="0D0D0D"/>
              </a:solidFill>
              <a:latin typeface="Söhne"/>
            </a:endParaRPr>
          </a:p>
          <a:p>
            <a:pPr marL="0" indent="0">
              <a:buNone/>
            </a:pPr>
            <a:r>
              <a:rPr lang="en-US" sz="2000" b="0" i="0" dirty="0">
                <a:solidFill>
                  <a:srgbClr val="0D0D0D"/>
                </a:solidFill>
                <a:effectLst/>
                <a:latin typeface="Söhne"/>
              </a:rPr>
              <a:t>Perform lifecycle analysis of car models to track their performance over time, including factors such as maintenance costs, and resale value.</a:t>
            </a:r>
          </a:p>
          <a:p>
            <a:pPr marL="0" indent="0">
              <a:buNone/>
            </a:pPr>
            <a:r>
              <a:rPr lang="en-US" sz="2000" b="0" i="0" dirty="0">
                <a:solidFill>
                  <a:srgbClr val="0D0D0D"/>
                </a:solidFill>
                <a:effectLst/>
                <a:latin typeface="Söhne"/>
              </a:rPr>
              <a:t>Evaluate the environmental impact of different car models based on factors such as fuel efficiency, emissions levels</a:t>
            </a:r>
            <a:endParaRPr lang="en-US" sz="2000" dirty="0">
              <a:solidFill>
                <a:srgbClr val="0D0D0D"/>
              </a:solidFill>
              <a:latin typeface="Söhne"/>
            </a:endParaRPr>
          </a:p>
          <a:p>
            <a:pPr marL="0" indent="0">
              <a:buNone/>
            </a:pPr>
            <a:endParaRPr lang="en-IN" sz="2000" b="1" dirty="0">
              <a:solidFill>
                <a:srgbClr val="FF0000"/>
              </a:solidFill>
            </a:endParaRPr>
          </a:p>
        </p:txBody>
      </p:sp>
    </p:spTree>
    <p:extLst>
      <p:ext uri="{BB962C8B-B14F-4D97-AF65-F5344CB8AC3E}">
        <p14:creationId xmlns:p14="http://schemas.microsoft.com/office/powerpoint/2010/main" val="42077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FDAF3-FBA3-E917-0DF7-505AD2A77EBE}"/>
              </a:ext>
            </a:extLst>
          </p:cNvPr>
          <p:cNvSpPr>
            <a:spLocks noGrp="1"/>
          </p:cNvSpPr>
          <p:nvPr>
            <p:ph idx="1"/>
          </p:nvPr>
        </p:nvSpPr>
        <p:spPr>
          <a:xfrm>
            <a:off x="913775" y="452285"/>
            <a:ext cx="10364452" cy="5338916"/>
          </a:xfrm>
        </p:spPr>
        <p:txBody>
          <a:bodyPr/>
          <a:lstStyle/>
          <a:p>
            <a:pPr marL="0" indent="0">
              <a:buNone/>
            </a:pPr>
            <a:endParaRPr lang="en-US" dirty="0"/>
          </a:p>
          <a:p>
            <a:pPr marL="0" indent="0">
              <a:buNone/>
            </a:pPr>
            <a:endParaRPr lang="en-US" dirty="0"/>
          </a:p>
          <a:p>
            <a:pPr marL="0" indent="0">
              <a:buNone/>
            </a:pPr>
            <a:r>
              <a:rPr lang="en-US" sz="2000" b="1" dirty="0">
                <a:solidFill>
                  <a:srgbClr val="00B0F0"/>
                </a:solidFill>
              </a:rPr>
              <a:t>INTRODUCTION:</a:t>
            </a:r>
          </a:p>
          <a:p>
            <a:pPr marL="0" indent="0">
              <a:buNone/>
            </a:pPr>
            <a:r>
              <a:rPr lang="en-US" b="0" i="0" dirty="0">
                <a:solidFill>
                  <a:srgbClr val="0D0D0D"/>
                </a:solidFill>
                <a:effectLst/>
                <a:latin typeface="Söhne"/>
              </a:rPr>
              <a:t>The cars dataset provides information related to car sales, offering insights into various aspects of the automotive market. With details like car's model and manufacturing year to its selling price and mileage, this dataset serves as a valuable resource for analyzing trends, patterns, and preferences within the industry.</a:t>
            </a:r>
            <a:endParaRPr lang="en-US" dirty="0"/>
          </a:p>
          <a:p>
            <a:pPr marL="0" indent="0">
              <a:buNone/>
            </a:pPr>
            <a:endParaRPr lang="en-US" dirty="0"/>
          </a:p>
          <a:p>
            <a:pPr marL="0" indent="0">
              <a:buNone/>
            </a:pPr>
            <a:r>
              <a:rPr lang="en-US" sz="2000" b="1" dirty="0">
                <a:solidFill>
                  <a:srgbClr val="00B0F0"/>
                </a:solidFill>
              </a:rPr>
              <a:t>SIGNIFICANCE:</a:t>
            </a:r>
          </a:p>
          <a:p>
            <a:pPr marL="0" indent="0">
              <a:buNone/>
            </a:pPr>
            <a:r>
              <a:rPr lang="en-US" sz="2000" b="0" i="0" dirty="0">
                <a:solidFill>
                  <a:srgbClr val="0D0D0D"/>
                </a:solidFill>
                <a:effectLst/>
                <a:latin typeface="Söhne"/>
              </a:rPr>
              <a:t>Analyzing buyer behavior and preferences provides valuable insights into customer needs. </a:t>
            </a:r>
          </a:p>
          <a:p>
            <a:pPr marL="0" indent="0">
              <a:buNone/>
            </a:pPr>
            <a:r>
              <a:rPr lang="en-US" sz="2000" b="0" i="0" dirty="0">
                <a:solidFill>
                  <a:srgbClr val="0D0D0D"/>
                </a:solidFill>
                <a:effectLst/>
                <a:latin typeface="Söhne"/>
              </a:rPr>
              <a:t>By analyzing factors such as fuel efficiency, engine performance, and seating capacity, manufacturers can design cars that cater to specific market segments and drive sales. gain a deeper understanding of market dynamics</a:t>
            </a:r>
            <a:endParaRPr lang="en-IN" sz="2000" b="1" dirty="0">
              <a:solidFill>
                <a:srgbClr val="00B0F0"/>
              </a:solidFill>
            </a:endParaRPr>
          </a:p>
        </p:txBody>
      </p:sp>
    </p:spTree>
    <p:extLst>
      <p:ext uri="{BB962C8B-B14F-4D97-AF65-F5344CB8AC3E}">
        <p14:creationId xmlns:p14="http://schemas.microsoft.com/office/powerpoint/2010/main" val="367602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F7D78-52B0-0A55-E438-81306A7B59F2}"/>
              </a:ext>
            </a:extLst>
          </p:cNvPr>
          <p:cNvSpPr>
            <a:spLocks noGrp="1"/>
          </p:cNvSpPr>
          <p:nvPr>
            <p:ph idx="1"/>
          </p:nvPr>
        </p:nvSpPr>
        <p:spPr>
          <a:xfrm>
            <a:off x="1779639" y="167149"/>
            <a:ext cx="9498588" cy="6690852"/>
          </a:xfrm>
        </p:spPr>
        <p:txBody>
          <a:bodyPr>
            <a:normAutofit/>
          </a:bodyPr>
          <a:lstStyle/>
          <a:p>
            <a:r>
              <a:rPr lang="en-US" sz="2000" b="1" dirty="0">
                <a:solidFill>
                  <a:srgbClr val="00B0F0"/>
                </a:solidFill>
              </a:rPr>
              <a:t>OVERVIEW OF THE DATASET:</a:t>
            </a:r>
          </a:p>
          <a:p>
            <a:pPr marL="0" indent="0">
              <a:buNone/>
            </a:pPr>
            <a:r>
              <a:rPr lang="en-US" cap="none" dirty="0"/>
              <a:t>Dataset contains the required information of the car such as its mileage, selling price, fuel type etc.,  makes easy to </a:t>
            </a:r>
            <a:r>
              <a:rPr lang="en-US" cap="none" dirty="0" err="1"/>
              <a:t>analyse</a:t>
            </a:r>
            <a:r>
              <a:rPr lang="en-US" cap="none" dirty="0"/>
              <a:t>. </a:t>
            </a:r>
            <a:endParaRPr lang="en-US" dirty="0"/>
          </a:p>
          <a:p>
            <a:r>
              <a:rPr lang="en-US" sz="2000" b="1" dirty="0">
                <a:solidFill>
                  <a:srgbClr val="00B0F0"/>
                </a:solidFill>
              </a:rPr>
              <a:t>KEY COLUMNS: </a:t>
            </a:r>
          </a:p>
          <a:p>
            <a:pPr marL="457200" indent="-457200">
              <a:buAutoNum type="arabicPeriod"/>
            </a:pPr>
            <a:r>
              <a:rPr lang="en-IN" b="1" dirty="0">
                <a:effectLst/>
                <a:latin typeface="SFMono-Regular"/>
              </a:rPr>
              <a:t>name</a:t>
            </a:r>
            <a:endParaRPr lang="en-IN" dirty="0"/>
          </a:p>
          <a:p>
            <a:pPr marL="457200" indent="-457200">
              <a:buAutoNum type="arabicPeriod"/>
            </a:pPr>
            <a:r>
              <a:rPr lang="en-IN" b="1" dirty="0">
                <a:effectLst/>
                <a:latin typeface="SFMono-Regular"/>
              </a:rPr>
              <a:t> Year</a:t>
            </a:r>
          </a:p>
          <a:p>
            <a:pPr marL="457200" indent="-457200">
              <a:buAutoNum type="arabicPeriod"/>
            </a:pPr>
            <a:r>
              <a:rPr lang="en-IN" b="1" dirty="0">
                <a:effectLst/>
                <a:latin typeface="SFMono-Regular"/>
              </a:rPr>
              <a:t>Selling price</a:t>
            </a:r>
          </a:p>
          <a:p>
            <a:pPr marL="457200" indent="-457200">
              <a:buAutoNum type="arabicPeriod"/>
            </a:pPr>
            <a:r>
              <a:rPr lang="en-IN" b="1" dirty="0">
                <a:effectLst/>
                <a:latin typeface="SFMono-Regular"/>
              </a:rPr>
              <a:t>Km driven</a:t>
            </a:r>
            <a:endParaRPr lang="en-IN" b="1" dirty="0">
              <a:latin typeface="SFMono-Regular"/>
            </a:endParaRPr>
          </a:p>
          <a:p>
            <a:pPr marL="457200" indent="-457200">
              <a:buAutoNum type="arabicPeriod"/>
            </a:pPr>
            <a:r>
              <a:rPr lang="en-IN" b="1" dirty="0">
                <a:effectLst/>
                <a:latin typeface="SFMono-Regular"/>
              </a:rPr>
              <a:t>fuel</a:t>
            </a:r>
            <a:endParaRPr lang="en-IN" b="1" cap="none" dirty="0">
              <a:latin typeface="SFMono-Regular"/>
            </a:endParaRPr>
          </a:p>
          <a:p>
            <a:pPr marL="457200" indent="-457200">
              <a:buAutoNum type="arabicPeriod"/>
            </a:pPr>
            <a:r>
              <a:rPr lang="en-IN" b="1" dirty="0">
                <a:effectLst/>
                <a:latin typeface="SFMono-Regular"/>
              </a:rPr>
              <a:t>Seller type</a:t>
            </a:r>
          </a:p>
          <a:p>
            <a:pPr marL="457200" indent="-457200">
              <a:buAutoNum type="arabicPeriod"/>
            </a:pPr>
            <a:r>
              <a:rPr lang="en-IN" b="1" dirty="0">
                <a:effectLst/>
                <a:latin typeface="SFMono-Regular"/>
              </a:rPr>
              <a:t>Transmission</a:t>
            </a:r>
          </a:p>
          <a:p>
            <a:pPr marL="457200" indent="-457200">
              <a:buAutoNum type="arabicPeriod"/>
            </a:pPr>
            <a:r>
              <a:rPr lang="en-IN" b="1" dirty="0">
                <a:effectLst/>
                <a:latin typeface="SFMono-Regular"/>
              </a:rPr>
              <a:t>Owner</a:t>
            </a:r>
            <a:endParaRPr lang="en-IN" b="1" dirty="0">
              <a:latin typeface="SFMono-Regular"/>
            </a:endParaRPr>
          </a:p>
          <a:p>
            <a:pPr marL="457200" indent="-457200">
              <a:buAutoNum type="arabicPeriod"/>
            </a:pPr>
            <a:r>
              <a:rPr lang="en-IN" b="1" dirty="0">
                <a:effectLst/>
                <a:latin typeface="SFMono-Regular"/>
              </a:rPr>
              <a:t>Mileage</a:t>
            </a:r>
          </a:p>
          <a:p>
            <a:pPr marL="457200" indent="-457200">
              <a:buAutoNum type="arabicPeriod"/>
            </a:pPr>
            <a:r>
              <a:rPr lang="en-IN" b="1" dirty="0">
                <a:effectLst/>
                <a:latin typeface="SFMono-Regular"/>
              </a:rPr>
              <a:t>engine [CC]</a:t>
            </a:r>
          </a:p>
          <a:p>
            <a:pPr marL="457200" indent="-457200">
              <a:buAutoNum type="arabicPeriod"/>
            </a:pPr>
            <a:r>
              <a:rPr lang="en-IN" b="1" dirty="0">
                <a:effectLst/>
                <a:latin typeface="SFMono-Regular"/>
              </a:rPr>
              <a:t>Max power</a:t>
            </a:r>
          </a:p>
          <a:p>
            <a:pPr marL="457200" indent="-457200">
              <a:buAutoNum type="arabicPeriod"/>
            </a:pPr>
            <a:r>
              <a:rPr lang="en-IN" b="1" dirty="0">
                <a:effectLst/>
                <a:latin typeface="SFMono-Regular"/>
              </a:rPr>
              <a:t>seats</a:t>
            </a:r>
            <a:endParaRPr lang="en-US" cap="none" dirty="0"/>
          </a:p>
          <a:p>
            <a:pPr marL="0" indent="0">
              <a:buNone/>
            </a:pPr>
            <a:endParaRPr lang="en-IN" dirty="0"/>
          </a:p>
        </p:txBody>
      </p:sp>
    </p:spTree>
    <p:extLst>
      <p:ext uri="{BB962C8B-B14F-4D97-AF65-F5344CB8AC3E}">
        <p14:creationId xmlns:p14="http://schemas.microsoft.com/office/powerpoint/2010/main" val="377930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BA0EA-E68F-A0F8-B8CA-25D075ACCD1E}"/>
              </a:ext>
            </a:extLst>
          </p:cNvPr>
          <p:cNvSpPr>
            <a:spLocks noGrp="1"/>
          </p:cNvSpPr>
          <p:nvPr>
            <p:ph idx="1"/>
          </p:nvPr>
        </p:nvSpPr>
        <p:spPr>
          <a:xfrm>
            <a:off x="1632155" y="737419"/>
            <a:ext cx="9646072" cy="5053782"/>
          </a:xfrm>
        </p:spPr>
        <p:txBody>
          <a:bodyPr/>
          <a:lstStyle/>
          <a:p>
            <a:r>
              <a:rPr lang="en-US" sz="2000" b="1" dirty="0">
                <a:solidFill>
                  <a:srgbClr val="00B0F0"/>
                </a:solidFill>
              </a:rPr>
              <a:t>METHODOLOGY:</a:t>
            </a:r>
          </a:p>
          <a:p>
            <a:pPr marL="0" indent="0">
              <a:buNone/>
            </a:pPr>
            <a:r>
              <a:rPr lang="en-US" b="0" i="0" dirty="0">
                <a:solidFill>
                  <a:srgbClr val="0D0D0D"/>
                </a:solidFill>
                <a:effectLst/>
                <a:latin typeface="Söhne"/>
              </a:rPr>
              <a:t>SQL queries are used to retrieve specific data from the cars dataset</a:t>
            </a:r>
            <a:endParaRPr lang="en-US" b="1" dirty="0">
              <a:solidFill>
                <a:srgbClr val="FF0000"/>
              </a:solidFill>
            </a:endParaRPr>
          </a:p>
          <a:p>
            <a:pPr marL="0" indent="0">
              <a:buNone/>
            </a:pPr>
            <a:r>
              <a:rPr lang="en-US" b="0" i="0" dirty="0">
                <a:solidFill>
                  <a:srgbClr val="0D0D0D"/>
                </a:solidFill>
                <a:effectLst/>
                <a:latin typeface="Söhne"/>
              </a:rPr>
              <a:t>Conditions are applied to the WHERE clause of SQL queries to filter rows based on specific criteria.</a:t>
            </a:r>
          </a:p>
          <a:p>
            <a:pPr marL="0" indent="0">
              <a:buNone/>
            </a:pPr>
            <a:r>
              <a:rPr lang="en-US" b="0" i="0" dirty="0">
                <a:solidFill>
                  <a:srgbClr val="0D0D0D"/>
                </a:solidFill>
                <a:effectLst/>
                <a:latin typeface="Söhne"/>
              </a:rPr>
              <a:t>Aggregations such as SUM, AVG, COUNT, and MAX are used to calculate summary statistics or aggregate data across multiple rows</a:t>
            </a:r>
          </a:p>
          <a:p>
            <a:pPr marL="0" indent="0">
              <a:buNone/>
            </a:pPr>
            <a:r>
              <a:rPr lang="en-US" b="0" i="0" dirty="0">
                <a:solidFill>
                  <a:srgbClr val="0D0D0D"/>
                </a:solidFill>
                <a:effectLst/>
                <a:latin typeface="Söhne"/>
              </a:rPr>
              <a:t>The GROUP BY clause is used to group rows that have the same values</a:t>
            </a:r>
          </a:p>
          <a:p>
            <a:pPr marL="0" indent="0">
              <a:buNone/>
            </a:pPr>
            <a:r>
              <a:rPr lang="en-US" b="0" i="0" dirty="0">
                <a:solidFill>
                  <a:srgbClr val="0D0D0D"/>
                </a:solidFill>
                <a:effectLst/>
                <a:latin typeface="Söhne"/>
              </a:rPr>
              <a:t>Subqueries are nested queries within another query and are used to retrieve data or perform calculations that are then used in the main query.</a:t>
            </a:r>
            <a:endParaRPr lang="en-US" dirty="0">
              <a:solidFill>
                <a:srgbClr val="0D0D0D"/>
              </a:solidFill>
              <a:latin typeface="Söhne"/>
            </a:endParaRPr>
          </a:p>
          <a:p>
            <a:pPr marL="0" indent="0">
              <a:buNone/>
            </a:pPr>
            <a:r>
              <a:rPr lang="en-US" b="0" i="0" dirty="0">
                <a:solidFill>
                  <a:srgbClr val="0D0D0D"/>
                </a:solidFill>
                <a:effectLst/>
                <a:latin typeface="Söhne"/>
              </a:rPr>
              <a:t>The ORDER BY clause is used to sort the result set based on one or more columns.</a:t>
            </a:r>
          </a:p>
          <a:p>
            <a:pPr marL="0" indent="0">
              <a:buNone/>
            </a:pPr>
            <a:r>
              <a:rPr lang="en-US" b="0" i="0" dirty="0">
                <a:solidFill>
                  <a:srgbClr val="0D0D0D"/>
                </a:solidFill>
                <a:effectLst/>
                <a:latin typeface="Söhne"/>
              </a:rPr>
              <a:t>The LIMIT clause is used to restrict the number of rows returned by a query.</a:t>
            </a:r>
            <a:endParaRPr lang="en-IN" dirty="0">
              <a:solidFill>
                <a:srgbClr val="FF0000"/>
              </a:solidFill>
            </a:endParaRPr>
          </a:p>
        </p:txBody>
      </p:sp>
    </p:spTree>
    <p:extLst>
      <p:ext uri="{BB962C8B-B14F-4D97-AF65-F5344CB8AC3E}">
        <p14:creationId xmlns:p14="http://schemas.microsoft.com/office/powerpoint/2010/main" val="319644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9E577-F3B7-4BB3-D227-224774423F6C}"/>
              </a:ext>
            </a:extLst>
          </p:cNvPr>
          <p:cNvSpPr>
            <a:spLocks noGrp="1"/>
          </p:cNvSpPr>
          <p:nvPr>
            <p:ph idx="1"/>
          </p:nvPr>
        </p:nvSpPr>
        <p:spPr>
          <a:xfrm>
            <a:off x="1986116" y="1061884"/>
            <a:ext cx="9292110" cy="4729316"/>
          </a:xfrm>
        </p:spPr>
        <p:txBody>
          <a:bodyPr/>
          <a:lstStyle/>
          <a:p>
            <a:pPr marL="0" indent="0">
              <a:buNone/>
            </a:pPr>
            <a:endParaRPr lang="en-US" b="0" i="0" dirty="0">
              <a:solidFill>
                <a:srgbClr val="0D0D0D"/>
              </a:solidFill>
              <a:effectLst/>
              <a:latin typeface="Söhne"/>
            </a:endParaRPr>
          </a:p>
          <a:p>
            <a:pPr marL="0" indent="0">
              <a:buNone/>
            </a:pPr>
            <a:r>
              <a:rPr lang="en-US" b="0" i="0" dirty="0">
                <a:solidFill>
                  <a:srgbClr val="0D0D0D"/>
                </a:solidFill>
                <a:effectLst/>
                <a:latin typeface="Söhne"/>
              </a:rPr>
              <a:t>The GROUP BY clause is used to group rows that have the same values</a:t>
            </a:r>
          </a:p>
          <a:p>
            <a:pPr marL="0" indent="0">
              <a:buNone/>
            </a:pPr>
            <a:r>
              <a:rPr lang="en-US" b="0" i="0" dirty="0">
                <a:solidFill>
                  <a:srgbClr val="0D0D0D"/>
                </a:solidFill>
                <a:effectLst/>
                <a:latin typeface="Söhne"/>
              </a:rPr>
              <a:t>Subqueries are nested queries within another query and are used to retrieve data or perform calculations that are then used in the main query.</a:t>
            </a:r>
            <a:endParaRPr lang="en-US" dirty="0">
              <a:solidFill>
                <a:srgbClr val="0D0D0D"/>
              </a:solidFill>
              <a:latin typeface="Söhne"/>
            </a:endParaRPr>
          </a:p>
          <a:p>
            <a:pPr marL="0" indent="0">
              <a:buNone/>
            </a:pPr>
            <a:r>
              <a:rPr lang="en-US" b="0" i="0" dirty="0">
                <a:solidFill>
                  <a:srgbClr val="0D0D0D"/>
                </a:solidFill>
                <a:effectLst/>
                <a:latin typeface="Söhne"/>
              </a:rPr>
              <a:t>The ORDER BY clause is used to sort the result set based on one or more columns.</a:t>
            </a:r>
          </a:p>
          <a:p>
            <a:pPr marL="0" indent="0">
              <a:buNone/>
            </a:pPr>
            <a:r>
              <a:rPr lang="en-US" b="0" i="0" dirty="0">
                <a:solidFill>
                  <a:srgbClr val="0D0D0D"/>
                </a:solidFill>
                <a:effectLst/>
                <a:latin typeface="Söhne"/>
              </a:rPr>
              <a:t>The LIMIT clause is used to restrict the number of rows returned by a query.</a:t>
            </a:r>
            <a:endParaRPr lang="en-IN" dirty="0">
              <a:solidFill>
                <a:srgbClr val="FF0000"/>
              </a:solidFill>
            </a:endParaRPr>
          </a:p>
          <a:p>
            <a:endParaRPr lang="en-IN" dirty="0"/>
          </a:p>
        </p:txBody>
      </p:sp>
    </p:spTree>
    <p:extLst>
      <p:ext uri="{BB962C8B-B14F-4D97-AF65-F5344CB8AC3E}">
        <p14:creationId xmlns:p14="http://schemas.microsoft.com/office/powerpoint/2010/main" val="275204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501F1A-AE8F-1EED-7C20-9296D7061286}"/>
              </a:ext>
            </a:extLst>
          </p:cNvPr>
          <p:cNvSpPr>
            <a:spLocks noGrp="1"/>
          </p:cNvSpPr>
          <p:nvPr>
            <p:ph idx="1"/>
          </p:nvPr>
        </p:nvSpPr>
        <p:spPr>
          <a:xfrm>
            <a:off x="1543665" y="226142"/>
            <a:ext cx="9734562" cy="5565059"/>
          </a:xfrm>
        </p:spPr>
        <p:txBody>
          <a:bodyPr>
            <a:normAutofit lnSpcReduction="10000"/>
          </a:bodyPr>
          <a:lstStyle/>
          <a:p>
            <a:r>
              <a:rPr lang="en-IN" sz="2000" b="1" dirty="0">
                <a:solidFill>
                  <a:srgbClr val="00B0F0"/>
                </a:solidFill>
                <a:effectLst/>
              </a:rPr>
              <a:t>INSIGHTS:</a:t>
            </a:r>
          </a:p>
          <a:p>
            <a:pPr marL="0" indent="0">
              <a:lnSpc>
                <a:spcPct val="107000"/>
              </a:lnSpc>
              <a:spcAft>
                <a:spcPts val="800"/>
              </a:spcAft>
              <a:buNone/>
            </a:pPr>
            <a:endParaRPr lang="en-IN"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a:t>
            </a:r>
            <a:r>
              <a:rPr lang="en-IN" sz="18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he average </a:t>
            </a:r>
            <a:r>
              <a:rPr lang="en-IN" sz="1800" b="1" kern="100" dirty="0" err="1">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kilometers</a:t>
            </a:r>
            <a:r>
              <a:rPr lang="en-IN" sz="18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driven by transmission type for km driven more than 50000:</a:t>
            </a:r>
            <a:endParaRPr lang="en-IN" sz="18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SELECT transmission, AVG(</a:t>
            </a:r>
            <a:r>
              <a:rPr lang="en-IN"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km_driven</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AS </a:t>
            </a:r>
            <a:r>
              <a:rPr lang="en-IN"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avg_km_driven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cars24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WHERE name IN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SELECT name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FROM cars24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WHERE </a:t>
            </a:r>
            <a:r>
              <a:rPr lang="en-IN"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km_driven</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&gt; 50000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GROUP BY transmission;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solidFill>
                <a:srgbClr val="00B0F0"/>
              </a:solidFill>
              <a:effectLst/>
            </a:endParaRPr>
          </a:p>
          <a:p>
            <a:pPr marL="0" indent="0">
              <a:buNone/>
            </a:pPr>
            <a:endParaRPr lang="en-IN" dirty="0">
              <a:solidFill>
                <a:srgbClr val="FF0000"/>
              </a:solidFill>
            </a:endParaRPr>
          </a:p>
        </p:txBody>
      </p:sp>
    </p:spTree>
    <p:extLst>
      <p:ext uri="{BB962C8B-B14F-4D97-AF65-F5344CB8AC3E}">
        <p14:creationId xmlns:p14="http://schemas.microsoft.com/office/powerpoint/2010/main" val="179623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7155C-E2FF-4AA0-ACC6-663CC73D6881}"/>
              </a:ext>
            </a:extLst>
          </p:cNvPr>
          <p:cNvSpPr>
            <a:spLocks noGrp="1"/>
          </p:cNvSpPr>
          <p:nvPr>
            <p:ph idx="1"/>
          </p:nvPr>
        </p:nvSpPr>
        <p:spPr>
          <a:xfrm>
            <a:off x="2589212" y="313899"/>
            <a:ext cx="8915400" cy="5597323"/>
          </a:xfrm>
        </p:spPr>
        <p:txBody>
          <a:bodyPr/>
          <a:lstStyle/>
          <a:p>
            <a:pPr marL="0" indent="0">
              <a:buNone/>
            </a:pPr>
            <a:r>
              <a:rPr lang="en-IN"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a:t>
            </a:r>
            <a:r>
              <a:rPr lang="en-IN" sz="18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op 10 cars with highest Power Output:</a:t>
            </a:r>
            <a:endParaRPr lang="en-IN" sz="18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name,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max_power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cars24</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max_power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DESC</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LIMIT 10;</a:t>
            </a:r>
          </a:p>
          <a:p>
            <a:pPr marL="0" indent="0">
              <a:lnSpc>
                <a:spcPct val="107000"/>
              </a:lnSpc>
              <a:spcAft>
                <a:spcPts val="800"/>
              </a:spcAft>
              <a:buNone/>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A</a:t>
            </a:r>
            <a:r>
              <a:rPr lang="en-IN"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verage mileage of car by each transmission type:</a:t>
            </a:r>
            <a:endParaRPr lang="en-IN" sz="18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SELECT transmission, AVG(mileage) AS </a:t>
            </a:r>
            <a:r>
              <a:rPr lang="en-IN"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avg_mileage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cars24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GROUP BY transmission;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1523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0DA463-F9A6-D82F-B563-AF7A35493EB9}"/>
              </a:ext>
            </a:extLst>
          </p:cNvPr>
          <p:cNvSpPr>
            <a:spLocks noGrp="1"/>
          </p:cNvSpPr>
          <p:nvPr>
            <p:ph idx="1"/>
          </p:nvPr>
        </p:nvSpPr>
        <p:spPr>
          <a:xfrm>
            <a:off x="2589212" y="382137"/>
            <a:ext cx="8915400" cy="5529085"/>
          </a:xfrm>
        </p:spPr>
        <p:txBody>
          <a:bodyPr/>
          <a:lstStyle/>
          <a:p>
            <a:pPr marL="0" indent="0">
              <a:buNone/>
            </a:pPr>
            <a:r>
              <a:rPr lang="en-IN"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T</a:t>
            </a:r>
            <a:r>
              <a:rPr lang="en-IN"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otal number of cars sold for each fuel type</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fuel, COUNT(*)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total_cars_sold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cars24</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fuel;</a:t>
            </a:r>
          </a:p>
          <a:p>
            <a:pPr marL="0" indent="0">
              <a:buNone/>
            </a:pP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L</a:t>
            </a:r>
            <a:r>
              <a:rPr lang="en-IN"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ist of cars sold in year 2017</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name, year from cars24</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year = 2017</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by name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asc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27041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76639-349C-70B4-64B3-EF8903F355A5}"/>
              </a:ext>
            </a:extLst>
          </p:cNvPr>
          <p:cNvSpPr>
            <a:spLocks noGrp="1"/>
          </p:cNvSpPr>
          <p:nvPr>
            <p:ph idx="1"/>
          </p:nvPr>
        </p:nvSpPr>
        <p:spPr>
          <a:xfrm>
            <a:off x="2589212" y="395785"/>
            <a:ext cx="8915400" cy="5515437"/>
          </a:xfrm>
        </p:spPr>
        <p:txBody>
          <a:bodyPr/>
          <a:lstStyle/>
          <a:p>
            <a:pPr marL="0" indent="0">
              <a:buNone/>
            </a:pPr>
            <a:r>
              <a:rPr lang="en-IN"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Find the name with maximum mileage and selling price more than 29999</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name,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selling_price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cars24</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where mileage = (select max(mileage) from cars24)</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selling_price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&gt; 29999</a:t>
            </a:r>
          </a:p>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To find the average </a:t>
            </a:r>
            <a:r>
              <a:rPr lang="en-IN" sz="1800" b="1" kern="100" dirty="0" err="1">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kilometers</a:t>
            </a:r>
            <a:r>
              <a:rPr lang="en-IN" sz="18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driven by  each owner type:</a:t>
            </a:r>
            <a:endParaRPr lang="en-IN" sz="18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owner, AVG(</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km_driven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cars24</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owner;</a:t>
            </a:r>
          </a:p>
          <a:p>
            <a:pPr marL="0" indent="0">
              <a:buNone/>
            </a:pPr>
            <a:endParaRPr lang="en-IN" dirty="0"/>
          </a:p>
        </p:txBody>
      </p:sp>
    </p:spTree>
    <p:extLst>
      <p:ext uri="{BB962C8B-B14F-4D97-AF65-F5344CB8AC3E}">
        <p14:creationId xmlns:p14="http://schemas.microsoft.com/office/powerpoint/2010/main" val="41015217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703</TotalTime>
  <Words>857</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SFMono-Regular</vt:lpstr>
      <vt:lpstr>Söhne</vt:lpstr>
      <vt:lpstr>Wingdings 3</vt:lpstr>
      <vt:lpstr>Wisp</vt:lpstr>
      <vt:lpstr>Analyzing Car Data with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prashanth akkapaka</dc:creator>
  <cp:lastModifiedBy>prashanth akkapaka</cp:lastModifiedBy>
  <cp:revision>4</cp:revision>
  <dcterms:created xsi:type="dcterms:W3CDTF">2024-02-29T06:17:07Z</dcterms:created>
  <dcterms:modified xsi:type="dcterms:W3CDTF">2024-09-21T12:55:43Z</dcterms:modified>
</cp:coreProperties>
</file>