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80" r:id="rId7"/>
    <p:sldId id="281" r:id="rId8"/>
    <p:sldId id="282" r:id="rId9"/>
    <p:sldId id="260" r:id="rId10"/>
    <p:sldId id="273" r:id="rId11"/>
    <p:sldId id="274" r:id="rId12"/>
    <p:sldId id="264" r:id="rId13"/>
    <p:sldId id="272" r:id="rId14"/>
    <p:sldId id="268" r:id="rId15"/>
    <p:sldId id="262" r:id="rId16"/>
    <p:sldId id="265" r:id="rId17"/>
    <p:sldId id="275" r:id="rId18"/>
    <p:sldId id="278" r:id="rId19"/>
    <p:sldId id="279" r:id="rId20"/>
    <p:sldId id="263" r:id="rId21"/>
    <p:sldId id="266" r:id="rId22"/>
    <p:sldId id="267" r:id="rId23"/>
    <p:sldId id="276" r:id="rId24"/>
    <p:sldId id="277"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56A0872-408E-41E8-B8A4-8904B073CD4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65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E0CA2-7466-4C39-B8BE-2C2FE21AB956}"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A0872-408E-41E8-B8A4-8904B073CD46}" type="slidenum">
              <a:rPr lang="en-US" smtClean="0"/>
              <a:t>‹#›</a:t>
            </a:fld>
            <a:endParaRPr lang="en-US"/>
          </a:p>
        </p:txBody>
      </p:sp>
    </p:spTree>
    <p:extLst>
      <p:ext uri="{BB962C8B-B14F-4D97-AF65-F5344CB8AC3E}">
        <p14:creationId xmlns:p14="http://schemas.microsoft.com/office/powerpoint/2010/main" val="358080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A0872-408E-41E8-B8A4-8904B073CD4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54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A0872-408E-41E8-B8A4-8904B073CD4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871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A0872-408E-41E8-B8A4-8904B073CD46}" type="slidenum">
              <a:rPr lang="en-US" smtClean="0"/>
              <a:t>‹#›</a:t>
            </a:fld>
            <a:endParaRPr lang="en-US"/>
          </a:p>
        </p:txBody>
      </p:sp>
    </p:spTree>
    <p:extLst>
      <p:ext uri="{BB962C8B-B14F-4D97-AF65-F5344CB8AC3E}">
        <p14:creationId xmlns:p14="http://schemas.microsoft.com/office/powerpoint/2010/main" val="2296513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A0872-408E-41E8-B8A4-8904B073CD4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409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A0872-408E-41E8-B8A4-8904B073CD4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014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A0872-408E-41E8-B8A4-8904B073CD4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167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A0872-408E-41E8-B8A4-8904B073CD4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91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A0872-408E-41E8-B8A4-8904B073CD46}" type="slidenum">
              <a:rPr lang="en-US" smtClean="0"/>
              <a:t>‹#›</a:t>
            </a:fld>
            <a:endParaRPr lang="en-US"/>
          </a:p>
        </p:txBody>
      </p:sp>
    </p:spTree>
    <p:extLst>
      <p:ext uri="{BB962C8B-B14F-4D97-AF65-F5344CB8AC3E}">
        <p14:creationId xmlns:p14="http://schemas.microsoft.com/office/powerpoint/2010/main" val="125944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E0CA2-7466-4C39-B8BE-2C2FE21AB95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A0872-408E-41E8-B8A4-8904B073CD4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329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9E0CA2-7466-4C39-B8BE-2C2FE21AB956}"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A0872-408E-41E8-B8A4-8904B073CD46}" type="slidenum">
              <a:rPr lang="en-US" smtClean="0"/>
              <a:t>‹#›</a:t>
            </a:fld>
            <a:endParaRPr lang="en-US"/>
          </a:p>
        </p:txBody>
      </p:sp>
    </p:spTree>
    <p:extLst>
      <p:ext uri="{BB962C8B-B14F-4D97-AF65-F5344CB8AC3E}">
        <p14:creationId xmlns:p14="http://schemas.microsoft.com/office/powerpoint/2010/main" val="356675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E0CA2-7466-4C39-B8BE-2C2FE21AB956}"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A0872-408E-41E8-B8A4-8904B073CD4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57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9E0CA2-7466-4C39-B8BE-2C2FE21AB956}"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A0872-408E-41E8-B8A4-8904B073CD4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64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E0CA2-7466-4C39-B8BE-2C2FE21AB956}"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A0872-408E-41E8-B8A4-8904B073CD46}" type="slidenum">
              <a:rPr lang="en-US" smtClean="0"/>
              <a:t>‹#›</a:t>
            </a:fld>
            <a:endParaRPr lang="en-US"/>
          </a:p>
        </p:txBody>
      </p:sp>
    </p:spTree>
    <p:extLst>
      <p:ext uri="{BB962C8B-B14F-4D97-AF65-F5344CB8AC3E}">
        <p14:creationId xmlns:p14="http://schemas.microsoft.com/office/powerpoint/2010/main" val="75221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E0CA2-7466-4C39-B8BE-2C2FE21AB956}"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A0872-408E-41E8-B8A4-8904B073CD4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3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E0CA2-7466-4C39-B8BE-2C2FE21AB956}"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A0872-408E-41E8-B8A4-8904B073CD46}" type="slidenum">
              <a:rPr lang="en-US" smtClean="0"/>
              <a:t>‹#›</a:t>
            </a:fld>
            <a:endParaRPr lang="en-US"/>
          </a:p>
        </p:txBody>
      </p:sp>
    </p:spTree>
    <p:extLst>
      <p:ext uri="{BB962C8B-B14F-4D97-AF65-F5344CB8AC3E}">
        <p14:creationId xmlns:p14="http://schemas.microsoft.com/office/powerpoint/2010/main" val="230287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9E0CA2-7466-4C39-B8BE-2C2FE21AB956}" type="datetimeFigureOut">
              <a:rPr lang="en-US" smtClean="0"/>
              <a:t>4/25/2023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6A0872-408E-41E8-B8A4-8904B073CD46}" type="slidenum">
              <a:rPr lang="en-US" smtClean="0"/>
              <a:t>‹#›</a:t>
            </a:fld>
            <a:endParaRPr lang="en-US"/>
          </a:p>
        </p:txBody>
      </p:sp>
    </p:spTree>
    <p:extLst>
      <p:ext uri="{BB962C8B-B14F-4D97-AF65-F5344CB8AC3E}">
        <p14:creationId xmlns:p14="http://schemas.microsoft.com/office/powerpoint/2010/main" val="2616181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4CA2-9C65-4B10-329D-AB7F3175EFF7}"/>
              </a:ext>
            </a:extLst>
          </p:cNvPr>
          <p:cNvSpPr>
            <a:spLocks noGrp="1"/>
          </p:cNvSpPr>
          <p:nvPr>
            <p:ph type="ctrTitle"/>
          </p:nvPr>
        </p:nvSpPr>
        <p:spPr>
          <a:xfrm>
            <a:off x="1524000" y="1122362"/>
            <a:ext cx="9144000" cy="3064155"/>
          </a:xfrm>
        </p:spPr>
        <p:txBody>
          <a:bodyPr>
            <a:normAutofit fontScale="90000"/>
          </a:bodyPr>
          <a:lstStyle/>
          <a:p>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Diabetes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Prediction Using Machine Learning Algorithms</a:t>
            </a:r>
          </a:p>
        </p:txBody>
      </p:sp>
    </p:spTree>
    <p:extLst>
      <p:ext uri="{BB962C8B-B14F-4D97-AF65-F5344CB8AC3E}">
        <p14:creationId xmlns:p14="http://schemas.microsoft.com/office/powerpoint/2010/main" val="3957345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47E2-7106-2985-AC59-1AABEE554C99}"/>
              </a:ext>
            </a:extLst>
          </p:cNvPr>
          <p:cNvSpPr>
            <a:spLocks noGrp="1"/>
          </p:cNvSpPr>
          <p:nvPr>
            <p:ph type="title"/>
          </p:nvPr>
        </p:nvSpPr>
        <p:spPr>
          <a:xfrm>
            <a:off x="1295402" y="982133"/>
            <a:ext cx="4532743" cy="1895538"/>
          </a:xfrm>
        </p:spPr>
        <p:txBody>
          <a:bodyPr>
            <a:normAutofit/>
          </a:bodyPr>
          <a:lstStyle/>
          <a:p>
            <a:r>
              <a:rPr lang="en-US" sz="2800" b="1" dirty="0">
                <a:latin typeface="Times New Roman" panose="02020603050405020304" pitchFamily="18" charset="0"/>
                <a:cs typeface="Times New Roman" panose="02020603050405020304" pitchFamily="18" charset="0"/>
              </a:rPr>
              <a:t>Related work continued…..</a:t>
            </a:r>
          </a:p>
        </p:txBody>
      </p:sp>
      <p:sp>
        <p:nvSpPr>
          <p:cNvPr id="3" name="Content Placeholder 2">
            <a:extLst>
              <a:ext uri="{FF2B5EF4-FFF2-40B4-BE49-F238E27FC236}">
                <a16:creationId xmlns:a16="http://schemas.microsoft.com/office/drawing/2014/main" id="{D93BACE0-D127-60D5-7F81-9239DA0601E4}"/>
              </a:ext>
            </a:extLst>
          </p:cNvPr>
          <p:cNvSpPr>
            <a:spLocks noGrp="1"/>
          </p:cNvSpPr>
          <p:nvPr>
            <p:ph idx="1"/>
          </p:nvPr>
        </p:nvSpPr>
        <p:spPr>
          <a:xfrm>
            <a:off x="1295401" y="2411506"/>
            <a:ext cx="9601196" cy="3464362"/>
          </a:xfrm>
        </p:spPr>
        <p:txBody>
          <a:bodyPr>
            <a:noAutofit/>
          </a:bodyPr>
          <a:lstStyle/>
          <a:p>
            <a:r>
              <a:rPr lang="en-US" dirty="0">
                <a:latin typeface="Times New Roman" panose="02020603050405020304" pitchFamily="18" charset="0"/>
                <a:cs typeface="Times New Roman" panose="02020603050405020304" pitchFamily="18" charset="0"/>
              </a:rPr>
              <a:t>Machine learning and artificial intelligence-based Diabetes Mellitus detection and self-management is the systematic review done by </a:t>
            </a:r>
            <a:r>
              <a:rPr lang="en-US" dirty="0" err="1">
                <a:latin typeface="Times New Roman" panose="02020603050405020304" pitchFamily="18" charset="0"/>
                <a:cs typeface="Times New Roman" panose="02020603050405020304" pitchFamily="18" charset="0"/>
              </a:rPr>
              <a:t>Jyotismita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Chaki</a:t>
            </a:r>
            <a:r>
              <a:rPr lang="en-US" dirty="0">
                <a:latin typeface="Times New Roman" panose="02020603050405020304" pitchFamily="18" charset="0"/>
                <a:cs typeface="Times New Roman" panose="02020603050405020304" pitchFamily="18" charset="0"/>
              </a:rPr>
              <a:t>, S.K </a:t>
            </a:r>
            <a:r>
              <a:rPr lang="en-US" dirty="0" err="1">
                <a:latin typeface="Times New Roman" panose="02020603050405020304" pitchFamily="18" charset="0"/>
                <a:cs typeface="Times New Roman" panose="02020603050405020304" pitchFamily="18" charset="0"/>
              </a:rPr>
              <a:t>Cidham</a:t>
            </a:r>
            <a:r>
              <a:rPr lang="en-US" dirty="0">
                <a:latin typeface="Times New Roman" panose="02020603050405020304" pitchFamily="18" charset="0"/>
                <a:cs typeface="Times New Roman" panose="02020603050405020304" pitchFamily="18" charset="0"/>
              </a:rPr>
              <a:t>, S. Ananda </a:t>
            </a:r>
            <a:r>
              <a:rPr lang="en-US" dirty="0" err="1">
                <a:latin typeface="Times New Roman" panose="02020603050405020304" pitchFamily="18" charset="0"/>
                <a:cs typeface="Times New Roman" panose="02020603050405020304" pitchFamily="18" charset="0"/>
              </a:rPr>
              <a:t>Theeratan</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Thillai</a:t>
            </a:r>
            <a:r>
              <a:rPr lang="en-US" dirty="0">
                <a:latin typeface="Times New Roman" panose="02020603050405020304" pitchFamily="18" charset="0"/>
                <a:cs typeface="Times New Roman" panose="02020603050405020304" pitchFamily="18" charset="0"/>
              </a:rPr>
              <a:t> Ganesh. </a:t>
            </a:r>
          </a:p>
          <a:p>
            <a:r>
              <a:rPr lang="en-US" dirty="0">
                <a:latin typeface="Times New Roman" panose="02020603050405020304" pitchFamily="18" charset="0"/>
                <a:cs typeface="Times New Roman" panose="02020603050405020304" pitchFamily="18" charset="0"/>
              </a:rPr>
              <a:t>They have addressed Diabetes Mellitus as unregulated diabetes that causes multi-organ failure in patients. In this survey they have mentioned that they have defined different artificial intelligence algorithms are better indications of diabetes mellitus compared to the manual diagnosis based upon a review of 107 main publications from the Scopus and PubMed repositories.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09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1EFB-A182-968F-E02D-A0A1C08C6AD2}"/>
              </a:ext>
            </a:extLst>
          </p:cNvPr>
          <p:cNvSpPr>
            <a:spLocks noGrp="1"/>
          </p:cNvSpPr>
          <p:nvPr>
            <p:ph type="title"/>
          </p:nvPr>
        </p:nvSpPr>
        <p:spPr>
          <a:xfrm>
            <a:off x="1295402" y="1694329"/>
            <a:ext cx="5114363" cy="591670"/>
          </a:xfrm>
        </p:spPr>
        <p:txBody>
          <a:bodyPr>
            <a:normAutofit/>
          </a:bodyPr>
          <a:lstStyle/>
          <a:p>
            <a:r>
              <a:rPr lang="en-US" sz="2800" b="1" dirty="0">
                <a:latin typeface="Times New Roman" panose="02020603050405020304" pitchFamily="18" charset="0"/>
                <a:cs typeface="Times New Roman" panose="02020603050405020304" pitchFamily="18" charset="0"/>
              </a:rPr>
              <a:t>Related work continued…..</a:t>
            </a:r>
            <a:endParaRPr lang="en-US" sz="2800" dirty="0"/>
          </a:p>
        </p:txBody>
      </p:sp>
      <p:sp>
        <p:nvSpPr>
          <p:cNvPr id="3" name="Content Placeholder 2">
            <a:extLst>
              <a:ext uri="{FF2B5EF4-FFF2-40B4-BE49-F238E27FC236}">
                <a16:creationId xmlns:a16="http://schemas.microsoft.com/office/drawing/2014/main" id="{67751478-8713-8C5B-8125-CC7D1D7A6AE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complete review of Machine Learning and Artificial Intelligence techniques K-nearest neighbor classifier, Naïve Bayes, Support Vector Machine, Linear Discriminant Analysis, Decision Trees, Random Forest, Deep Learning, Ensemble learning classifiers, Fuzzy based methods and other unsupervised classifiers is based on analysis on different performance metrics.</a:t>
            </a:r>
          </a:p>
          <a:p>
            <a:endParaRPr lang="en-US" dirty="0"/>
          </a:p>
        </p:txBody>
      </p:sp>
    </p:spTree>
    <p:extLst>
      <p:ext uri="{BB962C8B-B14F-4D97-AF65-F5344CB8AC3E}">
        <p14:creationId xmlns:p14="http://schemas.microsoft.com/office/powerpoint/2010/main" val="284286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6AB9-8146-AE4F-C79A-F3095352BC1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9276230-6968-B036-5A3A-3C9A038A4633}"/>
              </a:ext>
            </a:extLst>
          </p:cNvPr>
          <p:cNvSpPr>
            <a:spLocks noGrp="1"/>
          </p:cNvSpPr>
          <p:nvPr>
            <p:ph idx="1"/>
          </p:nvPr>
        </p:nvSpPr>
        <p:spPr>
          <a:xfrm>
            <a:off x="1295401" y="2438400"/>
            <a:ext cx="9601196" cy="3437468"/>
          </a:xfrm>
        </p:spPr>
        <p:txBody>
          <a:bodyPr>
            <a:noAutofit/>
          </a:bodyPr>
          <a:lstStyle/>
          <a:p>
            <a:r>
              <a:rPr lang="en-US" b="0" i="0" dirty="0">
                <a:solidFill>
                  <a:srgbClr val="000000"/>
                </a:solidFill>
                <a:effectLst/>
                <a:latin typeface="Times New Roman" panose="02020603050405020304" pitchFamily="18" charset="0"/>
                <a:cs typeface="Times New Roman" panose="02020603050405020304" pitchFamily="18" charset="0"/>
              </a:rPr>
              <a:t>Diabetes is a dangerous disease that has a continuous effect on the human health condition.</a:t>
            </a:r>
          </a:p>
          <a:p>
            <a:r>
              <a:rPr lang="en-US" b="0" i="0" dirty="0">
                <a:solidFill>
                  <a:srgbClr val="000000"/>
                </a:solidFill>
                <a:effectLst/>
                <a:latin typeface="Times New Roman" panose="02020603050405020304" pitchFamily="18" charset="0"/>
                <a:cs typeface="Times New Roman" panose="02020603050405020304" pitchFamily="18" charset="0"/>
              </a:rPr>
              <a:t>Our body breaks the food that we eat into sugar and releases it into the bloodstream. Pancreas release insulin which releases sugar into the body cells whenever the sugar content goes up.</a:t>
            </a:r>
          </a:p>
          <a:p>
            <a:r>
              <a:rPr lang="en-US" b="0" i="0" dirty="0">
                <a:solidFill>
                  <a:srgbClr val="000000"/>
                </a:solidFill>
                <a:effectLst/>
                <a:latin typeface="Times New Roman" panose="02020603050405020304" pitchFamily="18" charset="0"/>
                <a:cs typeface="Times New Roman" panose="02020603050405020304" pitchFamily="18" charset="0"/>
              </a:rPr>
              <a:t>With diabetes our body cannot generate enough insulin and which results in the accumulation of sugar in the bloodstream.</a:t>
            </a:r>
          </a:p>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663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1A88-D078-927A-2B99-7B14EE8FE734}"/>
              </a:ext>
            </a:extLst>
          </p:cNvPr>
          <p:cNvSpPr>
            <a:spLocks noGrp="1"/>
          </p:cNvSpPr>
          <p:nvPr>
            <p:ph type="title"/>
          </p:nvPr>
        </p:nvSpPr>
        <p:spPr>
          <a:xfrm flipH="1">
            <a:off x="1295400" y="982131"/>
            <a:ext cx="9354669" cy="2074834"/>
          </a:xfrm>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Some of the usual symptoms of diabetes.</a:t>
            </a:r>
            <a:br>
              <a:rPr lang="en-US" sz="2800" b="1" i="0" dirty="0">
                <a:solidFill>
                  <a:srgbClr val="000000"/>
                </a:solidFill>
                <a:effectLst/>
                <a:latin typeface="Times New Roman" panose="02020603050405020304" pitchFamily="18" charset="0"/>
                <a:cs typeface="Times New Roman" panose="02020603050405020304" pitchFamily="18" charset="0"/>
              </a:rPr>
            </a:br>
            <a:endParaRPr lang="en-US" sz="2800" b="1" dirty="0"/>
          </a:p>
        </p:txBody>
      </p:sp>
      <p:sp>
        <p:nvSpPr>
          <p:cNvPr id="3" name="Content Placeholder 2">
            <a:extLst>
              <a:ext uri="{FF2B5EF4-FFF2-40B4-BE49-F238E27FC236}">
                <a16:creationId xmlns:a16="http://schemas.microsoft.com/office/drawing/2014/main" id="{2DDDA058-4E04-4507-BAFD-CDAEBF1F3144}"/>
              </a:ext>
            </a:extLst>
          </p:cNvPr>
          <p:cNvSpPr>
            <a:spLocks noGrp="1"/>
          </p:cNvSpPr>
          <p:nvPr>
            <p:ph idx="1"/>
          </p:nvPr>
        </p:nvSpPr>
        <p:spPr/>
        <p:txBody>
          <a:bodyPr/>
          <a:lstStyle/>
          <a:p>
            <a:pPr>
              <a:buFont typeface="Wingdings" panose="05000000000000000000" pitchFamily="2" charset="2"/>
              <a:buChar char="Ø"/>
            </a:pPr>
            <a:r>
              <a:rPr lang="en-US" sz="2400" i="0" dirty="0">
                <a:solidFill>
                  <a:srgbClr val="000000"/>
                </a:solidFill>
                <a:effectLst/>
                <a:latin typeface="Times New Roman" panose="02020603050405020304" pitchFamily="18" charset="0"/>
                <a:cs typeface="Times New Roman" panose="02020603050405020304" pitchFamily="18" charset="0"/>
              </a:rPr>
              <a:t>Feeling weak</a:t>
            </a:r>
          </a:p>
          <a:p>
            <a:pPr>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Ti</a:t>
            </a:r>
            <a:r>
              <a:rPr lang="en-US" sz="2400" i="0" dirty="0">
                <a:solidFill>
                  <a:srgbClr val="000000"/>
                </a:solidFill>
                <a:effectLst/>
                <a:latin typeface="Times New Roman" panose="02020603050405020304" pitchFamily="18" charset="0"/>
                <a:cs typeface="Times New Roman" panose="02020603050405020304" pitchFamily="18" charset="0"/>
              </a:rPr>
              <a:t>red </a:t>
            </a:r>
          </a:p>
          <a:p>
            <a:pPr>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a:t>
            </a:r>
            <a:r>
              <a:rPr lang="en-US" sz="2400" i="0" dirty="0">
                <a:solidFill>
                  <a:srgbClr val="000000"/>
                </a:solidFill>
                <a:effectLst/>
                <a:latin typeface="Times New Roman" panose="02020603050405020304" pitchFamily="18" charset="0"/>
                <a:cs typeface="Times New Roman" panose="02020603050405020304" pitchFamily="18" charset="0"/>
              </a:rPr>
              <a:t>hirsty than usual.</a:t>
            </a:r>
          </a:p>
          <a:p>
            <a:pPr>
              <a:buFont typeface="Wingdings" panose="05000000000000000000" pitchFamily="2" charset="2"/>
              <a:buChar char="Ø"/>
            </a:pPr>
            <a:r>
              <a:rPr lang="en-US" sz="2400" i="0" dirty="0">
                <a:solidFill>
                  <a:srgbClr val="000000"/>
                </a:solidFill>
                <a:effectLst/>
                <a:latin typeface="Times New Roman" panose="02020603050405020304" pitchFamily="18" charset="0"/>
                <a:cs typeface="Times New Roman" panose="02020603050405020304" pitchFamily="18" charset="0"/>
              </a:rPr>
              <a:t>Weight Loss and urinating often.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105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6FBD-3F69-46A1-8176-F083023B696C}"/>
              </a:ext>
            </a:extLst>
          </p:cNvPr>
          <p:cNvSpPr>
            <a:spLocks noGrp="1"/>
          </p:cNvSpPr>
          <p:nvPr>
            <p:ph type="title"/>
          </p:nvPr>
        </p:nvSpPr>
        <p:spPr/>
        <p:txBody>
          <a:bodyPr>
            <a:normAutofit/>
          </a:bodyPr>
          <a:lstStyle/>
          <a:p>
            <a:r>
              <a:rPr lang="en-US" sz="2800" b="1" dirty="0"/>
              <a:t>Model Diagram</a:t>
            </a:r>
          </a:p>
        </p:txBody>
      </p:sp>
      <p:pic>
        <p:nvPicPr>
          <p:cNvPr id="5" name="Content Placeholder 4">
            <a:extLst>
              <a:ext uri="{FF2B5EF4-FFF2-40B4-BE49-F238E27FC236}">
                <a16:creationId xmlns:a16="http://schemas.microsoft.com/office/drawing/2014/main" id="{A60D81BA-D285-15E5-2DC3-3464BF5463F4}"/>
              </a:ext>
            </a:extLst>
          </p:cNvPr>
          <p:cNvPicPr>
            <a:picLocks noGrp="1" noChangeAspect="1"/>
          </p:cNvPicPr>
          <p:nvPr>
            <p:ph idx="1"/>
          </p:nvPr>
        </p:nvPicPr>
        <p:blipFill>
          <a:blip r:embed="rId2"/>
          <a:stretch>
            <a:fillRect/>
          </a:stretch>
        </p:blipFill>
        <p:spPr>
          <a:xfrm>
            <a:off x="2904565" y="2658876"/>
            <a:ext cx="11833411" cy="4318650"/>
          </a:xfrm>
        </p:spPr>
      </p:pic>
    </p:spTree>
    <p:extLst>
      <p:ext uri="{BB962C8B-B14F-4D97-AF65-F5344CB8AC3E}">
        <p14:creationId xmlns:p14="http://schemas.microsoft.com/office/powerpoint/2010/main" val="152246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8673-31CB-8C3E-05DD-D5080361DE6C}"/>
              </a:ext>
            </a:extLst>
          </p:cNvPr>
          <p:cNvSpPr>
            <a:spLocks noGrp="1"/>
          </p:cNvSpPr>
          <p:nvPr>
            <p:ph type="title"/>
          </p:nvPr>
        </p:nvSpPr>
        <p:spPr/>
        <p:txBody>
          <a:bodyPr>
            <a:normAutofit/>
          </a:bodyPr>
          <a:lstStyle/>
          <a:p>
            <a:r>
              <a:rPr lang="en-US" sz="2800" b="1" dirty="0">
                <a:solidFill>
                  <a:srgbClr val="000000"/>
                </a:solidFill>
                <a:latin typeface="Times New Roman" panose="02020603050405020304" pitchFamily="18" charset="0"/>
                <a:cs typeface="Times New Roman" panose="02020603050405020304" pitchFamily="18" charset="0"/>
              </a:rPr>
              <a:t>Features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63D8B6-A1E5-A379-02B6-ECFCD655780B}"/>
              </a:ext>
            </a:extLst>
          </p:cNvPr>
          <p:cNvSpPr>
            <a:spLocks noGrp="1"/>
          </p:cNvSpPr>
          <p:nvPr>
            <p:ph idx="1"/>
          </p:nvPr>
        </p:nvSpPr>
        <p:spPr>
          <a:xfrm>
            <a:off x="1295401" y="2285999"/>
            <a:ext cx="9601196" cy="3589870"/>
          </a:xfrm>
        </p:spPr>
        <p:txBody>
          <a:bodyPr>
            <a:noAutofit/>
          </a:bodyPr>
          <a:lstStyle/>
          <a:p>
            <a:r>
              <a:rPr lang="en-US" dirty="0">
                <a:solidFill>
                  <a:srgbClr val="000000"/>
                </a:solidFill>
                <a:latin typeface="Times New Roman" panose="02020603050405020304" pitchFamily="18" charset="0"/>
                <a:cs typeface="Times New Roman" panose="02020603050405020304" pitchFamily="18" charset="0"/>
              </a:rPr>
              <a:t>N</a:t>
            </a:r>
            <a:r>
              <a:rPr lang="en-US" b="0" i="0" dirty="0">
                <a:solidFill>
                  <a:srgbClr val="000000"/>
                </a:solidFill>
                <a:effectLst/>
                <a:latin typeface="Times New Roman" panose="02020603050405020304" pitchFamily="18" charset="0"/>
                <a:cs typeface="Times New Roman" panose="02020603050405020304" pitchFamily="18" charset="0"/>
              </a:rPr>
              <a:t>umber of pregnancies</a:t>
            </a:r>
          </a:p>
          <a:p>
            <a:r>
              <a:rPr lang="en-US" b="0" i="0" dirty="0">
                <a:solidFill>
                  <a:srgbClr val="000000"/>
                </a:solidFill>
                <a:effectLst/>
                <a:latin typeface="Times New Roman" panose="02020603050405020304" pitchFamily="18" charset="0"/>
                <a:cs typeface="Times New Roman" panose="02020603050405020304" pitchFamily="18" charset="0"/>
              </a:rPr>
              <a:t>Glucose level</a:t>
            </a:r>
          </a:p>
          <a:p>
            <a:r>
              <a:rPr lang="en-US" b="0" i="0" dirty="0">
                <a:solidFill>
                  <a:srgbClr val="000000"/>
                </a:solidFill>
                <a:effectLst/>
                <a:latin typeface="Times New Roman" panose="02020603050405020304" pitchFamily="18" charset="0"/>
                <a:cs typeface="Times New Roman" panose="02020603050405020304" pitchFamily="18" charset="0"/>
              </a:rPr>
              <a:t>Blood Pressure</a:t>
            </a:r>
          </a:p>
          <a:p>
            <a:r>
              <a:rPr lang="en-US" b="0" i="0" dirty="0">
                <a:solidFill>
                  <a:srgbClr val="000000"/>
                </a:solidFill>
                <a:effectLst/>
                <a:latin typeface="Times New Roman" panose="02020603050405020304" pitchFamily="18" charset="0"/>
                <a:cs typeface="Times New Roman" panose="02020603050405020304" pitchFamily="18" charset="0"/>
              </a:rPr>
              <a:t>Skin thickness</a:t>
            </a:r>
          </a:p>
          <a:p>
            <a:r>
              <a:rPr lang="en-US" b="0" i="0" dirty="0">
                <a:solidFill>
                  <a:srgbClr val="000000"/>
                </a:solidFill>
                <a:effectLst/>
                <a:latin typeface="Times New Roman" panose="02020603050405020304" pitchFamily="18" charset="0"/>
                <a:cs typeface="Times New Roman" panose="02020603050405020304" pitchFamily="18" charset="0"/>
              </a:rPr>
              <a:t>Insulin</a:t>
            </a:r>
          </a:p>
          <a:p>
            <a:r>
              <a:rPr lang="en-US" b="0" i="0" dirty="0">
                <a:solidFill>
                  <a:srgbClr val="000000"/>
                </a:solidFill>
                <a:effectLst/>
                <a:latin typeface="Times New Roman" panose="02020603050405020304" pitchFamily="18" charset="0"/>
                <a:cs typeface="Times New Roman" panose="02020603050405020304" pitchFamily="18" charset="0"/>
              </a:rPr>
              <a:t>Body Mass Index</a:t>
            </a:r>
          </a:p>
          <a:p>
            <a:r>
              <a:rPr lang="en-US" b="0" i="0" dirty="0">
                <a:solidFill>
                  <a:srgbClr val="000000"/>
                </a:solidFill>
                <a:effectLst/>
                <a:latin typeface="Times New Roman" panose="02020603050405020304" pitchFamily="18" charset="0"/>
                <a:cs typeface="Times New Roman" panose="02020603050405020304" pitchFamily="18" charset="0"/>
              </a:rPr>
              <a:t>Diabetes Pedigree Function (Genetic relationships of the patient)</a:t>
            </a:r>
          </a:p>
          <a:p>
            <a:r>
              <a:rPr lang="en-US" b="0" i="0" dirty="0">
                <a:solidFill>
                  <a:srgbClr val="000000"/>
                </a:solidFill>
                <a:effectLst/>
                <a:latin typeface="Times New Roman" panose="02020603050405020304" pitchFamily="18" charset="0"/>
                <a:cs typeface="Times New Roman" panose="02020603050405020304" pitchFamily="18" charset="0"/>
              </a:rPr>
              <a:t>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045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631A-05D7-D971-0AF9-3C14CE31E21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F29415B0-4C8C-406A-F33C-6FAAA6D67E45}"/>
              </a:ext>
            </a:extLst>
          </p:cNvPr>
          <p:cNvSpPr>
            <a:spLocks noGrp="1"/>
          </p:cNvSpPr>
          <p:nvPr>
            <p:ph idx="1"/>
          </p:nvPr>
        </p:nvSpPr>
        <p:spPr/>
        <p:txBody>
          <a:bodyPr>
            <a:normAutofit/>
          </a:bodyPr>
          <a:lstStyle/>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Logistic Regression</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 nearest neighbor</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Random Forest Classifier</a:t>
            </a:r>
          </a:p>
          <a:p>
            <a:r>
              <a:rPr lang="en-US" b="0" i="0" dirty="0">
                <a:solidFill>
                  <a:srgbClr val="000000"/>
                </a:solidFill>
                <a:effectLst/>
                <a:latin typeface="Times New Roman" panose="02020603050405020304" pitchFamily="18" charset="0"/>
                <a:cs typeface="Times New Roman" panose="02020603050405020304" pitchFamily="18" charset="0"/>
              </a:rPr>
              <a:t>Support Vector Machine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489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9C99-2C2B-A4D5-2976-785ECC69AE96}"/>
              </a:ext>
            </a:extLst>
          </p:cNvPr>
          <p:cNvSpPr>
            <a:spLocks noGrp="1"/>
          </p:cNvSpPr>
          <p:nvPr>
            <p:ph type="title"/>
          </p:nvPr>
        </p:nvSpPr>
        <p:spPr>
          <a:xfrm>
            <a:off x="376518" y="1461247"/>
            <a:ext cx="7279341" cy="824752"/>
          </a:xfrm>
        </p:spPr>
        <p:txBody>
          <a:bodyPr>
            <a:normAutofit/>
          </a:bodyPr>
          <a:lstStyle/>
          <a:p>
            <a:r>
              <a:rPr lang="en-US" sz="2800" b="1" dirty="0">
                <a:latin typeface="Times New Roman" panose="02020603050405020304" pitchFamily="18" charset="0"/>
                <a:cs typeface="Times New Roman" panose="02020603050405020304" pitchFamily="18" charset="0"/>
              </a:rPr>
              <a:t>Algorithms Used Continued…..</a:t>
            </a:r>
            <a:endParaRPr lang="en-US" sz="2800" dirty="0"/>
          </a:p>
        </p:txBody>
      </p:sp>
      <p:sp>
        <p:nvSpPr>
          <p:cNvPr id="3" name="Content Placeholder 2">
            <a:extLst>
              <a:ext uri="{FF2B5EF4-FFF2-40B4-BE49-F238E27FC236}">
                <a16:creationId xmlns:a16="http://schemas.microsoft.com/office/drawing/2014/main" id="{CC8DF196-9EDB-9997-2620-A125F5F12CC2}"/>
              </a:ext>
            </a:extLst>
          </p:cNvPr>
          <p:cNvSpPr>
            <a:spLocks noGrp="1"/>
          </p:cNvSpPr>
          <p:nvPr>
            <p:ph idx="1"/>
          </p:nvPr>
        </p:nvSpPr>
        <p:spPr/>
        <p:txBody>
          <a:bodyPr>
            <a:normAutofit fontScale="85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Each machine learning algorithm has its own way of learning from data. So, we can predict which method perfectly fits.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do it by calculating the accuracy of the models. In this case, by predicting diabetes correctly with high accuracy we can help people to identify the symptoms before having any severe effect on their health.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that we can help people to take necessary precautionary measures by predicting the possibility of diabetes using machine learning models</a:t>
            </a:r>
          </a:p>
          <a:p>
            <a:endParaRPr lang="en-US" dirty="0"/>
          </a:p>
        </p:txBody>
      </p:sp>
    </p:spTree>
    <p:extLst>
      <p:ext uri="{BB962C8B-B14F-4D97-AF65-F5344CB8AC3E}">
        <p14:creationId xmlns:p14="http://schemas.microsoft.com/office/powerpoint/2010/main" val="2479317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CB83-02D5-2407-1509-856076194C3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Data Set Used</a:t>
            </a:r>
          </a:p>
        </p:txBody>
      </p:sp>
      <p:sp>
        <p:nvSpPr>
          <p:cNvPr id="3" name="Content Placeholder 2">
            <a:extLst>
              <a:ext uri="{FF2B5EF4-FFF2-40B4-BE49-F238E27FC236}">
                <a16:creationId xmlns:a16="http://schemas.microsoft.com/office/drawing/2014/main" id="{F39D13C0-E19D-55C9-D8C4-72FD40C450E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benchmark PIMA Indian Diabetes dataset is used for experimental evaluation. A binary dependent (outcome) parameter and numerous medical parameters make up PIDD. </a:t>
            </a:r>
          </a:p>
          <a:p>
            <a:r>
              <a:rPr lang="en-US" dirty="0">
                <a:latin typeface="Times New Roman" panose="02020603050405020304" pitchFamily="18" charset="0"/>
                <a:cs typeface="Times New Roman" panose="02020603050405020304" pitchFamily="18" charset="0"/>
              </a:rPr>
              <a:t>This dataset primarily includes females, and The dataset is described as follows. </a:t>
            </a:r>
          </a:p>
          <a:p>
            <a:r>
              <a:rPr lang="en-US" dirty="0">
                <a:latin typeface="Times New Roman" panose="02020603050405020304" pitchFamily="18" charset="0"/>
                <a:cs typeface="Times New Roman" panose="02020603050405020304" pitchFamily="18" charset="0"/>
              </a:rPr>
              <a:t>9 columns, each with 8 independent parameters and 1 outcome parameter, uniquely identify 768 observations, of which 268 are positive for diabetes (1) and 500 are negative (0) </a:t>
            </a:r>
          </a:p>
        </p:txBody>
      </p:sp>
    </p:spTree>
    <p:extLst>
      <p:ext uri="{BB962C8B-B14F-4D97-AF65-F5344CB8AC3E}">
        <p14:creationId xmlns:p14="http://schemas.microsoft.com/office/powerpoint/2010/main" val="17597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7C98-03C8-4955-41C6-BEBE82BECA57}"/>
              </a:ext>
            </a:extLst>
          </p:cNvPr>
          <p:cNvSpPr>
            <a:spLocks noGrp="1"/>
          </p:cNvSpPr>
          <p:nvPr>
            <p:ph type="title"/>
          </p:nvPr>
        </p:nvSpPr>
        <p:spPr>
          <a:xfrm>
            <a:off x="1295403" y="1515034"/>
            <a:ext cx="4235822" cy="1041897"/>
          </a:xfrm>
        </p:spPr>
        <p:txBody>
          <a:bodyPr>
            <a:normAutofit/>
          </a:bodyPr>
          <a:lstStyle/>
          <a:p>
            <a:r>
              <a:rPr lang="en-US" sz="2800" b="1" dirty="0">
                <a:latin typeface="Times New Roman" panose="02020603050405020304" pitchFamily="18" charset="0"/>
                <a:cs typeface="Times New Roman" panose="02020603050405020304" pitchFamily="18" charset="0"/>
              </a:rPr>
              <a:t>Data Set Continued….</a:t>
            </a:r>
          </a:p>
        </p:txBody>
      </p:sp>
      <p:sp>
        <p:nvSpPr>
          <p:cNvPr id="3" name="Content Placeholder 2">
            <a:extLst>
              <a:ext uri="{FF2B5EF4-FFF2-40B4-BE49-F238E27FC236}">
                <a16:creationId xmlns:a16="http://schemas.microsoft.com/office/drawing/2014/main" id="{7DF7E73C-3DA5-6148-1988-F05DB17F59D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diabetes data set contains 2000 data points, each with 9 features.</a:t>
            </a:r>
          </a:p>
          <a:p>
            <a:r>
              <a:rPr lang="en-US" dirty="0">
                <a:latin typeface="Times New Roman" panose="02020603050405020304" pitchFamily="18" charset="0"/>
                <a:cs typeface="Times New Roman" panose="02020603050405020304" pitchFamily="18" charset="0"/>
              </a:rPr>
              <a:t>The feature we will predict is "outcome," where 0 means no diabetes and 1 means diabetes.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05D8E24-5ACB-5F1C-C186-569B2C101039}"/>
              </a:ext>
            </a:extLst>
          </p:cNvPr>
          <p:cNvPicPr>
            <a:picLocks noChangeAspect="1"/>
          </p:cNvPicPr>
          <p:nvPr/>
        </p:nvPicPr>
        <p:blipFill>
          <a:blip r:embed="rId2"/>
          <a:stretch>
            <a:fillRect/>
          </a:stretch>
        </p:blipFill>
        <p:spPr>
          <a:xfrm>
            <a:off x="3783977" y="3571429"/>
            <a:ext cx="5753599" cy="2530059"/>
          </a:xfrm>
          <a:prstGeom prst="rect">
            <a:avLst/>
          </a:prstGeom>
        </p:spPr>
      </p:pic>
    </p:spTree>
    <p:extLst>
      <p:ext uri="{BB962C8B-B14F-4D97-AF65-F5344CB8AC3E}">
        <p14:creationId xmlns:p14="http://schemas.microsoft.com/office/powerpoint/2010/main" val="308567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575-A506-05FC-799F-A64044C55A6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Group members Information:</a:t>
            </a:r>
          </a:p>
        </p:txBody>
      </p:sp>
      <p:sp>
        <p:nvSpPr>
          <p:cNvPr id="3" name="Content Placeholder 2">
            <a:extLst>
              <a:ext uri="{FF2B5EF4-FFF2-40B4-BE49-F238E27FC236}">
                <a16:creationId xmlns:a16="http://schemas.microsoft.com/office/drawing/2014/main" id="{0C8DEE6B-8C7B-2339-81DC-857D427304BA}"/>
              </a:ext>
            </a:extLst>
          </p:cNvPr>
          <p:cNvSpPr>
            <a:spLocks noGrp="1"/>
          </p:cNvSpPr>
          <p:nvPr>
            <p:ph idx="1"/>
          </p:nvPr>
        </p:nvSpPr>
        <p:spPr/>
        <p:txBody>
          <a:bodyPr>
            <a:normAutofit/>
          </a:bodyPr>
          <a:lstStyle/>
          <a:p>
            <a:pPr marL="0" indent="0">
              <a:buNone/>
            </a:pPr>
            <a:endParaRPr lang="fi-FI" sz="3000" dirty="0">
              <a:latin typeface="Times New Roman" panose="02020603050405020304" pitchFamily="18" charset="0"/>
              <a:cs typeface="Times New Roman" panose="02020603050405020304" pitchFamily="18" charset="0"/>
            </a:endParaRPr>
          </a:p>
          <a:p>
            <a:pPr marL="0" indent="0">
              <a:buNone/>
            </a:pPr>
            <a:endParaRPr lang="fi-FI" sz="3000" dirty="0">
              <a:latin typeface="Times New Roman" panose="02020603050405020304" pitchFamily="18" charset="0"/>
              <a:cs typeface="Times New Roman" panose="02020603050405020304" pitchFamily="18" charset="0"/>
            </a:endParaRPr>
          </a:p>
          <a:p>
            <a:pPr marL="0" indent="0">
              <a:buNone/>
            </a:pPr>
            <a:r>
              <a:rPr lang="fi-FI" sz="4000" dirty="0">
                <a:latin typeface="Times New Roman" panose="02020603050405020304" pitchFamily="18" charset="0"/>
                <a:cs typeface="Times New Roman" panose="02020603050405020304" pitchFamily="18" charset="0"/>
              </a:rPr>
              <a:t>Ajay Elika - 700745608</a:t>
            </a:r>
          </a:p>
          <a:p>
            <a:pPr marL="0" indent="0">
              <a:buNone/>
            </a:pPr>
            <a:r>
              <a:rPr lang="fi-FI" sz="4000" dirty="0">
                <a:latin typeface="Times New Roman" panose="02020603050405020304" pitchFamily="18" charset="0"/>
                <a:cs typeface="Times New Roman" panose="02020603050405020304" pitchFamily="18" charset="0"/>
              </a:rPr>
              <a:t>Niharika Jogi -700746159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651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B7A7-222B-BA66-CC78-781DD9CEE4C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CD4153AD-A5CB-07CD-F11A-4ABAF7B36AA7}"/>
              </a:ext>
            </a:extLst>
          </p:cNvPr>
          <p:cNvSpPr>
            <a:spLocks noGrp="1"/>
          </p:cNvSpPr>
          <p:nvPr>
            <p:ph idx="1"/>
          </p:nvPr>
        </p:nvSpPr>
        <p:spPr/>
        <p:txBody>
          <a:bodyPr>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Machine Learning Algorithms can make predictions based on their previous experience.</a:t>
            </a:r>
          </a:p>
          <a:p>
            <a:r>
              <a:rPr lang="en-US" b="0" i="0" dirty="0">
                <a:solidFill>
                  <a:srgbClr val="000000"/>
                </a:solidFill>
                <a:effectLst/>
                <a:latin typeface="Times New Roman" panose="02020603050405020304" pitchFamily="18" charset="0"/>
                <a:cs typeface="Times New Roman" panose="02020603050405020304" pitchFamily="18" charset="0"/>
              </a:rPr>
              <a:t>Consequently, we can accurately determine whether a person has diabetes by training a machine learning model using medical data that includes both healthy and diabetic individuals.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63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BA7E-97AF-6D8D-A1E4-3F48F2D453F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DF74DDD0-166D-7119-FB29-F442ED1550D6}"/>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By giving the following information about the person</a:t>
            </a:r>
          </a:p>
          <a:p>
            <a:pPr>
              <a:buFont typeface="Wingdings" panose="05000000000000000000" pitchFamily="2" charset="2"/>
              <a:buChar char="ü"/>
            </a:pPr>
            <a:r>
              <a:rPr lang="en-US" dirty="0">
                <a:solidFill>
                  <a:srgbClr val="000000"/>
                </a:solidFill>
                <a:latin typeface="Times New Roman" panose="02020603050405020304" pitchFamily="18" charset="0"/>
                <a:cs typeface="Times New Roman" panose="02020603050405020304" pitchFamily="18" charset="0"/>
              </a:rPr>
              <a:t>  N</a:t>
            </a:r>
            <a:r>
              <a:rPr lang="en-US" b="0" i="0" dirty="0">
                <a:solidFill>
                  <a:srgbClr val="000000"/>
                </a:solidFill>
                <a:effectLst/>
                <a:latin typeface="Times New Roman" panose="02020603050405020304" pitchFamily="18" charset="0"/>
                <a:cs typeface="Times New Roman" panose="02020603050405020304" pitchFamily="18" charset="0"/>
              </a:rPr>
              <a:t>umber of pregnancies, Glucose level, Blood Pressure, Skin thickness,</a:t>
            </a:r>
          </a:p>
          <a:p>
            <a:pPr marL="0" indent="0">
              <a:buNone/>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Insulin, Body Mass Index, Diabetes Pedigree Function, Age.</a:t>
            </a:r>
          </a:p>
          <a:p>
            <a:pPr marL="0" indent="0">
              <a:buNone/>
            </a:pPr>
            <a:r>
              <a:rPr lang="en-US" dirty="0">
                <a:latin typeface="Times New Roman" panose="02020603050405020304" pitchFamily="18" charset="0"/>
                <a:cs typeface="Times New Roman" panose="02020603050405020304" pitchFamily="18" charset="0"/>
              </a:rPr>
              <a:t>                                 Our project predicts whether the person is having diabetes or not based on the previously given data.</a:t>
            </a:r>
          </a:p>
        </p:txBody>
      </p:sp>
    </p:spTree>
    <p:extLst>
      <p:ext uri="{BB962C8B-B14F-4D97-AF65-F5344CB8AC3E}">
        <p14:creationId xmlns:p14="http://schemas.microsoft.com/office/powerpoint/2010/main" val="378589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9833-7D3E-B88D-1148-3A288B74FF5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38909CE-264E-68FB-ED21-0A80CE6965B5}"/>
              </a:ext>
            </a:extLst>
          </p:cNvPr>
          <p:cNvSpPr>
            <a:spLocks noGrp="1"/>
          </p:cNvSpPr>
          <p:nvPr>
            <p:ph idx="1"/>
          </p:nvPr>
        </p:nvSpPr>
        <p:spPr>
          <a:xfrm>
            <a:off x="1295401" y="2465294"/>
            <a:ext cx="9601196" cy="3410574"/>
          </a:xfrm>
        </p:spPr>
        <p:txBody>
          <a:bodyPr>
            <a:noAutofit/>
          </a:bodyPr>
          <a:lstStyle/>
          <a:p>
            <a:r>
              <a:rPr lang="en-US" dirty="0" err="1">
                <a:latin typeface="Times New Roman" panose="02020603050405020304" pitchFamily="18" charset="0"/>
                <a:cs typeface="Times New Roman" panose="02020603050405020304" pitchFamily="18" charset="0"/>
              </a:rPr>
              <a:t>Ioannis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Kavakiotis</a:t>
            </a:r>
            <a:r>
              <a:rPr lang="en-US" dirty="0">
                <a:latin typeface="Times New Roman" panose="02020603050405020304" pitchFamily="18" charset="0"/>
                <a:cs typeface="Times New Roman" panose="02020603050405020304" pitchFamily="18" charset="0"/>
              </a:rPr>
              <a:t>, Olga </a:t>
            </a:r>
            <a:r>
              <a:rPr lang="en-US" dirty="0" err="1">
                <a:latin typeface="Times New Roman" panose="02020603050405020304" pitchFamily="18" charset="0"/>
                <a:cs typeface="Times New Roman" panose="02020603050405020304" pitchFamily="18" charset="0"/>
              </a:rPr>
              <a:t>Tsave</a:t>
            </a:r>
            <a:r>
              <a:rPr lang="en-US" dirty="0">
                <a:latin typeface="Times New Roman" panose="02020603050405020304" pitchFamily="18" charset="0"/>
                <a:cs typeface="Times New Roman" panose="02020603050405020304" pitchFamily="18" charset="0"/>
              </a:rPr>
              <a:t>, Athanasios </a:t>
            </a:r>
            <a:r>
              <a:rPr lang="en-US" dirty="0" err="1">
                <a:latin typeface="Times New Roman" panose="02020603050405020304" pitchFamily="18" charset="0"/>
                <a:cs typeface="Times New Roman" panose="02020603050405020304" pitchFamily="18" charset="0"/>
              </a:rPr>
              <a:t>Salifoglou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Nicos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Maglaveras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Ioannis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Vlahavas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Ioanna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Chouvarda</a:t>
            </a:r>
            <a:r>
              <a:rPr lang="en-US" dirty="0">
                <a:latin typeface="Times New Roman" panose="02020603050405020304" pitchFamily="18" charset="0"/>
                <a:cs typeface="Times New Roman" panose="02020603050405020304" pitchFamily="18" charset="0"/>
              </a:rPr>
              <a:t>. Machine Learning and Data Mining Methods in Diabetes Research (2017). Computational and Structural Biotechnology Journal 15 (2017) 104-116.</a:t>
            </a:r>
          </a:p>
          <a:p>
            <a:r>
              <a:rPr lang="en-US" dirty="0" err="1">
                <a:latin typeface="Times New Roman" panose="02020603050405020304" pitchFamily="18" charset="0"/>
                <a:cs typeface="Times New Roman" panose="02020603050405020304" pitchFamily="18" charset="0"/>
              </a:rPr>
              <a:t>Jyotismita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Chaki</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Thillai</a:t>
            </a:r>
            <a:r>
              <a:rPr lang="en-US" dirty="0">
                <a:latin typeface="Times New Roman" panose="02020603050405020304" pitchFamily="18" charset="0"/>
                <a:cs typeface="Times New Roman" panose="02020603050405020304" pitchFamily="18" charset="0"/>
              </a:rPr>
              <a:t> Ganesh, S.K </a:t>
            </a:r>
            <a:r>
              <a:rPr lang="en-US" dirty="0" err="1">
                <a:latin typeface="Times New Roman" panose="02020603050405020304" pitchFamily="18" charset="0"/>
                <a:cs typeface="Times New Roman" panose="02020603050405020304" pitchFamily="18" charset="0"/>
              </a:rPr>
              <a:t>Cidham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S.Ananda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Theerthan</a:t>
            </a:r>
            <a:r>
              <a:rPr lang="en-US" dirty="0">
                <a:latin typeface="Times New Roman" panose="02020603050405020304" pitchFamily="18" charset="0"/>
                <a:cs typeface="Times New Roman" panose="02020603050405020304" pitchFamily="18" charset="0"/>
              </a:rPr>
              <a:t>. Machine learning and artificial intelligence based Diabetes Mellitus detection and self-management: A systematic review (2022).</a:t>
            </a:r>
          </a:p>
          <a:p>
            <a:r>
              <a:rPr lang="en-US" dirty="0">
                <a:latin typeface="Times New Roman" panose="02020603050405020304" pitchFamily="18" charset="0"/>
                <a:cs typeface="Times New Roman" panose="02020603050405020304" pitchFamily="18" charset="0"/>
              </a:rPr>
              <a:t>Tannu Chauhan, Surbhi Rawat, </a:t>
            </a:r>
            <a:r>
              <a:rPr lang="en-US" dirty="0" err="1">
                <a:latin typeface="Times New Roman" panose="02020603050405020304" pitchFamily="18" charset="0"/>
                <a:cs typeface="Times New Roman" panose="02020603050405020304" pitchFamily="18" charset="0"/>
              </a:rPr>
              <a:t>Samrath</a:t>
            </a:r>
            <a:r>
              <a:rPr lang="en-US" dirty="0">
                <a:latin typeface="Times New Roman" panose="02020603050405020304" pitchFamily="18" charset="0"/>
                <a:cs typeface="Times New Roman" panose="02020603050405020304" pitchFamily="18" charset="0"/>
              </a:rPr>
              <a:t> Malik, Pushpa Singh. Supervised and Unsupervised Machine Learning based Review on Diabetes Care</a:t>
            </a:r>
          </a:p>
        </p:txBody>
      </p:sp>
    </p:spTree>
    <p:extLst>
      <p:ext uri="{BB962C8B-B14F-4D97-AF65-F5344CB8AC3E}">
        <p14:creationId xmlns:p14="http://schemas.microsoft.com/office/powerpoint/2010/main" val="1140998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BD27-F0B5-B1F4-998A-BECA79C37F86}"/>
              </a:ext>
            </a:extLst>
          </p:cNvPr>
          <p:cNvSpPr>
            <a:spLocks noGrp="1"/>
          </p:cNvSpPr>
          <p:nvPr>
            <p:ph type="title"/>
          </p:nvPr>
        </p:nvSpPr>
        <p:spPr>
          <a:xfrm>
            <a:off x="421341" y="1568824"/>
            <a:ext cx="6311153" cy="717175"/>
          </a:xfrm>
        </p:spPr>
        <p:txBody>
          <a:bodyPr>
            <a:normAutofit/>
          </a:bodyPr>
          <a:lstStyle/>
          <a:p>
            <a:r>
              <a:rPr lang="en-US" sz="2800" b="1" dirty="0">
                <a:latin typeface="Times New Roman" panose="02020603050405020304" pitchFamily="18" charset="0"/>
                <a:cs typeface="Times New Roman" panose="02020603050405020304" pitchFamily="18" charset="0"/>
              </a:rPr>
              <a:t>References Continued…..</a:t>
            </a:r>
          </a:p>
        </p:txBody>
      </p:sp>
      <p:sp>
        <p:nvSpPr>
          <p:cNvPr id="3" name="Content Placeholder 2">
            <a:extLst>
              <a:ext uri="{FF2B5EF4-FFF2-40B4-BE49-F238E27FC236}">
                <a16:creationId xmlns:a16="http://schemas.microsoft.com/office/drawing/2014/main" id="{209975FA-B9A8-4224-9BF7-1C93F79046EE}"/>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Md. Faisal </a:t>
            </a:r>
            <a:r>
              <a:rPr lang="en-US" dirty="0" err="1">
                <a:latin typeface="Times New Roman" panose="02020603050405020304" pitchFamily="18" charset="0"/>
                <a:cs typeface="Times New Roman" panose="02020603050405020304" pitchFamily="18" charset="0"/>
              </a:rPr>
              <a:t>Faruque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Asaduzzaman</a:t>
            </a:r>
            <a:r>
              <a:rPr lang="en-US" dirty="0">
                <a:latin typeface="Times New Roman" panose="02020603050405020304" pitchFamily="18" charset="0"/>
                <a:cs typeface="Times New Roman" panose="02020603050405020304" pitchFamily="18" charset="0"/>
              </a:rPr>
              <a:t>, Iqbal H. Sarkar, Performance Analysis of Machine Learning Techniques to Predict Diabetes Mellitus. </a:t>
            </a:r>
          </a:p>
          <a:p>
            <a:r>
              <a:rPr lang="en-US" dirty="0" err="1">
                <a:latin typeface="Times New Roman" panose="02020603050405020304" pitchFamily="18" charset="0"/>
                <a:cs typeface="Times New Roman" panose="02020603050405020304" pitchFamily="18" charset="0"/>
              </a:rPr>
              <a:t>Lejla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Alic</a:t>
            </a:r>
            <a:r>
              <a:rPr lang="en-US" dirty="0">
                <a:latin typeface="Times New Roman" panose="02020603050405020304" pitchFamily="18" charset="0"/>
                <a:cs typeface="Times New Roman" panose="02020603050405020304" pitchFamily="18" charset="0"/>
              </a:rPr>
              <a:t>, Hasan T. Abbas, </a:t>
            </a:r>
            <a:r>
              <a:rPr lang="en-US" dirty="0" err="1">
                <a:latin typeface="Times New Roman" panose="02020603050405020304" pitchFamily="18" charset="0"/>
                <a:cs typeface="Times New Roman" panose="02020603050405020304" pitchFamily="18" charset="0"/>
              </a:rPr>
              <a:t>Marelyn</a:t>
            </a:r>
            <a:r>
              <a:rPr lang="en-US" dirty="0">
                <a:latin typeface="Times New Roman" panose="02020603050405020304" pitchFamily="18" charset="0"/>
                <a:cs typeface="Times New Roman" panose="02020603050405020304" pitchFamily="18" charset="0"/>
              </a:rPr>
              <a:t> Rios, Muhammad </a:t>
            </a:r>
            <a:r>
              <a:rPr lang="en-US" dirty="0" err="1">
                <a:latin typeface="Times New Roman" panose="02020603050405020304" pitchFamily="18" charset="0"/>
                <a:cs typeface="Times New Roman" panose="02020603050405020304" pitchFamily="18" charset="0"/>
              </a:rPr>
              <a:t>AbdulGhani</a:t>
            </a:r>
            <a:r>
              <a:rPr lang="en-US" dirty="0">
                <a:latin typeface="Times New Roman" panose="02020603050405020304" pitchFamily="18" charset="0"/>
                <a:cs typeface="Times New Roman" panose="02020603050405020304" pitchFamily="18" charset="0"/>
              </a:rPr>
              <a:t>, and Khalid </a:t>
            </a:r>
            <a:r>
              <a:rPr lang="en-US" dirty="0" err="1">
                <a:latin typeface="Times New Roman" panose="02020603050405020304" pitchFamily="18" charset="0"/>
                <a:cs typeface="Times New Roman" panose="02020603050405020304" pitchFamily="18" charset="0"/>
              </a:rPr>
              <a:t>Qaraq</a:t>
            </a:r>
            <a:r>
              <a:rPr lang="en-US" dirty="0">
                <a:latin typeface="Times New Roman" panose="02020603050405020304" pitchFamily="18" charset="0"/>
                <a:cs typeface="Times New Roman" panose="02020603050405020304" pitchFamily="18" charset="0"/>
              </a:rPr>
              <a:t> e. Predicting Diabetes in Healthy Population through Machine Learning(2019) IEEE 32rd international Symposium on Computer Based Medical Systems(CBMS).</a:t>
            </a:r>
          </a:p>
          <a:p>
            <a:r>
              <a:rPr lang="en-US" dirty="0" err="1">
                <a:latin typeface="Times New Roman" panose="02020603050405020304" pitchFamily="18" charset="0"/>
                <a:cs typeface="Times New Roman" panose="02020603050405020304" pitchFamily="18" charset="0"/>
              </a:rPr>
              <a:t>Juncheng</a:t>
            </a:r>
            <a:r>
              <a:rPr lang="en-US" dirty="0">
                <a:latin typeface="Times New Roman" panose="02020603050405020304" pitchFamily="18" charset="0"/>
                <a:cs typeface="Times New Roman" panose="02020603050405020304" pitchFamily="18" charset="0"/>
              </a:rPr>
              <a:t> Ma, Machine Learning Predicting Diabetes in the Early Stage (2020) 2nd International Conference on Machine Learning, Big Data and Business Intelligence(MLBDBI).</a:t>
            </a:r>
          </a:p>
        </p:txBody>
      </p:sp>
    </p:spTree>
    <p:extLst>
      <p:ext uri="{BB962C8B-B14F-4D97-AF65-F5344CB8AC3E}">
        <p14:creationId xmlns:p14="http://schemas.microsoft.com/office/powerpoint/2010/main" val="179144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02B7-780A-2429-3CAB-08AE9C174108}"/>
              </a:ext>
            </a:extLst>
          </p:cNvPr>
          <p:cNvSpPr>
            <a:spLocks noGrp="1"/>
          </p:cNvSpPr>
          <p:nvPr>
            <p:ph type="title"/>
          </p:nvPr>
        </p:nvSpPr>
        <p:spPr>
          <a:xfrm>
            <a:off x="1295402" y="1757082"/>
            <a:ext cx="4926104" cy="528917"/>
          </a:xfrm>
        </p:spPr>
        <p:txBody>
          <a:bodyPr>
            <a:normAutofit/>
          </a:bodyPr>
          <a:lstStyle/>
          <a:p>
            <a:r>
              <a:rPr lang="en-US" sz="2800" b="1" dirty="0">
                <a:latin typeface="Times New Roman" panose="02020603050405020304" pitchFamily="18" charset="0"/>
                <a:cs typeface="Times New Roman" panose="02020603050405020304" pitchFamily="18" charset="0"/>
              </a:rPr>
              <a:t>References Continued…..</a:t>
            </a:r>
            <a:endParaRPr lang="en-US" sz="2800" dirty="0"/>
          </a:p>
        </p:txBody>
      </p:sp>
      <p:sp>
        <p:nvSpPr>
          <p:cNvPr id="3" name="Content Placeholder 2">
            <a:extLst>
              <a:ext uri="{FF2B5EF4-FFF2-40B4-BE49-F238E27FC236}">
                <a16:creationId xmlns:a16="http://schemas.microsoft.com/office/drawing/2014/main" id="{1353DFB5-1E7F-0361-7B54-58AF571DB307}"/>
              </a:ext>
            </a:extLst>
          </p:cNvPr>
          <p:cNvSpPr>
            <a:spLocks noGrp="1"/>
          </p:cNvSpPr>
          <p:nvPr>
            <p:ph idx="1"/>
          </p:nvPr>
        </p:nvSpPr>
        <p:spPr/>
        <p:txBody>
          <a:bodyPr>
            <a:normAutofit fontScale="92500" lnSpcReduction="10000"/>
          </a:bodyPr>
          <a:lstStyle/>
          <a:p>
            <a:r>
              <a:rPr lang="en-US" dirty="0"/>
              <a:t>Priyanka Sonar and Prof . K .</a:t>
            </a:r>
            <a:r>
              <a:rPr lang="en-US" dirty="0" err="1"/>
              <a:t>JayaMalini</a:t>
            </a:r>
            <a:r>
              <a:rPr lang="en-US" dirty="0"/>
              <a:t>. Diabetes Prediction Using Different Machine Learning Approaches (2019) IEEE. </a:t>
            </a:r>
          </a:p>
          <a:p>
            <a:r>
              <a:rPr lang="en-US" dirty="0"/>
              <a:t>Wu, </a:t>
            </a:r>
            <a:r>
              <a:rPr lang="en-US" dirty="0" err="1"/>
              <a:t>Xindong</a:t>
            </a:r>
            <a:r>
              <a:rPr lang="en-US" dirty="0"/>
              <a:t>; Kumar, Vipin; Ross Quinlan, J.; Ghosh, </a:t>
            </a:r>
            <a:r>
              <a:rPr lang="en-US" dirty="0" err="1"/>
              <a:t>Joydeep</a:t>
            </a:r>
            <a:r>
              <a:rPr lang="en-US" dirty="0"/>
              <a:t>; Yang, </a:t>
            </a:r>
            <a:r>
              <a:rPr lang="en-US" dirty="0" err="1"/>
              <a:t>Qiang</a:t>
            </a:r>
            <a:r>
              <a:rPr lang="en-US" dirty="0"/>
              <a:t>; </a:t>
            </a:r>
            <a:r>
              <a:rPr lang="en-US" dirty="0" err="1"/>
              <a:t>Motoda</a:t>
            </a:r>
            <a:r>
              <a:rPr lang="en-US" dirty="0"/>
              <a:t>, Hiroshi; McLachlan, Geoffrey J.; Ng, Angus; Liu, Bing; Yu, Philip S.; Zhou, Zhi-Hua (2008-01-01). "Top 10 algorithms in data mining". Knowledge and Information Systems.</a:t>
            </a:r>
          </a:p>
          <a:p>
            <a:r>
              <a:rPr lang="en-US" dirty="0"/>
              <a:t>Qin, J. and He, Z.S., 2005, August. A SVM face recognition method based on Gabor-featured key points. In Machine Learning and Cybernetics, 2005. Proceedings of 2005 International Conference on. IEEE</a:t>
            </a:r>
          </a:p>
        </p:txBody>
      </p:sp>
    </p:spTree>
    <p:extLst>
      <p:ext uri="{BB962C8B-B14F-4D97-AF65-F5344CB8AC3E}">
        <p14:creationId xmlns:p14="http://schemas.microsoft.com/office/powerpoint/2010/main" val="219005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7D80E-F4EE-617C-5D94-B9B9BA5BBED7}"/>
              </a:ext>
            </a:extLst>
          </p:cNvPr>
          <p:cNvSpPr>
            <a:spLocks noGrp="1"/>
          </p:cNvSpPr>
          <p:nvPr>
            <p:ph idx="1"/>
          </p:nvPr>
        </p:nvSpPr>
        <p:spPr/>
        <p:txBody>
          <a:bodyPr>
            <a:normAutofit/>
          </a:bodyPr>
          <a:lstStyle/>
          <a:p>
            <a:pPr marL="0" indent="0">
              <a:buNone/>
            </a:pPr>
            <a:r>
              <a:rPr lang="en-US" sz="100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97331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9DB2-6439-F8E9-3E35-F7C87B491273}"/>
              </a:ext>
            </a:extLst>
          </p:cNvPr>
          <p:cNvSpPr>
            <a:spLocks noGrp="1"/>
          </p:cNvSpPr>
          <p:nvPr>
            <p:ph type="title"/>
          </p:nvPr>
        </p:nvSpPr>
        <p:spPr/>
        <p:txBody>
          <a:bodyPr>
            <a:noAutofit/>
          </a:bodyPr>
          <a:lstStyle/>
          <a:p>
            <a:r>
              <a:rPr lang="en-US" sz="2800" b="1" dirty="0">
                <a:latin typeface="Times New Roman" panose="02020603050405020304" pitchFamily="18" charset="0"/>
                <a:cs typeface="Times New Roman" panose="02020603050405020304" pitchFamily="18" charset="0"/>
              </a:rPr>
              <a:t>Role and responsibilities and contribution in project</a:t>
            </a:r>
          </a:p>
        </p:txBody>
      </p:sp>
      <p:sp>
        <p:nvSpPr>
          <p:cNvPr id="3" name="Content Placeholder 2">
            <a:extLst>
              <a:ext uri="{FF2B5EF4-FFF2-40B4-BE49-F238E27FC236}">
                <a16:creationId xmlns:a16="http://schemas.microsoft.com/office/drawing/2014/main" id="{818952DC-6E2E-35EC-D560-72612D2B1504}"/>
              </a:ext>
            </a:extLst>
          </p:cNvPr>
          <p:cNvSpPr>
            <a:spLocks noGrp="1"/>
          </p:cNvSpPr>
          <p:nvPr>
            <p:ph idx="1"/>
          </p:nvPr>
        </p:nvSpPr>
        <p:spPr>
          <a:xfrm>
            <a:off x="1295401" y="2364509"/>
            <a:ext cx="9601196" cy="3511359"/>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Ajay: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Coding and implementation. Choosing the applied algorithms, Comparing four different Models, and finding the accuracies to pick the best one.</a:t>
            </a:r>
          </a:p>
          <a:p>
            <a:pPr marL="0" indent="0">
              <a:buNone/>
            </a:pPr>
            <a:r>
              <a:rPr lang="en-US" b="1" dirty="0">
                <a:latin typeface="Times New Roman" panose="02020603050405020304" pitchFamily="18" charset="0"/>
                <a:cs typeface="Times New Roman" panose="02020603050405020304" pitchFamily="18" charset="0"/>
              </a:rPr>
              <a:t>Niharika: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Manual Testing by giving random values not in either training and testing sets and involved in the coding part. Collected the data set from PIMA and preprocessed data. Description and Documentation. Both have contributed equally i.e., 50% each</a:t>
            </a:r>
          </a:p>
        </p:txBody>
      </p:sp>
    </p:spTree>
    <p:extLst>
      <p:ext uri="{BB962C8B-B14F-4D97-AF65-F5344CB8AC3E}">
        <p14:creationId xmlns:p14="http://schemas.microsoft.com/office/powerpoint/2010/main" val="61306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547-8C72-321F-5CDB-00522D2ED3F0}"/>
              </a:ext>
            </a:extLst>
          </p:cNvPr>
          <p:cNvSpPr>
            <a:spLocks noGrp="1"/>
          </p:cNvSpPr>
          <p:nvPr>
            <p:ph type="title"/>
          </p:nvPr>
        </p:nvSpPr>
        <p:spPr>
          <a:xfrm>
            <a:off x="1295402" y="982132"/>
            <a:ext cx="9601196" cy="1850715"/>
          </a:xfrm>
        </p:spPr>
        <p:txBody>
          <a:bodyPr>
            <a:normAutofit/>
          </a:bodyPr>
          <a:lstStyle/>
          <a:p>
            <a:r>
              <a:rPr lang="en-US" sz="2800"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C2FE582C-B6BE-3BCD-6CF6-CAC2CA837874}"/>
              </a:ext>
            </a:extLst>
          </p:cNvPr>
          <p:cNvSpPr>
            <a:spLocks noGrp="1"/>
          </p:cNvSpPr>
          <p:nvPr>
            <p:ph idx="1"/>
          </p:nvPr>
        </p:nvSpPr>
        <p:spPr>
          <a:xfrm>
            <a:off x="838200" y="2443519"/>
            <a:ext cx="10515600" cy="3765456"/>
          </a:xfrm>
        </p:spPr>
        <p:txBody>
          <a:bodyPr>
            <a:normAutofit lnSpcReduction="10000"/>
          </a:bodyPr>
          <a:lstStyle/>
          <a:p>
            <a:r>
              <a:rPr lang="en-US" dirty="0">
                <a:latin typeface="Times New Roman" panose="02020603050405020304" pitchFamily="18" charset="0"/>
                <a:cs typeface="Times New Roman" panose="02020603050405020304" pitchFamily="18" charset="0"/>
              </a:rPr>
              <a:t>Since a decade ago, the number of persons with diabetes has dramatically increased.</a:t>
            </a:r>
          </a:p>
          <a:p>
            <a:r>
              <a:rPr lang="en-US" dirty="0">
                <a:latin typeface="Times New Roman" panose="02020603050405020304" pitchFamily="18" charset="0"/>
                <a:cs typeface="Times New Roman" panose="02020603050405020304" pitchFamily="18" charset="0"/>
              </a:rPr>
              <a:t>The fundamental cause of the rise in diabetes is human behavior.  The patient must determine whether they fall into the diabetes or non-diabetic categories.</a:t>
            </a:r>
          </a:p>
          <a:p>
            <a:r>
              <a:rPr lang="en-US" dirty="0">
                <a:latin typeface="Times New Roman" panose="02020603050405020304" pitchFamily="18" charset="0"/>
                <a:cs typeface="Times New Roman" panose="02020603050405020304" pitchFamily="18" charset="0"/>
              </a:rPr>
              <a:t>To prevent or minimize diabetes, they need to be aware of whether they are diabetic or non-diabetic.</a:t>
            </a:r>
          </a:p>
          <a:p>
            <a:r>
              <a:rPr lang="en-US" dirty="0">
                <a:latin typeface="Times New Roman" panose="02020603050405020304" pitchFamily="18" charset="0"/>
                <a:cs typeface="Times New Roman" panose="02020603050405020304" pitchFamily="18" charset="0"/>
              </a:rPr>
              <a:t>Due to the severity of this impact, a system that would produce correct results while requiring less human work must be developed employing machine learning algorithms.</a:t>
            </a:r>
          </a:p>
        </p:txBody>
      </p:sp>
    </p:spTree>
    <p:extLst>
      <p:ext uri="{BB962C8B-B14F-4D97-AF65-F5344CB8AC3E}">
        <p14:creationId xmlns:p14="http://schemas.microsoft.com/office/powerpoint/2010/main" val="340464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90FF-5D01-847F-5675-EBF8FD76277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A8076929-6B24-8FED-608C-289D0DAA91B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goal is to build a diabetes prediction model with a high classification accuracy.</a:t>
            </a:r>
          </a:p>
          <a:p>
            <a:r>
              <a:rPr lang="en-US" dirty="0">
                <a:latin typeface="Times New Roman" panose="02020603050405020304" pitchFamily="18" charset="0"/>
                <a:cs typeface="Times New Roman" panose="02020603050405020304" pitchFamily="18" charset="0"/>
              </a:rPr>
              <a:t>To achieve cutting-edge techniques for diabetes early detection, advanced machine learning and predictive model techniques are used.</a:t>
            </a:r>
          </a:p>
        </p:txBody>
      </p:sp>
    </p:spTree>
    <p:extLst>
      <p:ext uri="{BB962C8B-B14F-4D97-AF65-F5344CB8AC3E}">
        <p14:creationId xmlns:p14="http://schemas.microsoft.com/office/powerpoint/2010/main" val="283557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F84C-E915-4849-8F01-8D62CDB64C9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Significance</a:t>
            </a:r>
          </a:p>
        </p:txBody>
      </p:sp>
      <p:sp>
        <p:nvSpPr>
          <p:cNvPr id="3" name="Content Placeholder 2">
            <a:extLst>
              <a:ext uri="{FF2B5EF4-FFF2-40B4-BE49-F238E27FC236}">
                <a16:creationId xmlns:a16="http://schemas.microsoft.com/office/drawing/2014/main" id="{81EFA107-D494-48D4-572F-8639E2D16EF4}"/>
              </a:ext>
            </a:extLst>
          </p:cNvPr>
          <p:cNvSpPr>
            <a:spLocks noGrp="1"/>
          </p:cNvSpPr>
          <p:nvPr>
            <p:ph idx="1"/>
          </p:nvPr>
        </p:nvSpPr>
        <p:spPr>
          <a:xfrm>
            <a:off x="1295401" y="2411506"/>
            <a:ext cx="9601196" cy="3464362"/>
          </a:xfrm>
        </p:spPr>
        <p:txBody>
          <a:bodyPr>
            <a:noAutofit/>
          </a:bodyPr>
          <a:lstStyle/>
          <a:p>
            <a:r>
              <a:rPr lang="en-US" dirty="0">
                <a:latin typeface="Times New Roman" panose="02020603050405020304" pitchFamily="18" charset="0"/>
                <a:cs typeface="Times New Roman" panose="02020603050405020304" pitchFamily="18" charset="0"/>
              </a:rPr>
              <a:t>Even among young people, diabetes is a rapidly expanding disease.</a:t>
            </a:r>
          </a:p>
          <a:p>
            <a:r>
              <a:rPr lang="en-US" dirty="0">
                <a:latin typeface="Times New Roman" panose="02020603050405020304" pitchFamily="18" charset="0"/>
                <a:cs typeface="Times New Roman" panose="02020603050405020304" pitchFamily="18" charset="0"/>
              </a:rPr>
              <a:t>Understanding what occurs in the body without diabetes is essential to comprehending diabetes and how it develops. </a:t>
            </a:r>
          </a:p>
          <a:p>
            <a:r>
              <a:rPr lang="en-US" dirty="0">
                <a:latin typeface="Times New Roman" panose="02020603050405020304" pitchFamily="18" charset="0"/>
                <a:cs typeface="Times New Roman" panose="02020603050405020304" pitchFamily="18" charset="0"/>
              </a:rPr>
              <a:t>Our diets, notably those high in carbohydrates, are where sugar (glucose) is obtained. Everyone requires carbohydrates, including those with diabetes, as they are the body's primary source of energy. </a:t>
            </a:r>
          </a:p>
          <a:p>
            <a:r>
              <a:rPr lang="en-US" dirty="0">
                <a:latin typeface="Times New Roman" panose="02020603050405020304" pitchFamily="18" charset="0"/>
                <a:cs typeface="Times New Roman" panose="02020603050405020304" pitchFamily="18" charset="0"/>
              </a:rPr>
              <a:t>Foods high in carbohydrates include fruit, vegetables, dairy products, bread, cereal, pasta, and rice (especially starchy vegetables). These foods are converted into glucose by the body when we eat them. </a:t>
            </a:r>
          </a:p>
        </p:txBody>
      </p:sp>
    </p:spTree>
    <p:extLst>
      <p:ext uri="{BB962C8B-B14F-4D97-AF65-F5344CB8AC3E}">
        <p14:creationId xmlns:p14="http://schemas.microsoft.com/office/powerpoint/2010/main" val="251948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ED6F-B1BB-C787-4E4F-00829D3FF67C}"/>
              </a:ext>
            </a:extLst>
          </p:cNvPr>
          <p:cNvSpPr>
            <a:spLocks noGrp="1"/>
          </p:cNvSpPr>
          <p:nvPr>
            <p:ph type="title"/>
          </p:nvPr>
        </p:nvSpPr>
        <p:spPr>
          <a:xfrm>
            <a:off x="1295402" y="1730188"/>
            <a:ext cx="4361327" cy="555811"/>
          </a:xfrm>
        </p:spPr>
        <p:txBody>
          <a:bodyPr>
            <a:normAutofit/>
          </a:bodyPr>
          <a:lstStyle/>
          <a:p>
            <a:r>
              <a:rPr lang="en-US" sz="2800" b="1" dirty="0">
                <a:latin typeface="Times New Roman" panose="02020603050405020304" pitchFamily="18" charset="0"/>
                <a:cs typeface="Times New Roman" panose="02020603050405020304" pitchFamily="18" charset="0"/>
              </a:rPr>
              <a:t>Significance Continued…</a:t>
            </a:r>
          </a:p>
        </p:txBody>
      </p:sp>
      <p:sp>
        <p:nvSpPr>
          <p:cNvPr id="3" name="Content Placeholder 2">
            <a:extLst>
              <a:ext uri="{FF2B5EF4-FFF2-40B4-BE49-F238E27FC236}">
                <a16:creationId xmlns:a16="http://schemas.microsoft.com/office/drawing/2014/main" id="{E5126732-0A94-52EC-0BB3-031F6B99B1DC}"/>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In the bloodstream, glucose circulates throughout the body. Some of the glucose is transported to our brains to help us think clearly and function. </a:t>
            </a:r>
          </a:p>
          <a:p>
            <a:r>
              <a:rPr lang="en-US" dirty="0">
                <a:latin typeface="Times New Roman" panose="02020603050405020304" pitchFamily="18" charset="0"/>
                <a:cs typeface="Times New Roman" panose="02020603050405020304" pitchFamily="18" charset="0"/>
              </a:rPr>
              <a:t>The remainder of the glucose is transported to our body's cells for energy, as well as to our liver, where it is stored as energy to be used later by the body. </a:t>
            </a:r>
          </a:p>
          <a:p>
            <a:r>
              <a:rPr lang="en-US" dirty="0">
                <a:latin typeface="Times New Roman" panose="02020603050405020304" pitchFamily="18" charset="0"/>
                <a:cs typeface="Times New Roman" panose="02020603050405020304" pitchFamily="18" charset="0"/>
              </a:rPr>
              <a:t>Insulin is required for the body to use glucose for energy. Insulin is a hormone that is produced in the pancreas by beta cells.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03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6769-B37B-34D4-1EB9-61E50B3BF939}"/>
              </a:ext>
            </a:extLst>
          </p:cNvPr>
          <p:cNvSpPr>
            <a:spLocks noGrp="1"/>
          </p:cNvSpPr>
          <p:nvPr>
            <p:ph type="title"/>
          </p:nvPr>
        </p:nvSpPr>
        <p:spPr>
          <a:xfrm>
            <a:off x="618565" y="1595718"/>
            <a:ext cx="5728447" cy="690281"/>
          </a:xfrm>
        </p:spPr>
        <p:txBody>
          <a:bodyPr>
            <a:normAutofit/>
          </a:bodyPr>
          <a:lstStyle/>
          <a:p>
            <a:r>
              <a:rPr lang="en-US" sz="2800" b="1" dirty="0">
                <a:latin typeface="Times New Roman" panose="02020603050405020304" pitchFamily="18" charset="0"/>
                <a:cs typeface="Times New Roman" panose="02020603050405020304" pitchFamily="18" charset="0"/>
              </a:rPr>
              <a:t>Significance Continued….</a:t>
            </a:r>
          </a:p>
        </p:txBody>
      </p:sp>
      <p:sp>
        <p:nvSpPr>
          <p:cNvPr id="3" name="Content Placeholder 2">
            <a:extLst>
              <a:ext uri="{FF2B5EF4-FFF2-40B4-BE49-F238E27FC236}">
                <a16:creationId xmlns:a16="http://schemas.microsoft.com/office/drawing/2014/main" id="{0F9489D9-C22B-B7C3-D7C6-193BAB90FEB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Insulin functions similarly to a door key. Insulin binds to cell doors and opens them, allowing glucose to flow from the bloodstream through the door and into the cell. </a:t>
            </a:r>
          </a:p>
          <a:p>
            <a:r>
              <a:rPr lang="en-US" dirty="0">
                <a:latin typeface="Times New Roman" panose="02020603050405020304" pitchFamily="18" charset="0"/>
                <a:cs typeface="Times New Roman" panose="02020603050405020304" pitchFamily="18" charset="0"/>
              </a:rPr>
              <a:t>Being aware of diabetes in the early stages can help people to take the precautions</a:t>
            </a:r>
          </a:p>
          <a:p>
            <a:pPr marL="0" indent="0">
              <a:buNone/>
            </a:pPr>
            <a:endParaRPr lang="en-US" dirty="0"/>
          </a:p>
        </p:txBody>
      </p:sp>
    </p:spTree>
    <p:extLst>
      <p:ext uri="{BB962C8B-B14F-4D97-AF65-F5344CB8AC3E}">
        <p14:creationId xmlns:p14="http://schemas.microsoft.com/office/powerpoint/2010/main" val="350009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0C7E-76E9-9598-6DA2-C5AEA43D7798}"/>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B3A43EB-427A-08DB-6AD0-A658E13A963A}"/>
              </a:ext>
            </a:extLst>
          </p:cNvPr>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Ioannis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Kavakiotis</a:t>
            </a:r>
            <a:r>
              <a:rPr lang="en-US" dirty="0">
                <a:latin typeface="Times New Roman" panose="02020603050405020304" pitchFamily="18" charset="0"/>
                <a:cs typeface="Times New Roman" panose="02020603050405020304" pitchFamily="18" charset="0"/>
              </a:rPr>
              <a:t>, Olga </a:t>
            </a:r>
            <a:r>
              <a:rPr lang="en-US" dirty="0" err="1">
                <a:latin typeface="Times New Roman" panose="02020603050405020304" pitchFamily="18" charset="0"/>
                <a:cs typeface="Times New Roman" panose="02020603050405020304" pitchFamily="18" charset="0"/>
              </a:rPr>
              <a:t>Tsave</a:t>
            </a:r>
            <a:r>
              <a:rPr lang="en-US" dirty="0">
                <a:latin typeface="Times New Roman" panose="02020603050405020304" pitchFamily="18" charset="0"/>
                <a:cs typeface="Times New Roman" panose="02020603050405020304" pitchFamily="18" charset="0"/>
              </a:rPr>
              <a:t>, Athanasios </a:t>
            </a:r>
            <a:r>
              <a:rPr lang="en-US" dirty="0" err="1">
                <a:latin typeface="Times New Roman" panose="02020603050405020304" pitchFamily="18" charset="0"/>
                <a:cs typeface="Times New Roman" panose="02020603050405020304" pitchFamily="18" charset="0"/>
              </a:rPr>
              <a:t>Salifoglou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Nicos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Maglaveras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Ioannis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Vlahavas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Ioanna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Chouvarda</a:t>
            </a:r>
            <a:r>
              <a:rPr lang="en-US" dirty="0">
                <a:latin typeface="Times New Roman" panose="02020603050405020304" pitchFamily="18" charset="0"/>
                <a:cs typeface="Times New Roman" panose="02020603050405020304" pitchFamily="18" charset="0"/>
              </a:rPr>
              <a:t> have proposed different Machine Learning and Data Mining Methods in Diabetes Research[1]. </a:t>
            </a:r>
          </a:p>
          <a:p>
            <a:r>
              <a:rPr lang="en-US" dirty="0">
                <a:latin typeface="Times New Roman" panose="02020603050405020304" pitchFamily="18" charset="0"/>
                <a:cs typeface="Times New Roman" panose="02020603050405020304" pitchFamily="18" charset="0"/>
              </a:rPr>
              <a:t>Diabetes is a deadly disease that distorts the body’s regularities. In this survey, the authors proposed a systematic review of applications of machine learning, and data mining methods with respect to different aspects like Prediction and Diagnosis, Diabetes Complications, Genetic Background, Environment, and Health Care and Management</a:t>
            </a:r>
          </a:p>
        </p:txBody>
      </p:sp>
    </p:spTree>
    <p:extLst>
      <p:ext uri="{BB962C8B-B14F-4D97-AF65-F5344CB8AC3E}">
        <p14:creationId xmlns:p14="http://schemas.microsoft.com/office/powerpoint/2010/main" val="219919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8584</TotalTime>
  <Words>1479</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Garamond</vt:lpstr>
      <vt:lpstr>Times New Roman</vt:lpstr>
      <vt:lpstr>Wingdings</vt:lpstr>
      <vt:lpstr>Organic</vt:lpstr>
      <vt:lpstr>   Diabetes  Prediction Using Machine Learning Algorithms</vt:lpstr>
      <vt:lpstr>Group members Information:</vt:lpstr>
      <vt:lpstr>Role and responsibilities and contribution in project</vt:lpstr>
      <vt:lpstr>Motivation</vt:lpstr>
      <vt:lpstr>Objectives</vt:lpstr>
      <vt:lpstr>Significance</vt:lpstr>
      <vt:lpstr>Significance Continued…</vt:lpstr>
      <vt:lpstr>Significance Continued….</vt:lpstr>
      <vt:lpstr>Related Work</vt:lpstr>
      <vt:lpstr>Related work continued…..</vt:lpstr>
      <vt:lpstr>Related work continued…..</vt:lpstr>
      <vt:lpstr>Problem Statement</vt:lpstr>
      <vt:lpstr>Some of the usual symptoms of diabetes. </vt:lpstr>
      <vt:lpstr>Model Diagram</vt:lpstr>
      <vt:lpstr>Features</vt:lpstr>
      <vt:lpstr>Algorithms used</vt:lpstr>
      <vt:lpstr>Algorithms Used Continued…..</vt:lpstr>
      <vt:lpstr>Data Set Used</vt:lpstr>
      <vt:lpstr>Data Set Continued….</vt:lpstr>
      <vt:lpstr>Proposed Solution</vt:lpstr>
      <vt:lpstr>Results</vt:lpstr>
      <vt:lpstr>References</vt:lpstr>
      <vt:lpstr>References Continued…..</vt:lpstr>
      <vt:lpstr>References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Diabetes Prediction using Machine learning Algorithms</dc:title>
  <dc:creator>Niharika Jogi</dc:creator>
  <cp:lastModifiedBy>Niharika Jogi</cp:lastModifiedBy>
  <cp:revision>10</cp:revision>
  <dcterms:created xsi:type="dcterms:W3CDTF">2023-04-19T20:48:09Z</dcterms:created>
  <dcterms:modified xsi:type="dcterms:W3CDTF">2023-04-25T20:53:18Z</dcterms:modified>
</cp:coreProperties>
</file>