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24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400" y="132125"/>
            <a:ext cx="5916295" cy="792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285319"/>
            <a:ext cx="55740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150" dirty="0">
                <a:solidFill>
                  <a:srgbClr val="695D46"/>
                </a:solidFill>
                <a:latin typeface="Cambria"/>
                <a:cs typeface="Cambria"/>
              </a:rPr>
              <a:t>Adult</a:t>
            </a:r>
            <a:r>
              <a:rPr sz="2600" b="1" spc="295" dirty="0">
                <a:solidFill>
                  <a:srgbClr val="695D46"/>
                </a:solidFill>
                <a:latin typeface="Cambria"/>
                <a:cs typeface="Cambria"/>
              </a:rPr>
              <a:t> </a:t>
            </a:r>
            <a:r>
              <a:rPr sz="2600" b="1" spc="204" dirty="0">
                <a:solidFill>
                  <a:srgbClr val="695D46"/>
                </a:solidFill>
                <a:latin typeface="Cambria"/>
                <a:cs typeface="Cambria"/>
              </a:rPr>
              <a:t>Census</a:t>
            </a:r>
            <a:r>
              <a:rPr sz="2600" b="1" spc="295" dirty="0">
                <a:solidFill>
                  <a:srgbClr val="695D46"/>
                </a:solidFill>
                <a:latin typeface="Cambria"/>
                <a:cs typeface="Cambria"/>
              </a:rPr>
              <a:t> </a:t>
            </a:r>
            <a:r>
              <a:rPr sz="2600" b="1" spc="190" dirty="0">
                <a:solidFill>
                  <a:srgbClr val="695D46"/>
                </a:solidFill>
                <a:latin typeface="Cambria"/>
                <a:cs typeface="Cambria"/>
              </a:rPr>
              <a:t>Income</a:t>
            </a:r>
            <a:r>
              <a:rPr sz="2600" b="1" spc="300" dirty="0">
                <a:solidFill>
                  <a:srgbClr val="695D46"/>
                </a:solidFill>
                <a:latin typeface="Cambria"/>
                <a:cs typeface="Cambria"/>
              </a:rPr>
              <a:t> </a:t>
            </a:r>
            <a:r>
              <a:rPr sz="2600" b="1" spc="140" dirty="0">
                <a:solidFill>
                  <a:srgbClr val="695D46"/>
                </a:solidFill>
                <a:latin typeface="Cambria"/>
                <a:cs typeface="Cambria"/>
              </a:rPr>
              <a:t>Prediction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860160"/>
            <a:ext cx="2223135" cy="874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695D46"/>
                </a:solidFill>
                <a:latin typeface="Times New Roman"/>
                <a:cs typeface="Times New Roman"/>
              </a:rPr>
              <a:t>HIGH</a:t>
            </a:r>
            <a:r>
              <a:rPr sz="1100" spc="-1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695D46"/>
                </a:solidFill>
                <a:latin typeface="Times New Roman"/>
                <a:cs typeface="Times New Roman"/>
              </a:rPr>
              <a:t>LEVEL</a:t>
            </a:r>
            <a:r>
              <a:rPr sz="1100" spc="-1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695D46"/>
                </a:solidFill>
                <a:latin typeface="Times New Roman"/>
                <a:cs typeface="Times New Roman"/>
              </a:rPr>
              <a:t>DOCUMENT DESIGN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400" spc="-5" dirty="0">
                <a:solidFill>
                  <a:srgbClr val="695D46"/>
                </a:solidFill>
                <a:latin typeface="Times New Roman"/>
                <a:cs typeface="Times New Roman"/>
              </a:rPr>
              <a:t>20.05.2023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800" b="1" dirty="0">
                <a:solidFill>
                  <a:srgbClr val="695D46"/>
                </a:solidFill>
                <a:latin typeface="Yu Gothic"/>
                <a:cs typeface="Yu Gothic"/>
              </a:rPr>
              <a:t>─</a:t>
            </a:r>
            <a:endParaRPr sz="1800" dirty="0">
              <a:latin typeface="Yu Gothic"/>
              <a:cs typeface="Yu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676431"/>
            <a:ext cx="1784350" cy="67197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solidFill>
                  <a:srgbClr val="008575"/>
                </a:solidFill>
                <a:latin typeface="Times New Roman"/>
                <a:cs typeface="Times New Roman"/>
              </a:rPr>
              <a:t>Project</a:t>
            </a:r>
            <a:r>
              <a:rPr sz="1600" spc="-25" dirty="0">
                <a:solidFill>
                  <a:srgbClr val="008575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8575"/>
                </a:solidFill>
                <a:latin typeface="Times New Roman"/>
                <a:cs typeface="Times New Roman"/>
              </a:rPr>
              <a:t>By</a:t>
            </a:r>
            <a:r>
              <a:rPr sz="1600" spc="-20" dirty="0">
                <a:solidFill>
                  <a:srgbClr val="008575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8575"/>
                </a:solidFill>
                <a:latin typeface="Times New Roman"/>
                <a:cs typeface="Times New Roman"/>
              </a:rPr>
              <a:t>:</a:t>
            </a:r>
            <a:endParaRPr lang="en-US"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sz="1600" dirty="0">
                <a:latin typeface="Times New Roman"/>
                <a:cs typeface="Times New Roman"/>
              </a:rPr>
              <a:t>Niharika Malik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756286"/>
            <a:ext cx="5916295" cy="7746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14400" y="1549085"/>
            <a:ext cx="5909945" cy="3324344"/>
            <a:chOff x="914400" y="1549085"/>
            <a:chExt cx="5909945" cy="3324344"/>
          </a:xfrm>
        </p:grpSpPr>
        <p:pic>
          <p:nvPicPr>
            <p:cNvPr id="7" name="object 7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1549085"/>
              <a:ext cx="5909945" cy="33243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0325" y="2840227"/>
              <a:ext cx="2445639" cy="7899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4216" y="629260"/>
            <a:ext cx="5753100" cy="8452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5780">
              <a:lnSpc>
                <a:spcPct val="1151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system should </a:t>
            </a:r>
            <a:r>
              <a:rPr sz="1400" dirty="0">
                <a:latin typeface="Arial MT"/>
                <a:cs typeface="Arial MT"/>
              </a:rPr>
              <a:t>log </a:t>
            </a:r>
            <a:r>
              <a:rPr sz="1400" spc="-5" dirty="0">
                <a:latin typeface="Arial MT"/>
                <a:cs typeface="Arial MT"/>
              </a:rPr>
              <a:t>every event </a:t>
            </a:r>
            <a:r>
              <a:rPr sz="1400" dirty="0">
                <a:latin typeface="Arial MT"/>
                <a:cs typeface="Arial MT"/>
              </a:rPr>
              <a:t>so </a:t>
            </a:r>
            <a:r>
              <a:rPr sz="1400" spc="-5" dirty="0">
                <a:latin typeface="Arial MT"/>
                <a:cs typeface="Arial MT"/>
              </a:rPr>
              <a:t>that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user </a:t>
            </a:r>
            <a:r>
              <a:rPr sz="1400" dirty="0">
                <a:latin typeface="Arial MT"/>
                <a:cs typeface="Arial MT"/>
              </a:rPr>
              <a:t>will </a:t>
            </a:r>
            <a:r>
              <a:rPr sz="1400" spc="-5" dirty="0">
                <a:latin typeface="Arial MT"/>
                <a:cs typeface="Arial MT"/>
              </a:rPr>
              <a:t>know what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process</a:t>
            </a:r>
            <a:r>
              <a:rPr sz="1400" spc="-10" dirty="0">
                <a:latin typeface="Arial MT"/>
                <a:cs typeface="Arial MT"/>
              </a:rPr>
              <a:t> is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running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internally.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200" b="1" dirty="0">
                <a:latin typeface="Arial"/>
                <a:cs typeface="Arial"/>
              </a:rPr>
              <a:t>Initial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step-by-step description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 dirty="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241300" algn="l"/>
              </a:tabLst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identifies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what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level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logging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required</a:t>
            </a:r>
            <a:endParaRPr sz="1400" dirty="0">
              <a:latin typeface="Arial MT"/>
              <a:cs typeface="Arial MT"/>
            </a:endParaRPr>
          </a:p>
          <a:p>
            <a:pPr marL="240665" indent="-228600" algn="just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241300" algn="l"/>
              </a:tabLst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 should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 able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each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every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flow</a:t>
            </a:r>
            <a:endParaRPr sz="1400" dirty="0">
              <a:latin typeface="Arial MT"/>
              <a:cs typeface="Arial MT"/>
            </a:endParaRPr>
          </a:p>
          <a:p>
            <a:pPr marL="240665" marR="511809" indent="-228600">
              <a:lnSpc>
                <a:spcPct val="114999"/>
              </a:lnSpc>
              <a:buAutoNum type="arabicPeriod"/>
              <a:tabLst>
                <a:tab pos="241300" algn="l"/>
              </a:tabLst>
            </a:pPr>
            <a:r>
              <a:rPr sz="1400" dirty="0">
                <a:latin typeface="Arial MT"/>
                <a:cs typeface="Arial MT"/>
              </a:rPr>
              <a:t>Developer </a:t>
            </a:r>
            <a:r>
              <a:rPr sz="1400" spc="-5" dirty="0">
                <a:latin typeface="Arial MT"/>
                <a:cs typeface="Arial MT"/>
              </a:rPr>
              <a:t>can chose logging method. </a:t>
            </a:r>
            <a:r>
              <a:rPr sz="1400" dirty="0">
                <a:latin typeface="Arial MT"/>
                <a:cs typeface="Arial MT"/>
              </a:rPr>
              <a:t>You can </a:t>
            </a:r>
            <a:r>
              <a:rPr sz="1400" spc="-5" dirty="0">
                <a:latin typeface="Arial MT"/>
                <a:cs typeface="Arial MT"/>
              </a:rPr>
              <a:t>chose </a:t>
            </a:r>
            <a:r>
              <a:rPr sz="1400" dirty="0">
                <a:latin typeface="Arial MT"/>
                <a:cs typeface="Arial MT"/>
              </a:rPr>
              <a:t>database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logging/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File</a:t>
            </a:r>
            <a:r>
              <a:rPr sz="1400" spc="-5" dirty="0">
                <a:latin typeface="Arial MT"/>
                <a:cs typeface="Arial MT"/>
              </a:rPr>
              <a:t> logging</a:t>
            </a:r>
            <a:r>
              <a:rPr sz="1400" dirty="0">
                <a:latin typeface="Arial MT"/>
                <a:cs typeface="Arial MT"/>
              </a:rPr>
              <a:t> as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well</a:t>
            </a:r>
          </a:p>
          <a:p>
            <a:pPr marL="240665" marR="246379" indent="-228600">
              <a:lnSpc>
                <a:spcPct val="114999"/>
              </a:lnSpc>
              <a:buAutoNum type="arabicPeriod"/>
              <a:tabLst>
                <a:tab pos="241300" algn="l"/>
              </a:tabLst>
            </a:pPr>
            <a:r>
              <a:rPr sz="1400" spc="-5" dirty="0">
                <a:latin typeface="Arial MT"/>
                <a:cs typeface="Arial MT"/>
              </a:rPr>
              <a:t>System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should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hang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even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after </a:t>
            </a:r>
            <a:r>
              <a:rPr sz="1400" dirty="0">
                <a:latin typeface="Arial MT"/>
                <a:cs typeface="Arial MT"/>
              </a:rPr>
              <a:t>so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many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loggings.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Logging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just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because </a:t>
            </a:r>
            <a:r>
              <a:rPr sz="1400" dirty="0">
                <a:latin typeface="Arial MT"/>
                <a:cs typeface="Arial MT"/>
              </a:rPr>
              <a:t>we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easily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debug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issues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logging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mandatory</a:t>
            </a:r>
            <a:r>
              <a:rPr sz="1400" dirty="0">
                <a:latin typeface="Arial MT"/>
                <a:cs typeface="Arial MT"/>
              </a:rPr>
              <a:t> to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200" b="1" spc="45" dirty="0">
                <a:solidFill>
                  <a:srgbClr val="1F487C"/>
                </a:solidFill>
                <a:latin typeface="Arial"/>
                <a:cs typeface="Arial"/>
              </a:rPr>
              <a:t>3.3	</a:t>
            </a:r>
            <a:r>
              <a:rPr sz="1200" spc="85" dirty="0">
                <a:solidFill>
                  <a:srgbClr val="1F487C"/>
                </a:solidFill>
                <a:latin typeface="Arial MT"/>
                <a:cs typeface="Arial MT"/>
              </a:rPr>
              <a:t>Error</a:t>
            </a:r>
            <a:r>
              <a:rPr sz="1200" spc="-65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1200" spc="55" dirty="0">
                <a:solidFill>
                  <a:srgbClr val="1F487C"/>
                </a:solidFill>
                <a:latin typeface="Arial MT"/>
                <a:cs typeface="Arial MT"/>
              </a:rPr>
              <a:t>Handling</a:t>
            </a:r>
            <a:endParaRPr sz="1200" dirty="0">
              <a:latin typeface="Arial MT"/>
              <a:cs typeface="Arial MT"/>
            </a:endParaRPr>
          </a:p>
          <a:p>
            <a:pPr marL="12700" marR="90170" algn="just">
              <a:lnSpc>
                <a:spcPct val="114999"/>
              </a:lnSpc>
              <a:spcBef>
                <a:spcPts val="545"/>
              </a:spcBef>
            </a:pPr>
            <a:r>
              <a:rPr sz="1400" dirty="0">
                <a:latin typeface="Arial MT"/>
                <a:cs typeface="Arial MT"/>
              </a:rPr>
              <a:t>Errors should be </a:t>
            </a:r>
            <a:r>
              <a:rPr sz="1400" spc="-5" dirty="0">
                <a:latin typeface="Arial MT"/>
                <a:cs typeface="Arial MT"/>
              </a:rPr>
              <a:t>encountered, </a:t>
            </a:r>
            <a:r>
              <a:rPr sz="1400" dirty="0">
                <a:latin typeface="Arial MT"/>
                <a:cs typeface="Arial MT"/>
              </a:rPr>
              <a:t>an </a:t>
            </a:r>
            <a:r>
              <a:rPr sz="1400" spc="-5" dirty="0">
                <a:latin typeface="Arial MT"/>
                <a:cs typeface="Arial MT"/>
              </a:rPr>
              <a:t>explanation </a:t>
            </a:r>
            <a:r>
              <a:rPr sz="1400" dirty="0">
                <a:latin typeface="Arial MT"/>
                <a:cs typeface="Arial MT"/>
              </a:rPr>
              <a:t>will </a:t>
            </a:r>
            <a:r>
              <a:rPr sz="1400" spc="-10" dirty="0">
                <a:latin typeface="Arial MT"/>
                <a:cs typeface="Arial MT"/>
              </a:rPr>
              <a:t>be </a:t>
            </a:r>
            <a:r>
              <a:rPr sz="1400" spc="-5" dirty="0">
                <a:latin typeface="Arial MT"/>
                <a:cs typeface="Arial MT"/>
              </a:rPr>
              <a:t>displayed </a:t>
            </a:r>
            <a:r>
              <a:rPr sz="1400" dirty="0">
                <a:latin typeface="Arial MT"/>
                <a:cs typeface="Arial MT"/>
              </a:rPr>
              <a:t>as to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what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went</a:t>
            </a:r>
            <a:r>
              <a:rPr sz="1400" dirty="0">
                <a:latin typeface="Arial MT"/>
                <a:cs typeface="Arial MT"/>
              </a:rPr>
              <a:t> wrong ?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error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will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5" dirty="0">
                <a:latin typeface="Arial MT"/>
                <a:cs typeface="Arial MT"/>
              </a:rPr>
              <a:t> defined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anything </a:t>
            </a:r>
            <a:r>
              <a:rPr sz="1400" spc="-10" dirty="0">
                <a:latin typeface="Arial MT"/>
                <a:cs typeface="Arial MT"/>
              </a:rPr>
              <a:t>that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falls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outside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normal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intended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usage.</a:t>
            </a: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Arial MT"/>
              <a:cs typeface="Arial MT"/>
            </a:endParaRPr>
          </a:p>
          <a:p>
            <a:pPr marL="68580">
              <a:lnSpc>
                <a:spcPct val="100000"/>
              </a:lnSpc>
            </a:pPr>
            <a:r>
              <a:rPr sz="1600" b="1" spc="135" dirty="0">
                <a:solidFill>
                  <a:srgbClr val="1F487C"/>
                </a:solidFill>
                <a:latin typeface="Cambria"/>
                <a:cs typeface="Cambria"/>
              </a:rPr>
              <a:t>4.</a:t>
            </a:r>
            <a:r>
              <a:rPr sz="1600" b="1" spc="-15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1600" b="1" spc="50" dirty="0">
                <a:solidFill>
                  <a:srgbClr val="1F487C"/>
                </a:solidFill>
                <a:latin typeface="Cambria"/>
                <a:cs typeface="Cambria"/>
              </a:rPr>
              <a:t>Perf</a:t>
            </a:r>
            <a:r>
              <a:rPr sz="1600" b="1" spc="70" dirty="0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sz="1600" b="1" spc="100" dirty="0">
                <a:solidFill>
                  <a:srgbClr val="1F487C"/>
                </a:solidFill>
                <a:latin typeface="Cambria"/>
                <a:cs typeface="Cambria"/>
              </a:rPr>
              <a:t>rmance</a:t>
            </a:r>
            <a:endParaRPr sz="1600" dirty="0">
              <a:latin typeface="Cambria"/>
              <a:cs typeface="Cambria"/>
            </a:endParaRPr>
          </a:p>
          <a:p>
            <a:pPr marL="68580" marR="5080" algn="just">
              <a:lnSpc>
                <a:spcPct val="114999"/>
              </a:lnSpc>
              <a:spcBef>
                <a:spcPts val="665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ACIP tool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5" dirty="0">
                <a:latin typeface="Arial MT"/>
                <a:cs typeface="Arial MT"/>
              </a:rPr>
              <a:t> predict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whether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person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earns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above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5" dirty="0">
                <a:latin typeface="Arial MT"/>
                <a:cs typeface="Arial MT"/>
              </a:rPr>
              <a:t> below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50K dollars per </a:t>
            </a:r>
            <a:r>
              <a:rPr sz="1400" spc="-5" dirty="0">
                <a:latin typeface="Arial MT"/>
                <a:cs typeface="Arial MT"/>
              </a:rPr>
              <a:t>annum </a:t>
            </a:r>
            <a:r>
              <a:rPr sz="1400" dirty="0">
                <a:latin typeface="Arial MT"/>
                <a:cs typeface="Arial MT"/>
              </a:rPr>
              <a:t>or </a:t>
            </a:r>
            <a:r>
              <a:rPr sz="1400" spc="-5" dirty="0">
                <a:latin typeface="Arial MT"/>
                <a:cs typeface="Arial MT"/>
              </a:rPr>
              <a:t>not. </a:t>
            </a:r>
            <a:r>
              <a:rPr sz="1400" spc="-10" dirty="0">
                <a:latin typeface="Arial MT"/>
                <a:cs typeface="Arial MT"/>
              </a:rPr>
              <a:t>So </a:t>
            </a:r>
            <a:r>
              <a:rPr sz="1400" spc="-5" dirty="0">
                <a:latin typeface="Arial MT"/>
                <a:cs typeface="Arial MT"/>
              </a:rPr>
              <a:t>this </a:t>
            </a:r>
            <a:r>
              <a:rPr sz="1400" spc="-10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made keeping in mind </a:t>
            </a:r>
            <a:r>
              <a:rPr sz="1400" spc="-5" dirty="0">
                <a:latin typeface="Arial MT"/>
                <a:cs typeface="Arial MT"/>
              </a:rPr>
              <a:t>that </a:t>
            </a:r>
            <a:r>
              <a:rPr sz="1400" dirty="0">
                <a:latin typeface="Arial MT"/>
                <a:cs typeface="Arial MT"/>
              </a:rPr>
              <a:t>if </a:t>
            </a:r>
            <a:r>
              <a:rPr sz="1400" spc="-10" dirty="0">
                <a:latin typeface="Arial MT"/>
                <a:cs typeface="Arial MT"/>
              </a:rPr>
              <a:t>it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will be </a:t>
            </a:r>
            <a:r>
              <a:rPr sz="1400" spc="-5" dirty="0">
                <a:latin typeface="Arial MT"/>
                <a:cs typeface="Arial MT"/>
              </a:rPr>
              <a:t>used </a:t>
            </a:r>
            <a:r>
              <a:rPr sz="1400" spc="-10" dirty="0">
                <a:latin typeface="Arial MT"/>
                <a:cs typeface="Arial MT"/>
              </a:rPr>
              <a:t>by </a:t>
            </a:r>
            <a:r>
              <a:rPr sz="1400" spc="-5" dirty="0">
                <a:latin typeface="Arial MT"/>
                <a:cs typeface="Arial MT"/>
              </a:rPr>
              <a:t>various governmental/ </a:t>
            </a:r>
            <a:r>
              <a:rPr sz="1400" dirty="0">
                <a:latin typeface="Arial MT"/>
                <a:cs typeface="Arial MT"/>
              </a:rPr>
              <a:t>non-governmental/ </a:t>
            </a:r>
            <a:r>
              <a:rPr sz="1400" spc="-5" dirty="0">
                <a:latin typeface="Arial MT"/>
                <a:cs typeface="Arial MT"/>
              </a:rPr>
              <a:t>private </a:t>
            </a:r>
            <a:r>
              <a:rPr sz="1400" dirty="0">
                <a:latin typeface="Arial MT"/>
                <a:cs typeface="Arial MT"/>
              </a:rPr>
              <a:t> agencies then </a:t>
            </a:r>
            <a:r>
              <a:rPr sz="1400" spc="-10" dirty="0">
                <a:latin typeface="Arial MT"/>
                <a:cs typeface="Arial MT"/>
              </a:rPr>
              <a:t>it is </a:t>
            </a:r>
            <a:r>
              <a:rPr sz="1400" dirty="0">
                <a:latin typeface="Arial MT"/>
                <a:cs typeface="Arial MT"/>
              </a:rPr>
              <a:t>supposed to be </a:t>
            </a:r>
            <a:r>
              <a:rPr sz="1400" spc="5" dirty="0">
                <a:latin typeface="Arial MT"/>
                <a:cs typeface="Arial MT"/>
              </a:rPr>
              <a:t>as </a:t>
            </a:r>
            <a:r>
              <a:rPr sz="1400" dirty="0">
                <a:latin typeface="Arial MT"/>
                <a:cs typeface="Arial MT"/>
              </a:rPr>
              <a:t>accurate </a:t>
            </a:r>
            <a:r>
              <a:rPr sz="1400" spc="-10" dirty="0">
                <a:latin typeface="Arial MT"/>
                <a:cs typeface="Arial MT"/>
              </a:rPr>
              <a:t>as </a:t>
            </a:r>
            <a:r>
              <a:rPr sz="1400" spc="-5" dirty="0">
                <a:latin typeface="Arial MT"/>
                <a:cs typeface="Arial MT"/>
              </a:rPr>
              <a:t>possible. </a:t>
            </a:r>
            <a:r>
              <a:rPr sz="1400" spc="-10" dirty="0">
                <a:latin typeface="Arial MT"/>
                <a:cs typeface="Arial MT"/>
              </a:rPr>
              <a:t>So </a:t>
            </a:r>
            <a:r>
              <a:rPr sz="1400" spc="-5" dirty="0">
                <a:latin typeface="Arial MT"/>
                <a:cs typeface="Arial MT"/>
              </a:rPr>
              <a:t>that </a:t>
            </a:r>
            <a:r>
              <a:rPr sz="1400" spc="-10" dirty="0">
                <a:latin typeface="Arial MT"/>
                <a:cs typeface="Arial MT"/>
              </a:rPr>
              <a:t>it </a:t>
            </a:r>
            <a:r>
              <a:rPr sz="1400" spc="-5" dirty="0">
                <a:latin typeface="Arial MT"/>
                <a:cs typeface="Arial MT"/>
              </a:rPr>
              <a:t> doesn’t mislead authorities. Also model </a:t>
            </a:r>
            <a:r>
              <a:rPr sz="1400" dirty="0">
                <a:latin typeface="Arial MT"/>
                <a:cs typeface="Arial MT"/>
              </a:rPr>
              <a:t>retraining </a:t>
            </a:r>
            <a:r>
              <a:rPr sz="1400" spc="-5" dirty="0">
                <a:latin typeface="Arial MT"/>
                <a:cs typeface="Arial MT"/>
              </a:rPr>
              <a:t>is very important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further</a:t>
            </a:r>
            <a:r>
              <a:rPr sz="1400" spc="-5" dirty="0">
                <a:latin typeface="Arial MT"/>
                <a:cs typeface="Arial MT"/>
              </a:rPr>
              <a:t> enhance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its</a:t>
            </a:r>
            <a:r>
              <a:rPr sz="1400" spc="-5" dirty="0">
                <a:latin typeface="Arial MT"/>
                <a:cs typeface="Arial MT"/>
              </a:rPr>
              <a:t> performance.</a:t>
            </a:r>
            <a:endParaRPr sz="1400" dirty="0">
              <a:latin typeface="Arial MT"/>
              <a:cs typeface="Arial MT"/>
            </a:endParaRPr>
          </a:p>
          <a:p>
            <a:pPr marL="469265" lvl="1" indent="-457200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200" spc="50" dirty="0">
                <a:solidFill>
                  <a:srgbClr val="1F487C"/>
                </a:solidFill>
                <a:latin typeface="Arial MT"/>
                <a:cs typeface="Arial MT"/>
              </a:rPr>
              <a:t>Reusability</a:t>
            </a:r>
            <a:endParaRPr sz="1200" dirty="0">
              <a:latin typeface="Arial MT"/>
              <a:cs typeface="Arial MT"/>
            </a:endParaRPr>
          </a:p>
          <a:p>
            <a:pPr marL="12700" marR="70485" algn="just">
              <a:lnSpc>
                <a:spcPct val="114999"/>
              </a:lnSpc>
              <a:spcBef>
                <a:spcPts val="545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code written and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components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used</a:t>
            </a:r>
            <a:r>
              <a:rPr sz="1400" dirty="0">
                <a:latin typeface="Arial MT"/>
                <a:cs typeface="Arial MT"/>
              </a:rPr>
              <a:t> should</a:t>
            </a:r>
            <a:r>
              <a:rPr sz="1400" spc="-5" dirty="0">
                <a:latin typeface="Arial MT"/>
                <a:cs typeface="Arial MT"/>
              </a:rPr>
              <a:t> have 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ability</a:t>
            </a:r>
            <a:r>
              <a:rPr sz="1400" dirty="0">
                <a:latin typeface="Arial MT"/>
                <a:cs typeface="Arial MT"/>
              </a:rPr>
              <a:t> 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be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reused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problems.</a:t>
            </a:r>
            <a:endParaRPr sz="1400" dirty="0">
              <a:latin typeface="Arial MT"/>
              <a:cs typeface="Arial MT"/>
            </a:endParaRPr>
          </a:p>
          <a:p>
            <a:pPr marL="469265" lvl="1" indent="-457200">
              <a:lnSpc>
                <a:spcPct val="100000"/>
              </a:lnSpc>
              <a:spcBef>
                <a:spcPts val="885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1200" spc="65" dirty="0">
                <a:solidFill>
                  <a:srgbClr val="1F487C"/>
                </a:solidFill>
                <a:latin typeface="Arial MT"/>
                <a:cs typeface="Arial MT"/>
              </a:rPr>
              <a:t>Application</a:t>
            </a:r>
            <a:r>
              <a:rPr sz="1200" spc="-65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1200" spc="60" dirty="0">
                <a:solidFill>
                  <a:srgbClr val="1F487C"/>
                </a:solidFill>
                <a:latin typeface="Arial MT"/>
                <a:cs typeface="Arial MT"/>
              </a:rPr>
              <a:t>Compatibility</a:t>
            </a:r>
            <a:endParaRPr sz="1200" dirty="0">
              <a:latin typeface="Arial MT"/>
              <a:cs typeface="Arial MT"/>
            </a:endParaRPr>
          </a:p>
          <a:p>
            <a:pPr marL="12700" marR="445134" algn="just">
              <a:lnSpc>
                <a:spcPct val="114999"/>
              </a:lnSpc>
              <a:spcBef>
                <a:spcPts val="545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different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components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5" dirty="0">
                <a:latin typeface="Arial MT"/>
                <a:cs typeface="Arial MT"/>
              </a:rPr>
              <a:t> this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</a:t>
            </a:r>
            <a:r>
              <a:rPr sz="1400" dirty="0">
                <a:latin typeface="Arial MT"/>
                <a:cs typeface="Arial MT"/>
              </a:rPr>
              <a:t> will be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using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Python </a:t>
            </a:r>
            <a:r>
              <a:rPr sz="1400" dirty="0">
                <a:latin typeface="Arial MT"/>
                <a:cs typeface="Arial MT"/>
              </a:rPr>
              <a:t>as an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interface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between them,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Each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component </a:t>
            </a:r>
            <a:r>
              <a:rPr sz="1400" dirty="0">
                <a:latin typeface="Arial MT"/>
                <a:cs typeface="Arial MT"/>
              </a:rPr>
              <a:t>will</a:t>
            </a:r>
            <a:r>
              <a:rPr sz="1400" spc="-5" dirty="0">
                <a:latin typeface="Arial MT"/>
                <a:cs typeface="Arial MT"/>
              </a:rPr>
              <a:t> have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own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task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perform,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job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Python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ensure </a:t>
            </a:r>
            <a:r>
              <a:rPr sz="1400" dirty="0">
                <a:latin typeface="Arial MT"/>
                <a:cs typeface="Arial MT"/>
              </a:rPr>
              <a:t>proper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transfer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 </a:t>
            </a:r>
            <a:r>
              <a:rPr sz="1400" spc="-5" dirty="0">
                <a:latin typeface="Arial MT"/>
                <a:cs typeface="Arial MT"/>
              </a:rPr>
              <a:t> information.</a:t>
            </a:r>
            <a:endParaRPr sz="1400" dirty="0">
              <a:latin typeface="Arial MT"/>
              <a:cs typeface="Arial MT"/>
            </a:endParaRPr>
          </a:p>
          <a:p>
            <a:pPr marL="469265" lvl="1" indent="-457200">
              <a:lnSpc>
                <a:spcPct val="100000"/>
              </a:lnSpc>
              <a:spcBef>
                <a:spcPts val="885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1200" spc="55" dirty="0">
                <a:solidFill>
                  <a:srgbClr val="1F487C"/>
                </a:solidFill>
                <a:latin typeface="Arial MT"/>
                <a:cs typeface="Arial MT"/>
              </a:rPr>
              <a:t>Resource</a:t>
            </a:r>
            <a:r>
              <a:rPr sz="1200" spc="-55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1200" spc="55" dirty="0">
                <a:solidFill>
                  <a:srgbClr val="1F487C"/>
                </a:solidFill>
                <a:latin typeface="Arial MT"/>
                <a:cs typeface="Arial MT"/>
              </a:rPr>
              <a:t>Utilization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4216" y="629260"/>
            <a:ext cx="5517515" cy="48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165">
              <a:lnSpc>
                <a:spcPct val="1151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When </a:t>
            </a:r>
            <a:r>
              <a:rPr sz="1400" spc="-5" dirty="0">
                <a:latin typeface="Arial MT"/>
                <a:cs typeface="Arial MT"/>
              </a:rPr>
              <a:t>any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task </a:t>
            </a:r>
            <a:r>
              <a:rPr sz="1400" dirty="0">
                <a:latin typeface="Arial MT"/>
                <a:cs typeface="Arial MT"/>
              </a:rPr>
              <a:t>is </a:t>
            </a:r>
            <a:r>
              <a:rPr sz="1400" spc="-5" dirty="0">
                <a:latin typeface="Arial MT"/>
                <a:cs typeface="Arial MT"/>
              </a:rPr>
              <a:t>performed,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it</a:t>
            </a:r>
            <a:r>
              <a:rPr sz="1400" spc="-5" dirty="0">
                <a:latin typeface="Arial MT"/>
                <a:cs typeface="Arial MT"/>
              </a:rPr>
              <a:t> will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likely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 </a:t>
            </a:r>
            <a:r>
              <a:rPr sz="1400" dirty="0">
                <a:latin typeface="Arial MT"/>
                <a:cs typeface="Arial MT"/>
              </a:rPr>
              <a:t>all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processing power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available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it</a:t>
            </a:r>
            <a:r>
              <a:rPr sz="1400" spc="-5" dirty="0">
                <a:latin typeface="Arial MT"/>
                <a:cs typeface="Arial MT"/>
              </a:rPr>
              <a:t> untill finished.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4216" y="1194739"/>
            <a:ext cx="5608320" cy="122618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600" b="1" spc="135" dirty="0">
                <a:solidFill>
                  <a:srgbClr val="1F487C"/>
                </a:solidFill>
                <a:latin typeface="Cambria"/>
                <a:cs typeface="Cambria"/>
              </a:rPr>
              <a:t>5.</a:t>
            </a:r>
            <a:r>
              <a:rPr sz="1600" b="1" spc="34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1600" b="1" spc="70" dirty="0">
                <a:solidFill>
                  <a:srgbClr val="1F487C"/>
                </a:solidFill>
                <a:latin typeface="Cambria"/>
                <a:cs typeface="Cambria"/>
              </a:rPr>
              <a:t>Dashboards</a:t>
            </a:r>
            <a:endParaRPr sz="1600" dirty="0">
              <a:latin typeface="Cambria"/>
              <a:cs typeface="Cambria"/>
            </a:endParaRPr>
          </a:p>
          <a:p>
            <a:pPr marL="12700" marR="5080" algn="just">
              <a:lnSpc>
                <a:spcPct val="114999"/>
              </a:lnSpc>
              <a:spcBef>
                <a:spcPts val="680"/>
              </a:spcBef>
            </a:pPr>
            <a:r>
              <a:rPr sz="1400" spc="-5" dirty="0">
                <a:latin typeface="Arial MT"/>
                <a:cs typeface="Arial MT"/>
              </a:rPr>
              <a:t>Dashboards </a:t>
            </a:r>
            <a:r>
              <a:rPr sz="1400" dirty="0">
                <a:latin typeface="Arial MT"/>
                <a:cs typeface="Arial MT"/>
              </a:rPr>
              <a:t>will be implemented to </a:t>
            </a:r>
            <a:r>
              <a:rPr sz="1400" spc="-5" dirty="0">
                <a:latin typeface="Arial MT"/>
                <a:cs typeface="Arial MT"/>
              </a:rPr>
              <a:t>display </a:t>
            </a:r>
            <a:r>
              <a:rPr sz="140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indicate </a:t>
            </a:r>
            <a:r>
              <a:rPr sz="1400" dirty="0">
                <a:latin typeface="Arial MT"/>
                <a:cs typeface="Arial MT"/>
              </a:rPr>
              <a:t>certain </a:t>
            </a:r>
            <a:r>
              <a:rPr sz="1400" spc="-5" dirty="0">
                <a:latin typeface="Arial MT"/>
                <a:cs typeface="Arial MT"/>
              </a:rPr>
              <a:t>KPIs </a:t>
            </a:r>
            <a:r>
              <a:rPr sz="1400" dirty="0">
                <a:latin typeface="Arial MT"/>
                <a:cs typeface="Arial MT"/>
              </a:rPr>
              <a:t> and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relevant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indicators</a:t>
            </a:r>
            <a:r>
              <a:rPr sz="1400" dirty="0">
                <a:latin typeface="Arial MT"/>
                <a:cs typeface="Arial MT"/>
              </a:rPr>
              <a:t> 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unveiled problems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if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addressesd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would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cause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catastrophes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unimaginable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impact.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4216" y="4267200"/>
            <a:ext cx="5767070" cy="76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95"/>
              </a:spcBef>
            </a:pPr>
            <a:r>
              <a:rPr sz="1400" dirty="0">
                <a:latin typeface="Arial MT"/>
                <a:cs typeface="Arial MT"/>
              </a:rPr>
              <a:t>As and </a:t>
            </a:r>
            <a:r>
              <a:rPr sz="1400" spc="-5" dirty="0">
                <a:latin typeface="Arial MT"/>
                <a:cs typeface="Arial MT"/>
              </a:rPr>
              <a:t>when,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system starts </a:t>
            </a:r>
            <a:r>
              <a:rPr sz="1400" dirty="0">
                <a:latin typeface="Arial MT"/>
                <a:cs typeface="Arial MT"/>
              </a:rPr>
              <a:t>to capture the </a:t>
            </a:r>
            <a:r>
              <a:rPr sz="1400" spc="-5" dirty="0">
                <a:latin typeface="Arial MT"/>
                <a:cs typeface="Arial MT"/>
              </a:rPr>
              <a:t>historic/ periodic data </a:t>
            </a:r>
            <a:r>
              <a:rPr sz="1400" dirty="0">
                <a:latin typeface="Arial MT"/>
                <a:cs typeface="Arial MT"/>
              </a:rPr>
              <a:t>for a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user,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dashboards</a:t>
            </a:r>
            <a:r>
              <a:rPr sz="1400" dirty="0">
                <a:latin typeface="Arial MT"/>
                <a:cs typeface="Arial MT"/>
              </a:rPr>
              <a:t> will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5" dirty="0">
                <a:latin typeface="Arial MT"/>
                <a:cs typeface="Arial MT"/>
              </a:rPr>
              <a:t> included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display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charts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over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 with </a:t>
            </a:r>
            <a:r>
              <a:rPr sz="1400" dirty="0">
                <a:latin typeface="Arial MT"/>
                <a:cs typeface="Arial MT"/>
              </a:rPr>
              <a:t> progress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various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indicators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factors.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2461505"/>
            <a:ext cx="1920988" cy="10722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216" y="2864835"/>
            <a:ext cx="2714625" cy="647700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4E17989A-5AD1-4E87-ABE0-2D2E577B1A9E}"/>
              </a:ext>
            </a:extLst>
          </p:cNvPr>
          <p:cNvSpPr txBox="1"/>
          <p:nvPr/>
        </p:nvSpPr>
        <p:spPr>
          <a:xfrm>
            <a:off x="936738" y="5297191"/>
            <a:ext cx="5704205" cy="3329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lvl="1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200" spc="40" dirty="0">
                <a:solidFill>
                  <a:srgbClr val="1F487C"/>
                </a:solidFill>
                <a:latin typeface="Arial MT"/>
                <a:cs typeface="Arial MT"/>
              </a:rPr>
              <a:t>KPIs</a:t>
            </a:r>
            <a:r>
              <a:rPr sz="1200" spc="-55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1200" spc="45" dirty="0">
                <a:solidFill>
                  <a:srgbClr val="1F487C"/>
                </a:solidFill>
                <a:latin typeface="Arial MT"/>
                <a:cs typeface="Arial MT"/>
              </a:rPr>
              <a:t>(Key</a:t>
            </a:r>
            <a:r>
              <a:rPr sz="1200" spc="-55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1200" spc="65" dirty="0">
                <a:solidFill>
                  <a:srgbClr val="1F487C"/>
                </a:solidFill>
                <a:latin typeface="Arial MT"/>
                <a:cs typeface="Arial MT"/>
              </a:rPr>
              <a:t>Performance</a:t>
            </a:r>
            <a:r>
              <a:rPr sz="1200" spc="-50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1200" spc="65" dirty="0">
                <a:solidFill>
                  <a:srgbClr val="1F487C"/>
                </a:solidFill>
                <a:latin typeface="Arial MT"/>
                <a:cs typeface="Arial MT"/>
              </a:rPr>
              <a:t>Indicators)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1F487C"/>
              </a:buClr>
              <a:buFont typeface="Arial MT"/>
              <a:buAutoNum type="arabicPeriod"/>
            </a:pP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1F487C"/>
              </a:buClr>
              <a:buFont typeface="Arial MT"/>
              <a:buAutoNum type="arabicPeriod"/>
            </a:pPr>
            <a:endParaRPr sz="1250">
              <a:latin typeface="Arial MT"/>
              <a:cs typeface="Arial MT"/>
            </a:endParaRPr>
          </a:p>
          <a:p>
            <a:pPr marL="297180" lvl="2" indent="-229235">
              <a:lnSpc>
                <a:spcPct val="100000"/>
              </a:lnSpc>
              <a:buAutoNum type="arabicPeriod"/>
              <a:tabLst>
                <a:tab pos="297815" algn="l"/>
              </a:tabLst>
            </a:pPr>
            <a:r>
              <a:rPr sz="1400" dirty="0">
                <a:latin typeface="Arial MT"/>
                <a:cs typeface="Arial MT"/>
              </a:rPr>
              <a:t>Key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Performance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Indicators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 </a:t>
            </a:r>
            <a:r>
              <a:rPr sz="1400" spc="-5" dirty="0">
                <a:latin typeface="Arial MT"/>
                <a:cs typeface="Arial MT"/>
              </a:rPr>
              <a:t>ACIP.</a:t>
            </a:r>
            <a:endParaRPr sz="1400">
              <a:latin typeface="Arial MT"/>
              <a:cs typeface="Arial MT"/>
            </a:endParaRPr>
          </a:p>
          <a:p>
            <a:pPr marL="297180" marR="5080" lvl="2" indent="-228600">
              <a:lnSpc>
                <a:spcPct val="114999"/>
              </a:lnSpc>
              <a:buAutoNum type="arabicPeriod"/>
              <a:tabLst>
                <a:tab pos="297815" algn="l"/>
              </a:tabLst>
            </a:pPr>
            <a:r>
              <a:rPr sz="1400" spc="-5" dirty="0">
                <a:latin typeface="Arial MT"/>
                <a:cs typeface="Arial MT"/>
              </a:rPr>
              <a:t>Latency</a:t>
            </a:r>
            <a:r>
              <a:rPr sz="1400" dirty="0">
                <a:latin typeface="Arial MT"/>
                <a:cs typeface="Arial MT"/>
              </a:rPr>
              <a:t> or</a:t>
            </a:r>
            <a:r>
              <a:rPr sz="1400" spc="-5" dirty="0">
                <a:latin typeface="Arial MT"/>
                <a:cs typeface="Arial MT"/>
              </a:rPr>
              <a:t> 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amount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 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application takes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display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results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some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specific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input.</a:t>
            </a:r>
            <a:endParaRPr sz="1400">
              <a:latin typeface="Arial MT"/>
              <a:cs typeface="Arial MT"/>
            </a:endParaRPr>
          </a:p>
          <a:p>
            <a:pPr marL="297180" lvl="2" indent="-22923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297815" algn="l"/>
              </a:tabLst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processing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power </a:t>
            </a:r>
            <a:r>
              <a:rPr sz="1400" dirty="0">
                <a:latin typeface="Arial MT"/>
                <a:cs typeface="Arial MT"/>
              </a:rPr>
              <a:t>our</a:t>
            </a:r>
            <a:r>
              <a:rPr sz="1400" spc="-5" dirty="0">
                <a:latin typeface="Arial MT"/>
                <a:cs typeface="Arial MT"/>
              </a:rPr>
              <a:t> application takes</a:t>
            </a:r>
            <a:r>
              <a:rPr sz="1400" dirty="0">
                <a:latin typeface="Arial MT"/>
                <a:cs typeface="Arial MT"/>
              </a:rPr>
              <a:t> to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run</a:t>
            </a:r>
            <a:endParaRPr sz="1400">
              <a:latin typeface="Arial MT"/>
              <a:cs typeface="Arial MT"/>
            </a:endParaRPr>
          </a:p>
          <a:p>
            <a:pPr marL="297180" lvl="2" indent="-22923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297815" algn="l"/>
              </a:tabLst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memory</a:t>
            </a:r>
            <a:r>
              <a:rPr sz="1400" dirty="0">
                <a:latin typeface="Arial MT"/>
                <a:cs typeface="Arial MT"/>
              </a:rPr>
              <a:t> 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RAM</a:t>
            </a:r>
            <a:r>
              <a:rPr sz="1400" dirty="0">
                <a:latin typeface="Arial MT"/>
                <a:cs typeface="Arial MT"/>
              </a:rPr>
              <a:t> our</a:t>
            </a:r>
            <a:r>
              <a:rPr sz="1400" spc="-5" dirty="0">
                <a:latin typeface="Arial MT"/>
                <a:cs typeface="Arial MT"/>
              </a:rPr>
              <a:t> application takes</a:t>
            </a:r>
            <a:r>
              <a:rPr sz="1400" dirty="0">
                <a:latin typeface="Arial MT"/>
                <a:cs typeface="Arial MT"/>
              </a:rPr>
              <a:t> to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run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web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server.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Arial MT"/>
              <a:cs typeface="Arial MT"/>
            </a:endParaRPr>
          </a:p>
          <a:p>
            <a:pPr marL="68580">
              <a:lnSpc>
                <a:spcPct val="100000"/>
              </a:lnSpc>
            </a:pPr>
            <a:r>
              <a:rPr sz="1600" b="1" spc="135" dirty="0">
                <a:solidFill>
                  <a:srgbClr val="1F487C"/>
                </a:solidFill>
                <a:latin typeface="Cambria"/>
                <a:cs typeface="Cambria"/>
              </a:rPr>
              <a:t>6.</a:t>
            </a:r>
            <a:r>
              <a:rPr sz="1600" b="1" spc="33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1600" b="1" spc="110" dirty="0">
                <a:solidFill>
                  <a:srgbClr val="1F487C"/>
                </a:solidFill>
                <a:latin typeface="Cambria"/>
                <a:cs typeface="Cambria"/>
              </a:rPr>
              <a:t>Conclusion</a:t>
            </a:r>
            <a:endParaRPr sz="1600">
              <a:latin typeface="Cambria"/>
              <a:cs typeface="Cambria"/>
            </a:endParaRPr>
          </a:p>
          <a:p>
            <a:pPr marL="68580" marR="34925">
              <a:lnSpc>
                <a:spcPct val="114999"/>
              </a:lnSpc>
              <a:spcBef>
                <a:spcPts val="685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ACIP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will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 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income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predictions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dirty="0">
                <a:latin typeface="Arial MT"/>
                <a:cs typeface="Arial MT"/>
              </a:rPr>
              <a:t> 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person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instantly</a:t>
            </a:r>
            <a:r>
              <a:rPr sz="1400" dirty="0">
                <a:latin typeface="Arial MT"/>
                <a:cs typeface="Arial MT"/>
              </a:rPr>
              <a:t> and</a:t>
            </a:r>
            <a:r>
              <a:rPr sz="1400" spc="-5" dirty="0">
                <a:latin typeface="Arial MT"/>
                <a:cs typeface="Arial MT"/>
              </a:rPr>
              <a:t> has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potential 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help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various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organisations,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agecies, companies,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etc </a:t>
            </a:r>
            <a:r>
              <a:rPr sz="1400" dirty="0">
                <a:latin typeface="Arial MT"/>
                <a:cs typeface="Arial MT"/>
              </a:rPr>
              <a:t> around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world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various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tasks.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57860"/>
            <a:ext cx="3557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55" dirty="0">
                <a:solidFill>
                  <a:srgbClr val="17365D"/>
                </a:solidFill>
                <a:latin typeface="Cambria"/>
                <a:cs typeface="Cambria"/>
              </a:rPr>
              <a:t>Document</a:t>
            </a:r>
            <a:r>
              <a:rPr sz="2000" b="1" spc="20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000" b="1" spc="100" dirty="0">
                <a:solidFill>
                  <a:srgbClr val="17365D"/>
                </a:solidFill>
                <a:latin typeface="Cambria"/>
                <a:cs typeface="Cambria"/>
              </a:rPr>
              <a:t>Version</a:t>
            </a:r>
            <a:r>
              <a:rPr sz="2000" b="1" spc="21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000" b="1" spc="130" dirty="0">
                <a:solidFill>
                  <a:srgbClr val="17365D"/>
                </a:solidFill>
                <a:latin typeface="Cambria"/>
                <a:cs typeface="Cambria"/>
              </a:rPr>
              <a:t>Control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58302"/>
              </p:ext>
            </p:extLst>
          </p:nvPr>
        </p:nvGraphicFramePr>
        <p:xfrm>
          <a:off x="914704" y="2956814"/>
          <a:ext cx="6100444" cy="1215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685"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sz="1100" spc="-5" dirty="0">
                          <a:solidFill>
                            <a:srgbClr val="695D46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r>
                        <a:rPr sz="1100" spc="-40" dirty="0">
                          <a:solidFill>
                            <a:srgbClr val="695D4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solidFill>
                            <a:srgbClr val="695D46"/>
                          </a:solidFill>
                          <a:latin typeface="Times New Roman"/>
                          <a:cs typeface="Times New Roman"/>
                        </a:rPr>
                        <a:t>ISSUED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sz="1100" spc="-5" dirty="0">
                          <a:solidFill>
                            <a:srgbClr val="695D46"/>
                          </a:solidFill>
                          <a:latin typeface="Times New Roman"/>
                          <a:cs typeface="Times New Roman"/>
                        </a:rPr>
                        <a:t>VERSION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sz="1100" spc="-5" dirty="0">
                          <a:solidFill>
                            <a:srgbClr val="695D46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sz="1100" spc="-5" dirty="0">
                          <a:solidFill>
                            <a:srgbClr val="695D46"/>
                          </a:solidFill>
                          <a:latin typeface="Times New Roman"/>
                          <a:cs typeface="Times New Roman"/>
                        </a:rPr>
                        <a:t>AUTHOR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59"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lang="en-US" sz="1100" spc="-5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100" spc="-20" dirty="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202</a:t>
                      </a:r>
                      <a:r>
                        <a:rPr lang="en-US" sz="1100" spc="-5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Initial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HLD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V1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Niharika Malik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57860"/>
            <a:ext cx="5925820" cy="4624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14" dirty="0">
                <a:solidFill>
                  <a:srgbClr val="17365D"/>
                </a:solidFill>
                <a:latin typeface="Cambria"/>
                <a:cs typeface="Cambria"/>
              </a:rPr>
              <a:t>Abstract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mbria"/>
              <a:cs typeface="Cambria"/>
            </a:endParaRPr>
          </a:p>
          <a:p>
            <a:pPr marL="12700" marR="5080" algn="just">
              <a:lnSpc>
                <a:spcPct val="110200"/>
              </a:lnSpc>
              <a:spcBef>
                <a:spcPts val="5"/>
              </a:spcBef>
            </a:pP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Data has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always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been the backbone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of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many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important decisions.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When 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an </a:t>
            </a:r>
            <a:r>
              <a:rPr sz="1400" spc="-37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assumption is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backed 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up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by facts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and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numbers,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chances of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incorrectness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 and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bad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 decisions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decrease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in today’s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world,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Countless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decisions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private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and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public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sectors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 are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based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on Census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data.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Census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 data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 is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 the</a:t>
            </a:r>
            <a:r>
              <a:rPr sz="14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backbone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 the</a:t>
            </a:r>
            <a:r>
              <a:rPr sz="14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democratic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system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government,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highly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affecting</a:t>
            </a:r>
            <a:r>
              <a:rPr sz="140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400" spc="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economic</a:t>
            </a:r>
            <a:r>
              <a:rPr sz="1400" spc="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sectors.</a:t>
            </a:r>
            <a:r>
              <a:rPr sz="1400" spc="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Census-related</a:t>
            </a:r>
            <a:r>
              <a:rPr sz="14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figures</a:t>
            </a:r>
            <a:r>
              <a:rPr sz="1400" spc="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are</a:t>
            </a:r>
            <a:r>
              <a:rPr sz="1400" spc="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used</a:t>
            </a:r>
            <a:r>
              <a:rPr sz="14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to 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distribute</a:t>
            </a:r>
            <a:r>
              <a:rPr sz="14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federal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funding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government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into</a:t>
            </a:r>
            <a:r>
              <a:rPr sz="14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different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states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and 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localities.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Arial MT"/>
              <a:cs typeface="Arial MT"/>
            </a:endParaRPr>
          </a:p>
          <a:p>
            <a:pPr marL="12700" marR="87630" algn="just">
              <a:lnSpc>
                <a:spcPct val="110100"/>
              </a:lnSpc>
            </a:pP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The above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introduction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had 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an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aim to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increase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awareness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about how 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the income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factor actually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has 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an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impact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not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only on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personal lives of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 people,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but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also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an</a:t>
            </a:r>
            <a:r>
              <a:rPr sz="14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impact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on</a:t>
            </a:r>
            <a:r>
              <a:rPr sz="14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nation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its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betterment</a:t>
            </a:r>
            <a:r>
              <a:rPr sz="1200" spc="-10" dirty="0">
                <a:solidFill>
                  <a:srgbClr val="292929"/>
                </a:solidFill>
                <a:latin typeface="Arial MT"/>
                <a:cs typeface="Arial MT"/>
              </a:rPr>
              <a:t>.</a:t>
            </a:r>
            <a:r>
              <a:rPr sz="1200" spc="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Arial MT"/>
                <a:cs typeface="Arial MT"/>
              </a:rPr>
              <a:t>We</a:t>
            </a:r>
            <a:r>
              <a:rPr sz="14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will</a:t>
            </a:r>
            <a:r>
              <a:rPr sz="14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now 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have 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a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look on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the data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extracted from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the 1994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Census bureau database, </a:t>
            </a:r>
            <a:r>
              <a:rPr sz="1400" spc="-37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try to</a:t>
            </a:r>
            <a:r>
              <a:rPr sz="14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find</a:t>
            </a:r>
            <a:r>
              <a:rPr sz="14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insights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about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how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different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features</a:t>
            </a:r>
            <a:r>
              <a:rPr sz="14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have</a:t>
            </a:r>
            <a:r>
              <a:rPr sz="14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an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impact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on</a:t>
            </a:r>
            <a:r>
              <a:rPr sz="14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income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of an individual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and also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do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some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predictive analysis using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modern</a:t>
            </a:r>
            <a:r>
              <a:rPr sz="14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14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Science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Machine</a:t>
            </a:r>
            <a:r>
              <a:rPr sz="14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 MT"/>
                <a:cs typeface="Arial MT"/>
              </a:rPr>
              <a:t>Learning</a:t>
            </a:r>
            <a:r>
              <a:rPr sz="14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MT"/>
                <a:cs typeface="Arial MT"/>
              </a:rPr>
              <a:t>techniques.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" y="1663438"/>
            <a:ext cx="5678170" cy="67315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 marR="97155" algn="just">
              <a:lnSpc>
                <a:spcPct val="1151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model </a:t>
            </a:r>
            <a:r>
              <a:rPr sz="1400" spc="-5" dirty="0">
                <a:latin typeface="Arial MT"/>
                <a:cs typeface="Arial MT"/>
              </a:rPr>
              <a:t>for coding. This document </a:t>
            </a:r>
            <a:r>
              <a:rPr sz="1400" dirty="0">
                <a:latin typeface="Arial MT"/>
                <a:cs typeface="Arial MT"/>
              </a:rPr>
              <a:t>is </a:t>
            </a:r>
            <a:r>
              <a:rPr sz="1400" spc="-5" dirty="0">
                <a:latin typeface="Arial MT"/>
                <a:cs typeface="Arial MT"/>
              </a:rPr>
              <a:t>also </a:t>
            </a:r>
            <a:r>
              <a:rPr sz="1400" dirty="0">
                <a:latin typeface="Arial MT"/>
                <a:cs typeface="Arial MT"/>
              </a:rPr>
              <a:t>intended to help </a:t>
            </a:r>
            <a:r>
              <a:rPr sz="1400" spc="-5" dirty="0">
                <a:latin typeface="Arial MT"/>
                <a:cs typeface="Arial MT"/>
              </a:rPr>
              <a:t>detect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contradictions</a:t>
            </a:r>
            <a:r>
              <a:rPr sz="1400" dirty="0">
                <a:latin typeface="Arial MT"/>
                <a:cs typeface="Arial MT"/>
              </a:rPr>
              <a:t> prior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5" dirty="0">
                <a:latin typeface="Arial MT"/>
                <a:cs typeface="Arial MT"/>
              </a:rPr>
              <a:t> coding,</a:t>
            </a:r>
            <a:r>
              <a:rPr sz="1400" dirty="0">
                <a:latin typeface="Arial MT"/>
                <a:cs typeface="Arial MT"/>
              </a:rPr>
              <a:t> and can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reference </a:t>
            </a:r>
            <a:r>
              <a:rPr sz="1400" dirty="0">
                <a:latin typeface="Arial MT"/>
                <a:cs typeface="Arial MT"/>
              </a:rPr>
              <a:t>manual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modules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at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high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level.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Arial MT"/>
              <a:cs typeface="Arial MT"/>
            </a:endParaRPr>
          </a:p>
          <a:p>
            <a:pPr marL="6858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HLD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will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</a:p>
          <a:p>
            <a:pPr marL="525780" indent="-229235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525780" algn="l"/>
                <a:tab pos="526415" algn="l"/>
              </a:tabLst>
            </a:pPr>
            <a:r>
              <a:rPr sz="1400" spc="-5" dirty="0">
                <a:latin typeface="Arial MT"/>
                <a:cs typeface="Arial MT"/>
              </a:rPr>
              <a:t>Present </a:t>
            </a:r>
            <a:r>
              <a:rPr sz="1400" dirty="0">
                <a:latin typeface="Arial MT"/>
                <a:cs typeface="Arial MT"/>
              </a:rPr>
              <a:t>all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design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aspects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define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them</a:t>
            </a:r>
            <a:r>
              <a:rPr sz="1400" dirty="0">
                <a:latin typeface="Arial MT"/>
                <a:cs typeface="Arial MT"/>
              </a:rPr>
              <a:t> in</a:t>
            </a:r>
            <a:r>
              <a:rPr sz="1400" spc="-5" dirty="0">
                <a:latin typeface="Arial MT"/>
                <a:cs typeface="Arial MT"/>
              </a:rPr>
              <a:t> detail</a:t>
            </a:r>
            <a:endParaRPr sz="1400" dirty="0">
              <a:latin typeface="Arial MT"/>
              <a:cs typeface="Arial MT"/>
            </a:endParaRPr>
          </a:p>
          <a:p>
            <a:pPr marL="525780" indent="-229235">
              <a:lnSpc>
                <a:spcPct val="100000"/>
              </a:lnSpc>
              <a:spcBef>
                <a:spcPts val="345"/>
              </a:spcBef>
              <a:buFont typeface="Symbol"/>
              <a:buChar char=""/>
              <a:tabLst>
                <a:tab pos="525780" algn="l"/>
                <a:tab pos="526415" algn="l"/>
              </a:tabLst>
            </a:pPr>
            <a:r>
              <a:rPr sz="1400" spc="-5" dirty="0">
                <a:latin typeface="Arial MT"/>
                <a:cs typeface="Arial MT"/>
              </a:rPr>
              <a:t>Describe</a:t>
            </a:r>
            <a:r>
              <a:rPr sz="1400" dirty="0">
                <a:latin typeface="Arial MT"/>
                <a:cs typeface="Arial MT"/>
              </a:rPr>
              <a:t> all</a:t>
            </a:r>
            <a:r>
              <a:rPr sz="1400" spc="-5" dirty="0">
                <a:latin typeface="Arial MT"/>
                <a:cs typeface="Arial MT"/>
              </a:rPr>
              <a:t> user interface </a:t>
            </a:r>
            <a:r>
              <a:rPr sz="1400" dirty="0">
                <a:latin typeface="Arial MT"/>
                <a:cs typeface="Arial MT"/>
              </a:rPr>
              <a:t>being</a:t>
            </a:r>
            <a:r>
              <a:rPr sz="1400" spc="-5" dirty="0">
                <a:latin typeface="Arial MT"/>
                <a:cs typeface="Arial MT"/>
              </a:rPr>
              <a:t> implemented</a:t>
            </a:r>
            <a:endParaRPr sz="1400" dirty="0">
              <a:latin typeface="Arial MT"/>
              <a:cs typeface="Arial MT"/>
            </a:endParaRPr>
          </a:p>
          <a:p>
            <a:pPr marL="525780" indent="-229235">
              <a:lnSpc>
                <a:spcPct val="100000"/>
              </a:lnSpc>
              <a:spcBef>
                <a:spcPts val="350"/>
              </a:spcBef>
              <a:buFont typeface="Symbol"/>
              <a:buChar char=""/>
              <a:tabLst>
                <a:tab pos="525780" algn="l"/>
                <a:tab pos="526415" algn="l"/>
              </a:tabLst>
            </a:pPr>
            <a:r>
              <a:rPr sz="1400" spc="-5" dirty="0">
                <a:latin typeface="Arial MT"/>
                <a:cs typeface="Arial MT"/>
              </a:rPr>
              <a:t>Describe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hardware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software interfaces</a:t>
            </a:r>
            <a:endParaRPr sz="1400" dirty="0">
              <a:latin typeface="Arial MT"/>
              <a:cs typeface="Arial MT"/>
            </a:endParaRPr>
          </a:p>
          <a:p>
            <a:pPr marL="525780" indent="-229235">
              <a:lnSpc>
                <a:spcPct val="100000"/>
              </a:lnSpc>
              <a:spcBef>
                <a:spcPts val="345"/>
              </a:spcBef>
              <a:buFont typeface="Symbol"/>
              <a:buChar char=""/>
              <a:tabLst>
                <a:tab pos="525780" algn="l"/>
                <a:tab pos="526415" algn="l"/>
              </a:tabLst>
            </a:pPr>
            <a:r>
              <a:rPr sz="1400" spc="-5" dirty="0">
                <a:latin typeface="Arial MT"/>
                <a:cs typeface="Arial MT"/>
              </a:rPr>
              <a:t>Describe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performance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requirements</a:t>
            </a:r>
            <a:endParaRPr sz="1400" dirty="0">
              <a:latin typeface="Arial MT"/>
              <a:cs typeface="Arial MT"/>
            </a:endParaRPr>
          </a:p>
          <a:p>
            <a:pPr marL="525780" indent="-229235">
              <a:lnSpc>
                <a:spcPct val="100000"/>
              </a:lnSpc>
              <a:spcBef>
                <a:spcPts val="350"/>
              </a:spcBef>
              <a:buFont typeface="Symbol"/>
              <a:buChar char=""/>
              <a:tabLst>
                <a:tab pos="525780" algn="l"/>
                <a:tab pos="526415" algn="l"/>
              </a:tabLst>
            </a:pPr>
            <a:r>
              <a:rPr sz="1400" spc="-5" dirty="0">
                <a:latin typeface="Arial MT"/>
                <a:cs typeface="Arial MT"/>
              </a:rPr>
              <a:t>Include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design features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5" dirty="0">
                <a:latin typeface="Arial MT"/>
                <a:cs typeface="Arial MT"/>
              </a:rPr>
              <a:t> architecture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5" dirty="0">
                <a:latin typeface="Arial MT"/>
                <a:cs typeface="Arial MT"/>
              </a:rPr>
              <a:t> project</a:t>
            </a:r>
            <a:endParaRPr sz="1400" dirty="0">
              <a:latin typeface="Arial MT"/>
              <a:cs typeface="Arial MT"/>
            </a:endParaRPr>
          </a:p>
          <a:p>
            <a:pPr marL="525780" indent="-229235">
              <a:lnSpc>
                <a:spcPct val="100000"/>
              </a:lnSpc>
              <a:spcBef>
                <a:spcPts val="350"/>
              </a:spcBef>
              <a:buFont typeface="Symbol"/>
              <a:buChar char=""/>
              <a:tabLst>
                <a:tab pos="525780" algn="l"/>
                <a:tab pos="526415" algn="l"/>
              </a:tabLst>
            </a:pPr>
            <a:r>
              <a:rPr sz="1400" dirty="0">
                <a:latin typeface="Arial MT"/>
                <a:cs typeface="Arial MT"/>
              </a:rPr>
              <a:t>List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5" dirty="0">
                <a:latin typeface="Arial MT"/>
                <a:cs typeface="Arial MT"/>
              </a:rPr>
              <a:t> describe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non-functional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attributes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like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</a:p>
          <a:p>
            <a:pPr marL="982980" lvl="1" indent="-229235">
              <a:lnSpc>
                <a:spcPct val="100000"/>
              </a:lnSpc>
              <a:spcBef>
                <a:spcPts val="254"/>
              </a:spcBef>
              <a:buFont typeface="Courier New"/>
              <a:buChar char="o"/>
              <a:tabLst>
                <a:tab pos="983615" algn="l"/>
              </a:tabLst>
            </a:pPr>
            <a:r>
              <a:rPr sz="1400" spc="-5" dirty="0">
                <a:latin typeface="Arial MT"/>
                <a:cs typeface="Arial MT"/>
              </a:rPr>
              <a:t>Security</a:t>
            </a:r>
            <a:endParaRPr sz="1400" dirty="0">
              <a:latin typeface="Arial MT"/>
              <a:cs typeface="Arial MT"/>
            </a:endParaRPr>
          </a:p>
          <a:p>
            <a:pPr marL="982980" lvl="1" indent="-229235">
              <a:lnSpc>
                <a:spcPct val="100000"/>
              </a:lnSpc>
              <a:spcBef>
                <a:spcPts val="250"/>
              </a:spcBef>
              <a:buFont typeface="Courier New"/>
              <a:buChar char="o"/>
              <a:tabLst>
                <a:tab pos="983615" algn="l"/>
              </a:tabLst>
            </a:pPr>
            <a:r>
              <a:rPr sz="1400" spc="-5" dirty="0">
                <a:latin typeface="Arial MT"/>
                <a:cs typeface="Arial MT"/>
              </a:rPr>
              <a:t>Reliability</a:t>
            </a:r>
            <a:endParaRPr sz="1400" dirty="0">
              <a:latin typeface="Arial MT"/>
              <a:cs typeface="Arial MT"/>
            </a:endParaRPr>
          </a:p>
          <a:p>
            <a:pPr marL="982980" lvl="1" indent="-229235">
              <a:lnSpc>
                <a:spcPct val="100000"/>
              </a:lnSpc>
              <a:spcBef>
                <a:spcPts val="250"/>
              </a:spcBef>
              <a:buFont typeface="Courier New"/>
              <a:buChar char="o"/>
              <a:tabLst>
                <a:tab pos="983615" algn="l"/>
              </a:tabLst>
            </a:pPr>
            <a:r>
              <a:rPr sz="1400" spc="-5" dirty="0">
                <a:latin typeface="Arial MT"/>
                <a:cs typeface="Arial MT"/>
              </a:rPr>
              <a:t>Maintainability</a:t>
            </a:r>
            <a:endParaRPr sz="1400" dirty="0">
              <a:latin typeface="Arial MT"/>
              <a:cs typeface="Arial MT"/>
            </a:endParaRPr>
          </a:p>
          <a:p>
            <a:pPr marL="982980" lvl="1" indent="-229235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983615" algn="l"/>
              </a:tabLst>
            </a:pPr>
            <a:r>
              <a:rPr sz="1400" spc="-5" dirty="0">
                <a:latin typeface="Arial MT"/>
                <a:cs typeface="Arial MT"/>
              </a:rPr>
              <a:t>Portability</a:t>
            </a:r>
            <a:endParaRPr sz="1400" dirty="0">
              <a:latin typeface="Arial MT"/>
              <a:cs typeface="Arial MT"/>
            </a:endParaRPr>
          </a:p>
          <a:p>
            <a:pPr marL="982980" lvl="1" indent="-229235">
              <a:lnSpc>
                <a:spcPct val="100000"/>
              </a:lnSpc>
              <a:spcBef>
                <a:spcPts val="254"/>
              </a:spcBef>
              <a:buFont typeface="Courier New"/>
              <a:buChar char="o"/>
              <a:tabLst>
                <a:tab pos="983615" algn="l"/>
              </a:tabLst>
            </a:pPr>
            <a:r>
              <a:rPr sz="1400" spc="-5" dirty="0">
                <a:latin typeface="Arial MT"/>
                <a:cs typeface="Arial MT"/>
              </a:rPr>
              <a:t>Reusability</a:t>
            </a:r>
            <a:endParaRPr sz="1400" dirty="0">
              <a:latin typeface="Arial MT"/>
              <a:cs typeface="Arial MT"/>
            </a:endParaRPr>
          </a:p>
          <a:p>
            <a:pPr marL="982980" lvl="1" indent="-229235">
              <a:lnSpc>
                <a:spcPct val="100000"/>
              </a:lnSpc>
              <a:spcBef>
                <a:spcPts val="250"/>
              </a:spcBef>
              <a:buFont typeface="Courier New"/>
              <a:buChar char="o"/>
              <a:tabLst>
                <a:tab pos="983615" algn="l"/>
              </a:tabLst>
            </a:pPr>
            <a:r>
              <a:rPr sz="1400" dirty="0">
                <a:latin typeface="Arial MT"/>
                <a:cs typeface="Arial MT"/>
              </a:rPr>
              <a:t>Application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compatibility</a:t>
            </a:r>
            <a:endParaRPr sz="1400" dirty="0">
              <a:latin typeface="Arial MT"/>
              <a:cs typeface="Arial MT"/>
            </a:endParaRPr>
          </a:p>
          <a:p>
            <a:pPr marL="982980" lvl="1" indent="-229235">
              <a:lnSpc>
                <a:spcPct val="100000"/>
              </a:lnSpc>
              <a:spcBef>
                <a:spcPts val="254"/>
              </a:spcBef>
              <a:buFont typeface="Courier New"/>
              <a:buChar char="o"/>
              <a:tabLst>
                <a:tab pos="983615" algn="l"/>
              </a:tabLst>
            </a:pPr>
            <a:r>
              <a:rPr sz="1400" spc="-5" dirty="0">
                <a:latin typeface="Arial MT"/>
                <a:cs typeface="Arial MT"/>
              </a:rPr>
              <a:t>Resource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utilization</a:t>
            </a:r>
            <a:endParaRPr sz="1400" dirty="0">
              <a:latin typeface="Arial MT"/>
              <a:cs typeface="Arial MT"/>
            </a:endParaRPr>
          </a:p>
          <a:p>
            <a:pPr marL="982980" lvl="1" indent="-229235">
              <a:lnSpc>
                <a:spcPct val="100000"/>
              </a:lnSpc>
              <a:spcBef>
                <a:spcPts val="250"/>
              </a:spcBef>
              <a:buFont typeface="Courier New"/>
              <a:buChar char="o"/>
              <a:tabLst>
                <a:tab pos="983615" algn="l"/>
              </a:tabLst>
            </a:pPr>
            <a:r>
              <a:rPr sz="1400" spc="-5" dirty="0">
                <a:latin typeface="Arial MT"/>
                <a:cs typeface="Arial MT"/>
              </a:rPr>
              <a:t>Serviceability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265" algn="l"/>
              </a:tabLst>
            </a:pPr>
            <a:r>
              <a:rPr sz="1200" spc="40" dirty="0">
                <a:solidFill>
                  <a:srgbClr val="1F487C"/>
                </a:solidFill>
                <a:latin typeface="Arial MT"/>
                <a:cs typeface="Arial MT"/>
              </a:rPr>
              <a:t>1.2	</a:t>
            </a:r>
            <a:r>
              <a:rPr sz="1200" spc="55" dirty="0">
                <a:solidFill>
                  <a:srgbClr val="1F487C"/>
                </a:solidFill>
                <a:latin typeface="Arial MT"/>
                <a:cs typeface="Arial MT"/>
              </a:rPr>
              <a:t>Scope</a:t>
            </a:r>
            <a:endParaRPr sz="1200" dirty="0">
              <a:latin typeface="Arial MT"/>
              <a:cs typeface="Arial MT"/>
            </a:endParaRPr>
          </a:p>
          <a:p>
            <a:pPr marL="68580" marR="5080" algn="just">
              <a:lnSpc>
                <a:spcPct val="114999"/>
              </a:lnSpc>
              <a:spcBef>
                <a:spcPts val="545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HLD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documentation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presents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structure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dirty="0">
                <a:latin typeface="Arial MT"/>
                <a:cs typeface="Arial MT"/>
              </a:rPr>
              <a:t> the </a:t>
            </a:r>
            <a:r>
              <a:rPr sz="1400" spc="-5" dirty="0">
                <a:latin typeface="Arial MT"/>
                <a:cs typeface="Arial MT"/>
              </a:rPr>
              <a:t>system,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such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database</a:t>
            </a:r>
            <a:r>
              <a:rPr sz="1400" spc="-5" dirty="0">
                <a:latin typeface="Arial MT"/>
                <a:cs typeface="Arial MT"/>
              </a:rPr>
              <a:t> architecture,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application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architecture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(layers),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 </a:t>
            </a:r>
            <a:r>
              <a:rPr sz="1400" spc="-5" dirty="0">
                <a:latin typeface="Arial MT"/>
                <a:cs typeface="Arial MT"/>
              </a:rPr>
              <a:t>flow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(Navigation),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technology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architecture.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HLD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uses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non-technical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mildly-technical terms which should </a:t>
            </a:r>
            <a:r>
              <a:rPr sz="1400" dirty="0">
                <a:latin typeface="Arial MT"/>
                <a:cs typeface="Arial MT"/>
              </a:rPr>
              <a:t>be understandable to the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administrators</a:t>
            </a:r>
            <a:r>
              <a:rPr sz="1400" spc="-10" dirty="0">
                <a:latin typeface="Arial MT"/>
                <a:cs typeface="Arial MT"/>
              </a:rPr>
              <a:t> of</a:t>
            </a:r>
            <a:r>
              <a:rPr sz="1400" spc="-5" dirty="0">
                <a:latin typeface="Arial MT"/>
                <a:cs typeface="Arial MT"/>
              </a:rPr>
              <a:t> 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8296826"/>
            <a:ext cx="2430780" cy="5594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09245" indent="-297180">
              <a:lnSpc>
                <a:spcPct val="100000"/>
              </a:lnSpc>
              <a:spcBef>
                <a:spcPts val="580"/>
              </a:spcBef>
              <a:buAutoNum type="arabicPeriod" startAt="2"/>
              <a:tabLst>
                <a:tab pos="309880" algn="l"/>
              </a:tabLst>
            </a:pPr>
            <a:r>
              <a:rPr sz="1600" b="1" spc="80" dirty="0">
                <a:solidFill>
                  <a:srgbClr val="1F487C"/>
                </a:solidFill>
                <a:latin typeface="Cambria"/>
                <a:cs typeface="Cambria"/>
              </a:rPr>
              <a:t>General</a:t>
            </a:r>
            <a:r>
              <a:rPr sz="1600" b="1" spc="16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1600" b="1" spc="90" dirty="0">
                <a:solidFill>
                  <a:srgbClr val="1F487C"/>
                </a:solidFill>
                <a:latin typeface="Cambria"/>
                <a:cs typeface="Cambria"/>
              </a:rPr>
              <a:t>Description</a:t>
            </a:r>
            <a:endParaRPr sz="1600">
              <a:latin typeface="Cambria"/>
              <a:cs typeface="Cambria"/>
            </a:endParaRPr>
          </a:p>
          <a:p>
            <a:pPr marL="469265" lvl="1" indent="-457200">
              <a:lnSpc>
                <a:spcPct val="100000"/>
              </a:lnSpc>
              <a:spcBef>
                <a:spcPts val="36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200" spc="50" dirty="0">
                <a:solidFill>
                  <a:srgbClr val="1F487C"/>
                </a:solidFill>
                <a:latin typeface="Arial MT"/>
                <a:cs typeface="Arial MT"/>
              </a:rPr>
              <a:t>Definitions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01216" y="9003487"/>
          <a:ext cx="58420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7945">
                        <a:lnSpc>
                          <a:spcPts val="1400"/>
                        </a:lnSpc>
                      </a:pPr>
                      <a:r>
                        <a:rPr sz="1250" i="1" spc="30" dirty="0">
                          <a:latin typeface="Arial"/>
                          <a:cs typeface="Arial"/>
                        </a:rPr>
                        <a:t>Term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0"/>
                        </a:lnSpc>
                      </a:pPr>
                      <a:r>
                        <a:rPr sz="1250" i="1" spc="40" dirty="0">
                          <a:latin typeface="Arial"/>
                          <a:cs typeface="Arial"/>
                        </a:rPr>
                        <a:t>Description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60EE555E-64E6-4306-A024-49F3F733F26C}"/>
              </a:ext>
            </a:extLst>
          </p:cNvPr>
          <p:cNvSpPr txBox="1"/>
          <p:nvPr/>
        </p:nvSpPr>
        <p:spPr>
          <a:xfrm>
            <a:off x="1115364" y="495159"/>
            <a:ext cx="5764530" cy="11195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580"/>
              </a:spcBef>
            </a:pPr>
            <a:r>
              <a:rPr sz="1600" b="1" spc="135" dirty="0">
                <a:solidFill>
                  <a:srgbClr val="1F487C"/>
                </a:solidFill>
                <a:latin typeface="Cambria"/>
                <a:cs typeface="Cambria"/>
              </a:rPr>
              <a:t>1.</a:t>
            </a:r>
            <a:r>
              <a:rPr sz="1600" b="1" spc="-15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1600" b="1" spc="80" dirty="0">
                <a:solidFill>
                  <a:srgbClr val="1F487C"/>
                </a:solidFill>
                <a:latin typeface="Cambria"/>
                <a:cs typeface="Cambria"/>
              </a:rPr>
              <a:t>Intro</a:t>
            </a:r>
            <a:r>
              <a:rPr sz="1600" b="1" spc="95" dirty="0">
                <a:solidFill>
                  <a:srgbClr val="1F487C"/>
                </a:solidFill>
                <a:latin typeface="Cambria"/>
                <a:cs typeface="Cambria"/>
              </a:rPr>
              <a:t>ducti</a:t>
            </a:r>
            <a:r>
              <a:rPr sz="1600" b="1" spc="125" dirty="0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sz="1600" b="1" spc="114" dirty="0">
                <a:solidFill>
                  <a:srgbClr val="1F487C"/>
                </a:solidFill>
                <a:latin typeface="Cambria"/>
                <a:cs typeface="Cambria"/>
              </a:rPr>
              <a:t>n</a:t>
            </a:r>
            <a:endParaRPr sz="1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469265" algn="l"/>
              </a:tabLst>
            </a:pPr>
            <a:r>
              <a:rPr sz="1200" spc="40" dirty="0">
                <a:solidFill>
                  <a:srgbClr val="1F487C"/>
                </a:solidFill>
                <a:latin typeface="Arial MT"/>
                <a:cs typeface="Arial MT"/>
              </a:rPr>
              <a:t>1.1	</a:t>
            </a:r>
            <a:r>
              <a:rPr sz="1200" spc="30" dirty="0">
                <a:solidFill>
                  <a:srgbClr val="1F487C"/>
                </a:solidFill>
                <a:latin typeface="Arial MT"/>
                <a:cs typeface="Arial MT"/>
              </a:rPr>
              <a:t>Why</a:t>
            </a:r>
            <a:r>
              <a:rPr sz="1200" spc="-50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1200" spc="60" dirty="0">
                <a:solidFill>
                  <a:srgbClr val="1F487C"/>
                </a:solidFill>
                <a:latin typeface="Arial MT"/>
                <a:cs typeface="Arial MT"/>
              </a:rPr>
              <a:t>this</a:t>
            </a:r>
            <a:r>
              <a:rPr sz="1200" spc="-40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1200" spc="55" dirty="0">
                <a:solidFill>
                  <a:srgbClr val="1F487C"/>
                </a:solidFill>
                <a:latin typeface="Arial MT"/>
                <a:cs typeface="Arial MT"/>
              </a:rPr>
              <a:t>High</a:t>
            </a:r>
            <a:r>
              <a:rPr sz="1200" spc="-45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1200" spc="45" dirty="0">
                <a:solidFill>
                  <a:srgbClr val="1F487C"/>
                </a:solidFill>
                <a:latin typeface="Arial MT"/>
                <a:cs typeface="Arial MT"/>
              </a:rPr>
              <a:t>Level</a:t>
            </a:r>
            <a:r>
              <a:rPr sz="1200" spc="-30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1200" spc="60" dirty="0">
                <a:solidFill>
                  <a:srgbClr val="1F487C"/>
                </a:solidFill>
                <a:latin typeface="Arial MT"/>
                <a:cs typeface="Arial MT"/>
              </a:rPr>
              <a:t>Document</a:t>
            </a:r>
            <a:r>
              <a:rPr sz="1200" spc="-45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1200" spc="20" dirty="0">
                <a:solidFill>
                  <a:srgbClr val="1F487C"/>
                </a:solidFill>
                <a:latin typeface="Arial MT"/>
                <a:cs typeface="Arial MT"/>
              </a:rPr>
              <a:t>?</a:t>
            </a:r>
            <a:endParaRPr sz="1200" dirty="0">
              <a:latin typeface="Arial MT"/>
              <a:cs typeface="Arial MT"/>
            </a:endParaRPr>
          </a:p>
          <a:p>
            <a:pPr marL="68580" marR="5080">
              <a:lnSpc>
                <a:spcPct val="114999"/>
              </a:lnSpc>
              <a:spcBef>
                <a:spcPts val="540"/>
              </a:spcBef>
            </a:pP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purpose </a:t>
            </a:r>
            <a:r>
              <a:rPr sz="1400" dirty="0">
                <a:latin typeface="Arial MT"/>
                <a:cs typeface="Arial MT"/>
              </a:rPr>
              <a:t>of </a:t>
            </a:r>
            <a:r>
              <a:rPr sz="1400" spc="-5" dirty="0">
                <a:latin typeface="Arial MT"/>
                <a:cs typeface="Arial MT"/>
              </a:rPr>
              <a:t>this High-Level Design </a:t>
            </a:r>
            <a:r>
              <a:rPr sz="1400" dirty="0">
                <a:latin typeface="Arial MT"/>
                <a:cs typeface="Arial MT"/>
              </a:rPr>
              <a:t>(HLD) </a:t>
            </a:r>
            <a:r>
              <a:rPr sz="1400" spc="-5" dirty="0">
                <a:latin typeface="Arial MT"/>
                <a:cs typeface="Arial MT"/>
              </a:rPr>
              <a:t>Document </a:t>
            </a:r>
            <a:r>
              <a:rPr sz="1400" spc="-10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to add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necessary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detail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current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description</a:t>
            </a:r>
            <a:r>
              <a:rPr sz="1400" dirty="0">
                <a:latin typeface="Arial MT"/>
                <a:cs typeface="Arial MT"/>
              </a:rPr>
              <a:t> to represent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suitable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01216" y="685800"/>
          <a:ext cx="5842000" cy="16309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7945">
                        <a:lnSpc>
                          <a:spcPts val="161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ACIP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Adult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Census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Income Predictor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marL="67945">
                        <a:lnSpc>
                          <a:spcPts val="162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Database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Collection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of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monitered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by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system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315">
                <a:tc>
                  <a:txBody>
                    <a:bodyPr/>
                    <a:lstStyle/>
                    <a:p>
                      <a:pPr marL="67945">
                        <a:lnSpc>
                          <a:spcPts val="161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Cloud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datacenter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full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servers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connected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to the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internet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performing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service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7945">
                        <a:lnSpc>
                          <a:spcPts val="161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IDE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Integrated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Development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Environment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24">
                <a:tc>
                  <a:txBody>
                    <a:bodyPr/>
                    <a:lstStyle/>
                    <a:p>
                      <a:pPr marL="67945">
                        <a:lnSpc>
                          <a:spcPts val="1625"/>
                        </a:lnSpc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UI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11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Interface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7945">
                        <a:lnSpc>
                          <a:spcPts val="161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Anvil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Python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based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UI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builder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123">
                <a:tc>
                  <a:txBody>
                    <a:bodyPr/>
                    <a:lstStyle/>
                    <a:p>
                      <a:pPr marL="67945">
                        <a:lnSpc>
                          <a:spcPts val="161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Heroku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cloud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service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30604" y="2566122"/>
            <a:ext cx="5706110" cy="478218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69265" lvl="1" indent="-457200">
              <a:lnSpc>
                <a:spcPct val="100000"/>
              </a:lnSpc>
              <a:spcBef>
                <a:spcPts val="89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1200" spc="70" dirty="0">
                <a:solidFill>
                  <a:srgbClr val="1F487C"/>
                </a:solidFill>
                <a:latin typeface="Arial MT"/>
                <a:cs typeface="Arial MT"/>
              </a:rPr>
              <a:t>Product</a:t>
            </a:r>
            <a:r>
              <a:rPr sz="1200" spc="-65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1200" spc="65" dirty="0">
                <a:solidFill>
                  <a:srgbClr val="1F487C"/>
                </a:solidFill>
                <a:latin typeface="Arial MT"/>
                <a:cs typeface="Arial MT"/>
              </a:rPr>
              <a:t>Description</a:t>
            </a:r>
            <a:endParaRPr sz="1200" dirty="0">
              <a:latin typeface="Arial MT"/>
              <a:cs typeface="Arial MT"/>
            </a:endParaRPr>
          </a:p>
          <a:p>
            <a:pPr marL="12700" marR="22860" algn="just">
              <a:lnSpc>
                <a:spcPts val="1610"/>
              </a:lnSpc>
              <a:spcBef>
                <a:spcPts val="1045"/>
              </a:spcBef>
            </a:pP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ACIP </a:t>
            </a:r>
            <a:r>
              <a:rPr sz="1400" spc="-10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a Machine Learning </a:t>
            </a:r>
            <a:r>
              <a:rPr sz="1400" spc="-5" dirty="0">
                <a:latin typeface="Arial MT"/>
                <a:cs typeface="Arial MT"/>
              </a:rPr>
              <a:t>based classification </a:t>
            </a:r>
            <a:r>
              <a:rPr sz="1400" dirty="0">
                <a:latin typeface="Arial MT"/>
                <a:cs typeface="Arial MT"/>
              </a:rPr>
              <a:t>model which </a:t>
            </a:r>
            <a:r>
              <a:rPr sz="1400" spc="-5" dirty="0">
                <a:latin typeface="Arial MT"/>
                <a:cs typeface="Arial MT"/>
              </a:rPr>
              <a:t>helps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 to do </a:t>
            </a:r>
            <a:r>
              <a:rPr sz="1400" spc="-5" dirty="0">
                <a:latin typeface="Arial MT"/>
                <a:cs typeface="Arial MT"/>
              </a:rPr>
              <a:t>predictive </a:t>
            </a:r>
            <a:r>
              <a:rPr sz="1400" dirty="0">
                <a:latin typeface="Arial MT"/>
                <a:cs typeface="Arial MT"/>
              </a:rPr>
              <a:t>analysis on </a:t>
            </a:r>
            <a:r>
              <a:rPr sz="1400" spc="-5" dirty="0">
                <a:latin typeface="Arial MT"/>
                <a:cs typeface="Arial MT"/>
              </a:rPr>
              <a:t>the Income </a:t>
            </a:r>
            <a:r>
              <a:rPr sz="1400" dirty="0">
                <a:latin typeface="Arial MT"/>
                <a:cs typeface="Arial MT"/>
              </a:rPr>
              <a:t>of a </a:t>
            </a:r>
            <a:r>
              <a:rPr sz="1400" spc="-5" dirty="0">
                <a:latin typeface="Arial MT"/>
                <a:cs typeface="Arial MT"/>
              </a:rPr>
              <a:t>person using certain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parameters.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 dirty="0">
              <a:latin typeface="Arial MT"/>
              <a:cs typeface="Arial MT"/>
            </a:endParaRPr>
          </a:p>
          <a:p>
            <a:pPr marL="469265" lvl="1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sz="1200" spc="60" dirty="0">
                <a:solidFill>
                  <a:srgbClr val="1F487C"/>
                </a:solidFill>
                <a:latin typeface="Arial MT"/>
                <a:cs typeface="Arial MT"/>
              </a:rPr>
              <a:t>Problem</a:t>
            </a:r>
            <a:r>
              <a:rPr sz="1200" spc="-70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1200" spc="55" dirty="0">
                <a:solidFill>
                  <a:srgbClr val="1F487C"/>
                </a:solidFill>
                <a:latin typeface="Arial MT"/>
                <a:cs typeface="Arial MT"/>
              </a:rPr>
              <a:t>Statement</a:t>
            </a:r>
            <a:endParaRPr sz="12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1F487C"/>
              </a:buClr>
              <a:buFont typeface="Arial MT"/>
              <a:buAutoNum type="arabicPeriod" startAt="3"/>
            </a:pPr>
            <a:endParaRPr sz="1100" dirty="0">
              <a:latin typeface="Arial MT"/>
              <a:cs typeface="Arial MT"/>
            </a:endParaRPr>
          </a:p>
          <a:p>
            <a:pPr marL="12700" marR="448309">
              <a:lnSpc>
                <a:spcPct val="114999"/>
              </a:lnSpc>
            </a:pP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create </a:t>
            </a:r>
            <a:r>
              <a:rPr sz="1400" dirty="0">
                <a:latin typeface="Arial MT"/>
                <a:cs typeface="Arial MT"/>
              </a:rPr>
              <a:t>an AI </a:t>
            </a:r>
            <a:r>
              <a:rPr sz="1400" spc="-5" dirty="0">
                <a:latin typeface="Arial MT"/>
                <a:cs typeface="Arial MT"/>
              </a:rPr>
              <a:t>based solution for predictive analysis </a:t>
            </a:r>
            <a:r>
              <a:rPr sz="1400" spc="-10" dirty="0">
                <a:latin typeface="Arial MT"/>
                <a:cs typeface="Arial MT"/>
              </a:rPr>
              <a:t>of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person’s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annual </a:t>
            </a:r>
            <a:r>
              <a:rPr sz="1400" spc="-5" dirty="0">
                <a:latin typeface="Arial MT"/>
                <a:cs typeface="Arial MT"/>
              </a:rPr>
              <a:t>income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also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deploy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it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form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UI.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 dirty="0">
              <a:latin typeface="Arial MT"/>
              <a:cs typeface="Arial MT"/>
            </a:endParaRPr>
          </a:p>
          <a:p>
            <a:pPr marL="12700" marR="12700" algn="just">
              <a:lnSpc>
                <a:spcPct val="95800"/>
              </a:lnSpc>
            </a:pPr>
            <a:r>
              <a:rPr sz="1400" dirty="0">
                <a:latin typeface="Arial MT"/>
                <a:cs typeface="Arial MT"/>
              </a:rPr>
              <a:t>The Goal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predict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whether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person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 </a:t>
            </a:r>
            <a:r>
              <a:rPr sz="1400" spc="-5" dirty="0">
                <a:latin typeface="Arial MT"/>
                <a:cs typeface="Arial MT"/>
              </a:rPr>
              <a:t>income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than </a:t>
            </a:r>
            <a:r>
              <a:rPr sz="1400" dirty="0">
                <a:latin typeface="Arial MT"/>
                <a:cs typeface="Arial MT"/>
              </a:rPr>
              <a:t> 50K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year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not.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basically</a:t>
            </a:r>
            <a:r>
              <a:rPr sz="1400" dirty="0">
                <a:latin typeface="Arial MT"/>
                <a:cs typeface="Arial MT"/>
              </a:rPr>
              <a:t> 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binary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classification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problem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where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person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classified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&gt;50K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group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&lt;=50K </a:t>
            </a:r>
            <a:r>
              <a:rPr sz="1400" spc="-5" dirty="0">
                <a:latin typeface="Arial MT"/>
                <a:cs typeface="Arial MT"/>
              </a:rPr>
              <a:t>group.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Arial MT"/>
              <a:cs typeface="Arial MT"/>
            </a:endParaRPr>
          </a:p>
          <a:p>
            <a:pPr marL="469265" lvl="1" indent="-45720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1200" spc="60" dirty="0">
                <a:solidFill>
                  <a:srgbClr val="1F487C"/>
                </a:solidFill>
                <a:latin typeface="Arial MT"/>
                <a:cs typeface="Arial MT"/>
              </a:rPr>
              <a:t>Proposed</a:t>
            </a:r>
            <a:r>
              <a:rPr sz="1200" spc="-65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1200" spc="50" dirty="0">
                <a:solidFill>
                  <a:srgbClr val="1F487C"/>
                </a:solidFill>
                <a:latin typeface="Arial MT"/>
                <a:cs typeface="Arial MT"/>
              </a:rPr>
              <a:t>Solution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Arial MT"/>
              <a:cs typeface="Arial MT"/>
            </a:endParaRPr>
          </a:p>
          <a:p>
            <a:pPr marL="12700" marR="5080" algn="just">
              <a:lnSpc>
                <a:spcPct val="114999"/>
              </a:lnSpc>
            </a:pPr>
            <a:r>
              <a:rPr sz="1400" spc="-5" dirty="0">
                <a:latin typeface="Arial MT"/>
                <a:cs typeface="Arial MT"/>
              </a:rPr>
              <a:t>Using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standard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techniques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used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life-cycle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Science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starting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Exploration,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Cleaning,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Feature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Engineering,</a:t>
            </a:r>
            <a:r>
              <a:rPr sz="1400" dirty="0">
                <a:latin typeface="Arial MT"/>
                <a:cs typeface="Arial MT"/>
              </a:rPr>
              <a:t> Model</a:t>
            </a:r>
            <a:r>
              <a:rPr sz="1400" spc="-5" dirty="0">
                <a:latin typeface="Arial MT"/>
                <a:cs typeface="Arial MT"/>
              </a:rPr>
              <a:t> Selection,</a:t>
            </a:r>
            <a:r>
              <a:rPr sz="1400" dirty="0">
                <a:latin typeface="Arial MT"/>
                <a:cs typeface="Arial MT"/>
              </a:rPr>
              <a:t> Model</a:t>
            </a:r>
            <a:r>
              <a:rPr sz="1400" spc="-5" dirty="0">
                <a:latin typeface="Arial MT"/>
                <a:cs typeface="Arial MT"/>
              </a:rPr>
              <a:t> Building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Testing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 also building a </a:t>
            </a:r>
            <a:r>
              <a:rPr sz="1400" spc="-5" dirty="0">
                <a:latin typeface="Arial MT"/>
                <a:cs typeface="Arial MT"/>
              </a:rPr>
              <a:t>frontend </a:t>
            </a:r>
            <a:r>
              <a:rPr sz="1400" dirty="0">
                <a:latin typeface="Arial MT"/>
                <a:cs typeface="Arial MT"/>
              </a:rPr>
              <a:t>where a user </a:t>
            </a:r>
            <a:r>
              <a:rPr sz="1400" spc="-5" dirty="0">
                <a:latin typeface="Arial MT"/>
                <a:cs typeface="Arial MT"/>
              </a:rPr>
              <a:t>can fill </a:t>
            </a:r>
            <a:r>
              <a:rPr sz="1400" dirty="0">
                <a:latin typeface="Arial MT"/>
                <a:cs typeface="Arial MT"/>
              </a:rPr>
              <a:t>their </a:t>
            </a:r>
            <a:r>
              <a:rPr sz="1400" spc="-5" dirty="0">
                <a:latin typeface="Arial MT"/>
                <a:cs typeface="Arial MT"/>
              </a:rPr>
              <a:t>information </a:t>
            </a:r>
            <a:r>
              <a:rPr sz="1400" dirty="0">
                <a:latin typeface="Arial MT"/>
                <a:cs typeface="Arial MT"/>
              </a:rPr>
              <a:t>in the </a:t>
            </a:r>
            <a:r>
              <a:rPr sz="1400" spc="-5" dirty="0">
                <a:latin typeface="Arial MT"/>
                <a:cs typeface="Arial MT"/>
              </a:rPr>
              <a:t>form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input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</a:t>
            </a:r>
            <a:r>
              <a:rPr sz="1400" spc="-5" dirty="0">
                <a:latin typeface="Arial MT"/>
                <a:cs typeface="Arial MT"/>
              </a:rPr>
              <a:t> 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output instantly.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7772400"/>
            <a:ext cx="5629910" cy="8540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469265" algn="l"/>
              </a:tabLst>
            </a:pPr>
            <a:r>
              <a:rPr sz="1200" spc="40" dirty="0">
                <a:solidFill>
                  <a:srgbClr val="1F487C"/>
                </a:solidFill>
                <a:latin typeface="Arial MT"/>
                <a:cs typeface="Arial MT"/>
              </a:rPr>
              <a:t>2.5	</a:t>
            </a:r>
            <a:r>
              <a:rPr sz="1200" spc="65" dirty="0">
                <a:solidFill>
                  <a:srgbClr val="1F487C"/>
                </a:solidFill>
                <a:latin typeface="Arial MT"/>
                <a:cs typeface="Arial MT"/>
              </a:rPr>
              <a:t>Further</a:t>
            </a:r>
            <a:r>
              <a:rPr sz="1200" spc="-55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1200" spc="60" dirty="0">
                <a:solidFill>
                  <a:srgbClr val="1F487C"/>
                </a:solidFill>
                <a:latin typeface="Arial MT"/>
                <a:cs typeface="Arial MT"/>
              </a:rPr>
              <a:t>Improvements</a:t>
            </a:r>
            <a:endParaRPr sz="1200" dirty="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545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ACIP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5" dirty="0">
                <a:latin typeface="Arial MT"/>
                <a:cs typeface="Arial MT"/>
              </a:rPr>
              <a:t> easily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embedded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inside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website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application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used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find</a:t>
            </a:r>
            <a:r>
              <a:rPr sz="1400" spc="-5" dirty="0">
                <a:latin typeface="Arial MT"/>
                <a:cs typeface="Arial MT"/>
              </a:rPr>
              <a:t> out whether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person</a:t>
            </a:r>
            <a:r>
              <a:rPr sz="1400" spc="-5" dirty="0">
                <a:latin typeface="Arial MT"/>
                <a:cs typeface="Arial MT"/>
              </a:rPr>
              <a:t> earns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50K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$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629260"/>
            <a:ext cx="5629275" cy="672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5470" algn="just">
              <a:lnSpc>
                <a:spcPct val="1151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annually or not and </a:t>
            </a:r>
            <a:r>
              <a:rPr sz="1400" dirty="0">
                <a:latin typeface="Arial MT"/>
                <a:cs typeface="Arial MT"/>
              </a:rPr>
              <a:t>can </a:t>
            </a:r>
            <a:r>
              <a:rPr sz="1400" spc="-5" dirty="0">
                <a:latin typeface="Arial MT"/>
                <a:cs typeface="Arial MT"/>
              </a:rPr>
              <a:t>be used by various governmental </a:t>
            </a:r>
            <a:r>
              <a:rPr sz="1400" dirty="0">
                <a:latin typeface="Arial MT"/>
                <a:cs typeface="Arial MT"/>
              </a:rPr>
              <a:t>/ </a:t>
            </a:r>
            <a:r>
              <a:rPr sz="1400" spc="5" dirty="0">
                <a:latin typeface="Arial MT"/>
                <a:cs typeface="Arial MT"/>
              </a:rPr>
              <a:t>non-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governmental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/</a:t>
            </a:r>
            <a:r>
              <a:rPr sz="1400" spc="-5" dirty="0">
                <a:latin typeface="Arial MT"/>
                <a:cs typeface="Arial MT"/>
              </a:rPr>
              <a:t> private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agencies around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world.</a:t>
            </a:r>
            <a:endParaRPr sz="1400" dirty="0">
              <a:latin typeface="Arial MT"/>
              <a:cs typeface="Arial MT"/>
            </a:endParaRPr>
          </a:p>
          <a:p>
            <a:pPr marL="12700" marR="5080" algn="just">
              <a:lnSpc>
                <a:spcPct val="114999"/>
              </a:lnSpc>
              <a:spcBef>
                <a:spcPts val="600"/>
              </a:spcBef>
            </a:pP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dirty="0">
                <a:latin typeface="Arial MT"/>
                <a:cs typeface="Arial MT"/>
              </a:rPr>
              <a:t> can</a:t>
            </a:r>
            <a:r>
              <a:rPr sz="1400" spc="-5" dirty="0">
                <a:latin typeface="Arial MT"/>
                <a:cs typeface="Arial MT"/>
              </a:rPr>
              <a:t> also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improved further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by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feeding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5" dirty="0">
                <a:latin typeface="Arial MT"/>
                <a:cs typeface="Arial MT"/>
              </a:rPr>
              <a:t> with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5" dirty="0">
                <a:latin typeface="Arial MT"/>
                <a:cs typeface="Arial MT"/>
              </a:rPr>
              <a:t> data,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various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UCI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repositories,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various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banks,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scraped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 internet, etc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Arial MT"/>
              <a:cs typeface="Arial MT"/>
            </a:endParaRPr>
          </a:p>
          <a:p>
            <a:pPr marL="469265" lvl="1" indent="-457200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sz="1200" spc="45" dirty="0">
                <a:solidFill>
                  <a:srgbClr val="1F487C"/>
                </a:solidFill>
                <a:latin typeface="Arial MT"/>
                <a:cs typeface="Arial MT"/>
              </a:rPr>
              <a:t>Data</a:t>
            </a:r>
            <a:r>
              <a:rPr sz="1200" spc="-60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1200" spc="55" dirty="0">
                <a:solidFill>
                  <a:srgbClr val="1F487C"/>
                </a:solidFill>
                <a:latin typeface="Arial MT"/>
                <a:cs typeface="Arial MT"/>
              </a:rPr>
              <a:t>Requirements</a:t>
            </a:r>
            <a:endParaRPr sz="1200" dirty="0">
              <a:latin typeface="Arial MT"/>
              <a:cs typeface="Arial MT"/>
            </a:endParaRPr>
          </a:p>
          <a:p>
            <a:pPr marL="12700" marR="250190" algn="just">
              <a:lnSpc>
                <a:spcPct val="115100"/>
              </a:lnSpc>
              <a:spcBef>
                <a:spcPts val="530"/>
              </a:spcBef>
            </a:pP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requirement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completely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depend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our</a:t>
            </a:r>
            <a:r>
              <a:rPr sz="1400" spc="-5" dirty="0">
                <a:latin typeface="Arial MT"/>
                <a:cs typeface="Arial MT"/>
              </a:rPr>
              <a:t> problem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statement.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We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need the </a:t>
            </a:r>
            <a:r>
              <a:rPr sz="1400" spc="-5" dirty="0">
                <a:latin typeface="Arial MT"/>
                <a:cs typeface="Arial MT"/>
              </a:rPr>
              <a:t>dataset from </a:t>
            </a:r>
            <a:r>
              <a:rPr sz="1400" dirty="0">
                <a:latin typeface="Arial MT"/>
                <a:cs typeface="Arial MT"/>
              </a:rPr>
              <a:t>the census of </a:t>
            </a:r>
            <a:r>
              <a:rPr sz="1400" spc="-5" dirty="0">
                <a:latin typeface="Arial MT"/>
                <a:cs typeface="Arial MT"/>
              </a:rPr>
              <a:t>1994,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train </a:t>
            </a:r>
            <a:r>
              <a:rPr sz="1400" dirty="0">
                <a:latin typeface="Arial MT"/>
                <a:cs typeface="Arial MT"/>
              </a:rPr>
              <a:t>our model. </a:t>
            </a:r>
            <a:r>
              <a:rPr sz="1400" spc="-5" dirty="0">
                <a:latin typeface="Arial MT"/>
                <a:cs typeface="Arial MT"/>
              </a:rPr>
              <a:t>Each </a:t>
            </a:r>
            <a:r>
              <a:rPr sz="1400" dirty="0">
                <a:latin typeface="Arial MT"/>
                <a:cs typeface="Arial MT"/>
              </a:rPr>
              <a:t> record in the </a:t>
            </a:r>
            <a:r>
              <a:rPr sz="1400" spc="-5" dirty="0">
                <a:latin typeface="Arial MT"/>
                <a:cs typeface="Arial MT"/>
              </a:rPr>
              <a:t>dataset must have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following features which are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important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determine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one’s income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</a:p>
          <a:p>
            <a:pPr marL="469265" lvl="2" indent="-229235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Arial"/>
                <a:cs typeface="Arial"/>
              </a:rPr>
              <a:t>Age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Age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person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whom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income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determined.</a:t>
            </a:r>
            <a:endParaRPr sz="1400" dirty="0">
              <a:latin typeface="Arial MT"/>
              <a:cs typeface="Arial MT"/>
            </a:endParaRPr>
          </a:p>
          <a:p>
            <a:pPr marL="469265" marR="397510" lvl="2" indent="-228600">
              <a:lnSpc>
                <a:spcPct val="1149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Arial"/>
                <a:cs typeface="Arial"/>
              </a:rPr>
              <a:t>Hours per </a:t>
            </a:r>
            <a:r>
              <a:rPr sz="1400" b="1" dirty="0">
                <a:latin typeface="Arial"/>
                <a:cs typeface="Arial"/>
              </a:rPr>
              <a:t>week : </a:t>
            </a:r>
            <a:r>
              <a:rPr sz="1400" dirty="0">
                <a:latin typeface="Arial MT"/>
                <a:cs typeface="Arial MT"/>
              </a:rPr>
              <a:t>The number of </a:t>
            </a:r>
            <a:r>
              <a:rPr sz="1400" spc="-5" dirty="0">
                <a:latin typeface="Arial MT"/>
                <a:cs typeface="Arial MT"/>
              </a:rPr>
              <a:t>hours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person work </a:t>
            </a:r>
            <a:r>
              <a:rPr sz="1400" dirty="0">
                <a:latin typeface="Arial MT"/>
                <a:cs typeface="Arial MT"/>
              </a:rPr>
              <a:t>per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week.</a:t>
            </a:r>
            <a:endParaRPr sz="1400" dirty="0">
              <a:latin typeface="Arial MT"/>
              <a:cs typeface="Arial MT"/>
            </a:endParaRPr>
          </a:p>
          <a:p>
            <a:pPr marL="469265" marR="130810" lvl="2" indent="-228600">
              <a:lnSpc>
                <a:spcPct val="1149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Arial"/>
                <a:cs typeface="Arial"/>
              </a:rPr>
              <a:t>Capital Gain/Loss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whether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5" dirty="0">
                <a:latin typeface="Arial MT"/>
                <a:cs typeface="Arial MT"/>
              </a:rPr>
              <a:t> person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capital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gain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loss</a:t>
            </a:r>
            <a:r>
              <a:rPr sz="1400" dirty="0">
                <a:latin typeface="Arial MT"/>
                <a:cs typeface="Arial MT"/>
              </a:rPr>
              <a:t> 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none.</a:t>
            </a:r>
            <a:endParaRPr sz="1400" dirty="0">
              <a:latin typeface="Arial MT"/>
              <a:cs typeface="Arial MT"/>
            </a:endParaRPr>
          </a:p>
          <a:p>
            <a:pPr marL="469265" lvl="2" indent="-229235">
              <a:lnSpc>
                <a:spcPct val="100000"/>
              </a:lnSpc>
              <a:spcBef>
                <a:spcPts val="3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Arial"/>
                <a:cs typeface="Arial"/>
              </a:rPr>
              <a:t>Country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country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person lives.</a:t>
            </a:r>
            <a:endParaRPr sz="1400" dirty="0">
              <a:latin typeface="Arial MT"/>
              <a:cs typeface="Arial MT"/>
            </a:endParaRPr>
          </a:p>
          <a:p>
            <a:pPr marL="469265" marR="249554" lvl="2" indent="-228600">
              <a:lnSpc>
                <a:spcPct val="115100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Arial"/>
                <a:cs typeface="Arial"/>
              </a:rPr>
              <a:t>Educational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Level</a:t>
            </a:r>
            <a:r>
              <a:rPr sz="1400" b="1" dirty="0">
                <a:latin typeface="Arial"/>
                <a:cs typeface="Arial"/>
              </a:rPr>
              <a:t> :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highest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level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education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person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has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attained.</a:t>
            </a:r>
          </a:p>
          <a:p>
            <a:pPr marL="469265" lvl="2" indent="-229235">
              <a:lnSpc>
                <a:spcPct val="100000"/>
              </a:lnSpc>
              <a:spcBef>
                <a:spcPts val="3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Arial"/>
                <a:cs typeface="Arial"/>
              </a:rPr>
              <a:t>Marital Status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whether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person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dirty="0">
                <a:latin typeface="Arial MT"/>
                <a:cs typeface="Arial MT"/>
              </a:rPr>
              <a:t> married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single</a:t>
            </a:r>
          </a:p>
          <a:p>
            <a:pPr marL="469265" lvl="2" indent="-229235">
              <a:lnSpc>
                <a:spcPct val="100000"/>
              </a:lnSpc>
              <a:spcBef>
                <a:spcPts val="3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Arial"/>
                <a:cs typeface="Arial"/>
              </a:rPr>
              <a:t>Occupation </a:t>
            </a:r>
            <a:r>
              <a:rPr sz="1400" b="1" dirty="0">
                <a:latin typeface="Arial"/>
                <a:cs typeface="Arial"/>
              </a:rPr>
              <a:t>: </a:t>
            </a:r>
            <a:r>
              <a:rPr sz="1400" spc="-5" dirty="0">
                <a:latin typeface="Arial MT"/>
                <a:cs typeface="Arial MT"/>
              </a:rPr>
              <a:t>occupation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person.</a:t>
            </a:r>
            <a:endParaRPr sz="1400" dirty="0">
              <a:latin typeface="Arial MT"/>
              <a:cs typeface="Arial MT"/>
            </a:endParaRPr>
          </a:p>
          <a:p>
            <a:pPr marL="469265" lvl="2" indent="-229235">
              <a:lnSpc>
                <a:spcPct val="100000"/>
              </a:lnSpc>
              <a:spcBef>
                <a:spcPts val="3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Arial"/>
                <a:cs typeface="Arial"/>
              </a:rPr>
              <a:t>Workclass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 </a:t>
            </a:r>
            <a:r>
              <a:rPr sz="1400" spc="-5" dirty="0">
                <a:latin typeface="Arial MT"/>
                <a:cs typeface="Arial MT"/>
              </a:rPr>
              <a:t>working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class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person.</a:t>
            </a:r>
            <a:endParaRPr sz="1400" dirty="0">
              <a:latin typeface="Arial MT"/>
              <a:cs typeface="Arial MT"/>
            </a:endParaRPr>
          </a:p>
          <a:p>
            <a:pPr marL="469265" lvl="2" indent="-229235">
              <a:lnSpc>
                <a:spcPct val="100000"/>
              </a:lnSpc>
              <a:spcBef>
                <a:spcPts val="3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Arial"/>
                <a:cs typeface="Arial"/>
              </a:rPr>
              <a:t>Gender</a:t>
            </a:r>
            <a:r>
              <a:rPr sz="1400" b="1" dirty="0">
                <a:latin typeface="Arial"/>
                <a:cs typeface="Arial"/>
              </a:rPr>
              <a:t> 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gender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person.</a:t>
            </a:r>
            <a:endParaRPr sz="1400" dirty="0">
              <a:latin typeface="Arial MT"/>
              <a:cs typeface="Arial MT"/>
            </a:endParaRPr>
          </a:p>
          <a:p>
            <a:pPr marL="469265" lvl="2" indent="-229235">
              <a:lnSpc>
                <a:spcPct val="100000"/>
              </a:lnSpc>
              <a:spcBef>
                <a:spcPts val="3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dirty="0">
                <a:latin typeface="Arial"/>
                <a:cs typeface="Arial"/>
              </a:rPr>
              <a:t>Race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race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person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belongs.</a:t>
            </a:r>
            <a:endParaRPr sz="1400" dirty="0">
              <a:latin typeface="Arial MT"/>
              <a:cs typeface="Arial MT"/>
            </a:endParaRPr>
          </a:p>
          <a:p>
            <a:pPr marL="240665" marR="10795">
              <a:lnSpc>
                <a:spcPct val="114999"/>
              </a:lnSpc>
              <a:spcBef>
                <a:spcPts val="600"/>
              </a:spcBef>
            </a:pPr>
            <a:r>
              <a:rPr sz="1400" spc="-5" dirty="0">
                <a:latin typeface="Arial MT"/>
                <a:cs typeface="Arial MT"/>
              </a:rPr>
              <a:t>These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required</a:t>
            </a:r>
            <a:r>
              <a:rPr sz="1400" dirty="0">
                <a:latin typeface="Arial MT"/>
                <a:cs typeface="Arial MT"/>
              </a:rPr>
              <a:t> set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parameters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required in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order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predict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one’s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annual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income.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7772400"/>
            <a:ext cx="1283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200" spc="35" dirty="0">
                <a:solidFill>
                  <a:srgbClr val="1F487C"/>
                </a:solidFill>
                <a:latin typeface="Arial MT"/>
                <a:cs typeface="Arial MT"/>
              </a:rPr>
              <a:t>2</a:t>
            </a:r>
            <a:r>
              <a:rPr sz="1200" spc="40" dirty="0">
                <a:solidFill>
                  <a:srgbClr val="1F487C"/>
                </a:solidFill>
                <a:latin typeface="Arial MT"/>
                <a:cs typeface="Arial MT"/>
              </a:rPr>
              <a:t>.7</a:t>
            </a:r>
            <a:r>
              <a:rPr sz="1200" dirty="0">
                <a:solidFill>
                  <a:srgbClr val="1F487C"/>
                </a:solidFill>
                <a:latin typeface="Arial MT"/>
                <a:cs typeface="Arial MT"/>
              </a:rPr>
              <a:t>	</a:t>
            </a:r>
            <a:r>
              <a:rPr sz="1200" spc="15" dirty="0">
                <a:solidFill>
                  <a:srgbClr val="1F487C"/>
                </a:solidFill>
                <a:latin typeface="Arial MT"/>
                <a:cs typeface="Arial MT"/>
              </a:rPr>
              <a:t>T</a:t>
            </a:r>
            <a:r>
              <a:rPr sz="1200" spc="50" dirty="0">
                <a:solidFill>
                  <a:srgbClr val="1F487C"/>
                </a:solidFill>
                <a:latin typeface="Arial MT"/>
                <a:cs typeface="Arial MT"/>
              </a:rPr>
              <a:t>ools</a:t>
            </a:r>
            <a:r>
              <a:rPr sz="1200" spc="-35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1200" spc="45" dirty="0">
                <a:solidFill>
                  <a:srgbClr val="1F487C"/>
                </a:solidFill>
                <a:latin typeface="Arial MT"/>
                <a:cs typeface="Arial MT"/>
              </a:rPr>
              <a:t>u</a:t>
            </a:r>
            <a:r>
              <a:rPr sz="1200" spc="55" dirty="0">
                <a:solidFill>
                  <a:srgbClr val="1F487C"/>
                </a:solidFill>
                <a:latin typeface="Arial MT"/>
                <a:cs typeface="Arial MT"/>
              </a:rPr>
              <a:t>s</a:t>
            </a:r>
            <a:r>
              <a:rPr sz="1200" spc="35" dirty="0">
                <a:solidFill>
                  <a:srgbClr val="1F487C"/>
                </a:solidFill>
                <a:latin typeface="Arial MT"/>
                <a:cs typeface="Arial MT"/>
              </a:rPr>
              <a:t>e</a:t>
            </a:r>
            <a:r>
              <a:rPr sz="1200" spc="80" dirty="0">
                <a:solidFill>
                  <a:srgbClr val="1F487C"/>
                </a:solidFill>
                <a:latin typeface="Arial MT"/>
                <a:cs typeface="Arial MT"/>
              </a:rPr>
              <a:t>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C1504FB-2381-4BBC-A781-7058BB22CCB8}"/>
              </a:ext>
            </a:extLst>
          </p:cNvPr>
          <p:cNvSpPr txBox="1"/>
          <p:nvPr/>
        </p:nvSpPr>
        <p:spPr>
          <a:xfrm>
            <a:off x="1150924" y="8229600"/>
            <a:ext cx="567944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Python </a:t>
            </a:r>
            <a:r>
              <a:rPr sz="1400" spc="-5" dirty="0">
                <a:latin typeface="Arial MT"/>
                <a:cs typeface="Arial MT"/>
              </a:rPr>
              <a:t>programming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language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frameworks such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-5" dirty="0">
                <a:latin typeface="Arial MT"/>
                <a:cs typeface="Arial MT"/>
              </a:rPr>
              <a:t> NumPy, </a:t>
            </a:r>
            <a:r>
              <a:rPr sz="1400" dirty="0">
                <a:latin typeface="Arial MT"/>
                <a:cs typeface="Arial MT"/>
              </a:rPr>
              <a:t> Pandas, </a:t>
            </a:r>
            <a:r>
              <a:rPr sz="1400" spc="-5" dirty="0">
                <a:latin typeface="Arial MT"/>
                <a:cs typeface="Arial MT"/>
              </a:rPr>
              <a:t>Scikit-learn,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Flask,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Anvil,</a:t>
            </a:r>
            <a:r>
              <a:rPr sz="1400" dirty="0">
                <a:latin typeface="Arial MT"/>
                <a:cs typeface="Arial MT"/>
              </a:rPr>
              <a:t> 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few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other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libraries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were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build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whole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0604" y="5956782"/>
            <a:ext cx="5511800" cy="341630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469265" indent="-229235">
              <a:lnSpc>
                <a:spcPct val="100000"/>
              </a:lnSpc>
              <a:spcBef>
                <a:spcPts val="4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Google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colab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Visual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Studio code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were</a:t>
            </a:r>
            <a:r>
              <a:rPr sz="1400" spc="-5" dirty="0">
                <a:latin typeface="Arial MT"/>
                <a:cs typeface="Arial MT"/>
              </a:rPr>
              <a:t> used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-5" dirty="0">
                <a:latin typeface="Arial MT"/>
                <a:cs typeface="Arial MT"/>
              </a:rPr>
              <a:t> IDE</a:t>
            </a:r>
            <a:endParaRPr sz="1400">
              <a:latin typeface="Arial MT"/>
              <a:cs typeface="Arial MT"/>
            </a:endParaRPr>
          </a:p>
          <a:p>
            <a:pPr marL="469265" indent="-229235">
              <a:lnSpc>
                <a:spcPct val="100000"/>
              </a:lnSpc>
              <a:spcBef>
                <a:spcPts val="3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5" dirty="0">
                <a:latin typeface="Arial MT"/>
                <a:cs typeface="Arial MT"/>
              </a:rPr>
              <a:t> visualization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tasks,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matplotlib,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seaborn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5" dirty="0">
                <a:latin typeface="Arial MT"/>
                <a:cs typeface="Arial MT"/>
              </a:rPr>
              <a:t> plotly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were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used</a:t>
            </a:r>
            <a:endParaRPr sz="1400">
              <a:latin typeface="Arial MT"/>
              <a:cs typeface="Arial MT"/>
            </a:endParaRPr>
          </a:p>
          <a:p>
            <a:pPr marL="469265" indent="-229235">
              <a:lnSpc>
                <a:spcPct val="100000"/>
              </a:lnSpc>
              <a:spcBef>
                <a:spcPts val="3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Heroku was used for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deployment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the </a:t>
            </a:r>
            <a:r>
              <a:rPr sz="1400" dirty="0"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  <a:p>
            <a:pPr marL="469265" marR="122555" indent="-228600">
              <a:lnSpc>
                <a:spcPct val="114999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Anvil and </a:t>
            </a:r>
            <a:r>
              <a:rPr sz="1400" spc="-5" dirty="0">
                <a:latin typeface="Arial MT"/>
                <a:cs typeface="Arial MT"/>
              </a:rPr>
              <a:t>Flask were used </a:t>
            </a:r>
            <a:r>
              <a:rPr sz="1400" dirty="0">
                <a:latin typeface="Arial MT"/>
                <a:cs typeface="Arial MT"/>
              </a:rPr>
              <a:t>for building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web </a:t>
            </a:r>
            <a:r>
              <a:rPr sz="1400" spc="-5" dirty="0">
                <a:latin typeface="Arial MT"/>
                <a:cs typeface="Arial MT"/>
              </a:rPr>
              <a:t>application </a:t>
            </a:r>
            <a:r>
              <a:rPr sz="1400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run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code</a:t>
            </a:r>
            <a:endParaRPr sz="1400">
              <a:latin typeface="Arial MT"/>
              <a:cs typeface="Arial MT"/>
            </a:endParaRPr>
          </a:p>
          <a:p>
            <a:pPr marL="469265" indent="-229235">
              <a:lnSpc>
                <a:spcPct val="100000"/>
              </a:lnSpc>
              <a:spcBef>
                <a:spcPts val="3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Apache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Cassandra was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used</a:t>
            </a:r>
            <a:r>
              <a:rPr sz="1400" dirty="0">
                <a:latin typeface="Arial MT"/>
                <a:cs typeface="Arial MT"/>
              </a:rPr>
              <a:t> to</a:t>
            </a:r>
            <a:r>
              <a:rPr sz="1400" spc="-5" dirty="0">
                <a:latin typeface="Arial MT"/>
                <a:cs typeface="Arial MT"/>
              </a:rPr>
              <a:t> storage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retrieval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  <a:p>
            <a:pPr marL="469265" indent="-229235">
              <a:lnSpc>
                <a:spcPct val="100000"/>
              </a:lnSpc>
              <a:spcBef>
                <a:spcPts val="3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Github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version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control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</a:t>
            </a:r>
            <a:endParaRPr sz="1400">
              <a:latin typeface="Arial MT"/>
              <a:cs typeface="Arial MT"/>
            </a:endParaRPr>
          </a:p>
          <a:p>
            <a:pPr marL="469265" indent="-229235">
              <a:lnSpc>
                <a:spcPct val="100000"/>
              </a:lnSpc>
              <a:spcBef>
                <a:spcPts val="3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NumPy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Pandas </a:t>
            </a:r>
            <a:r>
              <a:rPr sz="1400" dirty="0">
                <a:latin typeface="Arial MT"/>
                <a:cs typeface="Arial MT"/>
              </a:rPr>
              <a:t>were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clean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interpret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  <a:p>
            <a:pPr marL="469265" marR="253365" indent="-228600">
              <a:lnSpc>
                <a:spcPct val="114999"/>
              </a:lnSpc>
              <a:spcBef>
                <a:spcPts val="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Scikit</a:t>
            </a:r>
            <a:r>
              <a:rPr sz="1400" dirty="0">
                <a:latin typeface="Arial MT"/>
                <a:cs typeface="Arial MT"/>
              </a:rPr>
              <a:t> learn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was </a:t>
            </a:r>
            <a:r>
              <a:rPr sz="1400" spc="-5" dirty="0">
                <a:latin typeface="Arial MT"/>
                <a:cs typeface="Arial MT"/>
              </a:rPr>
              <a:t>used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cross validate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5" dirty="0">
                <a:latin typeface="Arial MT"/>
                <a:cs typeface="Arial MT"/>
              </a:rPr>
              <a:t> compare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different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models.</a:t>
            </a:r>
            <a:endParaRPr sz="1400">
              <a:latin typeface="Arial MT"/>
              <a:cs typeface="Arial MT"/>
            </a:endParaRPr>
          </a:p>
          <a:p>
            <a:pPr marL="469265" indent="-229235">
              <a:lnSpc>
                <a:spcPct val="100000"/>
              </a:lnSpc>
              <a:spcBef>
                <a:spcPts val="3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CatBoost Classifier was used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build</a:t>
            </a:r>
            <a:r>
              <a:rPr sz="1400" spc="-5" dirty="0">
                <a:latin typeface="Arial MT"/>
                <a:cs typeface="Arial MT"/>
              </a:rPr>
              <a:t> 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final </a:t>
            </a:r>
            <a:r>
              <a:rPr sz="1400" dirty="0"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200" spc="40" dirty="0">
                <a:solidFill>
                  <a:srgbClr val="1F487C"/>
                </a:solidFill>
                <a:latin typeface="Arial MT"/>
                <a:cs typeface="Arial MT"/>
              </a:rPr>
              <a:t>2.7.1</a:t>
            </a:r>
            <a:r>
              <a:rPr sz="1200" spc="350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1200" spc="75" dirty="0">
                <a:solidFill>
                  <a:srgbClr val="1F487C"/>
                </a:solidFill>
                <a:latin typeface="Arial MT"/>
                <a:cs typeface="Arial MT"/>
              </a:rPr>
              <a:t>Hardware</a:t>
            </a:r>
            <a:r>
              <a:rPr sz="1200" spc="-45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1200" spc="55" dirty="0">
                <a:solidFill>
                  <a:srgbClr val="1F487C"/>
                </a:solidFill>
                <a:latin typeface="Arial MT"/>
                <a:cs typeface="Arial MT"/>
              </a:rPr>
              <a:t>Requirements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5422" y="1964109"/>
            <a:ext cx="1887229" cy="6652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9650" y="1507616"/>
            <a:ext cx="1524000" cy="15168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7750" y="1607819"/>
            <a:ext cx="2124075" cy="13481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1203" y="3285879"/>
            <a:ext cx="1025128" cy="59624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" y="3112770"/>
            <a:ext cx="1809369" cy="9798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25426" y="3237796"/>
            <a:ext cx="1984618" cy="78056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79786" y="4428916"/>
            <a:ext cx="98107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4216" y="922375"/>
            <a:ext cx="5767705" cy="443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780" marR="45720" indent="-228600">
              <a:lnSpc>
                <a:spcPct val="114999"/>
              </a:lnSpc>
              <a:spcBef>
                <a:spcPts val="100"/>
              </a:spcBef>
              <a:buClr>
                <a:srgbClr val="000000"/>
              </a:buClr>
              <a:buSzPct val="128571"/>
              <a:buFont typeface="Symbol"/>
              <a:buChar char=""/>
              <a:tabLst>
                <a:tab pos="526415" algn="l"/>
              </a:tabLst>
            </a:pP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Windows</a:t>
            </a:r>
            <a:r>
              <a:rPr sz="1400" spc="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Server,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Linux,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 or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 any</a:t>
            </a:r>
            <a:r>
              <a:rPr sz="1400" spc="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operating</a:t>
            </a:r>
            <a:r>
              <a:rPr sz="1400" spc="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system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that</a:t>
            </a:r>
            <a:r>
              <a:rPr sz="1400" spc="-1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can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run </a:t>
            </a:r>
            <a:r>
              <a:rPr sz="1400" spc="-10" dirty="0">
                <a:solidFill>
                  <a:srgbClr val="252525"/>
                </a:solidFill>
                <a:latin typeface="Arial MT"/>
                <a:cs typeface="Arial MT"/>
              </a:rPr>
              <a:t>as</a:t>
            </a:r>
            <a:r>
              <a:rPr sz="1400" spc="1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a </a:t>
            </a:r>
            <a:r>
              <a:rPr sz="1400" spc="-37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webserver,</a:t>
            </a:r>
            <a:r>
              <a:rPr sz="14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capable of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delivering</a:t>
            </a:r>
            <a:r>
              <a:rPr sz="14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HTML5</a:t>
            </a:r>
            <a:r>
              <a:rPr sz="1400" spc="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content.</a:t>
            </a:r>
            <a:endParaRPr sz="1400" dirty="0">
              <a:latin typeface="Arial MT"/>
              <a:cs typeface="Arial MT"/>
            </a:endParaRPr>
          </a:p>
          <a:p>
            <a:pPr marL="525780" indent="-229235">
              <a:lnSpc>
                <a:spcPct val="100000"/>
              </a:lnSpc>
              <a:spcBef>
                <a:spcPts val="755"/>
              </a:spcBef>
              <a:buClr>
                <a:srgbClr val="000000"/>
              </a:buClr>
              <a:buSzPct val="128571"/>
              <a:buFont typeface="Symbol"/>
              <a:buChar char=""/>
              <a:tabLst>
                <a:tab pos="526415" algn="l"/>
              </a:tabLst>
            </a:pP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Minimum</a:t>
            </a:r>
            <a:r>
              <a:rPr sz="1400" spc="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1.10 </a:t>
            </a:r>
            <a:r>
              <a:rPr sz="1400" spc="-10" dirty="0">
                <a:solidFill>
                  <a:srgbClr val="252525"/>
                </a:solidFill>
                <a:latin typeface="Arial MT"/>
                <a:cs typeface="Arial MT"/>
              </a:rPr>
              <a:t>GHz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processor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or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 equivalent.</a:t>
            </a:r>
            <a:endParaRPr sz="1400" dirty="0">
              <a:latin typeface="Arial MT"/>
              <a:cs typeface="Arial MT"/>
            </a:endParaRPr>
          </a:p>
          <a:p>
            <a:pPr marL="525780" indent="-229235">
              <a:lnSpc>
                <a:spcPct val="100000"/>
              </a:lnSpc>
              <a:spcBef>
                <a:spcPts val="745"/>
              </a:spcBef>
              <a:buClr>
                <a:srgbClr val="000000"/>
              </a:buClr>
              <a:buSzPct val="128571"/>
              <a:buFont typeface="Symbol"/>
              <a:buChar char=""/>
              <a:tabLst>
                <a:tab pos="526415" algn="l"/>
              </a:tabLst>
            </a:pP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Between</a:t>
            </a:r>
            <a:r>
              <a:rPr sz="14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1-2</a:t>
            </a:r>
            <a:r>
              <a:rPr sz="14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GB</a:t>
            </a:r>
            <a:r>
              <a:rPr sz="14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free</a:t>
            </a:r>
            <a:r>
              <a:rPr sz="14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storage</a:t>
            </a:r>
            <a:endParaRPr sz="1400" dirty="0">
              <a:latin typeface="Arial MT"/>
              <a:cs typeface="Arial MT"/>
            </a:endParaRPr>
          </a:p>
          <a:p>
            <a:pPr marL="525780" indent="-229235">
              <a:lnSpc>
                <a:spcPct val="100000"/>
              </a:lnSpc>
              <a:spcBef>
                <a:spcPts val="755"/>
              </a:spcBef>
              <a:buClr>
                <a:srgbClr val="000000"/>
              </a:buClr>
              <a:buSzPct val="128571"/>
              <a:buFont typeface="Symbol"/>
              <a:buChar char=""/>
              <a:tabLst>
                <a:tab pos="526415" algn="l"/>
              </a:tabLst>
            </a:pP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Minimum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512</a:t>
            </a:r>
            <a:r>
              <a:rPr sz="14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252525"/>
                </a:solidFill>
                <a:latin typeface="Arial MT"/>
                <a:cs typeface="Arial MT"/>
              </a:rPr>
              <a:t>MB</a:t>
            </a:r>
            <a:r>
              <a:rPr sz="14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Arial MT"/>
                <a:cs typeface="Arial MT"/>
              </a:rPr>
              <a:t>of 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RAM</a:t>
            </a:r>
            <a:endParaRPr sz="1400" dirty="0">
              <a:latin typeface="Arial MT"/>
              <a:cs typeface="Arial MT"/>
            </a:endParaRPr>
          </a:p>
          <a:p>
            <a:pPr marL="525780" indent="-229235">
              <a:lnSpc>
                <a:spcPct val="100000"/>
              </a:lnSpc>
              <a:spcBef>
                <a:spcPts val="745"/>
              </a:spcBef>
              <a:buClr>
                <a:srgbClr val="000000"/>
              </a:buClr>
              <a:buSzPct val="128571"/>
              <a:buFont typeface="Symbol"/>
              <a:buChar char=""/>
              <a:tabLst>
                <a:tab pos="526415" algn="l"/>
              </a:tabLst>
            </a:pP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3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GB</a:t>
            </a:r>
            <a:r>
              <a:rPr sz="14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Arial MT"/>
                <a:cs typeface="Arial MT"/>
              </a:rPr>
              <a:t>hard-disk</a:t>
            </a:r>
            <a:r>
              <a:rPr sz="14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2525"/>
                </a:solidFill>
                <a:latin typeface="Arial MT"/>
                <a:cs typeface="Arial MT"/>
              </a:rPr>
              <a:t>space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 dirty="0">
              <a:latin typeface="Arial MT"/>
              <a:cs typeface="Arial MT"/>
            </a:endParaRPr>
          </a:p>
          <a:p>
            <a:pPr marL="469265" lvl="1" indent="-457200">
              <a:lnSpc>
                <a:spcPct val="100000"/>
              </a:lnSpc>
              <a:buAutoNum type="arabicPeriod" startAt="8"/>
              <a:tabLst>
                <a:tab pos="469265" algn="l"/>
                <a:tab pos="469900" algn="l"/>
              </a:tabLst>
            </a:pPr>
            <a:r>
              <a:rPr sz="1200" spc="60" dirty="0">
                <a:solidFill>
                  <a:srgbClr val="1F487C"/>
                </a:solidFill>
                <a:latin typeface="Arial MT"/>
                <a:cs typeface="Arial MT"/>
              </a:rPr>
              <a:t>Constraints</a:t>
            </a:r>
            <a:endParaRPr sz="1200" dirty="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545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front-end must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user friendly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should </a:t>
            </a:r>
            <a:r>
              <a:rPr sz="1400" dirty="0">
                <a:latin typeface="Arial MT"/>
                <a:cs typeface="Arial MT"/>
              </a:rPr>
              <a:t>not need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any one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have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</a:t>
            </a:r>
            <a:r>
              <a:rPr sz="1400" spc="-5" dirty="0">
                <a:latin typeface="Arial MT"/>
                <a:cs typeface="Arial MT"/>
              </a:rPr>
              <a:t> knowledge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order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it.</a:t>
            </a:r>
            <a:endParaRPr sz="1400" dirty="0">
              <a:latin typeface="Arial MT"/>
              <a:cs typeface="Arial MT"/>
            </a:endParaRPr>
          </a:p>
          <a:p>
            <a:pPr marL="469265" lvl="1" indent="-457200">
              <a:lnSpc>
                <a:spcPct val="100000"/>
              </a:lnSpc>
              <a:spcBef>
                <a:spcPts val="880"/>
              </a:spcBef>
              <a:buAutoNum type="arabicPeriod" startAt="9"/>
              <a:tabLst>
                <a:tab pos="469265" algn="l"/>
                <a:tab pos="469900" algn="l"/>
              </a:tabLst>
            </a:pPr>
            <a:r>
              <a:rPr sz="1200" spc="55" dirty="0">
                <a:solidFill>
                  <a:srgbClr val="1F487C"/>
                </a:solidFill>
                <a:latin typeface="Arial MT"/>
                <a:cs typeface="Arial MT"/>
              </a:rPr>
              <a:t>Assumptions</a:t>
            </a:r>
            <a:endParaRPr sz="1200" dirty="0">
              <a:latin typeface="Arial MT"/>
              <a:cs typeface="Arial MT"/>
            </a:endParaRPr>
          </a:p>
          <a:p>
            <a:pPr marL="12700" marR="6985" algn="just">
              <a:lnSpc>
                <a:spcPct val="114999"/>
              </a:lnSpc>
              <a:spcBef>
                <a:spcPts val="545"/>
              </a:spcBef>
            </a:pP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main objective </a:t>
            </a:r>
            <a:r>
              <a:rPr sz="1400" dirty="0">
                <a:latin typeface="Arial MT"/>
                <a:cs typeface="Arial MT"/>
              </a:rPr>
              <a:t>of </a:t>
            </a:r>
            <a:r>
              <a:rPr sz="1400" spc="-5" dirty="0">
                <a:latin typeface="Arial MT"/>
                <a:cs typeface="Arial MT"/>
              </a:rPr>
              <a:t>this project </a:t>
            </a:r>
            <a:r>
              <a:rPr sz="1400" dirty="0">
                <a:latin typeface="Arial MT"/>
                <a:cs typeface="Arial MT"/>
              </a:rPr>
              <a:t>is to </a:t>
            </a:r>
            <a:r>
              <a:rPr sz="1400" spc="-5" dirty="0">
                <a:latin typeface="Arial MT"/>
                <a:cs typeface="Arial MT"/>
              </a:rPr>
              <a:t>implement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use case </a:t>
            </a:r>
            <a:r>
              <a:rPr sz="1400" dirty="0">
                <a:latin typeface="Arial MT"/>
                <a:cs typeface="Arial MT"/>
              </a:rPr>
              <a:t>as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previously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mentioned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(2.3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problem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statement)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new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dataset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through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UI. It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assumed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aspects</a:t>
            </a:r>
            <a:r>
              <a:rPr sz="1400" dirty="0">
                <a:latin typeface="Arial MT"/>
                <a:cs typeface="Arial MT"/>
              </a:rPr>
              <a:t> of</a:t>
            </a:r>
            <a:r>
              <a:rPr sz="1400" spc="-5" dirty="0">
                <a:latin typeface="Arial MT"/>
                <a:cs typeface="Arial MT"/>
              </a:rPr>
              <a:t> this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 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ability</a:t>
            </a:r>
            <a:r>
              <a:rPr sz="1400" dirty="0">
                <a:latin typeface="Arial MT"/>
                <a:cs typeface="Arial MT"/>
              </a:rPr>
              <a:t> 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work</a:t>
            </a:r>
            <a:r>
              <a:rPr sz="1400" dirty="0">
                <a:latin typeface="Arial MT"/>
                <a:cs typeface="Arial MT"/>
              </a:rPr>
              <a:t> together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5" dirty="0">
                <a:latin typeface="Arial MT"/>
                <a:cs typeface="Arial MT"/>
              </a:rPr>
              <a:t> designer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expecting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also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data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trained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correct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possible.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5102" y="5486400"/>
            <a:ext cx="1838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35" dirty="0">
                <a:solidFill>
                  <a:srgbClr val="1F487C"/>
                </a:solidFill>
                <a:latin typeface="Cambria"/>
                <a:cs typeface="Cambria"/>
              </a:rPr>
              <a:t>3.</a:t>
            </a:r>
            <a:r>
              <a:rPr sz="1600" b="1" spc="34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1600" b="1" spc="95" dirty="0">
                <a:solidFill>
                  <a:srgbClr val="1F487C"/>
                </a:solidFill>
                <a:latin typeface="Cambria"/>
                <a:cs typeface="Cambria"/>
              </a:rPr>
              <a:t>Design</a:t>
            </a:r>
            <a:r>
              <a:rPr sz="1600" b="1" spc="16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1600" b="1" spc="90" dirty="0">
                <a:solidFill>
                  <a:srgbClr val="1F487C"/>
                </a:solidFill>
                <a:latin typeface="Cambria"/>
                <a:cs typeface="Cambria"/>
              </a:rPr>
              <a:t>Details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E64A184-387F-4D4F-B03E-FF9A083DB04E}"/>
              </a:ext>
            </a:extLst>
          </p:cNvPr>
          <p:cNvSpPr txBox="1"/>
          <p:nvPr/>
        </p:nvSpPr>
        <p:spPr>
          <a:xfrm>
            <a:off x="1085102" y="5884190"/>
            <a:ext cx="5657850" cy="18072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469265" algn="l"/>
              </a:tabLst>
            </a:pPr>
            <a:r>
              <a:rPr sz="1200" spc="40" dirty="0">
                <a:solidFill>
                  <a:srgbClr val="1F487C"/>
                </a:solidFill>
                <a:latin typeface="Arial MT"/>
                <a:cs typeface="Arial MT"/>
              </a:rPr>
              <a:t>3.1	</a:t>
            </a:r>
            <a:r>
              <a:rPr sz="1200" spc="60" dirty="0">
                <a:solidFill>
                  <a:srgbClr val="1F487C"/>
                </a:solidFill>
                <a:latin typeface="Arial MT"/>
                <a:cs typeface="Arial MT"/>
              </a:rPr>
              <a:t>Process</a:t>
            </a:r>
            <a:r>
              <a:rPr sz="1200" spc="-75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1200" spc="50" dirty="0">
                <a:solidFill>
                  <a:srgbClr val="1F487C"/>
                </a:solidFill>
                <a:latin typeface="Arial MT"/>
                <a:cs typeface="Arial MT"/>
              </a:rPr>
              <a:t>Flow</a:t>
            </a:r>
            <a:endParaRPr sz="1200" dirty="0">
              <a:latin typeface="Arial MT"/>
              <a:cs typeface="Arial MT"/>
            </a:endParaRPr>
          </a:p>
          <a:p>
            <a:pPr marL="12700" marR="5080">
              <a:lnSpc>
                <a:spcPct val="110000"/>
              </a:lnSpc>
              <a:spcBef>
                <a:spcPts val="630"/>
              </a:spcBef>
            </a:pP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accomplishment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5" dirty="0">
                <a:latin typeface="Arial MT"/>
                <a:cs typeface="Arial MT"/>
              </a:rPr>
              <a:t> task, </a:t>
            </a:r>
            <a:r>
              <a:rPr sz="1400" dirty="0">
                <a:latin typeface="Arial MT"/>
                <a:cs typeface="Arial MT"/>
              </a:rPr>
              <a:t>we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will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trained Machine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Learning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model.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process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flow diagram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shown below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F487C"/>
                </a:solidFill>
                <a:latin typeface="Arial MT"/>
                <a:cs typeface="Arial MT"/>
              </a:rPr>
              <a:t>Proposed</a:t>
            </a:r>
            <a:r>
              <a:rPr sz="1600" spc="-20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F487C"/>
                </a:solidFill>
                <a:latin typeface="Arial MT"/>
                <a:cs typeface="Arial MT"/>
              </a:rPr>
              <a:t>Methodology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84376" y="4375811"/>
            <a:ext cx="1899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F487C"/>
                </a:solidFill>
                <a:latin typeface="Arial MT"/>
                <a:cs typeface="Arial MT"/>
              </a:rPr>
              <a:t>Deployment</a:t>
            </a:r>
            <a:r>
              <a:rPr sz="1600" spc="-65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487C"/>
                </a:solidFill>
                <a:latin typeface="Arial MT"/>
                <a:cs typeface="Arial MT"/>
              </a:rPr>
              <a:t>Process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4216" y="9033459"/>
            <a:ext cx="1219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200" b="1" spc="50" dirty="0">
                <a:solidFill>
                  <a:srgbClr val="1F487C"/>
                </a:solidFill>
                <a:latin typeface="Arial"/>
                <a:cs typeface="Arial"/>
              </a:rPr>
              <a:t>3</a:t>
            </a:r>
            <a:r>
              <a:rPr sz="1200" b="1" spc="40" dirty="0">
                <a:solidFill>
                  <a:srgbClr val="1F487C"/>
                </a:solidFill>
                <a:latin typeface="Arial"/>
                <a:cs typeface="Arial"/>
              </a:rPr>
              <a:t>.2</a:t>
            </a:r>
            <a:r>
              <a:rPr sz="1200" b="1" dirty="0">
                <a:solidFill>
                  <a:srgbClr val="1F487C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1F487C"/>
                </a:solidFill>
                <a:latin typeface="Arial MT"/>
                <a:cs typeface="Arial MT"/>
              </a:rPr>
              <a:t>E</a:t>
            </a:r>
            <a:r>
              <a:rPr sz="1200" spc="45" dirty="0">
                <a:solidFill>
                  <a:srgbClr val="1F487C"/>
                </a:solidFill>
                <a:latin typeface="Arial MT"/>
                <a:cs typeface="Arial MT"/>
              </a:rPr>
              <a:t>v</a:t>
            </a:r>
            <a:r>
              <a:rPr sz="1200" spc="40" dirty="0">
                <a:solidFill>
                  <a:srgbClr val="1F487C"/>
                </a:solidFill>
                <a:latin typeface="Arial MT"/>
                <a:cs typeface="Arial MT"/>
              </a:rPr>
              <a:t>e</a:t>
            </a:r>
            <a:r>
              <a:rPr sz="1200" spc="50" dirty="0">
                <a:solidFill>
                  <a:srgbClr val="1F487C"/>
                </a:solidFill>
                <a:latin typeface="Arial MT"/>
                <a:cs typeface="Arial MT"/>
              </a:rPr>
              <a:t>n</a:t>
            </a:r>
            <a:r>
              <a:rPr sz="1200" spc="90" dirty="0">
                <a:solidFill>
                  <a:srgbClr val="1F487C"/>
                </a:solidFill>
                <a:latin typeface="Arial MT"/>
                <a:cs typeface="Arial MT"/>
              </a:rPr>
              <a:t>t</a:t>
            </a:r>
            <a:r>
              <a:rPr sz="1200" spc="-30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1200" spc="50" dirty="0">
                <a:solidFill>
                  <a:srgbClr val="1F487C"/>
                </a:solidFill>
                <a:latin typeface="Arial MT"/>
                <a:cs typeface="Arial MT"/>
              </a:rPr>
              <a:t>Lo</a:t>
            </a:r>
            <a:r>
              <a:rPr sz="1200" spc="80" dirty="0">
                <a:solidFill>
                  <a:srgbClr val="1F487C"/>
                </a:solidFill>
                <a:latin typeface="Arial MT"/>
                <a:cs typeface="Arial MT"/>
              </a:rPr>
              <a:t>g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896" y="609600"/>
            <a:ext cx="6093664" cy="3352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8656" y="5257800"/>
            <a:ext cx="6108904" cy="2819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1572</Words>
  <Application>Microsoft Office PowerPoint</Application>
  <PresentationFormat>Custom</PresentationFormat>
  <Paragraphs>158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Yu Gothic</vt:lpstr>
      <vt:lpstr>Arial</vt:lpstr>
      <vt:lpstr>Arial MT</vt:lpstr>
      <vt:lpstr>Calibri</vt:lpstr>
      <vt:lpstr>Cambria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dell</cp:lastModifiedBy>
  <cp:revision>4</cp:revision>
  <dcterms:created xsi:type="dcterms:W3CDTF">2023-09-05T03:47:59Z</dcterms:created>
  <dcterms:modified xsi:type="dcterms:W3CDTF">2023-09-05T06:01:44Z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2021-10-09T00:00:00Z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2023-09-05T00:00:00Z</vt:filetime>
  </property>
</Properties>
</file>