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7772400" cy="100584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1788" y="-113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1609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ensus.gov/en.html" TargetMode="Externa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2860" y="5613981"/>
            <a:ext cx="5583555" cy="1596390"/>
          </a:xfrm>
          <a:prstGeom prst="rect">
            <a:avLst/>
          </a:prstGeom>
        </p:spPr>
        <p:txBody>
          <a:bodyPr vert="horz" wrap="square" lIns="0" tIns="126364" rIns="0" bIns="0" rtlCol="0">
            <a:spAutoFit/>
          </a:bodyPr>
          <a:lstStyle/>
          <a:p>
            <a:pPr marL="21590">
              <a:lnSpc>
                <a:spcPct val="100000"/>
              </a:lnSpc>
              <a:spcBef>
                <a:spcPts val="994"/>
              </a:spcBef>
            </a:pPr>
            <a:r>
              <a:rPr sz="2600" b="1" spc="150" dirty="0">
                <a:solidFill>
                  <a:srgbClr val="695D46"/>
                </a:solidFill>
                <a:latin typeface="Cambria"/>
                <a:cs typeface="Cambria"/>
              </a:rPr>
              <a:t>Adult</a:t>
            </a:r>
            <a:r>
              <a:rPr sz="2600" b="1" spc="295" dirty="0">
                <a:solidFill>
                  <a:srgbClr val="695D46"/>
                </a:solidFill>
                <a:latin typeface="Cambria"/>
                <a:cs typeface="Cambria"/>
              </a:rPr>
              <a:t> </a:t>
            </a:r>
            <a:r>
              <a:rPr sz="2600" b="1" spc="204" dirty="0">
                <a:solidFill>
                  <a:srgbClr val="695D46"/>
                </a:solidFill>
                <a:latin typeface="Cambria"/>
                <a:cs typeface="Cambria"/>
              </a:rPr>
              <a:t>Census</a:t>
            </a:r>
            <a:r>
              <a:rPr sz="2600" b="1" spc="295" dirty="0">
                <a:solidFill>
                  <a:srgbClr val="695D46"/>
                </a:solidFill>
                <a:latin typeface="Cambria"/>
                <a:cs typeface="Cambria"/>
              </a:rPr>
              <a:t> </a:t>
            </a:r>
            <a:r>
              <a:rPr sz="2600" b="1" spc="190" dirty="0">
                <a:solidFill>
                  <a:srgbClr val="695D46"/>
                </a:solidFill>
                <a:latin typeface="Cambria"/>
                <a:cs typeface="Cambria"/>
              </a:rPr>
              <a:t>Income</a:t>
            </a:r>
            <a:r>
              <a:rPr sz="2600" b="1" spc="300" dirty="0">
                <a:solidFill>
                  <a:srgbClr val="695D46"/>
                </a:solidFill>
                <a:latin typeface="Cambria"/>
                <a:cs typeface="Cambria"/>
              </a:rPr>
              <a:t> </a:t>
            </a:r>
            <a:r>
              <a:rPr sz="2600" b="1" spc="140" dirty="0">
                <a:solidFill>
                  <a:srgbClr val="695D46"/>
                </a:solidFill>
                <a:latin typeface="Cambria"/>
                <a:cs typeface="Cambria"/>
              </a:rPr>
              <a:t>Prediction</a:t>
            </a:r>
            <a:endParaRPr sz="2600" dirty="0">
              <a:latin typeface="Cambria"/>
              <a:cs typeface="Cambria"/>
            </a:endParaRPr>
          </a:p>
          <a:p>
            <a:pPr marL="21590">
              <a:lnSpc>
                <a:spcPct val="100000"/>
              </a:lnSpc>
              <a:spcBef>
                <a:spcPts val="385"/>
              </a:spcBef>
            </a:pPr>
            <a:r>
              <a:rPr sz="1100" spc="-5" dirty="0">
                <a:solidFill>
                  <a:srgbClr val="695D46"/>
                </a:solidFill>
                <a:latin typeface="Segoe UI"/>
                <a:cs typeface="Segoe UI"/>
              </a:rPr>
              <a:t>LOW LEVEL</a:t>
            </a:r>
            <a:r>
              <a:rPr sz="1100" spc="-20" dirty="0">
                <a:solidFill>
                  <a:srgbClr val="695D46"/>
                </a:solidFill>
                <a:latin typeface="Segoe UI"/>
                <a:cs typeface="Segoe UI"/>
              </a:rPr>
              <a:t> </a:t>
            </a:r>
            <a:r>
              <a:rPr sz="1100" spc="-5" dirty="0">
                <a:solidFill>
                  <a:srgbClr val="695D46"/>
                </a:solidFill>
                <a:latin typeface="Segoe UI"/>
                <a:cs typeface="Segoe UI"/>
              </a:rPr>
              <a:t>DOCUMENT</a:t>
            </a:r>
            <a:r>
              <a:rPr sz="1100" spc="-20" dirty="0">
                <a:solidFill>
                  <a:srgbClr val="695D46"/>
                </a:solidFill>
                <a:latin typeface="Segoe UI"/>
                <a:cs typeface="Segoe UI"/>
              </a:rPr>
              <a:t> </a:t>
            </a:r>
            <a:r>
              <a:rPr sz="1100" spc="-5" dirty="0">
                <a:solidFill>
                  <a:srgbClr val="695D46"/>
                </a:solidFill>
                <a:latin typeface="Segoe UI"/>
                <a:cs typeface="Segoe UI"/>
              </a:rPr>
              <a:t>DESIGN</a:t>
            </a:r>
            <a:endParaRPr sz="1100" dirty="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000" dirty="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</a:pPr>
            <a:r>
              <a:rPr lang="en-US" sz="1400" spc="-5" dirty="0">
                <a:solidFill>
                  <a:srgbClr val="695D46"/>
                </a:solidFill>
                <a:latin typeface="Times New Roman"/>
                <a:cs typeface="Times New Roman"/>
              </a:rPr>
              <a:t>2</a:t>
            </a:r>
            <a:r>
              <a:rPr sz="1400" spc="-5" dirty="0">
                <a:solidFill>
                  <a:srgbClr val="695D46"/>
                </a:solidFill>
                <a:latin typeface="Times New Roman"/>
                <a:cs typeface="Times New Roman"/>
              </a:rPr>
              <a:t>0</a:t>
            </a:r>
            <a:r>
              <a:rPr lang="en-US" sz="1400" spc="-5" dirty="0">
                <a:solidFill>
                  <a:srgbClr val="695D46"/>
                </a:solidFill>
                <a:latin typeface="Times New Roman"/>
                <a:cs typeface="Times New Roman"/>
              </a:rPr>
              <a:t>.05.</a:t>
            </a:r>
            <a:r>
              <a:rPr sz="1400" spc="-5" dirty="0">
                <a:solidFill>
                  <a:srgbClr val="695D46"/>
                </a:solidFill>
                <a:latin typeface="Times New Roman"/>
                <a:cs typeface="Times New Roman"/>
              </a:rPr>
              <a:t>202</a:t>
            </a:r>
            <a:r>
              <a:rPr lang="en-US" sz="1400" spc="-5" dirty="0">
                <a:solidFill>
                  <a:srgbClr val="695D46"/>
                </a:solidFill>
                <a:latin typeface="Times New Roman"/>
                <a:cs typeface="Times New Roman"/>
              </a:rPr>
              <a:t>3</a:t>
            </a:r>
            <a:endParaRPr sz="1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50" dirty="0">
              <a:latin typeface="Times New Roman"/>
              <a:cs typeface="Times New Roman"/>
            </a:endParaRPr>
          </a:p>
          <a:p>
            <a:pPr marL="21590">
              <a:lnSpc>
                <a:spcPct val="100000"/>
              </a:lnSpc>
            </a:pPr>
            <a:r>
              <a:rPr sz="1800" b="1" dirty="0">
                <a:solidFill>
                  <a:srgbClr val="695D46"/>
                </a:solidFill>
                <a:latin typeface="Yu Gothic UI"/>
                <a:cs typeface="Yu Gothic UI"/>
              </a:rPr>
              <a:t>─</a:t>
            </a:r>
            <a:endParaRPr sz="1800" dirty="0">
              <a:latin typeface="Yu Gothic UI"/>
              <a:cs typeface="Yu Gothic U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2860" y="8176589"/>
            <a:ext cx="1784350" cy="57531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1590">
              <a:lnSpc>
                <a:spcPct val="100000"/>
              </a:lnSpc>
              <a:spcBef>
                <a:spcPts val="480"/>
              </a:spcBef>
            </a:pPr>
            <a:r>
              <a:rPr sz="1600" spc="-5" dirty="0">
                <a:solidFill>
                  <a:srgbClr val="008575"/>
                </a:solidFill>
                <a:latin typeface="Times New Roman"/>
                <a:cs typeface="Times New Roman"/>
              </a:rPr>
              <a:t>Project</a:t>
            </a:r>
            <a:r>
              <a:rPr sz="1600" spc="-30" dirty="0">
                <a:solidFill>
                  <a:srgbClr val="008575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008575"/>
                </a:solidFill>
                <a:latin typeface="Times New Roman"/>
                <a:cs typeface="Times New Roman"/>
              </a:rPr>
              <a:t>By</a:t>
            </a:r>
            <a:r>
              <a:rPr sz="1600" spc="-30" dirty="0">
                <a:solidFill>
                  <a:srgbClr val="008575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008575"/>
                </a:solidFill>
                <a:latin typeface="Times New Roman"/>
                <a:cs typeface="Times New Roman"/>
              </a:rPr>
              <a:t>:</a:t>
            </a:r>
            <a:endParaRPr sz="16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lang="en-US" sz="1400" spc="-5" dirty="0">
                <a:solidFill>
                  <a:srgbClr val="695D46"/>
                </a:solidFill>
                <a:latin typeface="Times New Roman"/>
                <a:cs typeface="Times New Roman"/>
              </a:rPr>
              <a:t>Niharika Malik</a:t>
            </a:r>
            <a:endParaRPr sz="1400" dirty="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8219" y="1049019"/>
            <a:ext cx="5913755" cy="77470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952500" y="1766192"/>
            <a:ext cx="5909945" cy="3324344"/>
            <a:chOff x="952500" y="1766192"/>
            <a:chExt cx="5909945" cy="3324344"/>
          </a:xfrm>
        </p:grpSpPr>
        <p:pic>
          <p:nvPicPr>
            <p:cNvPr id="6" name="object 6"/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2500" y="1766192"/>
              <a:ext cx="5909945" cy="332434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38425" y="3057347"/>
              <a:ext cx="2445639" cy="78986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1694434"/>
            <a:ext cx="355727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155" dirty="0">
                <a:solidFill>
                  <a:srgbClr val="313D4F"/>
                </a:solidFill>
                <a:latin typeface="Cambria"/>
                <a:cs typeface="Cambria"/>
              </a:rPr>
              <a:t>Document</a:t>
            </a:r>
            <a:r>
              <a:rPr sz="2000" b="1" spc="200" dirty="0">
                <a:solidFill>
                  <a:srgbClr val="313D4F"/>
                </a:solidFill>
                <a:latin typeface="Cambria"/>
                <a:cs typeface="Cambria"/>
              </a:rPr>
              <a:t> </a:t>
            </a:r>
            <a:r>
              <a:rPr sz="2000" b="1" spc="100" dirty="0">
                <a:solidFill>
                  <a:srgbClr val="313D4F"/>
                </a:solidFill>
                <a:latin typeface="Cambria"/>
                <a:cs typeface="Cambria"/>
              </a:rPr>
              <a:t>Version</a:t>
            </a:r>
            <a:r>
              <a:rPr sz="2000" b="1" spc="215" dirty="0">
                <a:solidFill>
                  <a:srgbClr val="313D4F"/>
                </a:solidFill>
                <a:latin typeface="Cambria"/>
                <a:cs typeface="Cambria"/>
              </a:rPr>
              <a:t> </a:t>
            </a:r>
            <a:r>
              <a:rPr sz="2000" b="1" spc="130" dirty="0">
                <a:solidFill>
                  <a:srgbClr val="313D4F"/>
                </a:solidFill>
                <a:latin typeface="Cambria"/>
                <a:cs typeface="Cambria"/>
              </a:rPr>
              <a:t>Control</a:t>
            </a:r>
            <a:endParaRPr sz="2000">
              <a:latin typeface="Cambria"/>
              <a:cs typeface="Cambria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4033805"/>
              </p:ext>
            </p:extLst>
          </p:nvPr>
        </p:nvGraphicFramePr>
        <p:xfrm>
          <a:off x="917752" y="4229734"/>
          <a:ext cx="6099810" cy="21399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59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2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9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16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01040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105"/>
                        </a:spcBef>
                      </a:pPr>
                      <a:r>
                        <a:rPr sz="1100" dirty="0">
                          <a:solidFill>
                            <a:srgbClr val="695D46"/>
                          </a:solidFill>
                          <a:latin typeface="Segoe UI"/>
                          <a:cs typeface="Segoe UI"/>
                        </a:rPr>
                        <a:t>DATE</a:t>
                      </a:r>
                      <a:r>
                        <a:rPr sz="1100" spc="-40" dirty="0">
                          <a:solidFill>
                            <a:srgbClr val="695D46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100" spc="-5" dirty="0">
                          <a:solidFill>
                            <a:srgbClr val="695D46"/>
                          </a:solidFill>
                          <a:latin typeface="Segoe UI"/>
                          <a:cs typeface="Segoe UI"/>
                        </a:rPr>
                        <a:t>ISSUED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T="1403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105"/>
                        </a:spcBef>
                      </a:pPr>
                      <a:r>
                        <a:rPr sz="1100" spc="-5" dirty="0">
                          <a:solidFill>
                            <a:srgbClr val="695D46"/>
                          </a:solidFill>
                          <a:latin typeface="Segoe UI"/>
                          <a:cs typeface="Segoe UI"/>
                        </a:rPr>
                        <a:t>VERSION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T="1403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105"/>
                        </a:spcBef>
                      </a:pPr>
                      <a:r>
                        <a:rPr sz="1100" spc="-5" dirty="0">
                          <a:solidFill>
                            <a:srgbClr val="695D46"/>
                          </a:solidFill>
                          <a:latin typeface="Segoe UI"/>
                          <a:cs typeface="Segoe UI"/>
                        </a:rPr>
                        <a:t>DESCRIPTION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T="1403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105"/>
                        </a:spcBef>
                      </a:pPr>
                      <a:r>
                        <a:rPr sz="1100" spc="-5" dirty="0">
                          <a:solidFill>
                            <a:srgbClr val="695D46"/>
                          </a:solidFill>
                          <a:latin typeface="Segoe UI"/>
                          <a:cs typeface="Segoe UI"/>
                        </a:rPr>
                        <a:t>AUTHOR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T="1403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031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650" dirty="0">
                        <a:latin typeface="Times New Roman"/>
                        <a:cs typeface="Times New Roman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lang="en-US" sz="1100" spc="-5" dirty="0">
                          <a:latin typeface="Segoe UI"/>
                          <a:cs typeface="Segoe UI"/>
                        </a:rPr>
                        <a:t>May</a:t>
                      </a:r>
                      <a:r>
                        <a:rPr sz="1100" spc="-2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lang="en-US" sz="1100" spc="-20" dirty="0">
                          <a:latin typeface="Segoe UI"/>
                          <a:cs typeface="Segoe UI"/>
                        </a:rPr>
                        <a:t>20</a:t>
                      </a:r>
                      <a:r>
                        <a:rPr sz="1100" spc="-5" dirty="0">
                          <a:latin typeface="Segoe UI"/>
                          <a:cs typeface="Segoe UI"/>
                        </a:rPr>
                        <a:t>,</a:t>
                      </a:r>
                      <a:r>
                        <a:rPr sz="1100" spc="-1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100" spc="-5" dirty="0">
                          <a:latin typeface="Segoe UI"/>
                          <a:cs typeface="Segoe UI"/>
                        </a:rPr>
                        <a:t>202</a:t>
                      </a:r>
                      <a:r>
                        <a:rPr lang="en-US" sz="1100" spc="-5" dirty="0">
                          <a:latin typeface="Segoe UI"/>
                          <a:cs typeface="Segoe UI"/>
                        </a:rPr>
                        <a:t>3</a:t>
                      </a:r>
                      <a:endParaRPr sz="1100" dirty="0">
                        <a:latin typeface="Segoe UI"/>
                        <a:cs typeface="Segoe UI"/>
                      </a:endParaRPr>
                    </a:p>
                  </a:txBody>
                  <a:tcPr marL="0" marR="0" marT="31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Segoe UI"/>
                          <a:cs typeface="Segoe UI"/>
                        </a:rPr>
                        <a:t>1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T="31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</a:pPr>
                      <a:r>
                        <a:rPr sz="1100" spc="-5" dirty="0">
                          <a:latin typeface="Segoe UI"/>
                          <a:cs typeface="Segoe UI"/>
                        </a:rPr>
                        <a:t>Initial</a:t>
                      </a:r>
                      <a:r>
                        <a:rPr sz="1100" spc="-2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100" spc="-5" dirty="0">
                          <a:latin typeface="Segoe UI"/>
                          <a:cs typeface="Segoe UI"/>
                        </a:rPr>
                        <a:t>LLD</a:t>
                      </a:r>
                      <a:r>
                        <a:rPr sz="1100" spc="-1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100" spc="-5" dirty="0">
                          <a:latin typeface="Segoe UI"/>
                          <a:cs typeface="Segoe UI"/>
                        </a:rPr>
                        <a:t>V1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T="31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lang="en-US" sz="1100" dirty="0">
                        <a:latin typeface="Segoe UI"/>
                        <a:cs typeface="Segoe UI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lang="en-US" sz="1100" dirty="0">
                          <a:latin typeface="Segoe UI"/>
                          <a:cs typeface="Segoe UI"/>
                        </a:rPr>
                        <a:t>Niharika Malik</a:t>
                      </a:r>
                      <a:endParaRPr sz="165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1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853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00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604" y="1103122"/>
            <a:ext cx="5707380" cy="4479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8290" indent="-276225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288925" algn="l"/>
              </a:tabLst>
            </a:pPr>
            <a:r>
              <a:rPr sz="1600" b="1" spc="95" dirty="0">
                <a:solidFill>
                  <a:srgbClr val="44536A"/>
                </a:solidFill>
                <a:latin typeface="Cambria"/>
                <a:cs typeface="Cambria"/>
              </a:rPr>
              <a:t>Introduction</a:t>
            </a:r>
            <a:endParaRPr sz="16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44536A"/>
              </a:buClr>
              <a:buFont typeface="Cambria"/>
              <a:buAutoNum type="arabicPeriod"/>
            </a:pPr>
            <a:endParaRPr sz="2250">
              <a:latin typeface="Cambria"/>
              <a:cs typeface="Cambria"/>
            </a:endParaRPr>
          </a:p>
          <a:p>
            <a:pPr marL="288290" lvl="1" indent="-27622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288925" algn="l"/>
              </a:tabLst>
            </a:pPr>
            <a:r>
              <a:rPr sz="1200" b="1" dirty="0">
                <a:solidFill>
                  <a:srgbClr val="44536A"/>
                </a:solidFill>
                <a:latin typeface="Times New Roman"/>
                <a:cs typeface="Times New Roman"/>
              </a:rPr>
              <a:t>Why</a:t>
            </a:r>
            <a:r>
              <a:rPr sz="1200" b="1" spc="-10" dirty="0">
                <a:solidFill>
                  <a:srgbClr val="44536A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44536A"/>
                </a:solidFill>
                <a:latin typeface="Times New Roman"/>
                <a:cs typeface="Times New Roman"/>
              </a:rPr>
              <a:t>this </a:t>
            </a:r>
            <a:r>
              <a:rPr sz="1200" b="1" spc="-10" dirty="0">
                <a:solidFill>
                  <a:srgbClr val="44536A"/>
                </a:solidFill>
                <a:latin typeface="Times New Roman"/>
                <a:cs typeface="Times New Roman"/>
              </a:rPr>
              <a:t>Low </a:t>
            </a:r>
            <a:r>
              <a:rPr sz="1200" b="1" spc="-5" dirty="0">
                <a:solidFill>
                  <a:srgbClr val="44536A"/>
                </a:solidFill>
                <a:latin typeface="Times New Roman"/>
                <a:cs typeface="Times New Roman"/>
              </a:rPr>
              <a:t>Level Document </a:t>
            </a:r>
            <a:r>
              <a:rPr sz="1200" b="1" dirty="0">
                <a:solidFill>
                  <a:srgbClr val="44536A"/>
                </a:solidFill>
                <a:latin typeface="Times New Roman"/>
                <a:cs typeface="Times New Roman"/>
              </a:rPr>
              <a:t>?</a:t>
            </a:r>
            <a:endParaRPr sz="1200">
              <a:latin typeface="Times New Roman"/>
              <a:cs typeface="Times New Roman"/>
            </a:endParaRPr>
          </a:p>
          <a:p>
            <a:pPr marL="18415" marR="48895" indent="-6350">
              <a:lnSpc>
                <a:spcPct val="112200"/>
              </a:lnSpc>
              <a:spcBef>
                <a:spcPts val="795"/>
              </a:spcBef>
            </a:pPr>
            <a:r>
              <a:rPr sz="1400" spc="-5" dirty="0">
                <a:latin typeface="Arial MT"/>
                <a:cs typeface="Arial MT"/>
              </a:rPr>
              <a:t>The</a:t>
            </a:r>
            <a:r>
              <a:rPr sz="1400" dirty="0">
                <a:latin typeface="Arial MT"/>
                <a:cs typeface="Arial MT"/>
              </a:rPr>
              <a:t> goal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of LLD </a:t>
            </a:r>
            <a:r>
              <a:rPr sz="1400" spc="-10" dirty="0">
                <a:latin typeface="Arial MT"/>
                <a:cs typeface="Arial MT"/>
              </a:rPr>
              <a:t>or</a:t>
            </a:r>
            <a:r>
              <a:rPr sz="1400" dirty="0">
                <a:latin typeface="Arial MT"/>
                <a:cs typeface="Arial MT"/>
              </a:rPr>
              <a:t> a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low-level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design </a:t>
            </a:r>
            <a:r>
              <a:rPr sz="1400" spc="-5" dirty="0">
                <a:latin typeface="Arial MT"/>
                <a:cs typeface="Arial MT"/>
              </a:rPr>
              <a:t>document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is</a:t>
            </a:r>
            <a:r>
              <a:rPr sz="1400" dirty="0">
                <a:latin typeface="Arial MT"/>
                <a:cs typeface="Arial MT"/>
              </a:rPr>
              <a:t> to</a:t>
            </a:r>
            <a:r>
              <a:rPr sz="1400" spc="-5" dirty="0">
                <a:latin typeface="Arial MT"/>
                <a:cs typeface="Arial MT"/>
              </a:rPr>
              <a:t> give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5" dirty="0">
                <a:latin typeface="Arial MT"/>
                <a:cs typeface="Arial MT"/>
              </a:rPr>
              <a:t> internal </a:t>
            </a:r>
            <a:r>
              <a:rPr sz="1400" dirty="0">
                <a:latin typeface="Arial MT"/>
                <a:cs typeface="Arial MT"/>
              </a:rPr>
              <a:t> logical </a:t>
            </a:r>
            <a:r>
              <a:rPr sz="1400" spc="-5" dirty="0">
                <a:latin typeface="Arial MT"/>
                <a:cs typeface="Arial MT"/>
              </a:rPr>
              <a:t>design </a:t>
            </a:r>
            <a:r>
              <a:rPr sz="1400" dirty="0">
                <a:latin typeface="Arial MT"/>
                <a:cs typeface="Arial MT"/>
              </a:rPr>
              <a:t>of </a:t>
            </a:r>
            <a:r>
              <a:rPr sz="1400" spc="-10" dirty="0">
                <a:latin typeface="Arial MT"/>
                <a:cs typeface="Arial MT"/>
              </a:rPr>
              <a:t>the </a:t>
            </a:r>
            <a:r>
              <a:rPr sz="1400" dirty="0">
                <a:latin typeface="Arial MT"/>
                <a:cs typeface="Arial MT"/>
              </a:rPr>
              <a:t>actual </a:t>
            </a:r>
            <a:r>
              <a:rPr sz="1400" spc="-5" dirty="0">
                <a:latin typeface="Arial MT"/>
                <a:cs typeface="Arial MT"/>
              </a:rPr>
              <a:t>program code </a:t>
            </a:r>
            <a:r>
              <a:rPr sz="1400" dirty="0">
                <a:latin typeface="Arial MT"/>
                <a:cs typeface="Arial MT"/>
              </a:rPr>
              <a:t>for Adult </a:t>
            </a:r>
            <a:r>
              <a:rPr sz="1400" spc="-5" dirty="0">
                <a:latin typeface="Arial MT"/>
                <a:cs typeface="Arial MT"/>
              </a:rPr>
              <a:t>Census Income 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Prediction.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LLD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describes</a:t>
            </a:r>
            <a:r>
              <a:rPr sz="1400" dirty="0">
                <a:latin typeface="Arial MT"/>
                <a:cs typeface="Arial MT"/>
              </a:rPr>
              <a:t> the</a:t>
            </a:r>
            <a:r>
              <a:rPr sz="1400" spc="-5" dirty="0">
                <a:latin typeface="Arial MT"/>
                <a:cs typeface="Arial MT"/>
              </a:rPr>
              <a:t> class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diagrams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with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5" dirty="0">
                <a:latin typeface="Arial MT"/>
                <a:cs typeface="Arial MT"/>
              </a:rPr>
              <a:t> methods</a:t>
            </a:r>
            <a:r>
              <a:rPr sz="1400" dirty="0">
                <a:latin typeface="Arial MT"/>
                <a:cs typeface="Arial MT"/>
              </a:rPr>
              <a:t> and 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relations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between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classes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and </a:t>
            </a:r>
            <a:r>
              <a:rPr sz="1400" spc="-5" dirty="0">
                <a:latin typeface="Arial MT"/>
                <a:cs typeface="Arial MT"/>
              </a:rPr>
              <a:t>program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specs.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It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describes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modules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so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that</a:t>
            </a:r>
            <a:r>
              <a:rPr sz="1400" dirty="0">
                <a:latin typeface="Arial MT"/>
                <a:cs typeface="Arial MT"/>
              </a:rPr>
              <a:t> the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programmer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can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directly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code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the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program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from </a:t>
            </a:r>
            <a:r>
              <a:rPr sz="1400" dirty="0">
                <a:latin typeface="Arial MT"/>
                <a:cs typeface="Arial MT"/>
              </a:rPr>
              <a:t>the 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document.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5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50">
              <a:latin typeface="Arial MT"/>
              <a:cs typeface="Arial MT"/>
            </a:endParaRPr>
          </a:p>
          <a:p>
            <a:pPr marL="240665" lvl="1" indent="-228600">
              <a:lnSpc>
                <a:spcPct val="100000"/>
              </a:lnSpc>
              <a:buAutoNum type="arabicPeriod" startAt="2"/>
              <a:tabLst>
                <a:tab pos="241300" algn="l"/>
              </a:tabLst>
            </a:pPr>
            <a:r>
              <a:rPr sz="1200" b="1" spc="-5" dirty="0">
                <a:solidFill>
                  <a:srgbClr val="44536A"/>
                </a:solidFill>
                <a:latin typeface="Times New Roman"/>
                <a:cs typeface="Times New Roman"/>
              </a:rPr>
              <a:t>Scope</a:t>
            </a:r>
            <a:endParaRPr sz="1200">
              <a:latin typeface="Times New Roman"/>
              <a:cs typeface="Times New Roman"/>
            </a:endParaRPr>
          </a:p>
          <a:p>
            <a:pPr marL="18415" marR="5080" indent="-6350">
              <a:lnSpc>
                <a:spcPct val="112000"/>
              </a:lnSpc>
              <a:spcBef>
                <a:spcPts val="810"/>
              </a:spcBef>
            </a:pPr>
            <a:r>
              <a:rPr sz="1400" spc="-5" dirty="0">
                <a:latin typeface="Arial MT"/>
                <a:cs typeface="Arial MT"/>
              </a:rPr>
              <a:t>Low-level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design</a:t>
            </a:r>
            <a:r>
              <a:rPr sz="1400" spc="-5" dirty="0">
                <a:latin typeface="Arial MT"/>
                <a:cs typeface="Arial MT"/>
              </a:rPr>
              <a:t> (LLD)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is a</a:t>
            </a:r>
            <a:r>
              <a:rPr sz="1400" spc="-5" dirty="0">
                <a:latin typeface="Arial MT"/>
                <a:cs typeface="Arial MT"/>
              </a:rPr>
              <a:t> component-level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design</a:t>
            </a:r>
            <a:r>
              <a:rPr sz="1400" spc="-5" dirty="0">
                <a:latin typeface="Arial MT"/>
                <a:cs typeface="Arial MT"/>
              </a:rPr>
              <a:t> process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that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follows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step-by-step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refinement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process. This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process</a:t>
            </a:r>
            <a:r>
              <a:rPr sz="1400" dirty="0">
                <a:latin typeface="Arial MT"/>
                <a:cs typeface="Arial MT"/>
              </a:rPr>
              <a:t> can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be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used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for 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designing </a:t>
            </a:r>
            <a:r>
              <a:rPr sz="1400" spc="-5" dirty="0">
                <a:latin typeface="Arial MT"/>
                <a:cs typeface="Arial MT"/>
              </a:rPr>
              <a:t>data structures, </a:t>
            </a:r>
            <a:r>
              <a:rPr sz="1400" dirty="0">
                <a:latin typeface="Arial MT"/>
                <a:cs typeface="Arial MT"/>
              </a:rPr>
              <a:t>required </a:t>
            </a:r>
            <a:r>
              <a:rPr sz="1400" spc="-5" dirty="0">
                <a:latin typeface="Arial MT"/>
                <a:cs typeface="Arial MT"/>
              </a:rPr>
              <a:t>software </a:t>
            </a:r>
            <a:r>
              <a:rPr sz="1400" dirty="0">
                <a:latin typeface="Arial MT"/>
                <a:cs typeface="Arial MT"/>
              </a:rPr>
              <a:t>architecture, </a:t>
            </a:r>
            <a:r>
              <a:rPr sz="1400" spc="-5" dirty="0">
                <a:latin typeface="Arial MT"/>
                <a:cs typeface="Arial MT"/>
              </a:rPr>
              <a:t>source </a:t>
            </a:r>
            <a:r>
              <a:rPr sz="1400" dirty="0">
                <a:latin typeface="Arial MT"/>
                <a:cs typeface="Arial MT"/>
              </a:rPr>
              <a:t>code 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and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ultimately,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performance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algorithms.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Overall,</a:t>
            </a:r>
            <a:r>
              <a:rPr sz="1400" dirty="0">
                <a:latin typeface="Arial MT"/>
                <a:cs typeface="Arial MT"/>
              </a:rPr>
              <a:t> the </a:t>
            </a:r>
            <a:r>
              <a:rPr sz="1400" spc="-5" dirty="0">
                <a:latin typeface="Arial MT"/>
                <a:cs typeface="Arial MT"/>
              </a:rPr>
              <a:t>data </a:t>
            </a:r>
            <a:r>
              <a:rPr sz="1400" dirty="0">
                <a:latin typeface="Arial MT"/>
                <a:cs typeface="Arial MT"/>
              </a:rPr>
              <a:t>organization 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may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be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defined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during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requirement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analysis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and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then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refined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during 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data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design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work.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5072" y="969445"/>
            <a:ext cx="2114550" cy="789940"/>
          </a:xfrm>
          <a:prstGeom prst="rect">
            <a:avLst/>
          </a:prstGeom>
        </p:spPr>
        <p:txBody>
          <a:bodyPr vert="horz" wrap="square" lIns="0" tIns="142875" rIns="0" bIns="0" rtlCol="0">
            <a:spAutoFit/>
          </a:bodyPr>
          <a:lstStyle/>
          <a:p>
            <a:pPr marL="78105">
              <a:lnSpc>
                <a:spcPct val="100000"/>
              </a:lnSpc>
              <a:spcBef>
                <a:spcPts val="1125"/>
              </a:spcBef>
            </a:pPr>
            <a:r>
              <a:rPr sz="1600" b="1" spc="135" dirty="0">
                <a:solidFill>
                  <a:srgbClr val="44536A"/>
                </a:solidFill>
                <a:latin typeface="Cambria"/>
                <a:cs typeface="Cambria"/>
              </a:rPr>
              <a:t>2.</a:t>
            </a:r>
            <a:r>
              <a:rPr sz="1600" b="1" dirty="0">
                <a:solidFill>
                  <a:srgbClr val="44536A"/>
                </a:solidFill>
                <a:latin typeface="Cambria"/>
                <a:cs typeface="Cambria"/>
              </a:rPr>
              <a:t> </a:t>
            </a:r>
            <a:r>
              <a:rPr sz="1800" b="1" spc="110" dirty="0">
                <a:solidFill>
                  <a:srgbClr val="44536A"/>
                </a:solidFill>
                <a:latin typeface="Cambria"/>
                <a:cs typeface="Cambria"/>
              </a:rPr>
              <a:t>Architecture</a:t>
            </a:r>
            <a:endParaRPr sz="18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910"/>
              </a:spcBef>
            </a:pPr>
            <a:r>
              <a:rPr sz="1600" spc="-5" dirty="0">
                <a:solidFill>
                  <a:srgbClr val="44536A"/>
                </a:solidFill>
                <a:latin typeface="Arial MT"/>
                <a:cs typeface="Arial MT"/>
              </a:rPr>
              <a:t>Proposed</a:t>
            </a:r>
            <a:r>
              <a:rPr sz="1600" spc="-25" dirty="0">
                <a:solidFill>
                  <a:srgbClr val="44536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44536A"/>
                </a:solidFill>
                <a:latin typeface="Arial MT"/>
                <a:cs typeface="Arial MT"/>
              </a:rPr>
              <a:t>Methodology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5072" y="5136261"/>
            <a:ext cx="18999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44536A"/>
                </a:solidFill>
                <a:latin typeface="Arial MT"/>
                <a:cs typeface="Arial MT"/>
              </a:rPr>
              <a:t>Deployment</a:t>
            </a:r>
            <a:r>
              <a:rPr sz="1600" spc="-65" dirty="0">
                <a:solidFill>
                  <a:srgbClr val="44536A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44536A"/>
                </a:solidFill>
                <a:latin typeface="Arial MT"/>
                <a:cs typeface="Arial MT"/>
              </a:rPr>
              <a:t>Process</a:t>
            </a:r>
            <a:endParaRPr sz="16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82917" y="1947914"/>
            <a:ext cx="5742507" cy="270320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74289" y="5671513"/>
            <a:ext cx="5744529" cy="205536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1324101"/>
            <a:ext cx="5923915" cy="67392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2425" indent="-340360">
              <a:lnSpc>
                <a:spcPct val="100000"/>
              </a:lnSpc>
              <a:spcBef>
                <a:spcPts val="95"/>
              </a:spcBef>
              <a:buAutoNum type="arabicPeriod" startAt="3"/>
              <a:tabLst>
                <a:tab pos="352425" algn="l"/>
                <a:tab pos="353060" algn="l"/>
              </a:tabLst>
            </a:pPr>
            <a:r>
              <a:rPr sz="1600" b="1" spc="100" dirty="0">
                <a:solidFill>
                  <a:srgbClr val="44536A"/>
                </a:solidFill>
                <a:latin typeface="Cambria"/>
                <a:cs typeface="Cambria"/>
              </a:rPr>
              <a:t>Architecture</a:t>
            </a:r>
            <a:r>
              <a:rPr sz="1600" b="1" spc="150" dirty="0">
                <a:solidFill>
                  <a:srgbClr val="44536A"/>
                </a:solidFill>
                <a:latin typeface="Cambria"/>
                <a:cs typeface="Cambria"/>
              </a:rPr>
              <a:t> </a:t>
            </a:r>
            <a:r>
              <a:rPr sz="1600" b="1" spc="90" dirty="0">
                <a:solidFill>
                  <a:srgbClr val="44536A"/>
                </a:solidFill>
                <a:latin typeface="Cambria"/>
                <a:cs typeface="Cambria"/>
              </a:rPr>
              <a:t>Description</a:t>
            </a:r>
            <a:endParaRPr sz="1600">
              <a:latin typeface="Cambria"/>
              <a:cs typeface="Cambria"/>
            </a:endParaRPr>
          </a:p>
          <a:p>
            <a:pPr>
              <a:lnSpc>
                <a:spcPct val="100000"/>
              </a:lnSpc>
              <a:buClr>
                <a:srgbClr val="44536A"/>
              </a:buClr>
              <a:buFont typeface="Cambria"/>
              <a:buAutoNum type="arabicPeriod" startAt="3"/>
            </a:pPr>
            <a:endParaRPr sz="1800">
              <a:latin typeface="Cambria"/>
              <a:cs typeface="Cambria"/>
            </a:endParaRPr>
          </a:p>
          <a:p>
            <a:pPr marL="288290" lvl="1" indent="-276225">
              <a:lnSpc>
                <a:spcPct val="100000"/>
              </a:lnSpc>
              <a:spcBef>
                <a:spcPts val="1435"/>
              </a:spcBef>
              <a:buAutoNum type="arabicPeriod"/>
              <a:tabLst>
                <a:tab pos="288925" algn="l"/>
              </a:tabLst>
            </a:pPr>
            <a:r>
              <a:rPr sz="1200" b="1" spc="-5" dirty="0">
                <a:solidFill>
                  <a:srgbClr val="44536A"/>
                </a:solidFill>
                <a:latin typeface="Times New Roman"/>
                <a:cs typeface="Times New Roman"/>
              </a:rPr>
              <a:t>Data</a:t>
            </a:r>
            <a:r>
              <a:rPr sz="1200" b="1" spc="-25" dirty="0">
                <a:solidFill>
                  <a:srgbClr val="44536A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44536A"/>
                </a:solidFill>
                <a:latin typeface="Times New Roman"/>
                <a:cs typeface="Times New Roman"/>
              </a:rPr>
              <a:t>Description</a:t>
            </a:r>
            <a:endParaRPr sz="1200">
              <a:latin typeface="Times New Roman"/>
              <a:cs typeface="Times New Roman"/>
            </a:endParaRPr>
          </a:p>
          <a:p>
            <a:pPr marL="123825" marR="136525" indent="-6350">
              <a:lnSpc>
                <a:spcPct val="112000"/>
              </a:lnSpc>
              <a:spcBef>
                <a:spcPts val="810"/>
              </a:spcBef>
            </a:pPr>
            <a:r>
              <a:rPr sz="1400" spc="-5" dirty="0">
                <a:latin typeface="Arial MT"/>
                <a:cs typeface="Arial MT"/>
              </a:rPr>
              <a:t>The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dataset </a:t>
            </a:r>
            <a:r>
              <a:rPr sz="1400" dirty="0">
                <a:latin typeface="Arial MT"/>
                <a:cs typeface="Arial MT"/>
              </a:rPr>
              <a:t>named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Adult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Census Income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is</a:t>
            </a:r>
            <a:r>
              <a:rPr sz="1400" spc="-5" dirty="0">
                <a:latin typeface="Arial MT"/>
                <a:cs typeface="Arial MT"/>
              </a:rPr>
              <a:t> available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kaggle and</a:t>
            </a:r>
            <a:r>
              <a:rPr sz="1400" spc="-5" dirty="0">
                <a:latin typeface="Arial MT"/>
                <a:cs typeface="Arial MT"/>
              </a:rPr>
              <a:t> UCI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repository.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This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data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was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extracted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from</a:t>
            </a:r>
            <a:r>
              <a:rPr sz="1400" dirty="0">
                <a:latin typeface="Arial MT"/>
                <a:cs typeface="Arial MT"/>
              </a:rPr>
              <a:t> the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u="heavy" spc="-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  <a:hlinkClick r:id="rId2"/>
              </a:rPr>
              <a:t>1994</a:t>
            </a:r>
            <a:r>
              <a:rPr sz="1400" dirty="0">
                <a:latin typeface="Arial MT"/>
                <a:cs typeface="Arial MT"/>
                <a:hlinkClick r:id="rId2"/>
              </a:rPr>
              <a:t> </a:t>
            </a:r>
            <a:r>
              <a:rPr sz="1400" spc="-5" dirty="0">
                <a:latin typeface="Arial MT"/>
                <a:cs typeface="Arial MT"/>
              </a:rPr>
              <a:t>census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bureau 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dataset </a:t>
            </a:r>
            <a:r>
              <a:rPr sz="1400" dirty="0">
                <a:latin typeface="Arial MT"/>
                <a:cs typeface="Arial MT"/>
              </a:rPr>
              <a:t>by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Ronny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Kohavi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and Barry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Becker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(Data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Mining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and 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Visualization,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Silicon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Graphics).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The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prediction task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is</a:t>
            </a:r>
            <a:r>
              <a:rPr sz="1400" dirty="0">
                <a:latin typeface="Arial MT"/>
                <a:cs typeface="Arial MT"/>
              </a:rPr>
              <a:t> to </a:t>
            </a:r>
            <a:r>
              <a:rPr sz="1400" spc="-5" dirty="0">
                <a:latin typeface="Arial MT"/>
                <a:cs typeface="Arial MT"/>
              </a:rPr>
              <a:t>determine 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whether</a:t>
            </a:r>
            <a:r>
              <a:rPr sz="1400" dirty="0">
                <a:latin typeface="Arial MT"/>
                <a:cs typeface="Arial MT"/>
              </a:rPr>
              <a:t> a </a:t>
            </a:r>
            <a:r>
              <a:rPr sz="1400" spc="-5" dirty="0">
                <a:latin typeface="Arial MT"/>
                <a:cs typeface="Arial MT"/>
              </a:rPr>
              <a:t>person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makes</a:t>
            </a:r>
            <a:r>
              <a:rPr sz="1400" spc="-5" dirty="0">
                <a:latin typeface="Arial MT"/>
                <a:cs typeface="Arial MT"/>
              </a:rPr>
              <a:t> over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$50K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year</a:t>
            </a:r>
            <a:r>
              <a:rPr sz="1400" dirty="0">
                <a:latin typeface="Arial MT"/>
                <a:cs typeface="Arial MT"/>
              </a:rPr>
              <a:t> or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not.</a:t>
            </a:r>
            <a:endParaRPr sz="1400">
              <a:latin typeface="Arial MT"/>
              <a:cs typeface="Arial MT"/>
            </a:endParaRPr>
          </a:p>
          <a:p>
            <a:pPr marL="288290" lvl="1" indent="-276225">
              <a:lnSpc>
                <a:spcPct val="100000"/>
              </a:lnSpc>
              <a:spcBef>
                <a:spcPts val="885"/>
              </a:spcBef>
              <a:buAutoNum type="arabicPeriod" startAt="2"/>
              <a:tabLst>
                <a:tab pos="288925" algn="l"/>
              </a:tabLst>
            </a:pPr>
            <a:r>
              <a:rPr sz="1200" b="1" spc="-5" dirty="0">
                <a:solidFill>
                  <a:srgbClr val="44536A"/>
                </a:solidFill>
                <a:latin typeface="Times New Roman"/>
                <a:cs typeface="Times New Roman"/>
              </a:rPr>
              <a:t>Data</a:t>
            </a:r>
            <a:r>
              <a:rPr sz="1200" b="1" spc="-25" dirty="0">
                <a:solidFill>
                  <a:srgbClr val="44536A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44536A"/>
                </a:solidFill>
                <a:latin typeface="Times New Roman"/>
                <a:cs typeface="Times New Roman"/>
              </a:rPr>
              <a:t>Preparation</a:t>
            </a:r>
            <a:endParaRPr sz="1200">
              <a:latin typeface="Times New Roman"/>
              <a:cs typeface="Times New Roman"/>
            </a:endParaRPr>
          </a:p>
          <a:p>
            <a:pPr marL="18415" marR="5080" indent="-6350">
              <a:lnSpc>
                <a:spcPct val="112100"/>
              </a:lnSpc>
              <a:spcBef>
                <a:spcPts val="795"/>
              </a:spcBef>
            </a:pPr>
            <a:r>
              <a:rPr sz="1400" spc="-5" dirty="0">
                <a:latin typeface="Arial MT"/>
                <a:cs typeface="Arial MT"/>
              </a:rPr>
              <a:t>This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step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includes</a:t>
            </a:r>
            <a:r>
              <a:rPr sz="1400" dirty="0">
                <a:latin typeface="Arial MT"/>
                <a:cs typeface="Arial MT"/>
              </a:rPr>
              <a:t> all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the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necessary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steps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that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take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place </a:t>
            </a:r>
            <a:r>
              <a:rPr sz="1400" dirty="0">
                <a:latin typeface="Arial MT"/>
                <a:cs typeface="Arial MT"/>
              </a:rPr>
              <a:t>in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the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life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cycle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of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data science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project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namely,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Data </a:t>
            </a:r>
            <a:r>
              <a:rPr sz="1400" dirty="0">
                <a:latin typeface="Arial MT"/>
                <a:cs typeface="Arial MT"/>
              </a:rPr>
              <a:t>cleaning, </a:t>
            </a:r>
            <a:r>
              <a:rPr sz="1400" spc="-5" dirty="0">
                <a:latin typeface="Arial MT"/>
                <a:cs typeface="Arial MT"/>
              </a:rPr>
              <a:t>Exploratory Data Analysis </a:t>
            </a:r>
            <a:r>
              <a:rPr sz="1400" dirty="0">
                <a:latin typeface="Arial MT"/>
                <a:cs typeface="Arial MT"/>
              </a:rPr>
              <a:t> (EDA), and </a:t>
            </a:r>
            <a:r>
              <a:rPr sz="1400" spc="-5" dirty="0">
                <a:latin typeface="Arial MT"/>
                <a:cs typeface="Arial MT"/>
              </a:rPr>
              <a:t>outlier treatment. </a:t>
            </a:r>
            <a:r>
              <a:rPr sz="1400" dirty="0">
                <a:latin typeface="Arial MT"/>
                <a:cs typeface="Arial MT"/>
              </a:rPr>
              <a:t>In this </a:t>
            </a:r>
            <a:r>
              <a:rPr sz="1400" spc="-5" dirty="0">
                <a:latin typeface="Arial MT"/>
                <a:cs typeface="Arial MT"/>
              </a:rPr>
              <a:t>step, </a:t>
            </a:r>
            <a:r>
              <a:rPr sz="1400" dirty="0">
                <a:latin typeface="Arial MT"/>
                <a:cs typeface="Arial MT"/>
              </a:rPr>
              <a:t>our </a:t>
            </a:r>
            <a:r>
              <a:rPr sz="1400" spc="-5" dirty="0">
                <a:latin typeface="Arial MT"/>
                <a:cs typeface="Arial MT"/>
              </a:rPr>
              <a:t>data gets </a:t>
            </a:r>
            <a:r>
              <a:rPr sz="1400" dirty="0">
                <a:latin typeface="Arial MT"/>
                <a:cs typeface="Arial MT"/>
              </a:rPr>
              <a:t>prepared to be fed 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 </a:t>
            </a:r>
            <a:r>
              <a:rPr sz="1400" spc="-5" dirty="0">
                <a:latin typeface="Arial MT"/>
                <a:cs typeface="Arial MT"/>
              </a:rPr>
              <a:t>our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ML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model.</a:t>
            </a:r>
            <a:endParaRPr sz="1400">
              <a:latin typeface="Arial MT"/>
              <a:cs typeface="Arial MT"/>
            </a:endParaRPr>
          </a:p>
          <a:p>
            <a:pPr marL="288290" lvl="1" indent="-276225">
              <a:lnSpc>
                <a:spcPct val="100000"/>
              </a:lnSpc>
              <a:spcBef>
                <a:spcPts val="869"/>
              </a:spcBef>
              <a:buAutoNum type="arabicPeriod" startAt="3"/>
              <a:tabLst>
                <a:tab pos="288925" algn="l"/>
              </a:tabLst>
            </a:pPr>
            <a:r>
              <a:rPr sz="1200" b="1" spc="-5" dirty="0">
                <a:solidFill>
                  <a:srgbClr val="44536A"/>
                </a:solidFill>
                <a:latin typeface="Times New Roman"/>
                <a:cs typeface="Times New Roman"/>
              </a:rPr>
              <a:t>Model</a:t>
            </a:r>
            <a:r>
              <a:rPr sz="1200" b="1" spc="-20" dirty="0">
                <a:solidFill>
                  <a:srgbClr val="44536A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44536A"/>
                </a:solidFill>
                <a:latin typeface="Times New Roman"/>
                <a:cs typeface="Times New Roman"/>
              </a:rPr>
              <a:t>Development</a:t>
            </a:r>
            <a:endParaRPr sz="1200">
              <a:latin typeface="Times New Roman"/>
              <a:cs typeface="Times New Roman"/>
            </a:endParaRPr>
          </a:p>
          <a:p>
            <a:pPr marL="190500" marR="228600" indent="-6350">
              <a:lnSpc>
                <a:spcPct val="112100"/>
              </a:lnSpc>
              <a:spcBef>
                <a:spcPts val="810"/>
              </a:spcBef>
            </a:pPr>
            <a:r>
              <a:rPr sz="1400" spc="-5" dirty="0">
                <a:latin typeface="Arial MT"/>
                <a:cs typeface="Arial MT"/>
              </a:rPr>
              <a:t>This step contains </a:t>
            </a:r>
            <a:r>
              <a:rPr sz="1400" dirty="0">
                <a:latin typeface="Arial MT"/>
                <a:cs typeface="Arial MT"/>
              </a:rPr>
              <a:t>all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other necessary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steps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such</a:t>
            </a:r>
            <a:r>
              <a:rPr sz="1400" spc="-10" dirty="0">
                <a:latin typeface="Arial MT"/>
                <a:cs typeface="Arial MT"/>
              </a:rPr>
              <a:t> as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Feature 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Engineering,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Feature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Selection, Model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Selection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and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Hyperparameter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tuning to </a:t>
            </a:r>
            <a:r>
              <a:rPr sz="1400" spc="-5" dirty="0">
                <a:latin typeface="Arial MT"/>
                <a:cs typeface="Arial MT"/>
              </a:rPr>
              <a:t>make </a:t>
            </a:r>
            <a:r>
              <a:rPr sz="1400" dirty="0">
                <a:latin typeface="Arial MT"/>
                <a:cs typeface="Arial MT"/>
              </a:rPr>
              <a:t>the best </a:t>
            </a:r>
            <a:r>
              <a:rPr sz="1400" spc="-5" dirty="0">
                <a:latin typeface="Arial MT"/>
                <a:cs typeface="Arial MT"/>
              </a:rPr>
              <a:t>possible model that can </a:t>
            </a:r>
            <a:r>
              <a:rPr sz="1400" dirty="0">
                <a:latin typeface="Arial MT"/>
                <a:cs typeface="Arial MT"/>
              </a:rPr>
              <a:t>be made for </a:t>
            </a:r>
            <a:r>
              <a:rPr sz="1400" spc="-5" dirty="0">
                <a:latin typeface="Arial MT"/>
                <a:cs typeface="Arial MT"/>
              </a:rPr>
              <a:t>accurate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and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correct prediction.</a:t>
            </a:r>
            <a:endParaRPr sz="1400">
              <a:latin typeface="Arial MT"/>
              <a:cs typeface="Arial MT"/>
            </a:endParaRPr>
          </a:p>
          <a:p>
            <a:pPr marL="288290" lvl="1" indent="-276225">
              <a:lnSpc>
                <a:spcPct val="100000"/>
              </a:lnSpc>
              <a:spcBef>
                <a:spcPts val="875"/>
              </a:spcBef>
              <a:buAutoNum type="arabicPeriod" startAt="4"/>
              <a:tabLst>
                <a:tab pos="288925" algn="l"/>
              </a:tabLst>
            </a:pPr>
            <a:r>
              <a:rPr sz="1200" b="1" spc="-5" dirty="0">
                <a:solidFill>
                  <a:srgbClr val="44536A"/>
                </a:solidFill>
                <a:latin typeface="Times New Roman"/>
                <a:cs typeface="Times New Roman"/>
              </a:rPr>
              <a:t>Deployment</a:t>
            </a:r>
            <a:r>
              <a:rPr sz="1200" b="1" spc="-20" dirty="0">
                <a:solidFill>
                  <a:srgbClr val="44536A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44536A"/>
                </a:solidFill>
                <a:latin typeface="Times New Roman"/>
                <a:cs typeface="Times New Roman"/>
              </a:rPr>
              <a:t>Process</a:t>
            </a:r>
            <a:endParaRPr sz="1200">
              <a:latin typeface="Times New Roman"/>
              <a:cs typeface="Times New Roman"/>
            </a:endParaRPr>
          </a:p>
          <a:p>
            <a:pPr marL="123825" marR="8255" indent="-6350">
              <a:lnSpc>
                <a:spcPct val="112200"/>
              </a:lnSpc>
              <a:spcBef>
                <a:spcPts val="805"/>
              </a:spcBef>
            </a:pPr>
            <a:r>
              <a:rPr sz="1400" dirty="0">
                <a:latin typeface="Arial MT"/>
                <a:cs typeface="Arial MT"/>
              </a:rPr>
              <a:t>In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this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step,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we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first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develop</a:t>
            </a:r>
            <a:r>
              <a:rPr sz="1400" dirty="0">
                <a:latin typeface="Arial MT"/>
                <a:cs typeface="Arial MT"/>
              </a:rPr>
              <a:t> the</a:t>
            </a:r>
            <a:r>
              <a:rPr sz="1400" spc="-5" dirty="0">
                <a:latin typeface="Arial MT"/>
                <a:cs typeface="Arial MT"/>
              </a:rPr>
              <a:t> UI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using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Anvil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and</a:t>
            </a:r>
            <a:r>
              <a:rPr sz="1400" spc="-5" dirty="0">
                <a:latin typeface="Arial MT"/>
                <a:cs typeface="Arial MT"/>
              </a:rPr>
              <a:t> connect with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our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code 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 </a:t>
            </a:r>
            <a:r>
              <a:rPr sz="1400" spc="-5" dirty="0">
                <a:latin typeface="Arial MT"/>
                <a:cs typeface="Arial MT"/>
              </a:rPr>
              <a:t>which </a:t>
            </a:r>
            <a:r>
              <a:rPr sz="1400" dirty="0">
                <a:latin typeface="Arial MT"/>
                <a:cs typeface="Arial MT"/>
              </a:rPr>
              <a:t>our model is </a:t>
            </a:r>
            <a:r>
              <a:rPr sz="1400" spc="-5" dirty="0">
                <a:latin typeface="Arial MT"/>
                <a:cs typeface="Arial MT"/>
              </a:rPr>
              <a:t>running with the </a:t>
            </a:r>
            <a:r>
              <a:rPr sz="1400" dirty="0">
                <a:latin typeface="Arial MT"/>
                <a:cs typeface="Arial MT"/>
              </a:rPr>
              <a:t>help </a:t>
            </a:r>
            <a:r>
              <a:rPr sz="1400" spc="-5" dirty="0">
                <a:latin typeface="Arial MT"/>
                <a:cs typeface="Arial MT"/>
              </a:rPr>
              <a:t>of </a:t>
            </a:r>
            <a:r>
              <a:rPr sz="1400" dirty="0">
                <a:latin typeface="Arial MT"/>
                <a:cs typeface="Arial MT"/>
              </a:rPr>
              <a:t>an </a:t>
            </a:r>
            <a:r>
              <a:rPr sz="1400" spc="-5" dirty="0">
                <a:latin typeface="Arial MT"/>
                <a:cs typeface="Arial MT"/>
              </a:rPr>
              <a:t>uplink and </a:t>
            </a:r>
            <a:r>
              <a:rPr sz="1400" dirty="0">
                <a:latin typeface="Arial MT"/>
                <a:cs typeface="Arial MT"/>
              </a:rPr>
              <a:t>create a 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server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using</a:t>
            </a:r>
            <a:r>
              <a:rPr sz="1400" spc="-5" dirty="0">
                <a:latin typeface="Arial MT"/>
                <a:cs typeface="Arial MT"/>
              </a:rPr>
              <a:t> Flask which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runs </a:t>
            </a:r>
            <a:r>
              <a:rPr sz="1400" spc="-5" dirty="0">
                <a:latin typeface="Arial MT"/>
                <a:cs typeface="Arial MT"/>
              </a:rPr>
              <a:t>the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uplink</a:t>
            </a:r>
            <a:r>
              <a:rPr sz="1400" dirty="0">
                <a:latin typeface="Arial MT"/>
                <a:cs typeface="Arial MT"/>
              </a:rPr>
              <a:t> code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(server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code)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using </a:t>
            </a:r>
            <a:r>
              <a:rPr sz="1400" dirty="0">
                <a:latin typeface="Arial MT"/>
                <a:cs typeface="Arial MT"/>
              </a:rPr>
              <a:t>parallel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execution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or</a:t>
            </a:r>
            <a:r>
              <a:rPr sz="1400" spc="-5" dirty="0">
                <a:latin typeface="Arial MT"/>
                <a:cs typeface="Arial MT"/>
              </a:rPr>
              <a:t> asynchronous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execution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and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we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will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then</a:t>
            </a:r>
            <a:r>
              <a:rPr sz="1400" spc="-5" dirty="0">
                <a:latin typeface="Arial MT"/>
                <a:cs typeface="Arial MT"/>
              </a:rPr>
              <a:t> upload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hole </a:t>
            </a:r>
            <a:r>
              <a:rPr sz="1400" dirty="0">
                <a:latin typeface="Arial MT"/>
                <a:cs typeface="Arial MT"/>
              </a:rPr>
              <a:t> code in </a:t>
            </a:r>
            <a:r>
              <a:rPr sz="1400" spc="-5" dirty="0">
                <a:latin typeface="Arial MT"/>
                <a:cs typeface="Arial MT"/>
              </a:rPr>
              <a:t>Heroku cloud using </a:t>
            </a:r>
            <a:r>
              <a:rPr sz="1400" dirty="0">
                <a:latin typeface="Arial MT"/>
                <a:cs typeface="Arial MT"/>
              </a:rPr>
              <a:t>git and </a:t>
            </a:r>
            <a:r>
              <a:rPr sz="1400" spc="-5" dirty="0">
                <a:latin typeface="Arial MT"/>
                <a:cs typeface="Arial MT"/>
              </a:rPr>
              <a:t>github. </a:t>
            </a:r>
            <a:r>
              <a:rPr sz="1400" dirty="0">
                <a:latin typeface="Arial MT"/>
                <a:cs typeface="Arial MT"/>
              </a:rPr>
              <a:t>We </a:t>
            </a:r>
            <a:r>
              <a:rPr sz="1400" spc="-5" dirty="0">
                <a:latin typeface="Arial MT"/>
                <a:cs typeface="Arial MT"/>
              </a:rPr>
              <a:t>will then set </a:t>
            </a:r>
            <a:r>
              <a:rPr sz="1400" dirty="0">
                <a:latin typeface="Arial MT"/>
                <a:cs typeface="Arial MT"/>
              </a:rPr>
              <a:t>a cron job on 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that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server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keep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server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and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server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code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running</a:t>
            </a:r>
            <a:r>
              <a:rPr sz="1400" spc="-5" dirty="0">
                <a:latin typeface="Arial MT"/>
                <a:cs typeface="Arial MT"/>
              </a:rPr>
              <a:t> forever.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1103122"/>
            <a:ext cx="1945639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135" dirty="0">
                <a:solidFill>
                  <a:srgbClr val="44536A"/>
                </a:solidFill>
                <a:latin typeface="Cambria"/>
                <a:cs typeface="Cambria"/>
              </a:rPr>
              <a:t>4.</a:t>
            </a:r>
            <a:r>
              <a:rPr sz="1600" b="1" spc="170" dirty="0">
                <a:solidFill>
                  <a:srgbClr val="44536A"/>
                </a:solidFill>
                <a:latin typeface="Cambria"/>
                <a:cs typeface="Cambria"/>
              </a:rPr>
              <a:t> </a:t>
            </a:r>
            <a:r>
              <a:rPr sz="1600" b="1" spc="105" dirty="0">
                <a:solidFill>
                  <a:srgbClr val="44536A"/>
                </a:solidFill>
                <a:latin typeface="Cambria"/>
                <a:cs typeface="Cambria"/>
              </a:rPr>
              <a:t>Unit</a:t>
            </a:r>
            <a:r>
              <a:rPr sz="1600" b="1" spc="180" dirty="0">
                <a:solidFill>
                  <a:srgbClr val="44536A"/>
                </a:solidFill>
                <a:latin typeface="Cambria"/>
                <a:cs typeface="Cambria"/>
              </a:rPr>
              <a:t> </a:t>
            </a:r>
            <a:r>
              <a:rPr sz="1600" b="1" spc="100" dirty="0">
                <a:solidFill>
                  <a:srgbClr val="44536A"/>
                </a:solidFill>
                <a:latin typeface="Cambria"/>
                <a:cs typeface="Cambria"/>
              </a:rPr>
              <a:t>Test</a:t>
            </a:r>
            <a:r>
              <a:rPr sz="1600" b="1" spc="180" dirty="0">
                <a:solidFill>
                  <a:srgbClr val="44536A"/>
                </a:solidFill>
                <a:latin typeface="Cambria"/>
                <a:cs typeface="Cambria"/>
              </a:rPr>
              <a:t> </a:t>
            </a:r>
            <a:r>
              <a:rPr sz="1600" b="1" spc="114" dirty="0">
                <a:solidFill>
                  <a:srgbClr val="44536A"/>
                </a:solidFill>
                <a:latin typeface="Cambria"/>
                <a:cs typeface="Cambria"/>
              </a:rPr>
              <a:t>Cases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88335" y="8568690"/>
            <a:ext cx="15271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55" dirty="0">
                <a:solidFill>
                  <a:srgbClr val="44536A"/>
                </a:solidFill>
                <a:latin typeface="Cambria"/>
                <a:cs typeface="Cambria"/>
              </a:rPr>
              <a:t>-----x---X---x----</a:t>
            </a:r>
            <a:endParaRPr sz="1600">
              <a:latin typeface="Cambria"/>
              <a:cs typeface="Cambri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97825" y="1908601"/>
          <a:ext cx="6636384" cy="62147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8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1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453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6737">
                <a:tc>
                  <a:txBody>
                    <a:bodyPr/>
                    <a:lstStyle/>
                    <a:p>
                      <a:pPr marL="454659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Test</a:t>
                      </a:r>
                      <a:r>
                        <a:rPr sz="14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Case</a:t>
                      </a:r>
                      <a:r>
                        <a:rPr sz="1400" b="1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Description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9588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455295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Pre-Requisite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9588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535305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Expected</a:t>
                      </a:r>
                      <a:r>
                        <a:rPr sz="14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Result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9588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0727">
                <a:tc>
                  <a:txBody>
                    <a:bodyPr/>
                    <a:lstStyle/>
                    <a:p>
                      <a:pPr marL="66675" marR="697230">
                        <a:lnSpc>
                          <a:spcPct val="103299"/>
                        </a:lnSpc>
                        <a:spcBef>
                          <a:spcPts val="9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Verify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whether the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Application 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URL is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 accessible</a:t>
                      </a:r>
                      <a:r>
                        <a:rPr sz="14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to</a:t>
                      </a:r>
                      <a:r>
                        <a:rPr sz="14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14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user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 marR="897890">
                        <a:lnSpc>
                          <a:spcPct val="103299"/>
                        </a:lnSpc>
                        <a:spcBef>
                          <a:spcPts val="9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Application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URL</a:t>
                      </a:r>
                      <a:r>
                        <a:rPr sz="1400" spc="-8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should </a:t>
                      </a:r>
                      <a:r>
                        <a:rPr sz="1400" spc="-37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be</a:t>
                      </a:r>
                      <a:r>
                        <a:rPr sz="14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defined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 marR="78740">
                        <a:lnSpc>
                          <a:spcPct val="103299"/>
                        </a:lnSpc>
                        <a:spcBef>
                          <a:spcPts val="9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Application 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URL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should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be </a:t>
                      </a:r>
                      <a:r>
                        <a:rPr sz="1400" spc="-37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accessible</a:t>
                      </a:r>
                      <a:r>
                        <a:rPr sz="14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to</a:t>
                      </a:r>
                      <a:r>
                        <a:rPr sz="14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14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user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2165">
                <a:tc>
                  <a:txBody>
                    <a:bodyPr/>
                    <a:lstStyle/>
                    <a:p>
                      <a:pPr marL="66675" marR="716280">
                        <a:lnSpc>
                          <a:spcPct val="103299"/>
                        </a:lnSpc>
                        <a:spcBef>
                          <a:spcPts val="9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Verify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whether the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Application loads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completely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for the </a:t>
                      </a:r>
                      <a:r>
                        <a:rPr sz="14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user</a:t>
                      </a:r>
                      <a:r>
                        <a:rPr sz="14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when</a:t>
                      </a:r>
                      <a:r>
                        <a:rPr sz="14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14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URL</a:t>
                      </a:r>
                      <a:r>
                        <a:rPr sz="14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is </a:t>
                      </a:r>
                      <a:r>
                        <a:rPr sz="1400" spc="-37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accessed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 marR="179070">
                        <a:lnSpc>
                          <a:spcPct val="103299"/>
                        </a:lnSpc>
                        <a:spcBef>
                          <a:spcPts val="90"/>
                        </a:spcBef>
                        <a:buAutoNum type="arabicPeriod"/>
                        <a:tabLst>
                          <a:tab pos="266700" algn="l"/>
                        </a:tabLst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Application</a:t>
                      </a:r>
                      <a:r>
                        <a:rPr sz="14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URL</a:t>
                      </a:r>
                      <a:r>
                        <a:rPr sz="14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is </a:t>
                      </a:r>
                      <a:r>
                        <a:rPr sz="1400" spc="-37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accessible</a:t>
                      </a:r>
                      <a:endParaRPr sz="1400">
                        <a:latin typeface="Arial MT"/>
                        <a:cs typeface="Arial MT"/>
                      </a:endParaRPr>
                    </a:p>
                    <a:p>
                      <a:pPr marL="66675" marR="584200">
                        <a:lnSpc>
                          <a:spcPct val="103299"/>
                        </a:lnSpc>
                        <a:buAutoNum type="arabicPeriod"/>
                        <a:tabLst>
                          <a:tab pos="266065" algn="l"/>
                        </a:tabLst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Application</a:t>
                      </a:r>
                      <a:r>
                        <a:rPr sz="1400" spc="-6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is </a:t>
                      </a:r>
                      <a:r>
                        <a:rPr sz="1400" spc="-37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deployed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marL="66675" marR="768350">
                        <a:lnSpc>
                          <a:spcPts val="1610"/>
                        </a:lnSpc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Application 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URL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should</a:t>
                      </a:r>
                      <a:r>
                        <a:rPr sz="14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be</a:t>
                      </a:r>
                      <a:r>
                        <a:rPr sz="14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defined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0727">
                <a:tc>
                  <a:txBody>
                    <a:bodyPr/>
                    <a:lstStyle/>
                    <a:p>
                      <a:pPr marL="66675" marR="708025">
                        <a:lnSpc>
                          <a:spcPct val="103299"/>
                        </a:lnSpc>
                        <a:spcBef>
                          <a:spcPts val="9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Verify</a:t>
                      </a:r>
                      <a:r>
                        <a:rPr sz="14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whether</a:t>
                      </a:r>
                      <a:r>
                        <a:rPr sz="14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user</a:t>
                      </a:r>
                      <a:r>
                        <a:rPr sz="14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is </a:t>
                      </a:r>
                      <a:r>
                        <a:rPr sz="1400" spc="-37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able to see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input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fields.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 marR="781685" indent="-6350">
                        <a:lnSpc>
                          <a:spcPts val="1600"/>
                        </a:lnSpc>
                        <a:spcBef>
                          <a:spcPts val="265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Application</a:t>
                      </a:r>
                      <a:r>
                        <a:rPr sz="1400" spc="-6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is </a:t>
                      </a:r>
                      <a:r>
                        <a:rPr sz="1400" spc="-37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accessible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36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 marR="862330" indent="-6350">
                        <a:lnSpc>
                          <a:spcPct val="103299"/>
                        </a:lnSpc>
                        <a:spcBef>
                          <a:spcPts val="9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User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should be </a:t>
                      </a:r>
                      <a:r>
                        <a:rPr sz="14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able</a:t>
                      </a:r>
                      <a:r>
                        <a:rPr sz="14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to</a:t>
                      </a:r>
                      <a:r>
                        <a:rPr sz="14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see</a:t>
                      </a:r>
                      <a:r>
                        <a:rPr sz="14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input </a:t>
                      </a:r>
                      <a:r>
                        <a:rPr sz="1400" spc="-37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fields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0980">
                <a:tc>
                  <a:txBody>
                    <a:bodyPr/>
                    <a:lstStyle/>
                    <a:p>
                      <a:pPr marL="66675" marR="708025">
                        <a:lnSpc>
                          <a:spcPct val="103000"/>
                        </a:lnSpc>
                        <a:spcBef>
                          <a:spcPts val="9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Verify</a:t>
                      </a:r>
                      <a:r>
                        <a:rPr sz="14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whether</a:t>
                      </a:r>
                      <a:r>
                        <a:rPr sz="14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user</a:t>
                      </a:r>
                      <a:r>
                        <a:rPr sz="14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is </a:t>
                      </a:r>
                      <a:r>
                        <a:rPr sz="1400" spc="-37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able to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edit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all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input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fields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120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 marR="781685">
                        <a:lnSpc>
                          <a:spcPts val="1580"/>
                        </a:lnSpc>
                        <a:spcBef>
                          <a:spcPts val="265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Application</a:t>
                      </a:r>
                      <a:r>
                        <a:rPr sz="1400" spc="-6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is </a:t>
                      </a:r>
                      <a:r>
                        <a:rPr sz="1400" spc="-37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accessible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36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 marR="975360">
                        <a:lnSpc>
                          <a:spcPct val="103000"/>
                        </a:lnSpc>
                        <a:spcBef>
                          <a:spcPts val="95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User</a:t>
                      </a:r>
                      <a:r>
                        <a:rPr sz="1400" spc="-5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should</a:t>
                      </a:r>
                      <a:r>
                        <a:rPr sz="14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be </a:t>
                      </a:r>
                      <a:r>
                        <a:rPr sz="1400" spc="-37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able to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edit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all </a:t>
                      </a:r>
                      <a:r>
                        <a:rPr sz="14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input</a:t>
                      </a:r>
                      <a:r>
                        <a:rPr sz="14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fields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120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1107">
                <a:tc>
                  <a:txBody>
                    <a:bodyPr/>
                    <a:lstStyle/>
                    <a:p>
                      <a:pPr marL="66675" marR="253365">
                        <a:lnSpc>
                          <a:spcPct val="103000"/>
                        </a:lnSpc>
                        <a:spcBef>
                          <a:spcPts val="9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Verify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whether user gets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Submit</a:t>
                      </a:r>
                      <a:r>
                        <a:rPr sz="14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button</a:t>
                      </a:r>
                      <a:r>
                        <a:rPr sz="14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to</a:t>
                      </a:r>
                      <a:r>
                        <a:rPr sz="14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submit</a:t>
                      </a:r>
                      <a:r>
                        <a:rPr sz="14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the </a:t>
                      </a:r>
                      <a:r>
                        <a:rPr sz="1400" spc="-37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inputs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120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 marR="781685" indent="-6350">
                        <a:lnSpc>
                          <a:spcPts val="1600"/>
                        </a:lnSpc>
                        <a:spcBef>
                          <a:spcPts val="265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Application</a:t>
                      </a:r>
                      <a:r>
                        <a:rPr sz="1400" spc="-6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is </a:t>
                      </a:r>
                      <a:r>
                        <a:rPr sz="1400" spc="-37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accessible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36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 marR="828675" algn="just">
                        <a:lnSpc>
                          <a:spcPct val="103000"/>
                        </a:lnSpc>
                        <a:spcBef>
                          <a:spcPts val="95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User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should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get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Submit button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to </a:t>
                      </a:r>
                      <a:r>
                        <a:rPr sz="1400" spc="-37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submit</a:t>
                      </a:r>
                      <a:r>
                        <a:rPr sz="14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14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inputs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120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2138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66675" marR="688340" algn="just">
                        <a:lnSpc>
                          <a:spcPct val="103000"/>
                        </a:lnSpc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Verify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whether user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is </a:t>
                      </a:r>
                      <a:r>
                        <a:rPr sz="1400" spc="-37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presented</a:t>
                      </a:r>
                      <a:r>
                        <a:rPr sz="14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with</a:t>
                      </a:r>
                      <a:r>
                        <a:rPr sz="14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results </a:t>
                      </a:r>
                      <a:r>
                        <a:rPr sz="1400" spc="-37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on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clicking</a:t>
                      </a:r>
                      <a:r>
                        <a:rPr sz="14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submit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7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 marR="781685">
                        <a:lnSpc>
                          <a:spcPts val="1600"/>
                        </a:lnSpc>
                        <a:spcBef>
                          <a:spcPts val="265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Application</a:t>
                      </a:r>
                      <a:r>
                        <a:rPr sz="1400" spc="-6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is </a:t>
                      </a:r>
                      <a:r>
                        <a:rPr sz="1400" spc="-37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accessible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36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 marR="763270" indent="-6350">
                        <a:lnSpc>
                          <a:spcPct val="103099"/>
                        </a:lnSpc>
                        <a:spcBef>
                          <a:spcPts val="9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User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should be </a:t>
                      </a:r>
                      <a:r>
                        <a:rPr sz="14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presented with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results</a:t>
                      </a:r>
                      <a:r>
                        <a:rPr sz="14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on</a:t>
                      </a:r>
                      <a:r>
                        <a:rPr sz="14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clicking </a:t>
                      </a:r>
                      <a:r>
                        <a:rPr sz="1400" spc="-37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submit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19917">
                <a:tc>
                  <a:txBody>
                    <a:bodyPr/>
                    <a:lstStyle/>
                    <a:p>
                      <a:pPr marL="66675" marR="737235">
                        <a:lnSpc>
                          <a:spcPct val="103099"/>
                        </a:lnSpc>
                        <a:spcBef>
                          <a:spcPts val="9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Verify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whether the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results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are in </a:t>
                      </a:r>
                      <a:r>
                        <a:rPr sz="14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accordance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to the </a:t>
                      </a:r>
                      <a:r>
                        <a:rPr sz="14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selections</a:t>
                      </a:r>
                      <a:r>
                        <a:rPr sz="14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user</a:t>
                      </a:r>
                      <a:r>
                        <a:rPr sz="14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made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 marR="781685">
                        <a:lnSpc>
                          <a:spcPts val="1590"/>
                        </a:lnSpc>
                        <a:spcBef>
                          <a:spcPts val="27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Application</a:t>
                      </a:r>
                      <a:r>
                        <a:rPr sz="1400" spc="-6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is </a:t>
                      </a:r>
                      <a:r>
                        <a:rPr sz="1400" spc="-37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accessible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429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66675" marR="285115">
                        <a:lnSpc>
                          <a:spcPct val="103299"/>
                        </a:lnSpc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14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results</a:t>
                      </a:r>
                      <a:r>
                        <a:rPr sz="14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should</a:t>
                      </a:r>
                      <a:r>
                        <a:rPr sz="14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be</a:t>
                      </a:r>
                      <a:r>
                        <a:rPr sz="14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in </a:t>
                      </a:r>
                      <a:r>
                        <a:rPr sz="1400" spc="-37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accordance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to the </a:t>
                      </a:r>
                      <a:r>
                        <a:rPr sz="14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selections</a:t>
                      </a:r>
                      <a:r>
                        <a:rPr sz="14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user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 made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8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589</Words>
  <Application>Microsoft Office PowerPoint</Application>
  <PresentationFormat>Custom</PresentationFormat>
  <Paragraphs>74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Yu Gothic UI</vt:lpstr>
      <vt:lpstr>Arial MT</vt:lpstr>
      <vt:lpstr>Calibri</vt:lpstr>
      <vt:lpstr>Cambria</vt:lpstr>
      <vt:lpstr>Segoe UI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xyz</dc:creator>
  <cp:lastModifiedBy>dell</cp:lastModifiedBy>
  <cp:revision>1</cp:revision>
  <dcterms:created xsi:type="dcterms:W3CDTF">2023-09-05T03:48:55Z</dcterms:created>
  <dcterms:modified xsi:type="dcterms:W3CDTF">2023-09-05T04:44:57Z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2021-10-14T00:00:00Z</vt:filetime>
  </property>
  <property fmtid="{D5CDD505-2E9C-101B-9397-08002B2CF9AE}" pid="3" name="Creator">
    <vt:lpwstr>Microsoft® Word 2013</vt:lpwstr>
  </property>
  <property fmtid="{D5CDD505-2E9C-101B-9397-08002B2CF9AE}" pid="4" name="LastSaved">
    <vt:filetime>2023-09-05T00:00:00Z</vt:filetime>
  </property>
</Properties>
</file>