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sus.gov/en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608701"/>
            <a:ext cx="55740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50" dirty="0">
                <a:solidFill>
                  <a:srgbClr val="695D46"/>
                </a:solidFill>
                <a:latin typeface="Cambria"/>
                <a:cs typeface="Cambria"/>
              </a:rPr>
              <a:t>Adult</a:t>
            </a:r>
            <a:r>
              <a:rPr sz="2600" b="1" spc="295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204" dirty="0">
                <a:solidFill>
                  <a:srgbClr val="695D46"/>
                </a:solidFill>
                <a:latin typeface="Cambria"/>
                <a:cs typeface="Cambria"/>
              </a:rPr>
              <a:t>Census</a:t>
            </a:r>
            <a:r>
              <a:rPr sz="2600" b="1" spc="295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190" dirty="0">
                <a:solidFill>
                  <a:srgbClr val="695D46"/>
                </a:solidFill>
                <a:latin typeface="Cambria"/>
                <a:cs typeface="Cambria"/>
              </a:rPr>
              <a:t>Income</a:t>
            </a:r>
            <a:r>
              <a:rPr sz="2600" b="1" spc="300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140" dirty="0">
                <a:solidFill>
                  <a:srgbClr val="695D46"/>
                </a:solidFill>
                <a:latin typeface="Cambria"/>
                <a:cs typeface="Cambria"/>
              </a:rPr>
              <a:t>Prediction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102476"/>
            <a:ext cx="1562100" cy="88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695D46"/>
                </a:solidFill>
                <a:latin typeface="Segoe UI"/>
                <a:cs typeface="Segoe UI"/>
              </a:rPr>
              <a:t>PROJECT</a:t>
            </a:r>
            <a:r>
              <a:rPr sz="1100" spc="-30" dirty="0">
                <a:solidFill>
                  <a:srgbClr val="695D46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695D46"/>
                </a:solidFill>
                <a:latin typeface="Segoe UI"/>
                <a:cs typeface="Segoe UI"/>
              </a:rPr>
              <a:t>ARCHITECTURE</a:t>
            </a:r>
            <a:endParaRPr sz="1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20</a:t>
            </a:r>
            <a:r>
              <a:rPr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.</a:t>
            </a: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05</a:t>
            </a:r>
            <a:r>
              <a:rPr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.202</a:t>
            </a: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695D46"/>
                </a:solidFill>
                <a:latin typeface="Yu Gothic"/>
                <a:cs typeface="Yu Gothic"/>
              </a:rPr>
              <a:t>─</a:t>
            </a:r>
            <a:endParaRPr sz="1800" dirty="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27682"/>
            <a:ext cx="1784350" cy="6305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Project</a:t>
            </a:r>
            <a:r>
              <a:rPr sz="1600" spc="-25" dirty="0">
                <a:solidFill>
                  <a:srgbClr val="00857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By</a:t>
            </a:r>
            <a:r>
              <a:rPr sz="1600" spc="-20" dirty="0">
                <a:solidFill>
                  <a:srgbClr val="00857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Niharika Malik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02791"/>
            <a:ext cx="5915025" cy="7746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14400" y="1764954"/>
            <a:ext cx="5915025" cy="3327201"/>
            <a:chOff x="914400" y="1764954"/>
            <a:chExt cx="5915025" cy="3327201"/>
          </a:xfrm>
        </p:grpSpPr>
        <p:pic>
          <p:nvPicPr>
            <p:cNvPr id="7" name="object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764954"/>
              <a:ext cx="5915025" cy="33272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0325" y="3131947"/>
              <a:ext cx="2447290" cy="790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328"/>
            <a:ext cx="2285365" cy="7480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00" b="1" spc="95" dirty="0">
                <a:solidFill>
                  <a:srgbClr val="44536A"/>
                </a:solidFill>
                <a:latin typeface="Cambria"/>
                <a:cs typeface="Cambria"/>
              </a:rPr>
              <a:t>Architecture</a:t>
            </a:r>
            <a:endParaRPr sz="1600">
              <a:latin typeface="Cambria"/>
              <a:cs typeface="Cambria"/>
            </a:endParaRPr>
          </a:p>
          <a:p>
            <a:pPr marL="184785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solidFill>
                  <a:srgbClr val="44536A"/>
                </a:solidFill>
                <a:latin typeface="Arial MT"/>
                <a:cs typeface="Arial MT"/>
              </a:rPr>
              <a:t>Proposed</a:t>
            </a:r>
            <a:r>
              <a:rPr sz="1600" spc="-3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4536A"/>
                </a:solidFill>
                <a:latin typeface="Arial MT"/>
                <a:cs typeface="Arial MT"/>
              </a:rPr>
              <a:t>Methodology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216" y="4942459"/>
            <a:ext cx="1899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4536A"/>
                </a:solidFill>
                <a:latin typeface="Arial MT"/>
                <a:cs typeface="Arial MT"/>
              </a:rPr>
              <a:t>Deployment</a:t>
            </a:r>
            <a:r>
              <a:rPr sz="1600" spc="-6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4536A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913" y="1828015"/>
            <a:ext cx="5637061" cy="2589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033" y="5570496"/>
            <a:ext cx="5604862" cy="1920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6"/>
            <a:ext cx="5923915" cy="647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44536A"/>
                </a:solidFill>
                <a:latin typeface="Cambria"/>
                <a:cs typeface="Cambria"/>
              </a:rPr>
              <a:t>Architecture</a:t>
            </a:r>
            <a:r>
              <a:rPr sz="1600" b="1" spc="180" dirty="0">
                <a:solidFill>
                  <a:srgbClr val="44536A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44536A"/>
                </a:solidFill>
                <a:latin typeface="Cambria"/>
                <a:cs typeface="Cambria"/>
              </a:rPr>
              <a:t>Description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0">
              <a:lnSpc>
                <a:spcPct val="100000"/>
              </a:lnSpc>
            </a:pPr>
            <a:r>
              <a:rPr sz="1200" spc="45" dirty="0">
                <a:solidFill>
                  <a:srgbClr val="44536A"/>
                </a:solidFill>
                <a:latin typeface="Arial MT"/>
                <a:cs typeface="Arial MT"/>
              </a:rPr>
              <a:t>Data</a:t>
            </a:r>
            <a:r>
              <a:rPr sz="1200" spc="-6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44536A"/>
                </a:solidFill>
                <a:latin typeface="Arial MT"/>
                <a:cs typeface="Arial MT"/>
              </a:rPr>
              <a:t>Description</a:t>
            </a:r>
            <a:endParaRPr sz="1200">
              <a:latin typeface="Arial MT"/>
              <a:cs typeface="Arial MT"/>
            </a:endParaRPr>
          </a:p>
          <a:p>
            <a:pPr marL="127000" marR="167005">
              <a:lnSpc>
                <a:spcPct val="114999"/>
              </a:lnSpc>
              <a:spcBef>
                <a:spcPts val="54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dataset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Adult </a:t>
            </a:r>
            <a:r>
              <a:rPr sz="1400" spc="-10" dirty="0">
                <a:latin typeface="Arial MT"/>
                <a:cs typeface="Arial MT"/>
              </a:rPr>
              <a:t>Census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Income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available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kaggle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UCI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repository. </a:t>
            </a:r>
            <a:r>
              <a:rPr sz="1400" spc="-5" dirty="0">
                <a:latin typeface="Arial MT"/>
                <a:cs typeface="Arial MT"/>
              </a:rPr>
              <a:t>This data was </a:t>
            </a:r>
            <a:r>
              <a:rPr sz="1400" spc="-10" dirty="0">
                <a:latin typeface="Arial MT"/>
                <a:cs typeface="Arial MT"/>
              </a:rPr>
              <a:t>extracted </a:t>
            </a:r>
            <a:r>
              <a:rPr sz="1400" spc="-5" dirty="0">
                <a:latin typeface="Arial MT"/>
                <a:cs typeface="Arial MT"/>
              </a:rPr>
              <a:t>from the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1994</a:t>
            </a:r>
            <a:r>
              <a:rPr sz="1400" spc="-5" dirty="0">
                <a:latin typeface="Arial MT"/>
                <a:cs typeface="Arial MT"/>
                <a:hlinkClick r:id="rId2"/>
              </a:rPr>
              <a:t> </a:t>
            </a:r>
            <a:r>
              <a:rPr sz="1400" spc="-5" dirty="0">
                <a:latin typeface="Arial MT"/>
                <a:cs typeface="Arial MT"/>
              </a:rPr>
              <a:t>census </a:t>
            </a:r>
            <a:r>
              <a:rPr sz="1400" dirty="0">
                <a:latin typeface="Arial MT"/>
                <a:cs typeface="Arial MT"/>
              </a:rPr>
              <a:t>bureau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 </a:t>
            </a:r>
            <a:r>
              <a:rPr sz="1400" spc="-10" dirty="0">
                <a:latin typeface="Arial MT"/>
                <a:cs typeface="Arial MT"/>
              </a:rPr>
              <a:t>by Ronny Kohavi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Barry </a:t>
            </a:r>
            <a:r>
              <a:rPr sz="1400" spc="-5" dirty="0">
                <a:latin typeface="Arial MT"/>
                <a:cs typeface="Arial MT"/>
              </a:rPr>
              <a:t>Becker </a:t>
            </a:r>
            <a:r>
              <a:rPr sz="1400" spc="-10" dirty="0">
                <a:latin typeface="Arial MT"/>
                <a:cs typeface="Arial MT"/>
              </a:rPr>
              <a:t>(Data </a:t>
            </a:r>
            <a:r>
              <a:rPr sz="1400" spc="-5" dirty="0">
                <a:latin typeface="Arial MT"/>
                <a:cs typeface="Arial MT"/>
              </a:rPr>
              <a:t>Mining and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Visualization,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Silicon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Graphics).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prediction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task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determine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whether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person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makes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over $50K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year </a:t>
            </a:r>
            <a:r>
              <a:rPr sz="1400" b="1" spc="-5" dirty="0">
                <a:latin typeface="Arial"/>
                <a:cs typeface="Arial"/>
              </a:rPr>
              <a:t>or</a:t>
            </a:r>
            <a:r>
              <a:rPr sz="1400" b="1" spc="-10" dirty="0">
                <a:latin typeface="Arial"/>
                <a:cs typeface="Arial"/>
              </a:rPr>
              <a:t> not.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885"/>
              </a:spcBef>
            </a:pPr>
            <a:r>
              <a:rPr sz="1200" spc="45" dirty="0">
                <a:solidFill>
                  <a:srgbClr val="44536A"/>
                </a:solidFill>
                <a:latin typeface="Arial MT"/>
                <a:cs typeface="Arial MT"/>
              </a:rPr>
              <a:t>Data</a:t>
            </a:r>
            <a:r>
              <a:rPr sz="1200" spc="-8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44536A"/>
                </a:solidFill>
                <a:latin typeface="Arial MT"/>
                <a:cs typeface="Arial MT"/>
              </a:rPr>
              <a:t>Preparation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545"/>
              </a:spcBef>
            </a:pP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includes</a:t>
            </a:r>
            <a:r>
              <a:rPr sz="1400" dirty="0">
                <a:latin typeface="Arial MT"/>
                <a:cs typeface="Arial MT"/>
              </a:rPr>
              <a:t> all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necessary steps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 place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life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cycle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science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namely, Data</a:t>
            </a:r>
            <a:r>
              <a:rPr sz="1400" dirty="0">
                <a:latin typeface="Arial MT"/>
                <a:cs typeface="Arial MT"/>
              </a:rPr>
              <a:t> cleaning, </a:t>
            </a:r>
            <a:r>
              <a:rPr sz="1400" spc="-5" dirty="0">
                <a:latin typeface="Arial MT"/>
                <a:cs typeface="Arial MT"/>
              </a:rPr>
              <a:t>Exploratory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Analysis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(EDA),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outlier treatment. </a:t>
            </a:r>
            <a:r>
              <a:rPr sz="1400" dirty="0">
                <a:latin typeface="Arial MT"/>
                <a:cs typeface="Arial MT"/>
              </a:rPr>
              <a:t>In this </a:t>
            </a:r>
            <a:r>
              <a:rPr sz="1400" spc="-5" dirty="0">
                <a:latin typeface="Arial MT"/>
                <a:cs typeface="Arial MT"/>
              </a:rPr>
              <a:t>step, our data gets </a:t>
            </a:r>
            <a:r>
              <a:rPr sz="1400" dirty="0">
                <a:latin typeface="Arial MT"/>
                <a:cs typeface="Arial MT"/>
              </a:rPr>
              <a:t>prepared to be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feeded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885"/>
              </a:spcBef>
            </a:pPr>
            <a:r>
              <a:rPr sz="1200" spc="40" dirty="0">
                <a:solidFill>
                  <a:srgbClr val="44536A"/>
                </a:solidFill>
                <a:latin typeface="Arial MT"/>
                <a:cs typeface="Arial MT"/>
              </a:rPr>
              <a:t>Model</a:t>
            </a:r>
            <a:r>
              <a:rPr sz="1200" spc="-5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44536A"/>
                </a:solidFill>
                <a:latin typeface="Arial MT"/>
                <a:cs typeface="Arial MT"/>
              </a:rPr>
              <a:t>Development</a:t>
            </a:r>
            <a:endParaRPr sz="1200">
              <a:latin typeface="Arial MT"/>
              <a:cs typeface="Arial MT"/>
            </a:endParaRPr>
          </a:p>
          <a:p>
            <a:pPr marL="184785" marR="238125">
              <a:lnSpc>
                <a:spcPct val="114799"/>
              </a:lnSpc>
              <a:spcBef>
                <a:spcPts val="545"/>
              </a:spcBef>
            </a:pPr>
            <a:r>
              <a:rPr sz="1400" spc="-5" dirty="0">
                <a:latin typeface="Arial MT"/>
                <a:cs typeface="Arial MT"/>
              </a:rPr>
              <a:t>This step contains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necessary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steps such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Feature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Engineering, Feature Selection, </a:t>
            </a:r>
            <a:r>
              <a:rPr sz="1400" dirty="0">
                <a:latin typeface="Arial MT"/>
                <a:cs typeface="Arial MT"/>
              </a:rPr>
              <a:t>Model </a:t>
            </a:r>
            <a:r>
              <a:rPr sz="1400" spc="-5" dirty="0">
                <a:latin typeface="Arial MT"/>
                <a:cs typeface="Arial MT"/>
              </a:rPr>
              <a:t>Selection and </a:t>
            </a:r>
            <a:r>
              <a:rPr sz="1400" dirty="0">
                <a:latin typeface="Arial MT"/>
                <a:cs typeface="Arial MT"/>
              </a:rPr>
              <a:t>Hyperparameter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tuning to </a:t>
            </a:r>
            <a:r>
              <a:rPr sz="1400" spc="-5" dirty="0">
                <a:latin typeface="Arial MT"/>
                <a:cs typeface="Arial MT"/>
              </a:rPr>
              <a:t>make </a:t>
            </a:r>
            <a:r>
              <a:rPr sz="1400" dirty="0">
                <a:latin typeface="Arial MT"/>
                <a:cs typeface="Arial MT"/>
              </a:rPr>
              <a:t>the best </a:t>
            </a:r>
            <a:r>
              <a:rPr sz="1400" spc="-5" dirty="0">
                <a:latin typeface="Arial MT"/>
                <a:cs typeface="Arial MT"/>
              </a:rPr>
              <a:t>possible model that can </a:t>
            </a:r>
            <a:r>
              <a:rPr sz="1400" dirty="0">
                <a:latin typeface="Arial MT"/>
                <a:cs typeface="Arial MT"/>
              </a:rPr>
              <a:t>be made for </a:t>
            </a:r>
            <a:r>
              <a:rPr sz="1400" spc="-5" dirty="0">
                <a:latin typeface="Arial MT"/>
                <a:cs typeface="Arial MT"/>
              </a:rPr>
              <a:t>accurate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correct prediction.</a:t>
            </a:r>
            <a:endParaRPr sz="1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885"/>
              </a:spcBef>
            </a:pPr>
            <a:r>
              <a:rPr sz="1200" spc="50" dirty="0">
                <a:solidFill>
                  <a:srgbClr val="44536A"/>
                </a:solidFill>
                <a:latin typeface="Arial MT"/>
                <a:cs typeface="Arial MT"/>
              </a:rPr>
              <a:t>Deployment</a:t>
            </a:r>
            <a:r>
              <a:rPr sz="1200" spc="-6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200" spc="60" dirty="0">
                <a:solidFill>
                  <a:srgbClr val="44536A"/>
                </a:solidFill>
                <a:latin typeface="Arial MT"/>
                <a:cs typeface="Arial MT"/>
              </a:rPr>
              <a:t>Process</a:t>
            </a:r>
            <a:endParaRPr sz="1200">
              <a:latin typeface="Arial MT"/>
              <a:cs typeface="Arial MT"/>
            </a:endParaRPr>
          </a:p>
          <a:p>
            <a:pPr marL="127000" marR="8890">
              <a:lnSpc>
                <a:spcPct val="110300"/>
              </a:lnSpc>
              <a:spcBef>
                <a:spcPts val="620"/>
              </a:spcBef>
            </a:pP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this step, </a:t>
            </a:r>
            <a:r>
              <a:rPr sz="140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first </a:t>
            </a:r>
            <a:r>
              <a:rPr sz="1400" dirty="0">
                <a:latin typeface="Arial MT"/>
                <a:cs typeface="Arial MT"/>
              </a:rPr>
              <a:t>develop the UI </a:t>
            </a:r>
            <a:r>
              <a:rPr sz="1400" spc="-5" dirty="0">
                <a:latin typeface="Arial MT"/>
                <a:cs typeface="Arial MT"/>
              </a:rPr>
              <a:t>using Anvil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connect </a:t>
            </a:r>
            <a:r>
              <a:rPr sz="1400" dirty="0">
                <a:latin typeface="Arial MT"/>
                <a:cs typeface="Arial MT"/>
              </a:rPr>
              <a:t>with our code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which our model is </a:t>
            </a:r>
            <a:r>
              <a:rPr sz="1400" spc="-5" dirty="0">
                <a:latin typeface="Arial MT"/>
                <a:cs typeface="Arial MT"/>
              </a:rPr>
              <a:t>running with the </a:t>
            </a:r>
            <a:r>
              <a:rPr sz="1400" dirty="0">
                <a:latin typeface="Arial MT"/>
                <a:cs typeface="Arial MT"/>
              </a:rPr>
              <a:t>help </a:t>
            </a:r>
            <a:r>
              <a:rPr sz="1400" spc="-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uplink and </a:t>
            </a:r>
            <a:r>
              <a:rPr sz="1400" dirty="0">
                <a:latin typeface="Arial MT"/>
                <a:cs typeface="Arial MT"/>
              </a:rPr>
              <a:t>create 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Flask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runs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uplink</a:t>
            </a:r>
            <a:r>
              <a:rPr sz="1400" dirty="0">
                <a:latin typeface="Arial MT"/>
                <a:cs typeface="Arial MT"/>
              </a:rPr>
              <a:t> code </a:t>
            </a:r>
            <a:r>
              <a:rPr sz="1400" spc="-5" dirty="0">
                <a:latin typeface="Arial MT"/>
                <a:cs typeface="Arial MT"/>
              </a:rPr>
              <a:t>(server code)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 </a:t>
            </a:r>
            <a:r>
              <a:rPr sz="1400" dirty="0">
                <a:latin typeface="Arial MT"/>
                <a:cs typeface="Arial MT"/>
              </a:rPr>
              <a:t>parallel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excecution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asynchronous execution </a:t>
            </a:r>
            <a:r>
              <a:rPr sz="1400" dirty="0">
                <a:latin typeface="Arial MT"/>
                <a:cs typeface="Arial MT"/>
              </a:rPr>
              <a:t>and we will then </a:t>
            </a:r>
            <a:r>
              <a:rPr sz="1400" spc="-5" dirty="0">
                <a:latin typeface="Arial MT"/>
                <a:cs typeface="Arial MT"/>
              </a:rPr>
              <a:t>upload </a:t>
            </a:r>
            <a:r>
              <a:rPr sz="1400" dirty="0">
                <a:latin typeface="Arial MT"/>
                <a:cs typeface="Arial MT"/>
              </a:rPr>
              <a:t>the hole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 in </a:t>
            </a:r>
            <a:r>
              <a:rPr sz="1400" spc="-5" dirty="0">
                <a:latin typeface="Arial MT"/>
                <a:cs typeface="Arial MT"/>
              </a:rPr>
              <a:t>Heroku cloud using </a:t>
            </a:r>
            <a:r>
              <a:rPr sz="1400" dirty="0">
                <a:latin typeface="Arial MT"/>
                <a:cs typeface="Arial MT"/>
              </a:rPr>
              <a:t>git and </a:t>
            </a:r>
            <a:r>
              <a:rPr sz="1400" spc="-5" dirty="0">
                <a:latin typeface="Arial MT"/>
                <a:cs typeface="Arial MT"/>
              </a:rPr>
              <a:t>github. </a:t>
            </a:r>
            <a:r>
              <a:rPr sz="1400" dirty="0">
                <a:latin typeface="Arial MT"/>
                <a:cs typeface="Arial MT"/>
              </a:rPr>
              <a:t>We will </a:t>
            </a:r>
            <a:r>
              <a:rPr sz="1400" spc="-5" dirty="0">
                <a:latin typeface="Arial MT"/>
                <a:cs typeface="Arial MT"/>
              </a:rPr>
              <a:t>then set </a:t>
            </a:r>
            <a:r>
              <a:rPr sz="1400" dirty="0">
                <a:latin typeface="Arial MT"/>
                <a:cs typeface="Arial MT"/>
              </a:rPr>
              <a:t>a cron job 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keep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running</a:t>
            </a:r>
            <a:r>
              <a:rPr sz="1400" spc="-5" dirty="0">
                <a:latin typeface="Arial MT"/>
                <a:cs typeface="Arial MT"/>
              </a:rPr>
              <a:t> forever.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260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Yu Gothic</vt:lpstr>
      <vt:lpstr>Arial</vt:lpstr>
      <vt:lpstr>Arial MT</vt:lpstr>
      <vt:lpstr>Calibri</vt:lpstr>
      <vt:lpstr>Cambria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</cp:revision>
  <dcterms:created xsi:type="dcterms:W3CDTF">2023-09-05T03:49:22Z</dcterms:created>
  <dcterms:modified xsi:type="dcterms:W3CDTF">2023-09-05T04:50:07Z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2023-09-05T00:00:00Z</vt:filetime>
  </property>
</Properties>
</file>