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Bookman Old Style" panose="02050604050505020204" pitchFamily="18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Wingdings 3" panose="05040102010807070707" pitchFamily="18" charset="2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CCUJlY2y9wmu91Kw9O7hGzAFB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80cbad695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78" name="Google Shape;178;gf80cbad695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80cbad695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gf80cbad695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80cbad6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8" name="Google Shape;168;gf80cbad6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80cbad695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gf80cbad695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253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10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127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151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101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67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728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8892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7729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7826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3636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904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831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7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590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565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4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>
            <a:spLocks noGrp="1"/>
          </p:cNvSpPr>
          <p:nvPr>
            <p:ph type="subTitle" idx="1"/>
          </p:nvPr>
        </p:nvSpPr>
        <p:spPr>
          <a:xfrm>
            <a:off x="717250" y="3032900"/>
            <a:ext cx="9875722" cy="87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sz="3300" b="1" dirty="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</a:t>
            </a:r>
            <a:r>
              <a:rPr lang="en-US" sz="3600" b="1" dirty="0">
                <a:solidFill>
                  <a:schemeClr val="lt1"/>
                </a:solidFill>
                <a:latin typeface="Times New Roman" panose="02020603050405020304" pitchFamily="18" charset="0"/>
                <a:ea typeface="Bookman Old Style"/>
                <a:cs typeface="Times New Roman" panose="02020603050405020304" pitchFamily="18" charset="0"/>
                <a:sym typeface="Bookman Old Style"/>
              </a:rPr>
              <a:t>ADULT CENSUS INCOME PREDICTION</a:t>
            </a:r>
            <a:endParaRPr sz="3300" b="1" dirty="0">
              <a:solidFill>
                <a:schemeClr val="lt1"/>
              </a:solidFill>
              <a:latin typeface="Times New Roman" panose="02020603050405020304" pitchFamily="18" charset="0"/>
              <a:ea typeface="Bookman Old Style"/>
              <a:cs typeface="Times New Roman" panose="02020603050405020304" pitchFamily="18" charset="0"/>
              <a:sym typeface="Bookman Old Sty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80cbad695_0_268"/>
          <p:cNvSpPr txBox="1">
            <a:spLocks noGrp="1"/>
          </p:cNvSpPr>
          <p:nvPr>
            <p:ph idx="1"/>
          </p:nvPr>
        </p:nvSpPr>
        <p:spPr>
          <a:xfrm>
            <a:off x="590843" y="1871003"/>
            <a:ext cx="11366695" cy="251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3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Q 7) How training was done or what models were used?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sz="23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3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230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32766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/>
              <a:buChar char="▶"/>
            </a:pPr>
            <a:r>
              <a:rPr lang="en-US" sz="2100" dirty="0">
                <a:latin typeface="Arial"/>
                <a:ea typeface="Arial"/>
                <a:cs typeface="Arial"/>
                <a:sym typeface="Arial"/>
              </a:rPr>
              <a:t>First, we started with data cleaning,  EDA and feature engineering</a:t>
            </a:r>
            <a:endParaRPr sz="210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32766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/>
              <a:buChar char="▶"/>
            </a:pPr>
            <a:r>
              <a:rPr lang="en-US" sz="2100" dirty="0">
                <a:latin typeface="Arial"/>
                <a:ea typeface="Arial"/>
                <a:cs typeface="Arial"/>
                <a:sym typeface="Arial"/>
              </a:rPr>
              <a:t>Then, outliers and ambiguities were removed from the data and categorical features data transformation was applied for categorical columns like one hot encoding, label encoding, </a:t>
            </a:r>
            <a:r>
              <a:rPr lang="en-US" sz="2100" dirty="0" err="1">
                <a:latin typeface="Arial"/>
                <a:ea typeface="Arial"/>
                <a:cs typeface="Arial"/>
                <a:sym typeface="Arial"/>
              </a:rPr>
              <a:t>etc</a:t>
            </a:r>
            <a:endParaRPr sz="210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32766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/>
              <a:buChar char="▶"/>
            </a:pPr>
            <a:r>
              <a:rPr lang="en-US" sz="2100" dirty="0">
                <a:latin typeface="Arial"/>
                <a:ea typeface="Arial"/>
                <a:cs typeface="Arial"/>
                <a:sym typeface="Arial"/>
              </a:rPr>
              <a:t>Data pipeline was created to implement data scaling, </a:t>
            </a:r>
            <a:r>
              <a:rPr lang="en-US" sz="2100" dirty="0" err="1">
                <a:latin typeface="Arial"/>
                <a:ea typeface="Arial"/>
                <a:cs typeface="Arial"/>
                <a:sym typeface="Arial"/>
              </a:rPr>
              <a:t>upsampling</a:t>
            </a:r>
            <a:r>
              <a:rPr lang="en-US" sz="2100" dirty="0">
                <a:latin typeface="Arial"/>
                <a:ea typeface="Arial"/>
                <a:cs typeface="Arial"/>
                <a:sym typeface="Arial"/>
              </a:rPr>
              <a:t> using </a:t>
            </a:r>
            <a:r>
              <a:rPr lang="en-US" sz="2100" dirty="0" err="1">
                <a:latin typeface="Arial"/>
                <a:ea typeface="Arial"/>
                <a:cs typeface="Arial"/>
                <a:sym typeface="Arial"/>
              </a:rPr>
              <a:t>SMOTETomek</a:t>
            </a:r>
            <a:r>
              <a:rPr lang="en-US" sz="2100" dirty="0">
                <a:latin typeface="Arial"/>
                <a:ea typeface="Arial"/>
                <a:cs typeface="Arial"/>
                <a:sym typeface="Arial"/>
              </a:rPr>
              <a:t> and an estimator to prevent any data leakage </a:t>
            </a:r>
            <a:endParaRPr sz="210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32766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/>
              <a:buChar char="▶"/>
            </a:pPr>
            <a:r>
              <a:rPr lang="en-US" sz="2100" dirty="0" err="1">
                <a:latin typeface="Arial"/>
                <a:ea typeface="Arial"/>
                <a:cs typeface="Arial"/>
                <a:sym typeface="Arial"/>
              </a:rPr>
              <a:t>Catboost</a:t>
            </a:r>
            <a:r>
              <a:rPr lang="en-US" sz="2100" dirty="0">
                <a:latin typeface="Arial"/>
                <a:ea typeface="Arial"/>
                <a:cs typeface="Arial"/>
                <a:sym typeface="Arial"/>
              </a:rPr>
              <a:t> model was used as the best estimator which was then used for production followed by hyperparameter tuning</a:t>
            </a:r>
            <a:endParaRPr sz="21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80cbad695_0_402"/>
          <p:cNvSpPr txBox="1">
            <a:spLocks noGrp="1"/>
          </p:cNvSpPr>
          <p:nvPr>
            <p:ph idx="1"/>
          </p:nvPr>
        </p:nvSpPr>
        <p:spPr>
          <a:xfrm>
            <a:off x="533100" y="1856935"/>
            <a:ext cx="11125800" cy="2438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960"/>
              </a:spcBef>
              <a:buSzPts val="1440"/>
              <a:buNone/>
            </a:pPr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Q 8) How Prediction was done?</a:t>
            </a:r>
          </a:p>
          <a:p>
            <a:pPr marL="0" lvl="0" indent="0">
              <a:spcBef>
                <a:spcPts val="960"/>
              </a:spcBef>
              <a:buSzPts val="1440"/>
              <a:buNone/>
            </a:pP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960"/>
              </a:spcBef>
              <a:buSzPts val="1440"/>
              <a:buNone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Some questions were asked to the client like his age,  qualifications,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and his responses are taken as inputs which are then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feeded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to the model as a single test case and the predictions are then returned on the clients screen after a interval of three seconds in which the data pipeline processes the input data to get the output </a:t>
            </a:r>
          </a:p>
          <a:p>
            <a:pPr marL="285750" lvl="0" indent="-340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▶"/>
            </a:pPr>
            <a:endParaRPr lang="en-US" sz="23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"/>
          <p:cNvSpPr txBox="1">
            <a:spLocks noGrp="1"/>
          </p:cNvSpPr>
          <p:nvPr>
            <p:ph idx="1"/>
          </p:nvPr>
        </p:nvSpPr>
        <p:spPr>
          <a:xfrm>
            <a:off x="684198" y="2307102"/>
            <a:ext cx="9825900" cy="3835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					</a:t>
            </a:r>
            <a:r>
              <a:rPr lang="en-US" b="1" dirty="0"/>
              <a:t>	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Objective: </a:t>
            </a:r>
            <a:endParaRPr sz="1900" dirty="0"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Development of a predictive model to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classifiy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whether a person earns more than 50K dollars per annum or not.. The model will determine the same using some parameters like age,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workclass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, educational qualifications, country,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etc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Benefits:</a:t>
            </a:r>
            <a:endParaRPr sz="19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984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40"/>
              <a:buFont typeface="Arial"/>
              <a:buChar char="⮚"/>
            </a:pP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Can be used by Governmental / Non-Governmental / Private agencies where people needed to be classified on the basis of their annual income 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984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40"/>
              <a:buFont typeface="Arial"/>
              <a:buChar char="⮚"/>
            </a:pP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eg</a:t>
            </a:r>
            <a:r>
              <a:rPr lang="en-US" sz="1700" dirty="0">
                <a:latin typeface="Arial"/>
                <a:ea typeface="Arial"/>
                <a:cs typeface="Arial"/>
                <a:sym typeface="Arial"/>
              </a:rPr>
              <a:t> : in granting scholarships or waivers to needy students, for different schemes by government for poor ones, </a:t>
            </a:r>
            <a:r>
              <a:rPr lang="en-US" sz="1700" dirty="0" err="1">
                <a:latin typeface="Arial"/>
                <a:ea typeface="Arial"/>
                <a:cs typeface="Arial"/>
                <a:sym typeface="Arial"/>
              </a:rPr>
              <a:t>etc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19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190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>
            <a:spLocks noGrp="1"/>
          </p:cNvSpPr>
          <p:nvPr>
            <p:ph idx="1"/>
          </p:nvPr>
        </p:nvSpPr>
        <p:spPr>
          <a:xfrm>
            <a:off x="684212" y="685800"/>
            <a:ext cx="8534400" cy="2058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65760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300" b="1">
                <a:latin typeface="Arial"/>
                <a:ea typeface="Arial"/>
                <a:cs typeface="Arial"/>
                <a:sym typeface="Arial"/>
              </a:rPr>
              <a:t>Architecture</a:t>
            </a:r>
            <a:endParaRPr sz="1600" b="1">
              <a:latin typeface="Arial"/>
              <a:ea typeface="Arial"/>
              <a:cs typeface="Arial"/>
              <a:sym typeface="Arial"/>
            </a:endParaRP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145" name="Google Shape;14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075" y="1591450"/>
            <a:ext cx="9878451" cy="50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>
            <a:spLocks noGrp="1"/>
          </p:cNvSpPr>
          <p:nvPr>
            <p:ph idx="1"/>
          </p:nvPr>
        </p:nvSpPr>
        <p:spPr>
          <a:xfrm>
            <a:off x="373400" y="565700"/>
            <a:ext cx="10467300" cy="60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Data Validation and Data Transformation 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742950" lvl="1" indent="-3048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740"/>
              <a:buFont typeface="Arial"/>
              <a:buChar char="⮚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Missing Values – All the missing values were replaced with the value being repeated the most number of times.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lvl="1" indent="-3048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740"/>
              <a:buFont typeface="Arial"/>
              <a:buChar char="⮚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Numerical Columns - All the numerical features were standardized, preventing any data leakage by using data pipelines.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lvl="1" indent="-3048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740"/>
              <a:buFont typeface="Arial"/>
              <a:buChar char="⮚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Categorical Columns - Either label encoding or one hot encoding was done to treat the categorical features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idx="1"/>
          </p:nvPr>
        </p:nvSpPr>
        <p:spPr>
          <a:xfrm>
            <a:off x="684198" y="685800"/>
            <a:ext cx="9941700" cy="53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Data Insertion in Database: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742950" lvl="1" indent="-3048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740"/>
              <a:buFont typeface="Arial"/>
              <a:buChar char="⮚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Cassandra Database - The dataset was imported to cassandra database from where we can access it with the help of python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lvl="1" indent="-3048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740"/>
              <a:buFont typeface="Arial"/>
              <a:buChar char="⮚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Insertion of files in the table - All the data is uploaded into a table named “adult_data” into which is present inside a database named “my_database”.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>
            <a:spLocks noGrp="1"/>
          </p:cNvSpPr>
          <p:nvPr>
            <p:ph idx="1"/>
          </p:nvPr>
        </p:nvSpPr>
        <p:spPr>
          <a:xfrm>
            <a:off x="684211" y="103032"/>
            <a:ext cx="11009805" cy="642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Model Training: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742950" lvl="1" indent="-2984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40"/>
              <a:buFont typeface="Arial"/>
              <a:buChar char="⮚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Data Export from Db 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914400" lvl="2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 The accumulated data from db is exported to python and read using pandas 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  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1200150" lvl="2" indent="-2984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40"/>
              <a:buFont typeface="Arial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Performing EDA to get insight of data like  identifying distribution , outliers ,trend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914400" lvl="2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  among data etc.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200150" lvl="2" indent="-2984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40"/>
              <a:buFont typeface="Arial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Check for null values in the columns. If present impute the null values.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200150" lvl="2" indent="-2984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40"/>
              <a:buFont typeface="Arial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Encode the categorical values with numeric values.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1200150" lvl="2" indent="-2984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40"/>
              <a:buFont typeface="Arial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Perform Standard Scalar to scale down the values.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>
            <a:spLocks noGrp="1"/>
          </p:cNvSpPr>
          <p:nvPr>
            <p:ph idx="1"/>
          </p:nvPr>
        </p:nvSpPr>
        <p:spPr>
          <a:xfrm>
            <a:off x="684200" y="2419642"/>
            <a:ext cx="9693600" cy="3953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746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-US" sz="2300" dirty="0">
                <a:latin typeface="Arial"/>
                <a:ea typeface="Arial"/>
                <a:cs typeface="Arial"/>
                <a:sym typeface="Arial"/>
              </a:rPr>
              <a:t>Model Selection  </a:t>
            </a:r>
            <a:endParaRPr sz="2300" dirty="0">
              <a:latin typeface="Arial"/>
              <a:ea typeface="Arial"/>
              <a:cs typeface="Arial"/>
              <a:sym typeface="Arial"/>
            </a:endParaRPr>
          </a:p>
          <a:p>
            <a:pPr marL="914400" lvl="2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Different classification models were compared and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hyperparamater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tuning was done via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gridsearchcv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on the best performing one that is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CatBoost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Classifier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184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74650" algn="l" rtl="0">
              <a:spcBef>
                <a:spcPts val="96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-US" sz="2300" dirty="0">
                <a:latin typeface="Arial"/>
                <a:ea typeface="Arial"/>
                <a:cs typeface="Arial"/>
                <a:sym typeface="Arial"/>
              </a:rPr>
              <a:t>Prediction</a:t>
            </a:r>
            <a:endParaRPr sz="23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model is made in such a way to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maximise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the accuracy and also other performance metrics so that the predictions are as accurate as possible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average accuracy after cross validation was observed to be 84 percent and average f1 score as 69 in 10 validations.</a:t>
            </a:r>
            <a:endParaRPr sz="23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80cbad695_0_0"/>
          <p:cNvSpPr txBox="1">
            <a:spLocks noGrp="1"/>
          </p:cNvSpPr>
          <p:nvPr>
            <p:ph idx="1"/>
          </p:nvPr>
        </p:nvSpPr>
        <p:spPr>
          <a:xfrm>
            <a:off x="689127" y="1758461"/>
            <a:ext cx="10520400" cy="483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9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									</a:t>
            </a:r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Q &amp; A:</a:t>
            </a:r>
            <a:endParaRPr sz="24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300" dirty="0">
                <a:latin typeface="Arial"/>
                <a:ea typeface="Arial"/>
                <a:cs typeface="Arial"/>
                <a:sym typeface="Arial"/>
              </a:rPr>
              <a:t>Q1) What’s the source of data?</a:t>
            </a:r>
            <a:endParaRPr sz="2300" dirty="0"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300" dirty="0">
                <a:latin typeface="Arial"/>
                <a:ea typeface="Arial"/>
                <a:cs typeface="Arial"/>
                <a:sym typeface="Arial"/>
              </a:rPr>
              <a:t>The data  for training is provided by the client in the form answers to certain questions asked which the user has to input.</a:t>
            </a:r>
            <a:endParaRPr sz="2300" dirty="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300" dirty="0">
                <a:latin typeface="Arial"/>
                <a:ea typeface="Arial"/>
                <a:cs typeface="Arial"/>
                <a:sym typeface="Arial"/>
              </a:rPr>
              <a:t>Q 2) What was the type of data?</a:t>
            </a:r>
            <a:endParaRPr sz="2300" dirty="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300" dirty="0">
                <a:latin typeface="Arial"/>
                <a:ea typeface="Arial"/>
                <a:cs typeface="Arial"/>
                <a:sym typeface="Arial"/>
              </a:rPr>
              <a:t>	The data was the combination of numerical and Categorical values.</a:t>
            </a:r>
            <a:endParaRPr sz="2300" dirty="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300" dirty="0">
                <a:latin typeface="Arial"/>
                <a:ea typeface="Arial"/>
                <a:cs typeface="Arial"/>
                <a:sym typeface="Arial"/>
              </a:rPr>
              <a:t>Q 3) What’s the complete flow you followed in this Project?</a:t>
            </a:r>
            <a:endParaRPr sz="2300" dirty="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300" dirty="0">
                <a:latin typeface="Arial"/>
                <a:ea typeface="Arial"/>
                <a:cs typeface="Arial"/>
                <a:sym typeface="Arial"/>
              </a:rPr>
              <a:t>	Refer slide 3 for better Understanding </a:t>
            </a:r>
            <a:endParaRPr sz="2300" dirty="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80cbad695_0_134"/>
          <p:cNvSpPr txBox="1">
            <a:spLocks noGrp="1"/>
          </p:cNvSpPr>
          <p:nvPr>
            <p:ph idx="1"/>
          </p:nvPr>
        </p:nvSpPr>
        <p:spPr>
          <a:xfrm>
            <a:off x="684200" y="1730327"/>
            <a:ext cx="10429277" cy="5262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3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Q 5) How logs are managed?</a:t>
            </a:r>
            <a:endParaRPr sz="23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3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100" dirty="0">
                <a:latin typeface="Arial"/>
                <a:ea typeface="Arial"/>
                <a:cs typeface="Arial"/>
                <a:sym typeface="Arial"/>
              </a:rPr>
              <a:t>	Following are the logs that we are using : </a:t>
            </a:r>
            <a:endParaRPr sz="2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100" dirty="0">
                <a:latin typeface="Arial"/>
                <a:ea typeface="Arial"/>
                <a:cs typeface="Arial"/>
                <a:sym typeface="Arial"/>
              </a:rPr>
              <a:t>       modeling like, Data Insertion log, Model Fitting log, prediction log, etc.</a:t>
            </a:r>
            <a:endParaRPr sz="2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2300" dirty="0">
                <a:latin typeface="Arial"/>
                <a:ea typeface="Arial"/>
                <a:cs typeface="Arial"/>
                <a:sym typeface="Arial"/>
              </a:rPr>
              <a:t>Q 6) What techniques were you using for data pre-processing?</a:t>
            </a:r>
            <a:endParaRPr sz="23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sz="23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32766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/>
              <a:buChar char="▶"/>
            </a:pPr>
            <a:r>
              <a:rPr lang="en-US" sz="2100" dirty="0">
                <a:latin typeface="Arial"/>
                <a:ea typeface="Arial"/>
                <a:cs typeface="Arial"/>
                <a:sym typeface="Arial"/>
              </a:rPr>
              <a:t>Removing unwanted attributes</a:t>
            </a:r>
            <a:endParaRPr sz="21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32766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/>
              <a:buChar char="▶"/>
            </a:pPr>
            <a:r>
              <a:rPr lang="en-US" sz="2100" dirty="0">
                <a:latin typeface="Arial"/>
                <a:ea typeface="Arial"/>
                <a:cs typeface="Arial"/>
                <a:sym typeface="Arial"/>
              </a:rPr>
              <a:t>Visualizing  relation of independent variables with each other and output variables</a:t>
            </a:r>
            <a:endParaRPr sz="21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32766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/>
              <a:buChar char="▶"/>
            </a:pPr>
            <a:r>
              <a:rPr lang="en-US" sz="2100" dirty="0">
                <a:latin typeface="Arial"/>
                <a:ea typeface="Arial"/>
                <a:cs typeface="Arial"/>
                <a:sym typeface="Arial"/>
              </a:rPr>
              <a:t>Checking and changing Distribution of continuous values</a:t>
            </a:r>
            <a:endParaRPr sz="21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32766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/>
              <a:buChar char="▶"/>
            </a:pPr>
            <a:r>
              <a:rPr lang="en-US" sz="2100" dirty="0">
                <a:latin typeface="Arial"/>
                <a:ea typeface="Arial"/>
                <a:cs typeface="Arial"/>
                <a:sym typeface="Arial"/>
              </a:rPr>
              <a:t>Removing outliers</a:t>
            </a:r>
            <a:endParaRPr sz="21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32766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/>
              <a:buChar char="▶"/>
            </a:pPr>
            <a:r>
              <a:rPr lang="en-US" sz="2100" dirty="0">
                <a:latin typeface="Arial"/>
                <a:ea typeface="Arial"/>
                <a:cs typeface="Arial"/>
                <a:sym typeface="Arial"/>
              </a:rPr>
              <a:t>Cleaning data and imputing if null values are present. </a:t>
            </a:r>
            <a:endParaRPr sz="21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32766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/>
              <a:buChar char="▶"/>
            </a:pPr>
            <a:r>
              <a:rPr lang="en-US" sz="2100" dirty="0">
                <a:latin typeface="Arial"/>
                <a:ea typeface="Arial"/>
                <a:cs typeface="Arial"/>
                <a:sym typeface="Arial"/>
              </a:rPr>
              <a:t>Converting categorical data into numeric values.</a:t>
            </a:r>
            <a:endParaRPr sz="21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32766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100"/>
              <a:buFont typeface="Arial"/>
              <a:buChar char="▶"/>
            </a:pPr>
            <a:r>
              <a:rPr lang="en-US" sz="2100" dirty="0">
                <a:latin typeface="Arial"/>
                <a:ea typeface="Arial"/>
                <a:cs typeface="Arial"/>
                <a:sym typeface="Arial"/>
              </a:rPr>
              <a:t>Scaling the data</a:t>
            </a:r>
            <a:endParaRPr sz="21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194308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708</Words>
  <Application>Microsoft Office PowerPoint</Application>
  <PresentationFormat>Widescreen</PresentationFormat>
  <Paragraphs>64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Noto Sans Symbols</vt:lpstr>
      <vt:lpstr>Century Gothic</vt:lpstr>
      <vt:lpstr>Bookman Old Style</vt:lpstr>
      <vt:lpstr>Arial</vt:lpstr>
      <vt:lpstr>Wingdings 3</vt:lpstr>
      <vt:lpstr>Times New Roman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dell</cp:lastModifiedBy>
  <cp:revision>1</cp:revision>
  <dcterms:created xsi:type="dcterms:W3CDTF">2021-06-19T13:01:53Z</dcterms:created>
  <dcterms:modified xsi:type="dcterms:W3CDTF">2023-09-05T06:01:34Z</dcterms:modified>
</cp:coreProperties>
</file>