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638D658-50AD-47E5-80DA-000715AB986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13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B880E-5DA2-4B3C-8051-699438F4D1C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8D658-50AD-47E5-80DA-000715AB9866}" type="slidenum">
              <a:rPr lang="en-US" smtClean="0"/>
              <a:t>‹#›</a:t>
            </a:fld>
            <a:endParaRPr lang="en-US"/>
          </a:p>
        </p:txBody>
      </p:sp>
    </p:spTree>
    <p:extLst>
      <p:ext uri="{BB962C8B-B14F-4D97-AF65-F5344CB8AC3E}">
        <p14:creationId xmlns:p14="http://schemas.microsoft.com/office/powerpoint/2010/main" val="387162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597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10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spTree>
    <p:extLst>
      <p:ext uri="{BB962C8B-B14F-4D97-AF65-F5344CB8AC3E}">
        <p14:creationId xmlns:p14="http://schemas.microsoft.com/office/powerpoint/2010/main" val="29293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620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163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594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75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spTree>
    <p:extLst>
      <p:ext uri="{BB962C8B-B14F-4D97-AF65-F5344CB8AC3E}">
        <p14:creationId xmlns:p14="http://schemas.microsoft.com/office/powerpoint/2010/main" val="61485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B880E-5DA2-4B3C-8051-699438F4D1C2}"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8D658-50AD-47E5-80DA-000715AB986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32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B880E-5DA2-4B3C-8051-699438F4D1C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8D658-50AD-47E5-80DA-000715AB9866}" type="slidenum">
              <a:rPr lang="en-US" smtClean="0"/>
              <a:t>‹#›</a:t>
            </a:fld>
            <a:endParaRPr lang="en-US"/>
          </a:p>
        </p:txBody>
      </p:sp>
    </p:spTree>
    <p:extLst>
      <p:ext uri="{BB962C8B-B14F-4D97-AF65-F5344CB8AC3E}">
        <p14:creationId xmlns:p14="http://schemas.microsoft.com/office/powerpoint/2010/main" val="120993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B880E-5DA2-4B3C-8051-699438F4D1C2}"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8D658-50AD-47E5-80DA-000715AB986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88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B880E-5DA2-4B3C-8051-699438F4D1C2}"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8D658-50AD-47E5-80DA-000715AB98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7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B880E-5DA2-4B3C-8051-699438F4D1C2}"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8D658-50AD-47E5-80DA-000715AB9866}" type="slidenum">
              <a:rPr lang="en-US" smtClean="0"/>
              <a:t>‹#›</a:t>
            </a:fld>
            <a:endParaRPr lang="en-US"/>
          </a:p>
        </p:txBody>
      </p:sp>
    </p:spTree>
    <p:extLst>
      <p:ext uri="{BB962C8B-B14F-4D97-AF65-F5344CB8AC3E}">
        <p14:creationId xmlns:p14="http://schemas.microsoft.com/office/powerpoint/2010/main" val="104874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B880E-5DA2-4B3C-8051-699438F4D1C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8D658-50AD-47E5-80DA-000715AB986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220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B880E-5DA2-4B3C-8051-699438F4D1C2}"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8D658-50AD-47E5-80DA-000715AB9866}" type="slidenum">
              <a:rPr lang="en-US" smtClean="0"/>
              <a:t>‹#›</a:t>
            </a:fld>
            <a:endParaRPr lang="en-US"/>
          </a:p>
        </p:txBody>
      </p:sp>
    </p:spTree>
    <p:extLst>
      <p:ext uri="{BB962C8B-B14F-4D97-AF65-F5344CB8AC3E}">
        <p14:creationId xmlns:p14="http://schemas.microsoft.com/office/powerpoint/2010/main" val="141564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AB880E-5DA2-4B3C-8051-699438F4D1C2}" type="datetimeFigureOut">
              <a:rPr lang="en-US" smtClean="0"/>
              <a:t>8/5/2021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38D658-50AD-47E5-80DA-000715AB9866}" type="slidenum">
              <a:rPr lang="en-US" smtClean="0"/>
              <a:t>‹#›</a:t>
            </a:fld>
            <a:endParaRPr lang="en-US"/>
          </a:p>
        </p:txBody>
      </p:sp>
    </p:spTree>
    <p:extLst>
      <p:ext uri="{BB962C8B-B14F-4D97-AF65-F5344CB8AC3E}">
        <p14:creationId xmlns:p14="http://schemas.microsoft.com/office/powerpoint/2010/main" val="1167784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asp.org/www-project-top-ten/2017/A1_2017-Injection" TargetMode="External"/><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1C56-65F6-4B10-A38D-32EB2EDA8256}"/>
              </a:ext>
            </a:extLst>
          </p:cNvPr>
          <p:cNvSpPr>
            <a:spLocks noGrp="1"/>
          </p:cNvSpPr>
          <p:nvPr>
            <p:ph type="ctrTitle"/>
          </p:nvPr>
        </p:nvSpPr>
        <p:spPr/>
        <p:txBody>
          <a:bodyPr/>
          <a:lstStyle/>
          <a:p>
            <a:r>
              <a:rPr lang="en-US" dirty="0"/>
              <a:t>Report on Task 2</a:t>
            </a:r>
          </a:p>
        </p:txBody>
      </p:sp>
      <p:sp>
        <p:nvSpPr>
          <p:cNvPr id="3" name="Subtitle 2">
            <a:extLst>
              <a:ext uri="{FF2B5EF4-FFF2-40B4-BE49-F238E27FC236}">
                <a16:creationId xmlns:a16="http://schemas.microsoft.com/office/drawing/2014/main" id="{BA649B19-1075-47AB-A965-EBC974075B2A}"/>
              </a:ext>
            </a:extLst>
          </p:cNvPr>
          <p:cNvSpPr>
            <a:spLocks noGrp="1"/>
          </p:cNvSpPr>
          <p:nvPr>
            <p:ph type="subTitle" idx="1"/>
          </p:nvPr>
        </p:nvSpPr>
        <p:spPr/>
        <p:txBody>
          <a:bodyPr/>
          <a:lstStyle/>
          <a:p>
            <a:r>
              <a:rPr lang="en-US" dirty="0"/>
              <a:t>By Using </a:t>
            </a:r>
            <a:r>
              <a:rPr lang="en-US" dirty="0" err="1"/>
              <a:t>Netsparker</a:t>
            </a:r>
            <a:endParaRPr lang="en-US" dirty="0"/>
          </a:p>
        </p:txBody>
      </p:sp>
    </p:spTree>
    <p:extLst>
      <p:ext uri="{BB962C8B-B14F-4D97-AF65-F5344CB8AC3E}">
        <p14:creationId xmlns:p14="http://schemas.microsoft.com/office/powerpoint/2010/main" val="107524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01BE-630C-4A59-A20F-99F4E06267FA}"/>
              </a:ext>
            </a:extLst>
          </p:cNvPr>
          <p:cNvSpPr>
            <a:spLocks noGrp="1"/>
          </p:cNvSpPr>
          <p:nvPr>
            <p:ph type="title"/>
          </p:nvPr>
        </p:nvSpPr>
        <p:spPr/>
        <p:txBody>
          <a:bodyPr/>
          <a:lstStyle/>
          <a:p>
            <a:r>
              <a:rPr lang="en-US" dirty="0"/>
              <a:t>Result after </a:t>
            </a:r>
            <a:r>
              <a:rPr lang="en-US" dirty="0" err="1"/>
              <a:t>NetSparker</a:t>
            </a:r>
            <a:r>
              <a:rPr lang="en-US" dirty="0"/>
              <a:t> Scan</a:t>
            </a:r>
          </a:p>
        </p:txBody>
      </p:sp>
      <p:pic>
        <p:nvPicPr>
          <p:cNvPr id="5" name="Content Placeholder 4">
            <a:extLst>
              <a:ext uri="{FF2B5EF4-FFF2-40B4-BE49-F238E27FC236}">
                <a16:creationId xmlns:a16="http://schemas.microsoft.com/office/drawing/2014/main" id="{003A0D26-1BED-479E-AFCD-C5D1F9EB0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109585"/>
            <a:ext cx="9601196" cy="4080200"/>
          </a:xfrm>
        </p:spPr>
      </p:pic>
    </p:spTree>
    <p:extLst>
      <p:ext uri="{BB962C8B-B14F-4D97-AF65-F5344CB8AC3E}">
        <p14:creationId xmlns:p14="http://schemas.microsoft.com/office/powerpoint/2010/main" val="187049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BC629-9A2A-4379-B8C5-0BA96697262E}"/>
              </a:ext>
            </a:extLst>
          </p:cNvPr>
          <p:cNvSpPr>
            <a:spLocks noGrp="1"/>
          </p:cNvSpPr>
          <p:nvPr>
            <p:ph idx="1"/>
          </p:nvPr>
        </p:nvSpPr>
        <p:spPr>
          <a:xfrm>
            <a:off x="1233856" y="957953"/>
            <a:ext cx="9601196" cy="5187869"/>
          </a:xfrm>
        </p:spPr>
        <p:txBody>
          <a:bodyPr>
            <a:noAutofit/>
          </a:bodyPr>
          <a:lstStyle/>
          <a:p>
            <a:pPr marL="0" marR="0" indent="0" algn="ctr">
              <a:lnSpc>
                <a:spcPct val="107000"/>
              </a:lnSpc>
              <a:spcBef>
                <a:spcPts val="0"/>
              </a:spcBef>
              <a:spcAft>
                <a:spcPts val="80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REPORT</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URL : </a:t>
            </a: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http://zero.webappsecurity.com/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SOFTWARE USED: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NetSparker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 per the results of scanned report,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Critical issues- 0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High-20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Medium- 24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Low- 93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Best practice- 70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Information- 26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Top 3 Vulnerabilities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Expression Language Injection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Insecure Transportation Security Protocol Supported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Password transmitted over HTTP</a:t>
            </a:r>
          </a:p>
          <a:p>
            <a:pPr marL="342900" marR="0" lvl="0" indent="-342900">
              <a:lnSpc>
                <a:spcPct val="107000"/>
              </a:lnSpc>
              <a:spcBef>
                <a:spcPts val="0"/>
              </a:spcBef>
              <a:spcAft>
                <a:spcPts val="0"/>
              </a:spcAft>
              <a:buFont typeface="Wingdings" panose="05000000000000000000" pitchFamily="2"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 a reference from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owasp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b="1" u="none" strike="noStrike" dirty="0">
                <a:solidFill>
                  <a:srgbClr val="2B88E2"/>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A1:2017-Injection</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 top most security risk Even Expression Language injection comes under this category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98689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0B9FC4-371A-4E79-95C5-630CBAE60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115" y="895777"/>
            <a:ext cx="10181493" cy="5066446"/>
          </a:xfrm>
        </p:spPr>
      </p:pic>
    </p:spTree>
    <p:extLst>
      <p:ext uri="{BB962C8B-B14F-4D97-AF65-F5344CB8AC3E}">
        <p14:creationId xmlns:p14="http://schemas.microsoft.com/office/powerpoint/2010/main" val="252076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9A2F-B169-4659-B106-698D79586090}"/>
              </a:ext>
            </a:extLst>
          </p:cNvPr>
          <p:cNvSpPr>
            <a:spLocks noGrp="1"/>
          </p:cNvSpPr>
          <p:nvPr>
            <p:ph type="title"/>
          </p:nvPr>
        </p:nvSpPr>
        <p:spPr/>
        <p:txBody>
          <a:bodyPr/>
          <a:lstStyle/>
          <a:p>
            <a:r>
              <a:rPr lang="en-US" dirty="0"/>
              <a:t>Expression Language Injection</a:t>
            </a:r>
          </a:p>
        </p:txBody>
      </p:sp>
      <p:sp>
        <p:nvSpPr>
          <p:cNvPr id="3" name="Content Placeholder 2">
            <a:extLst>
              <a:ext uri="{FF2B5EF4-FFF2-40B4-BE49-F238E27FC236}">
                <a16:creationId xmlns:a16="http://schemas.microsoft.com/office/drawing/2014/main" id="{4E0F84BD-9652-4EB4-BAF7-0164F90DBDC1}"/>
              </a:ext>
            </a:extLst>
          </p:cNvPr>
          <p:cNvSpPr>
            <a:spLocks noGrp="1"/>
          </p:cNvSpPr>
          <p:nvPr>
            <p:ph idx="1"/>
          </p:nvPr>
        </p:nvSpPr>
        <p:spPr>
          <a:xfrm>
            <a:off x="1295401" y="2435469"/>
            <a:ext cx="9601196" cy="3736731"/>
          </a:xfrm>
        </p:spPr>
        <p:txBody>
          <a:bodyPr/>
          <a:lstStyle/>
          <a:p>
            <a:pPr marL="0" marR="0" indent="0">
              <a:lnSpc>
                <a:spcPct val="107000"/>
              </a:lnSpc>
              <a:spcBef>
                <a:spcPts val="0"/>
              </a:spcBef>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software constructs all or part of an expression language (EL) statement in a Java Server Page (JSP) using externally-influenced input from an upstream component, but it does not neutralize or incorrectly neutralizes special elements that could modify the intended EL statement before it is executed.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Common consequences: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DE0B130E-870B-45B4-8EC9-1F37893AE6D8}"/>
              </a:ext>
            </a:extLst>
          </p:cNvPr>
          <p:cNvGraphicFramePr>
            <a:graphicFrameLocks noGrp="1"/>
          </p:cNvGraphicFramePr>
          <p:nvPr>
            <p:extLst>
              <p:ext uri="{D42A27DB-BD31-4B8C-83A1-F6EECF244321}">
                <p14:modId xmlns:p14="http://schemas.microsoft.com/office/powerpoint/2010/main" val="3503613321"/>
              </p:ext>
            </p:extLst>
          </p:nvPr>
        </p:nvGraphicFramePr>
        <p:xfrm>
          <a:off x="1487421" y="4572002"/>
          <a:ext cx="8984217" cy="729870"/>
        </p:xfrm>
        <a:graphic>
          <a:graphicData uri="http://schemas.openxmlformats.org/drawingml/2006/table">
            <a:tbl>
              <a:tblPr firstRow="1" firstCol="1" bandRow="1">
                <a:tableStyleId>{5C22544A-7EE6-4342-B048-85BDC9FD1C3A}</a:tableStyleId>
              </a:tblPr>
              <a:tblGrid>
                <a:gridCol w="2994739">
                  <a:extLst>
                    <a:ext uri="{9D8B030D-6E8A-4147-A177-3AD203B41FA5}">
                      <a16:colId xmlns:a16="http://schemas.microsoft.com/office/drawing/2014/main" val="1739078644"/>
                    </a:ext>
                  </a:extLst>
                </a:gridCol>
                <a:gridCol w="2994739">
                  <a:extLst>
                    <a:ext uri="{9D8B030D-6E8A-4147-A177-3AD203B41FA5}">
                      <a16:colId xmlns:a16="http://schemas.microsoft.com/office/drawing/2014/main" val="409459998"/>
                    </a:ext>
                  </a:extLst>
                </a:gridCol>
                <a:gridCol w="2994739">
                  <a:extLst>
                    <a:ext uri="{9D8B030D-6E8A-4147-A177-3AD203B41FA5}">
                      <a16:colId xmlns:a16="http://schemas.microsoft.com/office/drawing/2014/main" val="1442391982"/>
                    </a:ext>
                  </a:extLst>
                </a:gridCol>
              </a:tblGrid>
              <a:tr h="0">
                <a:tc>
                  <a:txBody>
                    <a:bodyPr/>
                    <a:lstStyle/>
                    <a:p>
                      <a:pPr marL="0" marR="0">
                        <a:lnSpc>
                          <a:spcPct val="107000"/>
                        </a:lnSpc>
                        <a:spcBef>
                          <a:spcPts val="0"/>
                        </a:spcBef>
                        <a:spcAft>
                          <a:spcPts val="0"/>
                        </a:spcAft>
                      </a:pPr>
                      <a:r>
                        <a:rPr lang="en-US" sz="1350">
                          <a:effectLst/>
                        </a:rPr>
                        <a:t>Scope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nchor="ctr"/>
                </a:tc>
                <a:tc>
                  <a:txBody>
                    <a:bodyPr/>
                    <a:lstStyle/>
                    <a:p>
                      <a:pPr marL="0" marR="0">
                        <a:lnSpc>
                          <a:spcPct val="107000"/>
                        </a:lnSpc>
                        <a:spcBef>
                          <a:spcPts val="0"/>
                        </a:spcBef>
                        <a:spcAft>
                          <a:spcPts val="0"/>
                        </a:spcAft>
                      </a:pPr>
                      <a:r>
                        <a:rPr lang="en-US" sz="1350">
                          <a:effectLst/>
                        </a:rPr>
                        <a:t>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nchor="ctr"/>
                </a:tc>
                <a:tc>
                  <a:txBody>
                    <a:bodyPr/>
                    <a:lstStyle/>
                    <a:p>
                      <a:pPr marL="0" marR="0">
                        <a:lnSpc>
                          <a:spcPct val="107000"/>
                        </a:lnSpc>
                        <a:spcBef>
                          <a:spcPts val="0"/>
                        </a:spcBef>
                        <a:spcAft>
                          <a:spcPts val="0"/>
                        </a:spcAft>
                      </a:pPr>
                      <a:r>
                        <a:rPr lang="en-US" sz="1350">
                          <a:effectLst/>
                        </a:rPr>
                        <a:t>Likelihood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nchor="ctr"/>
                </a:tc>
                <a:extLst>
                  <a:ext uri="{0D108BD9-81ED-4DB2-BD59-A6C34878D82A}">
                    <a16:rowId xmlns:a16="http://schemas.microsoft.com/office/drawing/2014/main" val="996526246"/>
                  </a:ext>
                </a:extLst>
              </a:tr>
              <a:tr h="0">
                <a:tc>
                  <a:txBody>
                    <a:bodyPr/>
                    <a:lstStyle/>
                    <a:p>
                      <a:pPr marL="0" marR="0">
                        <a:lnSpc>
                          <a:spcPct val="107000"/>
                        </a:lnSpc>
                        <a:spcBef>
                          <a:spcPts val="0"/>
                        </a:spcBef>
                        <a:spcAft>
                          <a:spcPts val="0"/>
                        </a:spcAft>
                      </a:pPr>
                      <a:r>
                        <a:rPr lang="en-US" sz="1350">
                          <a:effectLst/>
                        </a:rPr>
                        <a:t>Confidentiality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nchor="ctr"/>
                </a:tc>
                <a:tc>
                  <a:txBody>
                    <a:bodyPr/>
                    <a:lstStyle/>
                    <a:p>
                      <a:pPr marL="0" marR="0">
                        <a:lnSpc>
                          <a:spcPct val="107000"/>
                        </a:lnSpc>
                        <a:spcBef>
                          <a:spcPts val="0"/>
                        </a:spcBef>
                        <a:spcAft>
                          <a:spcPts val="750"/>
                        </a:spcAft>
                      </a:pPr>
                      <a:r>
                        <a:rPr lang="en-US" sz="950" dirty="0">
                          <a:effectLst/>
                        </a:rPr>
                        <a:t>Technical Impact: Read Application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nchor="ct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47625" marR="47625" marT="0" marB="0" anchor="ctr"/>
                </a:tc>
                <a:extLst>
                  <a:ext uri="{0D108BD9-81ED-4DB2-BD59-A6C34878D82A}">
                    <a16:rowId xmlns:a16="http://schemas.microsoft.com/office/drawing/2014/main" val="1820121783"/>
                  </a:ext>
                </a:extLst>
              </a:tr>
              <a:tr h="0">
                <a:tc>
                  <a:txBody>
                    <a:bodyPr/>
                    <a:lstStyle/>
                    <a:p>
                      <a:pPr marL="0" marR="0">
                        <a:lnSpc>
                          <a:spcPct val="107000"/>
                        </a:lnSpc>
                        <a:spcBef>
                          <a:spcPts val="0"/>
                        </a:spcBef>
                        <a:spcAft>
                          <a:spcPts val="0"/>
                        </a:spcAft>
                      </a:pPr>
                      <a:r>
                        <a:rPr lang="en-US" sz="1350">
                          <a:effectLst/>
                        </a:rPr>
                        <a:t>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nchor="ctr"/>
                </a:tc>
                <a:tc>
                  <a:txBody>
                    <a:bodyPr/>
                    <a:lstStyle/>
                    <a:p>
                      <a:pPr marL="0" marR="0">
                        <a:lnSpc>
                          <a:spcPct val="107000"/>
                        </a:lnSpc>
                        <a:spcBef>
                          <a:spcPts val="0"/>
                        </a:spcBef>
                        <a:spcAft>
                          <a:spcPts val="750"/>
                        </a:spcAft>
                      </a:pPr>
                      <a:r>
                        <a:rPr lang="en-US" sz="950">
                          <a:effectLst/>
                        </a:rPr>
                        <a:t>Technical Impact: Execute Unauthorized Code or Commands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0" marB="0" anchor="ct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07120610"/>
                  </a:ext>
                </a:extLst>
              </a:tr>
            </a:tbl>
          </a:graphicData>
        </a:graphic>
      </p:graphicFrame>
      <p:sp>
        <p:nvSpPr>
          <p:cNvPr id="7" name="Rectangle 2">
            <a:extLst>
              <a:ext uri="{FF2B5EF4-FFF2-40B4-BE49-F238E27FC236}">
                <a16:creationId xmlns:a16="http://schemas.microsoft.com/office/drawing/2014/main" id="{1BFCAA0C-FD70-4E3A-A301-1E5448F91F1C}"/>
              </a:ext>
            </a:extLst>
          </p:cNvPr>
          <p:cNvSpPr>
            <a:spLocks noChangeArrowheads="1"/>
          </p:cNvSpPr>
          <p:nvPr/>
        </p:nvSpPr>
        <p:spPr bwMode="auto">
          <a:xfrm>
            <a:off x="1486659" y="45724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9686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75CC-E472-4AEC-A8E6-182C1F159A84}"/>
              </a:ext>
            </a:extLst>
          </p:cNvPr>
          <p:cNvSpPr>
            <a:spLocks noGrp="1"/>
          </p:cNvSpPr>
          <p:nvPr>
            <p:ph type="title"/>
          </p:nvPr>
        </p:nvSpPr>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Impacts</a:t>
            </a:r>
            <a:endParaRPr lang="en-US" dirty="0"/>
          </a:p>
        </p:txBody>
      </p:sp>
      <p:sp>
        <p:nvSpPr>
          <p:cNvPr id="3" name="Content Placeholder 2">
            <a:extLst>
              <a:ext uri="{FF2B5EF4-FFF2-40B4-BE49-F238E27FC236}">
                <a16:creationId xmlns:a16="http://schemas.microsoft.com/office/drawing/2014/main" id="{7FC27996-BCE7-4494-A90F-D24CE312BC32}"/>
              </a:ext>
            </a:extLst>
          </p:cNvPr>
          <p:cNvSpPr>
            <a:spLocks noGrp="1"/>
          </p:cNvSpPr>
          <p:nvPr>
            <p:ph idx="1"/>
          </p:nvPr>
        </p:nvSpPr>
        <p:spPr/>
        <p:txBody>
          <a:bodyPr>
            <a:normAutofit/>
          </a:bodyPr>
          <a:lstStyle/>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Almost any source of data can be an injection vector, environment variables, parameters, external and internal web services, and all types of users. Injection flaws occur when an attacker can send hostile data to an interpreter.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Injection can result in data loss, corruption, or disclosure to unauthorized parties, loss of accountability, or denial of access. Injection can sometimes lead to complete host takeover.</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business impact depends on the needs of the application and data.</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5795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1E27-A292-4A78-A034-D3012EA6970E}"/>
              </a:ext>
            </a:extLst>
          </p:cNvPr>
          <p:cNvSpPr>
            <a:spLocks noGrp="1"/>
          </p:cNvSpPr>
          <p:nvPr>
            <p:ph type="title"/>
          </p:nvPr>
        </p:nvSpPr>
        <p:spPr/>
        <p:txBody>
          <a:bodyPr>
            <a:normAutofit/>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to Prevent</a:t>
            </a:r>
            <a:endParaRPr lang="en-US" dirty="0"/>
          </a:p>
        </p:txBody>
      </p:sp>
      <p:sp>
        <p:nvSpPr>
          <p:cNvPr id="3" name="Content Placeholder 2">
            <a:extLst>
              <a:ext uri="{FF2B5EF4-FFF2-40B4-BE49-F238E27FC236}">
                <a16:creationId xmlns:a16="http://schemas.microsoft.com/office/drawing/2014/main" id="{456A8419-25BA-4190-9462-D3B3BA1E38A1}"/>
              </a:ext>
            </a:extLst>
          </p:cNvPr>
          <p:cNvSpPr>
            <a:spLocks noGrp="1"/>
          </p:cNvSpPr>
          <p:nvPr>
            <p:ph idx="1"/>
          </p:nvPr>
        </p:nvSpPr>
        <p:spPr/>
        <p:txBody>
          <a:bodyPr>
            <a:normAutofit fontScale="77500" lnSpcReduction="20000"/>
          </a:bodyPr>
          <a:lstStyle/>
          <a:p>
            <a:pPr marL="0" marR="0" indent="0">
              <a:lnSpc>
                <a:spcPct val="107000"/>
              </a:lnSpc>
              <a:spcBef>
                <a:spcPts val="0"/>
              </a:spcBef>
              <a:spcAft>
                <a:spcPts val="8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Preventing injection requires keeping data separate from commands and queries.</a:t>
            </a:r>
            <a:b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preferred option is to use a safe API, which avoids the use of the interpreter entirely or provides a parameterized interface, or migrate to use Object Relational Mapping Tools (ORMs).</a:t>
            </a:r>
            <a:b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Even when parameterized, stored procedures can still introduce SQL injection if PL/SQL or T-SQL concatenates queries and data, or executes hostile data with EXECUTE IMMEDIATE or exec().</a:t>
            </a:r>
            <a:b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 positive or “whitelist” server-side input validation. This is not a complete defense as many applications require special characters, such as text areas or APIs for mobile applications.</a:t>
            </a:r>
            <a:b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any residual dynamic queries, escape special characters using the specific escape syntax for that interpreter.</a:t>
            </a:r>
            <a:b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SQL structure such as table names, column names, and so on cannot be escaped, and thus user-supplied structure names are dangerous. This is a common issue in report-writing software</a:t>
            </a:r>
            <a:endParaRPr lang="en-US" dirty="0"/>
          </a:p>
        </p:txBody>
      </p:sp>
    </p:spTree>
    <p:extLst>
      <p:ext uri="{BB962C8B-B14F-4D97-AF65-F5344CB8AC3E}">
        <p14:creationId xmlns:p14="http://schemas.microsoft.com/office/powerpoint/2010/main" val="12907228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TotalTime>
  <Words>431</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Garamond</vt:lpstr>
      <vt:lpstr>Symbol</vt:lpstr>
      <vt:lpstr>Times New Roman</vt:lpstr>
      <vt:lpstr>Wingdings</vt:lpstr>
      <vt:lpstr>Organic</vt:lpstr>
      <vt:lpstr>Report on Task 2</vt:lpstr>
      <vt:lpstr>Result after NetSparker Scan</vt:lpstr>
      <vt:lpstr>PowerPoint Presentation</vt:lpstr>
      <vt:lpstr>PowerPoint Presentation</vt:lpstr>
      <vt:lpstr>Expression Language Injection</vt:lpstr>
      <vt:lpstr>Impacts</vt:lpstr>
      <vt:lpstr>How to Prevent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Task 2</dc:title>
  <dc:creator>Niharika P</dc:creator>
  <cp:lastModifiedBy>Niharika P</cp:lastModifiedBy>
  <cp:revision>2</cp:revision>
  <dcterms:created xsi:type="dcterms:W3CDTF">2021-08-05T16:46:04Z</dcterms:created>
  <dcterms:modified xsi:type="dcterms:W3CDTF">2021-08-05T18:11:48Z</dcterms:modified>
</cp:coreProperties>
</file>