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3"/>
  </p:notesMasterIdLst>
  <p:sldIdLst>
    <p:sldId id="256" r:id="rId2"/>
    <p:sldId id="33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37"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4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2AC58E-B43F-4EC6-96CD-EE5361EAA4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323ACD6-2B5A-4306-BF25-BD7C1F4C8BCC}">
      <dgm:prSet phldrT="[Text]"/>
      <dgm:spPr/>
      <dgm:t>
        <a:bodyPr/>
        <a:lstStyle/>
        <a:p>
          <a:r>
            <a:rPr lang="en-US" dirty="0" smtClean="0"/>
            <a:t>1.Visual arts</a:t>
          </a:r>
          <a:endParaRPr lang="en-US" dirty="0"/>
        </a:p>
      </dgm:t>
    </dgm:pt>
    <dgm:pt modelId="{A40C8040-26EA-4B69-8923-937783792C07}" type="parTrans" cxnId="{C3A36556-E340-49E9-B3A6-2D3DDBB400BB}">
      <dgm:prSet/>
      <dgm:spPr/>
      <dgm:t>
        <a:bodyPr/>
        <a:lstStyle/>
        <a:p>
          <a:endParaRPr lang="en-US"/>
        </a:p>
      </dgm:t>
    </dgm:pt>
    <dgm:pt modelId="{EEA82FDD-4221-4677-A5C8-2C346F5ADAE1}" type="sibTrans" cxnId="{C3A36556-E340-49E9-B3A6-2D3DDBB400BB}">
      <dgm:prSet/>
      <dgm:spPr/>
      <dgm:t>
        <a:bodyPr/>
        <a:lstStyle/>
        <a:p>
          <a:endParaRPr lang="en-US"/>
        </a:p>
      </dgm:t>
    </dgm:pt>
    <dgm:pt modelId="{E23D4843-D63B-4976-8ED2-DF7B85DCB3CF}">
      <dgm:prSet phldrT="[Text]"/>
      <dgm:spPr/>
      <dgm:t>
        <a:bodyPr/>
        <a:lstStyle/>
        <a:p>
          <a:r>
            <a:rPr lang="en-US" dirty="0" smtClean="0"/>
            <a:t>2.Performing arts</a:t>
          </a:r>
          <a:endParaRPr lang="en-US" dirty="0"/>
        </a:p>
      </dgm:t>
    </dgm:pt>
    <dgm:pt modelId="{1C34693C-8743-4D91-882B-7D6BDF20E23B}" type="parTrans" cxnId="{5B77D2B0-B1B4-483A-8797-39492EC55578}">
      <dgm:prSet/>
      <dgm:spPr/>
      <dgm:t>
        <a:bodyPr/>
        <a:lstStyle/>
        <a:p>
          <a:endParaRPr lang="en-US"/>
        </a:p>
      </dgm:t>
    </dgm:pt>
    <dgm:pt modelId="{1AE8C630-9E62-41DD-B951-B362938918B2}" type="sibTrans" cxnId="{5B77D2B0-B1B4-483A-8797-39492EC55578}">
      <dgm:prSet/>
      <dgm:spPr/>
      <dgm:t>
        <a:bodyPr/>
        <a:lstStyle/>
        <a:p>
          <a:endParaRPr lang="en-US"/>
        </a:p>
      </dgm:t>
    </dgm:pt>
    <dgm:pt modelId="{5101C200-D24A-4010-853C-5E721D9A86F1}">
      <dgm:prSet phldrT="[Text]"/>
      <dgm:spPr/>
      <dgm:t>
        <a:bodyPr/>
        <a:lstStyle/>
        <a:p>
          <a:r>
            <a:rPr lang="en-US" dirty="0" smtClean="0"/>
            <a:t>3.Miscellenous arts</a:t>
          </a:r>
          <a:endParaRPr lang="en-US" dirty="0"/>
        </a:p>
      </dgm:t>
    </dgm:pt>
    <dgm:pt modelId="{F653302E-C11D-474C-9A34-0D2690E1AD72}" type="parTrans" cxnId="{0B1B7BF3-3C6C-43CB-9D98-9167231FAB09}">
      <dgm:prSet/>
      <dgm:spPr/>
      <dgm:t>
        <a:bodyPr/>
        <a:lstStyle/>
        <a:p>
          <a:endParaRPr lang="en-US"/>
        </a:p>
      </dgm:t>
    </dgm:pt>
    <dgm:pt modelId="{7CD96542-5374-4F96-8465-7868DFAF83D8}" type="sibTrans" cxnId="{0B1B7BF3-3C6C-43CB-9D98-9167231FAB09}">
      <dgm:prSet/>
      <dgm:spPr/>
      <dgm:t>
        <a:bodyPr/>
        <a:lstStyle/>
        <a:p>
          <a:endParaRPr lang="en-US"/>
        </a:p>
      </dgm:t>
    </dgm:pt>
    <dgm:pt modelId="{946C538F-41EC-48D3-A6E0-47443408F957}" type="pres">
      <dgm:prSet presAssocID="{402AC58E-B43F-4EC6-96CD-EE5361EAA4BC}" presName="linear" presStyleCnt="0">
        <dgm:presLayoutVars>
          <dgm:dir/>
          <dgm:animLvl val="lvl"/>
          <dgm:resizeHandles val="exact"/>
        </dgm:presLayoutVars>
      </dgm:prSet>
      <dgm:spPr/>
      <dgm:t>
        <a:bodyPr/>
        <a:lstStyle/>
        <a:p>
          <a:endParaRPr lang="en-US"/>
        </a:p>
      </dgm:t>
    </dgm:pt>
    <dgm:pt modelId="{ADDCC2E5-A0FE-42EC-B1EA-31288101A647}" type="pres">
      <dgm:prSet presAssocID="{2323ACD6-2B5A-4306-BF25-BD7C1F4C8BCC}" presName="parentLin" presStyleCnt="0"/>
      <dgm:spPr/>
    </dgm:pt>
    <dgm:pt modelId="{AFD52398-6C89-47AA-8358-4F9F3FBF759E}" type="pres">
      <dgm:prSet presAssocID="{2323ACD6-2B5A-4306-BF25-BD7C1F4C8BCC}" presName="parentLeftMargin" presStyleLbl="node1" presStyleIdx="0" presStyleCnt="3"/>
      <dgm:spPr/>
      <dgm:t>
        <a:bodyPr/>
        <a:lstStyle/>
        <a:p>
          <a:endParaRPr lang="en-US"/>
        </a:p>
      </dgm:t>
    </dgm:pt>
    <dgm:pt modelId="{2AD76440-42B8-4205-9CD7-866B7A03FF59}" type="pres">
      <dgm:prSet presAssocID="{2323ACD6-2B5A-4306-BF25-BD7C1F4C8BCC}" presName="parentText" presStyleLbl="node1" presStyleIdx="0" presStyleCnt="3" custLinFactNeighborX="-7627" custLinFactNeighborY="7730">
        <dgm:presLayoutVars>
          <dgm:chMax val="0"/>
          <dgm:bulletEnabled val="1"/>
        </dgm:presLayoutVars>
      </dgm:prSet>
      <dgm:spPr/>
      <dgm:t>
        <a:bodyPr/>
        <a:lstStyle/>
        <a:p>
          <a:endParaRPr lang="en-US"/>
        </a:p>
      </dgm:t>
    </dgm:pt>
    <dgm:pt modelId="{374FE3C0-B215-4C71-8A8A-D87CA212F985}" type="pres">
      <dgm:prSet presAssocID="{2323ACD6-2B5A-4306-BF25-BD7C1F4C8BCC}" presName="negativeSpace" presStyleCnt="0"/>
      <dgm:spPr/>
    </dgm:pt>
    <dgm:pt modelId="{62C1CFD1-1FB9-4B0D-805D-7405F7A71FCD}" type="pres">
      <dgm:prSet presAssocID="{2323ACD6-2B5A-4306-BF25-BD7C1F4C8BCC}" presName="childText" presStyleLbl="conFgAcc1" presStyleIdx="0" presStyleCnt="3">
        <dgm:presLayoutVars>
          <dgm:bulletEnabled val="1"/>
        </dgm:presLayoutVars>
      </dgm:prSet>
      <dgm:spPr/>
    </dgm:pt>
    <dgm:pt modelId="{C7E2F19B-EB9C-4D9F-9BEC-889ED7979D42}" type="pres">
      <dgm:prSet presAssocID="{EEA82FDD-4221-4677-A5C8-2C346F5ADAE1}" presName="spaceBetweenRectangles" presStyleCnt="0"/>
      <dgm:spPr/>
    </dgm:pt>
    <dgm:pt modelId="{89C66F71-0216-4E23-88B2-76B675E2E6FD}" type="pres">
      <dgm:prSet presAssocID="{E23D4843-D63B-4976-8ED2-DF7B85DCB3CF}" presName="parentLin" presStyleCnt="0"/>
      <dgm:spPr/>
    </dgm:pt>
    <dgm:pt modelId="{2E43112A-9BFF-4BC3-9A29-7F856F536000}" type="pres">
      <dgm:prSet presAssocID="{E23D4843-D63B-4976-8ED2-DF7B85DCB3CF}" presName="parentLeftMargin" presStyleLbl="node1" presStyleIdx="0" presStyleCnt="3"/>
      <dgm:spPr/>
      <dgm:t>
        <a:bodyPr/>
        <a:lstStyle/>
        <a:p>
          <a:endParaRPr lang="en-US"/>
        </a:p>
      </dgm:t>
    </dgm:pt>
    <dgm:pt modelId="{0CDEB5E6-5114-4DAF-BAE7-F2E2AB90FF73}" type="pres">
      <dgm:prSet presAssocID="{E23D4843-D63B-4976-8ED2-DF7B85DCB3CF}" presName="parentText" presStyleLbl="node1" presStyleIdx="1" presStyleCnt="3">
        <dgm:presLayoutVars>
          <dgm:chMax val="0"/>
          <dgm:bulletEnabled val="1"/>
        </dgm:presLayoutVars>
      </dgm:prSet>
      <dgm:spPr/>
      <dgm:t>
        <a:bodyPr/>
        <a:lstStyle/>
        <a:p>
          <a:endParaRPr lang="en-US"/>
        </a:p>
      </dgm:t>
    </dgm:pt>
    <dgm:pt modelId="{AF59CC83-C444-4B08-A7E7-D37B8DCF33E2}" type="pres">
      <dgm:prSet presAssocID="{E23D4843-D63B-4976-8ED2-DF7B85DCB3CF}" presName="negativeSpace" presStyleCnt="0"/>
      <dgm:spPr/>
    </dgm:pt>
    <dgm:pt modelId="{037A8E86-2245-43FC-940D-6D93EB4856B9}" type="pres">
      <dgm:prSet presAssocID="{E23D4843-D63B-4976-8ED2-DF7B85DCB3CF}" presName="childText" presStyleLbl="conFgAcc1" presStyleIdx="1" presStyleCnt="3">
        <dgm:presLayoutVars>
          <dgm:bulletEnabled val="1"/>
        </dgm:presLayoutVars>
      </dgm:prSet>
      <dgm:spPr/>
    </dgm:pt>
    <dgm:pt modelId="{5ECCB4F3-1AA9-4697-AC81-5AC32587414B}" type="pres">
      <dgm:prSet presAssocID="{1AE8C630-9E62-41DD-B951-B362938918B2}" presName="spaceBetweenRectangles" presStyleCnt="0"/>
      <dgm:spPr/>
    </dgm:pt>
    <dgm:pt modelId="{9CF1CB26-0786-4C75-839F-1183E23654CC}" type="pres">
      <dgm:prSet presAssocID="{5101C200-D24A-4010-853C-5E721D9A86F1}" presName="parentLin" presStyleCnt="0"/>
      <dgm:spPr/>
    </dgm:pt>
    <dgm:pt modelId="{8F2242E7-BA3C-4123-934B-0C63877F3998}" type="pres">
      <dgm:prSet presAssocID="{5101C200-D24A-4010-853C-5E721D9A86F1}" presName="parentLeftMargin" presStyleLbl="node1" presStyleIdx="1" presStyleCnt="3"/>
      <dgm:spPr/>
      <dgm:t>
        <a:bodyPr/>
        <a:lstStyle/>
        <a:p>
          <a:endParaRPr lang="en-US"/>
        </a:p>
      </dgm:t>
    </dgm:pt>
    <dgm:pt modelId="{DF90B85E-BFA2-4316-B167-FEDAA07FB972}" type="pres">
      <dgm:prSet presAssocID="{5101C200-D24A-4010-853C-5E721D9A86F1}" presName="parentText" presStyleLbl="node1" presStyleIdx="2" presStyleCnt="3">
        <dgm:presLayoutVars>
          <dgm:chMax val="0"/>
          <dgm:bulletEnabled val="1"/>
        </dgm:presLayoutVars>
      </dgm:prSet>
      <dgm:spPr/>
      <dgm:t>
        <a:bodyPr/>
        <a:lstStyle/>
        <a:p>
          <a:endParaRPr lang="en-US"/>
        </a:p>
      </dgm:t>
    </dgm:pt>
    <dgm:pt modelId="{85617C84-2BBD-44B2-9D5C-11A8328B48D0}" type="pres">
      <dgm:prSet presAssocID="{5101C200-D24A-4010-853C-5E721D9A86F1}" presName="negativeSpace" presStyleCnt="0"/>
      <dgm:spPr/>
    </dgm:pt>
    <dgm:pt modelId="{63172F9F-34C3-433B-AE99-46419AD07BF8}" type="pres">
      <dgm:prSet presAssocID="{5101C200-D24A-4010-853C-5E721D9A86F1}" presName="childText" presStyleLbl="conFgAcc1" presStyleIdx="2" presStyleCnt="3" custLinFactNeighborX="572">
        <dgm:presLayoutVars>
          <dgm:bulletEnabled val="1"/>
        </dgm:presLayoutVars>
      </dgm:prSet>
      <dgm:spPr/>
    </dgm:pt>
  </dgm:ptLst>
  <dgm:cxnLst>
    <dgm:cxn modelId="{76724E6E-48AD-40E9-927B-208F3BD8A7D1}" type="presOf" srcId="{5101C200-D24A-4010-853C-5E721D9A86F1}" destId="{DF90B85E-BFA2-4316-B167-FEDAA07FB972}" srcOrd="1" destOrd="0" presId="urn:microsoft.com/office/officeart/2005/8/layout/list1"/>
    <dgm:cxn modelId="{E9587551-D646-458E-AA08-DE619519FA3D}" type="presOf" srcId="{2323ACD6-2B5A-4306-BF25-BD7C1F4C8BCC}" destId="{2AD76440-42B8-4205-9CD7-866B7A03FF59}" srcOrd="1" destOrd="0" presId="urn:microsoft.com/office/officeart/2005/8/layout/list1"/>
    <dgm:cxn modelId="{C3A36556-E340-49E9-B3A6-2D3DDBB400BB}" srcId="{402AC58E-B43F-4EC6-96CD-EE5361EAA4BC}" destId="{2323ACD6-2B5A-4306-BF25-BD7C1F4C8BCC}" srcOrd="0" destOrd="0" parTransId="{A40C8040-26EA-4B69-8923-937783792C07}" sibTransId="{EEA82FDD-4221-4677-A5C8-2C346F5ADAE1}"/>
    <dgm:cxn modelId="{36A763FF-96DC-40F7-8B35-F80E088553A2}" type="presOf" srcId="{402AC58E-B43F-4EC6-96CD-EE5361EAA4BC}" destId="{946C538F-41EC-48D3-A6E0-47443408F957}" srcOrd="0" destOrd="0" presId="urn:microsoft.com/office/officeart/2005/8/layout/list1"/>
    <dgm:cxn modelId="{0B1B7BF3-3C6C-43CB-9D98-9167231FAB09}" srcId="{402AC58E-B43F-4EC6-96CD-EE5361EAA4BC}" destId="{5101C200-D24A-4010-853C-5E721D9A86F1}" srcOrd="2" destOrd="0" parTransId="{F653302E-C11D-474C-9A34-0D2690E1AD72}" sibTransId="{7CD96542-5374-4F96-8465-7868DFAF83D8}"/>
    <dgm:cxn modelId="{30D3F462-27E7-4E8F-9DAF-4BAC51F73518}" type="presOf" srcId="{2323ACD6-2B5A-4306-BF25-BD7C1F4C8BCC}" destId="{AFD52398-6C89-47AA-8358-4F9F3FBF759E}" srcOrd="0" destOrd="0" presId="urn:microsoft.com/office/officeart/2005/8/layout/list1"/>
    <dgm:cxn modelId="{77F605B6-533C-486F-AA89-1A7673FE5167}" type="presOf" srcId="{5101C200-D24A-4010-853C-5E721D9A86F1}" destId="{8F2242E7-BA3C-4123-934B-0C63877F3998}" srcOrd="0" destOrd="0" presId="urn:microsoft.com/office/officeart/2005/8/layout/list1"/>
    <dgm:cxn modelId="{85AD1C1B-1C5B-4532-BBFF-95E73C99AF75}" type="presOf" srcId="{E23D4843-D63B-4976-8ED2-DF7B85DCB3CF}" destId="{0CDEB5E6-5114-4DAF-BAE7-F2E2AB90FF73}" srcOrd="1" destOrd="0" presId="urn:microsoft.com/office/officeart/2005/8/layout/list1"/>
    <dgm:cxn modelId="{5B77D2B0-B1B4-483A-8797-39492EC55578}" srcId="{402AC58E-B43F-4EC6-96CD-EE5361EAA4BC}" destId="{E23D4843-D63B-4976-8ED2-DF7B85DCB3CF}" srcOrd="1" destOrd="0" parTransId="{1C34693C-8743-4D91-882B-7D6BDF20E23B}" sibTransId="{1AE8C630-9E62-41DD-B951-B362938918B2}"/>
    <dgm:cxn modelId="{ED327C19-27F7-46D0-98F5-02E511A7E161}" type="presOf" srcId="{E23D4843-D63B-4976-8ED2-DF7B85DCB3CF}" destId="{2E43112A-9BFF-4BC3-9A29-7F856F536000}" srcOrd="0" destOrd="0" presId="urn:microsoft.com/office/officeart/2005/8/layout/list1"/>
    <dgm:cxn modelId="{286157A7-736E-42C2-8543-9F2576661B6D}" type="presParOf" srcId="{946C538F-41EC-48D3-A6E0-47443408F957}" destId="{ADDCC2E5-A0FE-42EC-B1EA-31288101A647}" srcOrd="0" destOrd="0" presId="urn:microsoft.com/office/officeart/2005/8/layout/list1"/>
    <dgm:cxn modelId="{43C78AD8-252C-4A3D-AB04-23B277B23247}" type="presParOf" srcId="{ADDCC2E5-A0FE-42EC-B1EA-31288101A647}" destId="{AFD52398-6C89-47AA-8358-4F9F3FBF759E}" srcOrd="0" destOrd="0" presId="urn:microsoft.com/office/officeart/2005/8/layout/list1"/>
    <dgm:cxn modelId="{03B2D012-C26C-4A46-93ED-8668FD9CFA98}" type="presParOf" srcId="{ADDCC2E5-A0FE-42EC-B1EA-31288101A647}" destId="{2AD76440-42B8-4205-9CD7-866B7A03FF59}" srcOrd="1" destOrd="0" presId="urn:microsoft.com/office/officeart/2005/8/layout/list1"/>
    <dgm:cxn modelId="{7168A8C0-5503-4945-88D9-034554817AF6}" type="presParOf" srcId="{946C538F-41EC-48D3-A6E0-47443408F957}" destId="{374FE3C0-B215-4C71-8A8A-D87CA212F985}" srcOrd="1" destOrd="0" presId="urn:microsoft.com/office/officeart/2005/8/layout/list1"/>
    <dgm:cxn modelId="{340E867D-FDD2-422A-92C1-54257C09ADC0}" type="presParOf" srcId="{946C538F-41EC-48D3-A6E0-47443408F957}" destId="{62C1CFD1-1FB9-4B0D-805D-7405F7A71FCD}" srcOrd="2" destOrd="0" presId="urn:microsoft.com/office/officeart/2005/8/layout/list1"/>
    <dgm:cxn modelId="{C9DB8A24-6F0B-4A5B-A019-04DF288DCB3D}" type="presParOf" srcId="{946C538F-41EC-48D3-A6E0-47443408F957}" destId="{C7E2F19B-EB9C-4D9F-9BEC-889ED7979D42}" srcOrd="3" destOrd="0" presId="urn:microsoft.com/office/officeart/2005/8/layout/list1"/>
    <dgm:cxn modelId="{09C32074-0154-4FCB-A7FF-84777EB595F4}" type="presParOf" srcId="{946C538F-41EC-48D3-A6E0-47443408F957}" destId="{89C66F71-0216-4E23-88B2-76B675E2E6FD}" srcOrd="4" destOrd="0" presId="urn:microsoft.com/office/officeart/2005/8/layout/list1"/>
    <dgm:cxn modelId="{D1BE8612-0AE4-4B34-A00D-721182B03F55}" type="presParOf" srcId="{89C66F71-0216-4E23-88B2-76B675E2E6FD}" destId="{2E43112A-9BFF-4BC3-9A29-7F856F536000}" srcOrd="0" destOrd="0" presId="urn:microsoft.com/office/officeart/2005/8/layout/list1"/>
    <dgm:cxn modelId="{6E74F152-B242-49BC-A78D-5C13C5946860}" type="presParOf" srcId="{89C66F71-0216-4E23-88B2-76B675E2E6FD}" destId="{0CDEB5E6-5114-4DAF-BAE7-F2E2AB90FF73}" srcOrd="1" destOrd="0" presId="urn:microsoft.com/office/officeart/2005/8/layout/list1"/>
    <dgm:cxn modelId="{5BCEE7CD-6270-42D3-805E-DADBDEA65948}" type="presParOf" srcId="{946C538F-41EC-48D3-A6E0-47443408F957}" destId="{AF59CC83-C444-4B08-A7E7-D37B8DCF33E2}" srcOrd="5" destOrd="0" presId="urn:microsoft.com/office/officeart/2005/8/layout/list1"/>
    <dgm:cxn modelId="{DF02ECE0-3E62-4823-92B9-3885451A8E68}" type="presParOf" srcId="{946C538F-41EC-48D3-A6E0-47443408F957}" destId="{037A8E86-2245-43FC-940D-6D93EB4856B9}" srcOrd="6" destOrd="0" presId="urn:microsoft.com/office/officeart/2005/8/layout/list1"/>
    <dgm:cxn modelId="{F1F04F38-5E09-49B9-A29D-F756B5F0B4D4}" type="presParOf" srcId="{946C538F-41EC-48D3-A6E0-47443408F957}" destId="{5ECCB4F3-1AA9-4697-AC81-5AC32587414B}" srcOrd="7" destOrd="0" presId="urn:microsoft.com/office/officeart/2005/8/layout/list1"/>
    <dgm:cxn modelId="{7732D0C3-E21B-4B2E-A65F-BE431ECB1CA8}" type="presParOf" srcId="{946C538F-41EC-48D3-A6E0-47443408F957}" destId="{9CF1CB26-0786-4C75-839F-1183E23654CC}" srcOrd="8" destOrd="0" presId="urn:microsoft.com/office/officeart/2005/8/layout/list1"/>
    <dgm:cxn modelId="{A6A35922-9330-4C01-AE28-2F82F59A6D95}" type="presParOf" srcId="{9CF1CB26-0786-4C75-839F-1183E23654CC}" destId="{8F2242E7-BA3C-4123-934B-0C63877F3998}" srcOrd="0" destOrd="0" presId="urn:microsoft.com/office/officeart/2005/8/layout/list1"/>
    <dgm:cxn modelId="{D5226A34-17BC-4FBF-AD92-909050E97D18}" type="presParOf" srcId="{9CF1CB26-0786-4C75-839F-1183E23654CC}" destId="{DF90B85E-BFA2-4316-B167-FEDAA07FB972}" srcOrd="1" destOrd="0" presId="urn:microsoft.com/office/officeart/2005/8/layout/list1"/>
    <dgm:cxn modelId="{E94FDA41-C485-4B21-8F7C-D843F453F5AA}" type="presParOf" srcId="{946C538F-41EC-48D3-A6E0-47443408F957}" destId="{85617C84-2BBD-44B2-9D5C-11A8328B48D0}" srcOrd="9" destOrd="0" presId="urn:microsoft.com/office/officeart/2005/8/layout/list1"/>
    <dgm:cxn modelId="{218CCCBD-F028-4B99-84E3-E7B8B9F17AEA}" type="presParOf" srcId="{946C538F-41EC-48D3-A6E0-47443408F957}" destId="{63172F9F-34C3-433B-AE99-46419AD07BF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62A99B-AB3D-422C-A964-A80003BFD20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74EAF6F-8F62-4A46-BE56-12E496DE8F17}">
      <dgm:prSet phldrT="[Text]"/>
      <dgm:spPr/>
      <dgm:t>
        <a:bodyPr/>
        <a:lstStyle/>
        <a:p>
          <a:endParaRPr lang="en-US" dirty="0"/>
        </a:p>
      </dgm:t>
    </dgm:pt>
    <dgm:pt modelId="{2DEBD022-C91A-46B3-A575-49A1CDC00464}" type="parTrans" cxnId="{54C693E8-08A1-45A0-9F70-610A364C468E}">
      <dgm:prSet/>
      <dgm:spPr/>
      <dgm:t>
        <a:bodyPr/>
        <a:lstStyle/>
        <a:p>
          <a:endParaRPr lang="en-US"/>
        </a:p>
      </dgm:t>
    </dgm:pt>
    <dgm:pt modelId="{F22A4EA9-B02E-422F-B59E-F5082F3AEC25}" type="sibTrans" cxnId="{54C693E8-08A1-45A0-9F70-610A364C468E}">
      <dgm:prSet/>
      <dgm:spPr/>
      <dgm:t>
        <a:bodyPr/>
        <a:lstStyle/>
        <a:p>
          <a:endParaRPr lang="en-US"/>
        </a:p>
      </dgm:t>
    </dgm:pt>
    <dgm:pt modelId="{6C709C65-F277-41B8-A807-A9938B34D60E}" type="pres">
      <dgm:prSet presAssocID="{8362A99B-AB3D-422C-A964-A80003BFD209}" presName="vert0" presStyleCnt="0">
        <dgm:presLayoutVars>
          <dgm:dir/>
          <dgm:animOne val="branch"/>
          <dgm:animLvl val="lvl"/>
        </dgm:presLayoutVars>
      </dgm:prSet>
      <dgm:spPr/>
      <dgm:t>
        <a:bodyPr/>
        <a:lstStyle/>
        <a:p>
          <a:endParaRPr lang="en-US"/>
        </a:p>
      </dgm:t>
    </dgm:pt>
    <dgm:pt modelId="{CC3A8F9C-96FA-437B-A731-C35EBD222EE3}" type="pres">
      <dgm:prSet presAssocID="{F74EAF6F-8F62-4A46-BE56-12E496DE8F17}" presName="thickLine" presStyleLbl="alignNode1" presStyleIdx="0" presStyleCnt="1"/>
      <dgm:spPr/>
    </dgm:pt>
    <dgm:pt modelId="{C08FEB7C-18C2-4101-8186-DA26D8898ECF}" type="pres">
      <dgm:prSet presAssocID="{F74EAF6F-8F62-4A46-BE56-12E496DE8F17}" presName="horz1" presStyleCnt="0"/>
      <dgm:spPr/>
    </dgm:pt>
    <dgm:pt modelId="{9695FE38-3A7E-4026-A5D8-BAD6109BEADE}" type="pres">
      <dgm:prSet presAssocID="{F74EAF6F-8F62-4A46-BE56-12E496DE8F17}" presName="tx1" presStyleLbl="revTx" presStyleIdx="0" presStyleCnt="1"/>
      <dgm:spPr/>
      <dgm:t>
        <a:bodyPr/>
        <a:lstStyle/>
        <a:p>
          <a:endParaRPr lang="en-US"/>
        </a:p>
      </dgm:t>
    </dgm:pt>
    <dgm:pt modelId="{03FB0320-5D29-43C2-9178-6218CC995B2D}" type="pres">
      <dgm:prSet presAssocID="{F74EAF6F-8F62-4A46-BE56-12E496DE8F17}" presName="vert1" presStyleCnt="0"/>
      <dgm:spPr/>
    </dgm:pt>
  </dgm:ptLst>
  <dgm:cxnLst>
    <dgm:cxn modelId="{32BF342A-322B-413A-BC5C-AA83651BBB66}" type="presOf" srcId="{F74EAF6F-8F62-4A46-BE56-12E496DE8F17}" destId="{9695FE38-3A7E-4026-A5D8-BAD6109BEADE}" srcOrd="0" destOrd="0" presId="urn:microsoft.com/office/officeart/2008/layout/LinedList"/>
    <dgm:cxn modelId="{6BC606EF-4FCB-4E35-886C-DF60C5F21AEF}" type="presOf" srcId="{8362A99B-AB3D-422C-A964-A80003BFD209}" destId="{6C709C65-F277-41B8-A807-A9938B34D60E}" srcOrd="0" destOrd="0" presId="urn:microsoft.com/office/officeart/2008/layout/LinedList"/>
    <dgm:cxn modelId="{54C693E8-08A1-45A0-9F70-610A364C468E}" srcId="{8362A99B-AB3D-422C-A964-A80003BFD209}" destId="{F74EAF6F-8F62-4A46-BE56-12E496DE8F17}" srcOrd="0" destOrd="0" parTransId="{2DEBD022-C91A-46B3-A575-49A1CDC00464}" sibTransId="{F22A4EA9-B02E-422F-B59E-F5082F3AEC25}"/>
    <dgm:cxn modelId="{D220E081-2FF3-4BD7-A774-F78CC2801B16}" type="presParOf" srcId="{6C709C65-F277-41B8-A807-A9938B34D60E}" destId="{CC3A8F9C-96FA-437B-A731-C35EBD222EE3}" srcOrd="0" destOrd="0" presId="urn:microsoft.com/office/officeart/2008/layout/LinedList"/>
    <dgm:cxn modelId="{0B44D574-6875-430E-9E16-9EC91749BB66}" type="presParOf" srcId="{6C709C65-F277-41B8-A807-A9938B34D60E}" destId="{C08FEB7C-18C2-4101-8186-DA26D8898ECF}" srcOrd="1" destOrd="0" presId="urn:microsoft.com/office/officeart/2008/layout/LinedList"/>
    <dgm:cxn modelId="{95A84237-A91D-4CC3-B1BD-4A46EB0CA0F1}" type="presParOf" srcId="{C08FEB7C-18C2-4101-8186-DA26D8898ECF}" destId="{9695FE38-3A7E-4026-A5D8-BAD6109BEADE}" srcOrd="0" destOrd="0" presId="urn:microsoft.com/office/officeart/2008/layout/LinedList"/>
    <dgm:cxn modelId="{04A865E4-E881-4332-82F9-733C8AA0B274}" type="presParOf" srcId="{C08FEB7C-18C2-4101-8186-DA26D8898ECF}" destId="{03FB0320-5D29-43C2-9178-6218CC995B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13B75E-8F78-48E1-ABE8-CE238B730E39}"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EF3F728F-DF05-4577-AD8A-266F226B7DA1}">
      <dgm:prSet phldrT="[Text]"/>
      <dgm:spPr/>
      <dgm:t>
        <a:bodyPr/>
        <a:lstStyle/>
        <a:p>
          <a:r>
            <a:rPr lang="en-US" dirty="0" smtClean="0"/>
            <a:t>architecture</a:t>
          </a:r>
          <a:endParaRPr lang="en-US" dirty="0"/>
        </a:p>
      </dgm:t>
    </dgm:pt>
    <dgm:pt modelId="{D917F02B-4B58-4930-8DCC-96395BCC3FBE}" type="parTrans" cxnId="{04E5806F-4B2A-4C84-A20B-9E8C90BAF00C}">
      <dgm:prSet/>
      <dgm:spPr/>
      <dgm:t>
        <a:bodyPr/>
        <a:lstStyle/>
        <a:p>
          <a:endParaRPr lang="en-US"/>
        </a:p>
      </dgm:t>
    </dgm:pt>
    <dgm:pt modelId="{6AC8FD22-BDE4-4B7C-A061-661B34DCA911}" type="sibTrans" cxnId="{04E5806F-4B2A-4C84-A20B-9E8C90BAF00C}">
      <dgm:prSet/>
      <dgm:spPr/>
      <dgm:t>
        <a:bodyPr/>
        <a:lstStyle/>
        <a:p>
          <a:endParaRPr lang="en-US"/>
        </a:p>
      </dgm:t>
    </dgm:pt>
    <dgm:pt modelId="{82FC1FB5-FEE2-4F04-8C96-BA3CF8115121}">
      <dgm:prSet phldrT="[Text]"/>
      <dgm:spPr/>
      <dgm:t>
        <a:bodyPr/>
        <a:lstStyle/>
        <a:p>
          <a:r>
            <a:rPr lang="en-US" dirty="0" smtClean="0"/>
            <a:t>sculpture</a:t>
          </a:r>
          <a:endParaRPr lang="en-US" dirty="0"/>
        </a:p>
      </dgm:t>
    </dgm:pt>
    <dgm:pt modelId="{0C1C3295-6501-4358-B4A8-CB2418BB17BD}" type="parTrans" cxnId="{BDD86E0A-B90E-493F-A0F0-9BDD2A5B04EB}">
      <dgm:prSet/>
      <dgm:spPr/>
      <dgm:t>
        <a:bodyPr/>
        <a:lstStyle/>
        <a:p>
          <a:endParaRPr lang="en-US"/>
        </a:p>
      </dgm:t>
    </dgm:pt>
    <dgm:pt modelId="{D2338170-16C3-444A-A897-EEA6FFAB0B74}" type="sibTrans" cxnId="{BDD86E0A-B90E-493F-A0F0-9BDD2A5B04EB}">
      <dgm:prSet/>
      <dgm:spPr/>
      <dgm:t>
        <a:bodyPr/>
        <a:lstStyle/>
        <a:p>
          <a:endParaRPr lang="en-US"/>
        </a:p>
      </dgm:t>
    </dgm:pt>
    <dgm:pt modelId="{ADD27482-B8B8-4FDB-86F4-6FC11C976307}">
      <dgm:prSet phldrT="[Text]"/>
      <dgm:spPr/>
      <dgm:t>
        <a:bodyPr/>
        <a:lstStyle/>
        <a:p>
          <a:r>
            <a:rPr lang="en-US" dirty="0" smtClean="0"/>
            <a:t>pottery</a:t>
          </a:r>
          <a:endParaRPr lang="en-US" dirty="0"/>
        </a:p>
      </dgm:t>
    </dgm:pt>
    <dgm:pt modelId="{9CBBBF37-E864-46F3-8661-466B5E2C1D45}" type="parTrans" cxnId="{35C01E5B-6FF2-41AB-9107-3BD62A790473}">
      <dgm:prSet/>
      <dgm:spPr/>
      <dgm:t>
        <a:bodyPr/>
        <a:lstStyle/>
        <a:p>
          <a:endParaRPr lang="en-US"/>
        </a:p>
      </dgm:t>
    </dgm:pt>
    <dgm:pt modelId="{1BC29071-6908-44AA-B370-0855DD0D7B4F}" type="sibTrans" cxnId="{35C01E5B-6FF2-41AB-9107-3BD62A790473}">
      <dgm:prSet/>
      <dgm:spPr/>
      <dgm:t>
        <a:bodyPr/>
        <a:lstStyle/>
        <a:p>
          <a:endParaRPr lang="en-US"/>
        </a:p>
      </dgm:t>
    </dgm:pt>
    <dgm:pt modelId="{A5679340-96D8-4CC0-80B5-4040DD3CDF8E}">
      <dgm:prSet/>
      <dgm:spPr/>
      <dgm:t>
        <a:bodyPr/>
        <a:lstStyle/>
        <a:p>
          <a:r>
            <a:rPr lang="en-US" dirty="0" smtClean="0"/>
            <a:t>painting</a:t>
          </a:r>
          <a:endParaRPr lang="en-US" dirty="0"/>
        </a:p>
      </dgm:t>
    </dgm:pt>
    <dgm:pt modelId="{D7B126E6-C5B3-4764-AB8D-DE3B50F52679}" type="parTrans" cxnId="{DE0B0EC9-0F64-4E2A-83C5-E4171D6CB210}">
      <dgm:prSet/>
      <dgm:spPr/>
      <dgm:t>
        <a:bodyPr/>
        <a:lstStyle/>
        <a:p>
          <a:endParaRPr lang="en-US"/>
        </a:p>
      </dgm:t>
    </dgm:pt>
    <dgm:pt modelId="{A8E742B5-20BD-4358-BF80-237331270B47}" type="sibTrans" cxnId="{DE0B0EC9-0F64-4E2A-83C5-E4171D6CB210}">
      <dgm:prSet/>
      <dgm:spPr/>
      <dgm:t>
        <a:bodyPr/>
        <a:lstStyle/>
        <a:p>
          <a:endParaRPr lang="en-US"/>
        </a:p>
      </dgm:t>
    </dgm:pt>
    <dgm:pt modelId="{475B26D4-458B-4BEF-BC9E-3E0B986F1241}" type="pres">
      <dgm:prSet presAssocID="{7213B75E-8F78-48E1-ABE8-CE238B730E39}" presName="linearFlow" presStyleCnt="0">
        <dgm:presLayoutVars>
          <dgm:dir/>
          <dgm:resizeHandles val="exact"/>
        </dgm:presLayoutVars>
      </dgm:prSet>
      <dgm:spPr/>
      <dgm:t>
        <a:bodyPr/>
        <a:lstStyle/>
        <a:p>
          <a:endParaRPr lang="en-US"/>
        </a:p>
      </dgm:t>
    </dgm:pt>
    <dgm:pt modelId="{BEB56A6A-9CFC-447F-AD42-F0593D2F03F6}" type="pres">
      <dgm:prSet presAssocID="{EF3F728F-DF05-4577-AD8A-266F226B7DA1}" presName="composite" presStyleCnt="0"/>
      <dgm:spPr/>
    </dgm:pt>
    <dgm:pt modelId="{F610DB77-0F12-4BC1-8D4E-6523857860ED}" type="pres">
      <dgm:prSet presAssocID="{EF3F728F-DF05-4577-AD8A-266F226B7DA1}" presName="imgShp" presStyleLbl="fgImgPlace1" presStyleIdx="0" presStyleCnt="4"/>
      <dgm:spPr/>
    </dgm:pt>
    <dgm:pt modelId="{757C1917-9C8C-46EB-9E0B-735C8A990B93}" type="pres">
      <dgm:prSet presAssocID="{EF3F728F-DF05-4577-AD8A-266F226B7DA1}" presName="txShp" presStyleLbl="node1" presStyleIdx="0" presStyleCnt="4">
        <dgm:presLayoutVars>
          <dgm:bulletEnabled val="1"/>
        </dgm:presLayoutVars>
      </dgm:prSet>
      <dgm:spPr/>
      <dgm:t>
        <a:bodyPr/>
        <a:lstStyle/>
        <a:p>
          <a:endParaRPr lang="en-US"/>
        </a:p>
      </dgm:t>
    </dgm:pt>
    <dgm:pt modelId="{999B8DFD-B179-4E03-9B6D-9E7DF86E0C8C}" type="pres">
      <dgm:prSet presAssocID="{6AC8FD22-BDE4-4B7C-A061-661B34DCA911}" presName="spacing" presStyleCnt="0"/>
      <dgm:spPr/>
    </dgm:pt>
    <dgm:pt modelId="{E7094380-A730-4CD2-A4DF-B1DB1EA1901F}" type="pres">
      <dgm:prSet presAssocID="{82FC1FB5-FEE2-4F04-8C96-BA3CF8115121}" presName="composite" presStyleCnt="0"/>
      <dgm:spPr/>
    </dgm:pt>
    <dgm:pt modelId="{19AD6214-CD24-4249-A619-0F979614D1D3}" type="pres">
      <dgm:prSet presAssocID="{82FC1FB5-FEE2-4F04-8C96-BA3CF8115121}" presName="imgShp" presStyleLbl="fgImgPlace1" presStyleIdx="1" presStyleCnt="4"/>
      <dgm:spPr/>
    </dgm:pt>
    <dgm:pt modelId="{ADC022E6-1637-421C-9664-0A8CE2BCD199}" type="pres">
      <dgm:prSet presAssocID="{82FC1FB5-FEE2-4F04-8C96-BA3CF8115121}" presName="txShp" presStyleLbl="node1" presStyleIdx="1" presStyleCnt="4">
        <dgm:presLayoutVars>
          <dgm:bulletEnabled val="1"/>
        </dgm:presLayoutVars>
      </dgm:prSet>
      <dgm:spPr/>
      <dgm:t>
        <a:bodyPr/>
        <a:lstStyle/>
        <a:p>
          <a:endParaRPr lang="en-US"/>
        </a:p>
      </dgm:t>
    </dgm:pt>
    <dgm:pt modelId="{BF04AE0F-DEBD-41BF-8739-31A7CC6C2668}" type="pres">
      <dgm:prSet presAssocID="{D2338170-16C3-444A-A897-EEA6FFAB0B74}" presName="spacing" presStyleCnt="0"/>
      <dgm:spPr/>
    </dgm:pt>
    <dgm:pt modelId="{17583602-5F38-41FC-BC62-31409804F115}" type="pres">
      <dgm:prSet presAssocID="{ADD27482-B8B8-4FDB-86F4-6FC11C976307}" presName="composite" presStyleCnt="0"/>
      <dgm:spPr/>
    </dgm:pt>
    <dgm:pt modelId="{9E167C19-40C6-47CD-BC8D-D948DEA9AEAE}" type="pres">
      <dgm:prSet presAssocID="{ADD27482-B8B8-4FDB-86F4-6FC11C976307}" presName="imgShp" presStyleLbl="fgImgPlace1" presStyleIdx="2" presStyleCnt="4"/>
      <dgm:spPr/>
    </dgm:pt>
    <dgm:pt modelId="{3B36B351-8C07-4429-9826-18872DD9C791}" type="pres">
      <dgm:prSet presAssocID="{ADD27482-B8B8-4FDB-86F4-6FC11C976307}" presName="txShp" presStyleLbl="node1" presStyleIdx="2" presStyleCnt="4">
        <dgm:presLayoutVars>
          <dgm:bulletEnabled val="1"/>
        </dgm:presLayoutVars>
      </dgm:prSet>
      <dgm:spPr/>
      <dgm:t>
        <a:bodyPr/>
        <a:lstStyle/>
        <a:p>
          <a:endParaRPr lang="en-US"/>
        </a:p>
      </dgm:t>
    </dgm:pt>
    <dgm:pt modelId="{E860A52A-D5AF-4AF7-A05F-28C936AAC93F}" type="pres">
      <dgm:prSet presAssocID="{1BC29071-6908-44AA-B370-0855DD0D7B4F}" presName="spacing" presStyleCnt="0"/>
      <dgm:spPr/>
    </dgm:pt>
    <dgm:pt modelId="{03A9D2AF-D1A9-4BD3-865F-8E4571E07761}" type="pres">
      <dgm:prSet presAssocID="{A5679340-96D8-4CC0-80B5-4040DD3CDF8E}" presName="composite" presStyleCnt="0"/>
      <dgm:spPr/>
    </dgm:pt>
    <dgm:pt modelId="{1A945E27-EA93-452D-B852-A96455A75720}" type="pres">
      <dgm:prSet presAssocID="{A5679340-96D8-4CC0-80B5-4040DD3CDF8E}" presName="imgShp" presStyleLbl="fgImgPlace1" presStyleIdx="3" presStyleCnt="4"/>
      <dgm:spPr/>
    </dgm:pt>
    <dgm:pt modelId="{57A9E6E6-55BF-41AB-B549-7C4D898BEE13}" type="pres">
      <dgm:prSet presAssocID="{A5679340-96D8-4CC0-80B5-4040DD3CDF8E}" presName="txShp" presStyleLbl="node1" presStyleIdx="3" presStyleCnt="4">
        <dgm:presLayoutVars>
          <dgm:bulletEnabled val="1"/>
        </dgm:presLayoutVars>
      </dgm:prSet>
      <dgm:spPr/>
      <dgm:t>
        <a:bodyPr/>
        <a:lstStyle/>
        <a:p>
          <a:endParaRPr lang="en-US"/>
        </a:p>
      </dgm:t>
    </dgm:pt>
  </dgm:ptLst>
  <dgm:cxnLst>
    <dgm:cxn modelId="{F2747081-8598-4EDE-AC30-E0041BB677A1}" type="presOf" srcId="{A5679340-96D8-4CC0-80B5-4040DD3CDF8E}" destId="{57A9E6E6-55BF-41AB-B549-7C4D898BEE13}" srcOrd="0" destOrd="0" presId="urn:microsoft.com/office/officeart/2005/8/layout/vList3"/>
    <dgm:cxn modelId="{4817558E-C3BA-4395-A2B6-F0396B7EA115}" type="presOf" srcId="{EF3F728F-DF05-4577-AD8A-266F226B7DA1}" destId="{757C1917-9C8C-46EB-9E0B-735C8A990B93}" srcOrd="0" destOrd="0" presId="urn:microsoft.com/office/officeart/2005/8/layout/vList3"/>
    <dgm:cxn modelId="{35C01E5B-6FF2-41AB-9107-3BD62A790473}" srcId="{7213B75E-8F78-48E1-ABE8-CE238B730E39}" destId="{ADD27482-B8B8-4FDB-86F4-6FC11C976307}" srcOrd="2" destOrd="0" parTransId="{9CBBBF37-E864-46F3-8661-466B5E2C1D45}" sibTransId="{1BC29071-6908-44AA-B370-0855DD0D7B4F}"/>
    <dgm:cxn modelId="{04E5806F-4B2A-4C84-A20B-9E8C90BAF00C}" srcId="{7213B75E-8F78-48E1-ABE8-CE238B730E39}" destId="{EF3F728F-DF05-4577-AD8A-266F226B7DA1}" srcOrd="0" destOrd="0" parTransId="{D917F02B-4B58-4930-8DCC-96395BCC3FBE}" sibTransId="{6AC8FD22-BDE4-4B7C-A061-661B34DCA911}"/>
    <dgm:cxn modelId="{B2BE68D5-A4CF-4E4E-B1D2-93D45E4C9BB5}" type="presOf" srcId="{7213B75E-8F78-48E1-ABE8-CE238B730E39}" destId="{475B26D4-458B-4BEF-BC9E-3E0B986F1241}" srcOrd="0" destOrd="0" presId="urn:microsoft.com/office/officeart/2005/8/layout/vList3"/>
    <dgm:cxn modelId="{DE0B0EC9-0F64-4E2A-83C5-E4171D6CB210}" srcId="{7213B75E-8F78-48E1-ABE8-CE238B730E39}" destId="{A5679340-96D8-4CC0-80B5-4040DD3CDF8E}" srcOrd="3" destOrd="0" parTransId="{D7B126E6-C5B3-4764-AB8D-DE3B50F52679}" sibTransId="{A8E742B5-20BD-4358-BF80-237331270B47}"/>
    <dgm:cxn modelId="{583C7622-D307-4061-84EB-FF1B0CBDD8F4}" type="presOf" srcId="{82FC1FB5-FEE2-4F04-8C96-BA3CF8115121}" destId="{ADC022E6-1637-421C-9664-0A8CE2BCD199}" srcOrd="0" destOrd="0" presId="urn:microsoft.com/office/officeart/2005/8/layout/vList3"/>
    <dgm:cxn modelId="{9F2DBE80-3215-4392-BC6F-0C0D0F6DA554}" type="presOf" srcId="{ADD27482-B8B8-4FDB-86F4-6FC11C976307}" destId="{3B36B351-8C07-4429-9826-18872DD9C791}" srcOrd="0" destOrd="0" presId="urn:microsoft.com/office/officeart/2005/8/layout/vList3"/>
    <dgm:cxn modelId="{BDD86E0A-B90E-493F-A0F0-9BDD2A5B04EB}" srcId="{7213B75E-8F78-48E1-ABE8-CE238B730E39}" destId="{82FC1FB5-FEE2-4F04-8C96-BA3CF8115121}" srcOrd="1" destOrd="0" parTransId="{0C1C3295-6501-4358-B4A8-CB2418BB17BD}" sibTransId="{D2338170-16C3-444A-A897-EEA6FFAB0B74}"/>
    <dgm:cxn modelId="{AAD71366-543F-4496-A187-A600B8E41713}" type="presParOf" srcId="{475B26D4-458B-4BEF-BC9E-3E0B986F1241}" destId="{BEB56A6A-9CFC-447F-AD42-F0593D2F03F6}" srcOrd="0" destOrd="0" presId="urn:microsoft.com/office/officeart/2005/8/layout/vList3"/>
    <dgm:cxn modelId="{8B3AD071-1A4C-42DE-9CF2-BF832ED4E565}" type="presParOf" srcId="{BEB56A6A-9CFC-447F-AD42-F0593D2F03F6}" destId="{F610DB77-0F12-4BC1-8D4E-6523857860ED}" srcOrd="0" destOrd="0" presId="urn:microsoft.com/office/officeart/2005/8/layout/vList3"/>
    <dgm:cxn modelId="{B5DD9BC6-93DF-45BB-90A0-6BDFDE439E93}" type="presParOf" srcId="{BEB56A6A-9CFC-447F-AD42-F0593D2F03F6}" destId="{757C1917-9C8C-46EB-9E0B-735C8A990B93}" srcOrd="1" destOrd="0" presId="urn:microsoft.com/office/officeart/2005/8/layout/vList3"/>
    <dgm:cxn modelId="{347B6668-2A78-446D-9ACB-76CF8AFAADE1}" type="presParOf" srcId="{475B26D4-458B-4BEF-BC9E-3E0B986F1241}" destId="{999B8DFD-B179-4E03-9B6D-9E7DF86E0C8C}" srcOrd="1" destOrd="0" presId="urn:microsoft.com/office/officeart/2005/8/layout/vList3"/>
    <dgm:cxn modelId="{59018409-A2D2-4B95-9D62-3A4D6EC4CAA6}" type="presParOf" srcId="{475B26D4-458B-4BEF-BC9E-3E0B986F1241}" destId="{E7094380-A730-4CD2-A4DF-B1DB1EA1901F}" srcOrd="2" destOrd="0" presId="urn:microsoft.com/office/officeart/2005/8/layout/vList3"/>
    <dgm:cxn modelId="{4FC10C9F-744B-4719-B4C0-00453C37E399}" type="presParOf" srcId="{E7094380-A730-4CD2-A4DF-B1DB1EA1901F}" destId="{19AD6214-CD24-4249-A619-0F979614D1D3}" srcOrd="0" destOrd="0" presId="urn:microsoft.com/office/officeart/2005/8/layout/vList3"/>
    <dgm:cxn modelId="{AF0291BD-BE14-4006-BF31-E2E853587E6F}" type="presParOf" srcId="{E7094380-A730-4CD2-A4DF-B1DB1EA1901F}" destId="{ADC022E6-1637-421C-9664-0A8CE2BCD199}" srcOrd="1" destOrd="0" presId="urn:microsoft.com/office/officeart/2005/8/layout/vList3"/>
    <dgm:cxn modelId="{83C0BF46-F49E-4873-AE48-95E9A62FB82F}" type="presParOf" srcId="{475B26D4-458B-4BEF-BC9E-3E0B986F1241}" destId="{BF04AE0F-DEBD-41BF-8739-31A7CC6C2668}" srcOrd="3" destOrd="0" presId="urn:microsoft.com/office/officeart/2005/8/layout/vList3"/>
    <dgm:cxn modelId="{5BEB9472-ABD0-4F9D-9697-B57F46144235}" type="presParOf" srcId="{475B26D4-458B-4BEF-BC9E-3E0B986F1241}" destId="{17583602-5F38-41FC-BC62-31409804F115}" srcOrd="4" destOrd="0" presId="urn:microsoft.com/office/officeart/2005/8/layout/vList3"/>
    <dgm:cxn modelId="{76C87409-B13F-424D-B817-62584422B125}" type="presParOf" srcId="{17583602-5F38-41FC-BC62-31409804F115}" destId="{9E167C19-40C6-47CD-BC8D-D948DEA9AEAE}" srcOrd="0" destOrd="0" presId="urn:microsoft.com/office/officeart/2005/8/layout/vList3"/>
    <dgm:cxn modelId="{C2D2256D-AA9F-4DC7-B408-75EE9C9CCEC2}" type="presParOf" srcId="{17583602-5F38-41FC-BC62-31409804F115}" destId="{3B36B351-8C07-4429-9826-18872DD9C791}" srcOrd="1" destOrd="0" presId="urn:microsoft.com/office/officeart/2005/8/layout/vList3"/>
    <dgm:cxn modelId="{E3CB0AFF-908D-4244-94BE-6335845EF1DF}" type="presParOf" srcId="{475B26D4-458B-4BEF-BC9E-3E0B986F1241}" destId="{E860A52A-D5AF-4AF7-A05F-28C936AAC93F}" srcOrd="5" destOrd="0" presId="urn:microsoft.com/office/officeart/2005/8/layout/vList3"/>
    <dgm:cxn modelId="{BCEC81BA-5B76-4018-9F83-60CBD98CB0AB}" type="presParOf" srcId="{475B26D4-458B-4BEF-BC9E-3E0B986F1241}" destId="{03A9D2AF-D1A9-4BD3-865F-8E4571E07761}" srcOrd="6" destOrd="0" presId="urn:microsoft.com/office/officeart/2005/8/layout/vList3"/>
    <dgm:cxn modelId="{0D6AC490-8893-434B-BC96-F4C48F92ED11}" type="presParOf" srcId="{03A9D2AF-D1A9-4BD3-865F-8E4571E07761}" destId="{1A945E27-EA93-452D-B852-A96455A75720}" srcOrd="0" destOrd="0" presId="urn:microsoft.com/office/officeart/2005/8/layout/vList3"/>
    <dgm:cxn modelId="{6F897656-AEFD-41E0-BC99-E9C9F01B4533}" type="presParOf" srcId="{03A9D2AF-D1A9-4BD3-865F-8E4571E07761}" destId="{57A9E6E6-55BF-41AB-B549-7C4D898BEE13}"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AF240C-45EB-4A99-BA80-1046113055D0}" type="doc">
      <dgm:prSet loTypeId="urn:microsoft.com/office/officeart/2005/8/layout/vList3" loCatId="list" qsTypeId="urn:microsoft.com/office/officeart/2005/8/quickstyle/simple3" qsCatId="simple" csTypeId="urn:microsoft.com/office/officeart/2005/8/colors/accent1_2" csCatId="accent1" phldr="1"/>
      <dgm:spPr/>
    </dgm:pt>
    <dgm:pt modelId="{42DA8E5E-4B40-4083-90A7-D94D05C04BE7}">
      <dgm:prSet phldrT="[Text]"/>
      <dgm:spPr/>
      <dgm:t>
        <a:bodyPr/>
        <a:lstStyle/>
        <a:p>
          <a:r>
            <a:rPr lang="en-US" dirty="0" smtClean="0"/>
            <a:t>Indian Music</a:t>
          </a:r>
          <a:endParaRPr lang="en-US" dirty="0"/>
        </a:p>
      </dgm:t>
    </dgm:pt>
    <dgm:pt modelId="{2DCEFDC1-5025-48B0-B64E-2CAE6CA2F20B}" type="parTrans" cxnId="{F28748F9-DDD7-44C8-896C-A55BB9C24499}">
      <dgm:prSet/>
      <dgm:spPr/>
      <dgm:t>
        <a:bodyPr/>
        <a:lstStyle/>
        <a:p>
          <a:endParaRPr lang="en-US"/>
        </a:p>
      </dgm:t>
    </dgm:pt>
    <dgm:pt modelId="{351BE1DC-5E0D-4069-B606-C25DF77F8DD1}" type="sibTrans" cxnId="{F28748F9-DDD7-44C8-896C-A55BB9C24499}">
      <dgm:prSet/>
      <dgm:spPr/>
      <dgm:t>
        <a:bodyPr/>
        <a:lstStyle/>
        <a:p>
          <a:endParaRPr lang="en-US"/>
        </a:p>
      </dgm:t>
    </dgm:pt>
    <dgm:pt modelId="{C12BF958-A948-4699-A827-B7D945AF97D5}">
      <dgm:prSet phldrT="[Text]"/>
      <dgm:spPr/>
      <dgm:t>
        <a:bodyPr/>
        <a:lstStyle/>
        <a:p>
          <a:r>
            <a:rPr lang="en-US" dirty="0" smtClean="0"/>
            <a:t>Indian puppetry</a:t>
          </a:r>
          <a:endParaRPr lang="en-US" dirty="0"/>
        </a:p>
      </dgm:t>
    </dgm:pt>
    <dgm:pt modelId="{C04B12FD-40CA-47C0-87CF-4854E5AFCE2D}" type="parTrans" cxnId="{CFD3AD03-ECAA-45F9-8719-A2B6428F90D0}">
      <dgm:prSet/>
      <dgm:spPr/>
      <dgm:t>
        <a:bodyPr/>
        <a:lstStyle/>
        <a:p>
          <a:endParaRPr lang="en-US"/>
        </a:p>
      </dgm:t>
    </dgm:pt>
    <dgm:pt modelId="{6CB3FF38-AEA3-4787-A790-5F1113C9C5FA}" type="sibTrans" cxnId="{CFD3AD03-ECAA-45F9-8719-A2B6428F90D0}">
      <dgm:prSet/>
      <dgm:spPr/>
      <dgm:t>
        <a:bodyPr/>
        <a:lstStyle/>
        <a:p>
          <a:endParaRPr lang="en-US"/>
        </a:p>
      </dgm:t>
    </dgm:pt>
    <dgm:pt modelId="{684642E2-19A6-4760-8EF8-FFDD47951C47}">
      <dgm:prSet phldrT="[Text]"/>
      <dgm:spPr/>
      <dgm:t>
        <a:bodyPr/>
        <a:lstStyle/>
        <a:p>
          <a:r>
            <a:rPr lang="en-US" dirty="0" smtClean="0"/>
            <a:t>Indian circus</a:t>
          </a:r>
          <a:endParaRPr lang="en-US" dirty="0"/>
        </a:p>
      </dgm:t>
    </dgm:pt>
    <dgm:pt modelId="{745A58FD-1FFC-49F7-B747-F0E7506089A4}" type="parTrans" cxnId="{6828EE1F-EA4E-4E2C-B345-BB78BB54BC0C}">
      <dgm:prSet/>
      <dgm:spPr/>
      <dgm:t>
        <a:bodyPr/>
        <a:lstStyle/>
        <a:p>
          <a:endParaRPr lang="en-US"/>
        </a:p>
      </dgm:t>
    </dgm:pt>
    <dgm:pt modelId="{8D4704FC-22C6-4CB7-B10D-1AAC9D65FDDE}" type="sibTrans" cxnId="{6828EE1F-EA4E-4E2C-B345-BB78BB54BC0C}">
      <dgm:prSet/>
      <dgm:spPr/>
      <dgm:t>
        <a:bodyPr/>
        <a:lstStyle/>
        <a:p>
          <a:endParaRPr lang="en-US"/>
        </a:p>
      </dgm:t>
    </dgm:pt>
    <dgm:pt modelId="{99B13F46-4385-4A73-A881-E33094E7F6C6}">
      <dgm:prSet/>
      <dgm:spPr/>
      <dgm:t>
        <a:bodyPr/>
        <a:lstStyle/>
        <a:p>
          <a:r>
            <a:rPr lang="en-US" dirty="0" smtClean="0"/>
            <a:t>Dance forms</a:t>
          </a:r>
          <a:endParaRPr lang="en-US" dirty="0"/>
        </a:p>
      </dgm:t>
    </dgm:pt>
    <dgm:pt modelId="{8451974E-7120-4AD6-A050-113C59DF593D}" type="parTrans" cxnId="{6C1A6F38-5A9B-4A30-B5CC-951AB0C9D224}">
      <dgm:prSet/>
      <dgm:spPr/>
      <dgm:t>
        <a:bodyPr/>
        <a:lstStyle/>
        <a:p>
          <a:endParaRPr lang="en-US"/>
        </a:p>
      </dgm:t>
    </dgm:pt>
    <dgm:pt modelId="{2899F694-DB34-4414-B6E7-F3133138564A}" type="sibTrans" cxnId="{6C1A6F38-5A9B-4A30-B5CC-951AB0C9D224}">
      <dgm:prSet/>
      <dgm:spPr/>
      <dgm:t>
        <a:bodyPr/>
        <a:lstStyle/>
        <a:p>
          <a:endParaRPr lang="en-US"/>
        </a:p>
      </dgm:t>
    </dgm:pt>
    <dgm:pt modelId="{99009EF1-AB1C-4E89-88E2-645918376468}">
      <dgm:prSet/>
      <dgm:spPr/>
      <dgm:t>
        <a:bodyPr/>
        <a:lstStyle/>
        <a:p>
          <a:r>
            <a:rPr lang="en-US" dirty="0" smtClean="0"/>
            <a:t>Indian theatre &amp; drama</a:t>
          </a:r>
          <a:endParaRPr lang="en-US" dirty="0"/>
        </a:p>
      </dgm:t>
    </dgm:pt>
    <dgm:pt modelId="{7D2F0A9F-D381-420F-BA3A-1A7B7B600071}" type="parTrans" cxnId="{D27A1548-7394-4D5C-B84A-437FD0DAC4B9}">
      <dgm:prSet/>
      <dgm:spPr/>
      <dgm:t>
        <a:bodyPr/>
        <a:lstStyle/>
        <a:p>
          <a:endParaRPr lang="en-US"/>
        </a:p>
      </dgm:t>
    </dgm:pt>
    <dgm:pt modelId="{3E7CF06E-5350-46CA-8152-F430852A490E}" type="sibTrans" cxnId="{D27A1548-7394-4D5C-B84A-437FD0DAC4B9}">
      <dgm:prSet/>
      <dgm:spPr/>
      <dgm:t>
        <a:bodyPr/>
        <a:lstStyle/>
        <a:p>
          <a:endParaRPr lang="en-US"/>
        </a:p>
      </dgm:t>
    </dgm:pt>
    <dgm:pt modelId="{9DFAE08E-D68F-49E8-A5E4-4BA453D156CF}" type="pres">
      <dgm:prSet presAssocID="{71AF240C-45EB-4A99-BA80-1046113055D0}" presName="linearFlow" presStyleCnt="0">
        <dgm:presLayoutVars>
          <dgm:dir/>
          <dgm:resizeHandles val="exact"/>
        </dgm:presLayoutVars>
      </dgm:prSet>
      <dgm:spPr/>
    </dgm:pt>
    <dgm:pt modelId="{465DDDF1-56FF-4CB9-88DE-1217F9A5B0E9}" type="pres">
      <dgm:prSet presAssocID="{42DA8E5E-4B40-4083-90A7-D94D05C04BE7}" presName="composite" presStyleCnt="0"/>
      <dgm:spPr/>
    </dgm:pt>
    <dgm:pt modelId="{1E242DE2-5062-4402-BAC6-539A1A150C1F}" type="pres">
      <dgm:prSet presAssocID="{42DA8E5E-4B40-4083-90A7-D94D05C04BE7}" presName="imgShp" presStyleLbl="fgImgPlace1" presStyleIdx="0" presStyleCnt="5"/>
      <dgm:spPr/>
    </dgm:pt>
    <dgm:pt modelId="{B66933E5-55C9-46AE-92EE-B4069D7351CE}" type="pres">
      <dgm:prSet presAssocID="{42DA8E5E-4B40-4083-90A7-D94D05C04BE7}" presName="txShp" presStyleLbl="node1" presStyleIdx="0" presStyleCnt="5">
        <dgm:presLayoutVars>
          <dgm:bulletEnabled val="1"/>
        </dgm:presLayoutVars>
      </dgm:prSet>
      <dgm:spPr/>
      <dgm:t>
        <a:bodyPr/>
        <a:lstStyle/>
        <a:p>
          <a:endParaRPr lang="en-US"/>
        </a:p>
      </dgm:t>
    </dgm:pt>
    <dgm:pt modelId="{D609B18C-3C59-4C08-9C53-1B8F57EBB5D7}" type="pres">
      <dgm:prSet presAssocID="{351BE1DC-5E0D-4069-B606-C25DF77F8DD1}" presName="spacing" presStyleCnt="0"/>
      <dgm:spPr/>
    </dgm:pt>
    <dgm:pt modelId="{B925F399-6EB2-45F1-86EB-520C2C97F419}" type="pres">
      <dgm:prSet presAssocID="{99B13F46-4385-4A73-A881-E33094E7F6C6}" presName="composite" presStyleCnt="0"/>
      <dgm:spPr/>
    </dgm:pt>
    <dgm:pt modelId="{BDDA1D77-95A4-4611-B9D7-8EABEDA9FFE7}" type="pres">
      <dgm:prSet presAssocID="{99B13F46-4385-4A73-A881-E33094E7F6C6}" presName="imgShp" presStyleLbl="fgImgPlace1" presStyleIdx="1" presStyleCnt="5"/>
      <dgm:spPr/>
    </dgm:pt>
    <dgm:pt modelId="{51ED04C8-501B-4482-981A-79D3F51C5134}" type="pres">
      <dgm:prSet presAssocID="{99B13F46-4385-4A73-A881-E33094E7F6C6}" presName="txShp" presStyleLbl="node1" presStyleIdx="1" presStyleCnt="5">
        <dgm:presLayoutVars>
          <dgm:bulletEnabled val="1"/>
        </dgm:presLayoutVars>
      </dgm:prSet>
      <dgm:spPr/>
      <dgm:t>
        <a:bodyPr/>
        <a:lstStyle/>
        <a:p>
          <a:endParaRPr lang="en-US"/>
        </a:p>
      </dgm:t>
    </dgm:pt>
    <dgm:pt modelId="{36FF5FEC-6AFF-45CE-96D0-C2ED6594B096}" type="pres">
      <dgm:prSet presAssocID="{2899F694-DB34-4414-B6E7-F3133138564A}" presName="spacing" presStyleCnt="0"/>
      <dgm:spPr/>
    </dgm:pt>
    <dgm:pt modelId="{3E9763E2-8600-4D12-B041-D18DFA40C2C6}" type="pres">
      <dgm:prSet presAssocID="{99009EF1-AB1C-4E89-88E2-645918376468}" presName="composite" presStyleCnt="0"/>
      <dgm:spPr/>
    </dgm:pt>
    <dgm:pt modelId="{D4662076-733E-4DBB-BB31-C09969A452F8}" type="pres">
      <dgm:prSet presAssocID="{99009EF1-AB1C-4E89-88E2-645918376468}" presName="imgShp" presStyleLbl="fgImgPlace1" presStyleIdx="2" presStyleCnt="5"/>
      <dgm:spPr/>
    </dgm:pt>
    <dgm:pt modelId="{AD9F7C85-83FF-4C23-9103-E22D062C71AB}" type="pres">
      <dgm:prSet presAssocID="{99009EF1-AB1C-4E89-88E2-645918376468}" presName="txShp" presStyleLbl="node1" presStyleIdx="2" presStyleCnt="5">
        <dgm:presLayoutVars>
          <dgm:bulletEnabled val="1"/>
        </dgm:presLayoutVars>
      </dgm:prSet>
      <dgm:spPr/>
      <dgm:t>
        <a:bodyPr/>
        <a:lstStyle/>
        <a:p>
          <a:endParaRPr lang="en-US"/>
        </a:p>
      </dgm:t>
    </dgm:pt>
    <dgm:pt modelId="{9FDA4584-D492-46DF-9A07-932C12D08126}" type="pres">
      <dgm:prSet presAssocID="{3E7CF06E-5350-46CA-8152-F430852A490E}" presName="spacing" presStyleCnt="0"/>
      <dgm:spPr/>
    </dgm:pt>
    <dgm:pt modelId="{8581BE44-8F3A-43A6-A249-A6A845F27BD7}" type="pres">
      <dgm:prSet presAssocID="{C12BF958-A948-4699-A827-B7D945AF97D5}" presName="composite" presStyleCnt="0"/>
      <dgm:spPr/>
    </dgm:pt>
    <dgm:pt modelId="{BD1CFDFE-1020-480A-8A89-E150B0E5D9C5}" type="pres">
      <dgm:prSet presAssocID="{C12BF958-A948-4699-A827-B7D945AF97D5}" presName="imgShp" presStyleLbl="fgImgPlace1" presStyleIdx="3" presStyleCnt="5"/>
      <dgm:spPr/>
    </dgm:pt>
    <dgm:pt modelId="{45AD056E-0188-487B-869F-B6D5680E885F}" type="pres">
      <dgm:prSet presAssocID="{C12BF958-A948-4699-A827-B7D945AF97D5}" presName="txShp" presStyleLbl="node1" presStyleIdx="3" presStyleCnt="5">
        <dgm:presLayoutVars>
          <dgm:bulletEnabled val="1"/>
        </dgm:presLayoutVars>
      </dgm:prSet>
      <dgm:spPr/>
      <dgm:t>
        <a:bodyPr/>
        <a:lstStyle/>
        <a:p>
          <a:endParaRPr lang="en-US"/>
        </a:p>
      </dgm:t>
    </dgm:pt>
    <dgm:pt modelId="{41C40555-E394-4943-8FB7-574513773DDF}" type="pres">
      <dgm:prSet presAssocID="{6CB3FF38-AEA3-4787-A790-5F1113C9C5FA}" presName="spacing" presStyleCnt="0"/>
      <dgm:spPr/>
    </dgm:pt>
    <dgm:pt modelId="{D2832079-FE70-45F6-B42C-0BE5B44E7278}" type="pres">
      <dgm:prSet presAssocID="{684642E2-19A6-4760-8EF8-FFDD47951C47}" presName="composite" presStyleCnt="0"/>
      <dgm:spPr/>
    </dgm:pt>
    <dgm:pt modelId="{CD9AF165-BB3B-49AF-8D97-E6280EFD8317}" type="pres">
      <dgm:prSet presAssocID="{684642E2-19A6-4760-8EF8-FFDD47951C47}" presName="imgShp" presStyleLbl="fgImgPlace1" presStyleIdx="4" presStyleCnt="5"/>
      <dgm:spPr/>
    </dgm:pt>
    <dgm:pt modelId="{63398AAB-BD6D-4F02-8712-2D9D7C26E3F9}" type="pres">
      <dgm:prSet presAssocID="{684642E2-19A6-4760-8EF8-FFDD47951C47}" presName="txShp" presStyleLbl="node1" presStyleIdx="4" presStyleCnt="5">
        <dgm:presLayoutVars>
          <dgm:bulletEnabled val="1"/>
        </dgm:presLayoutVars>
      </dgm:prSet>
      <dgm:spPr/>
      <dgm:t>
        <a:bodyPr/>
        <a:lstStyle/>
        <a:p>
          <a:endParaRPr lang="en-US"/>
        </a:p>
      </dgm:t>
    </dgm:pt>
  </dgm:ptLst>
  <dgm:cxnLst>
    <dgm:cxn modelId="{6828EE1F-EA4E-4E2C-B345-BB78BB54BC0C}" srcId="{71AF240C-45EB-4A99-BA80-1046113055D0}" destId="{684642E2-19A6-4760-8EF8-FFDD47951C47}" srcOrd="4" destOrd="0" parTransId="{745A58FD-1FFC-49F7-B747-F0E7506089A4}" sibTransId="{8D4704FC-22C6-4CB7-B10D-1AAC9D65FDDE}"/>
    <dgm:cxn modelId="{CFD3AD03-ECAA-45F9-8719-A2B6428F90D0}" srcId="{71AF240C-45EB-4A99-BA80-1046113055D0}" destId="{C12BF958-A948-4699-A827-B7D945AF97D5}" srcOrd="3" destOrd="0" parTransId="{C04B12FD-40CA-47C0-87CF-4854E5AFCE2D}" sibTransId="{6CB3FF38-AEA3-4787-A790-5F1113C9C5FA}"/>
    <dgm:cxn modelId="{87BADF3D-25C7-4F50-9E6F-58C083BBDDB2}" type="presOf" srcId="{99B13F46-4385-4A73-A881-E33094E7F6C6}" destId="{51ED04C8-501B-4482-981A-79D3F51C5134}" srcOrd="0" destOrd="0" presId="urn:microsoft.com/office/officeart/2005/8/layout/vList3"/>
    <dgm:cxn modelId="{42340154-F63A-440E-B2E1-F176E4642DEE}" type="presOf" srcId="{C12BF958-A948-4699-A827-B7D945AF97D5}" destId="{45AD056E-0188-487B-869F-B6D5680E885F}" srcOrd="0" destOrd="0" presId="urn:microsoft.com/office/officeart/2005/8/layout/vList3"/>
    <dgm:cxn modelId="{6C1A6F38-5A9B-4A30-B5CC-951AB0C9D224}" srcId="{71AF240C-45EB-4A99-BA80-1046113055D0}" destId="{99B13F46-4385-4A73-A881-E33094E7F6C6}" srcOrd="1" destOrd="0" parTransId="{8451974E-7120-4AD6-A050-113C59DF593D}" sibTransId="{2899F694-DB34-4414-B6E7-F3133138564A}"/>
    <dgm:cxn modelId="{4A76C33D-AF7A-4EAC-9ED5-34A448EEA0F5}" type="presOf" srcId="{42DA8E5E-4B40-4083-90A7-D94D05C04BE7}" destId="{B66933E5-55C9-46AE-92EE-B4069D7351CE}" srcOrd="0" destOrd="0" presId="urn:microsoft.com/office/officeart/2005/8/layout/vList3"/>
    <dgm:cxn modelId="{2EBC2C4B-ACA4-4FF2-85EF-AF4B4F8506E0}" type="presOf" srcId="{684642E2-19A6-4760-8EF8-FFDD47951C47}" destId="{63398AAB-BD6D-4F02-8712-2D9D7C26E3F9}" srcOrd="0" destOrd="0" presId="urn:microsoft.com/office/officeart/2005/8/layout/vList3"/>
    <dgm:cxn modelId="{F2AAFA9A-6B19-48BD-9390-D2C00DC3B9BE}" type="presOf" srcId="{71AF240C-45EB-4A99-BA80-1046113055D0}" destId="{9DFAE08E-D68F-49E8-A5E4-4BA453D156CF}" srcOrd="0" destOrd="0" presId="urn:microsoft.com/office/officeart/2005/8/layout/vList3"/>
    <dgm:cxn modelId="{2F4935BA-1152-4EC6-9748-21DDB7EA9509}" type="presOf" srcId="{99009EF1-AB1C-4E89-88E2-645918376468}" destId="{AD9F7C85-83FF-4C23-9103-E22D062C71AB}" srcOrd="0" destOrd="0" presId="urn:microsoft.com/office/officeart/2005/8/layout/vList3"/>
    <dgm:cxn modelId="{F28748F9-DDD7-44C8-896C-A55BB9C24499}" srcId="{71AF240C-45EB-4A99-BA80-1046113055D0}" destId="{42DA8E5E-4B40-4083-90A7-D94D05C04BE7}" srcOrd="0" destOrd="0" parTransId="{2DCEFDC1-5025-48B0-B64E-2CAE6CA2F20B}" sibTransId="{351BE1DC-5E0D-4069-B606-C25DF77F8DD1}"/>
    <dgm:cxn modelId="{D27A1548-7394-4D5C-B84A-437FD0DAC4B9}" srcId="{71AF240C-45EB-4A99-BA80-1046113055D0}" destId="{99009EF1-AB1C-4E89-88E2-645918376468}" srcOrd="2" destOrd="0" parTransId="{7D2F0A9F-D381-420F-BA3A-1A7B7B600071}" sibTransId="{3E7CF06E-5350-46CA-8152-F430852A490E}"/>
    <dgm:cxn modelId="{0D017050-09E2-4E39-943F-BEE08D9CC257}" type="presParOf" srcId="{9DFAE08E-D68F-49E8-A5E4-4BA453D156CF}" destId="{465DDDF1-56FF-4CB9-88DE-1217F9A5B0E9}" srcOrd="0" destOrd="0" presId="urn:microsoft.com/office/officeart/2005/8/layout/vList3"/>
    <dgm:cxn modelId="{4EE35F51-F362-4B20-B682-F115820E6886}" type="presParOf" srcId="{465DDDF1-56FF-4CB9-88DE-1217F9A5B0E9}" destId="{1E242DE2-5062-4402-BAC6-539A1A150C1F}" srcOrd="0" destOrd="0" presId="urn:microsoft.com/office/officeart/2005/8/layout/vList3"/>
    <dgm:cxn modelId="{45692A65-512E-4255-9839-183FE9BA296F}" type="presParOf" srcId="{465DDDF1-56FF-4CB9-88DE-1217F9A5B0E9}" destId="{B66933E5-55C9-46AE-92EE-B4069D7351CE}" srcOrd="1" destOrd="0" presId="urn:microsoft.com/office/officeart/2005/8/layout/vList3"/>
    <dgm:cxn modelId="{EF859006-E9E4-4E5A-AF0C-6341356A861A}" type="presParOf" srcId="{9DFAE08E-D68F-49E8-A5E4-4BA453D156CF}" destId="{D609B18C-3C59-4C08-9C53-1B8F57EBB5D7}" srcOrd="1" destOrd="0" presId="urn:microsoft.com/office/officeart/2005/8/layout/vList3"/>
    <dgm:cxn modelId="{1B84A50D-7ED3-4092-8150-17C2FA3D5104}" type="presParOf" srcId="{9DFAE08E-D68F-49E8-A5E4-4BA453D156CF}" destId="{B925F399-6EB2-45F1-86EB-520C2C97F419}" srcOrd="2" destOrd="0" presId="urn:microsoft.com/office/officeart/2005/8/layout/vList3"/>
    <dgm:cxn modelId="{02AC83A0-D086-4948-BA9D-4CE7CBD37A4A}" type="presParOf" srcId="{B925F399-6EB2-45F1-86EB-520C2C97F419}" destId="{BDDA1D77-95A4-4611-B9D7-8EABEDA9FFE7}" srcOrd="0" destOrd="0" presId="urn:microsoft.com/office/officeart/2005/8/layout/vList3"/>
    <dgm:cxn modelId="{94E3C040-47B5-4DCC-A02A-4BB0512115EA}" type="presParOf" srcId="{B925F399-6EB2-45F1-86EB-520C2C97F419}" destId="{51ED04C8-501B-4482-981A-79D3F51C5134}" srcOrd="1" destOrd="0" presId="urn:microsoft.com/office/officeart/2005/8/layout/vList3"/>
    <dgm:cxn modelId="{20A22DAE-23EB-4EB4-A008-E25C3BE7B448}" type="presParOf" srcId="{9DFAE08E-D68F-49E8-A5E4-4BA453D156CF}" destId="{36FF5FEC-6AFF-45CE-96D0-C2ED6594B096}" srcOrd="3" destOrd="0" presId="urn:microsoft.com/office/officeart/2005/8/layout/vList3"/>
    <dgm:cxn modelId="{4676609E-5319-4B9D-8AD7-E5DF6F0AA42A}" type="presParOf" srcId="{9DFAE08E-D68F-49E8-A5E4-4BA453D156CF}" destId="{3E9763E2-8600-4D12-B041-D18DFA40C2C6}" srcOrd="4" destOrd="0" presId="urn:microsoft.com/office/officeart/2005/8/layout/vList3"/>
    <dgm:cxn modelId="{5C411F68-C439-41EE-9D0B-0B4E4879DE99}" type="presParOf" srcId="{3E9763E2-8600-4D12-B041-D18DFA40C2C6}" destId="{D4662076-733E-4DBB-BB31-C09969A452F8}" srcOrd="0" destOrd="0" presId="urn:microsoft.com/office/officeart/2005/8/layout/vList3"/>
    <dgm:cxn modelId="{605989FB-4BAE-4DB5-85CF-E65892683B8E}" type="presParOf" srcId="{3E9763E2-8600-4D12-B041-D18DFA40C2C6}" destId="{AD9F7C85-83FF-4C23-9103-E22D062C71AB}" srcOrd="1" destOrd="0" presId="urn:microsoft.com/office/officeart/2005/8/layout/vList3"/>
    <dgm:cxn modelId="{51930C39-8C3F-41F9-A17F-CC2D46FE20A2}" type="presParOf" srcId="{9DFAE08E-D68F-49E8-A5E4-4BA453D156CF}" destId="{9FDA4584-D492-46DF-9A07-932C12D08126}" srcOrd="5" destOrd="0" presId="urn:microsoft.com/office/officeart/2005/8/layout/vList3"/>
    <dgm:cxn modelId="{2027230F-29A4-4A01-8DC4-559CF46EA2BD}" type="presParOf" srcId="{9DFAE08E-D68F-49E8-A5E4-4BA453D156CF}" destId="{8581BE44-8F3A-43A6-A249-A6A845F27BD7}" srcOrd="6" destOrd="0" presId="urn:microsoft.com/office/officeart/2005/8/layout/vList3"/>
    <dgm:cxn modelId="{C0FCE37B-C619-46FE-A085-E2A016A3B690}" type="presParOf" srcId="{8581BE44-8F3A-43A6-A249-A6A845F27BD7}" destId="{BD1CFDFE-1020-480A-8A89-E150B0E5D9C5}" srcOrd="0" destOrd="0" presId="urn:microsoft.com/office/officeart/2005/8/layout/vList3"/>
    <dgm:cxn modelId="{308C4E09-49FF-46DC-B506-E72E25E96703}" type="presParOf" srcId="{8581BE44-8F3A-43A6-A249-A6A845F27BD7}" destId="{45AD056E-0188-487B-869F-B6D5680E885F}" srcOrd="1" destOrd="0" presId="urn:microsoft.com/office/officeart/2005/8/layout/vList3"/>
    <dgm:cxn modelId="{43E0B161-5193-48CB-95B9-245626FEB6E0}" type="presParOf" srcId="{9DFAE08E-D68F-49E8-A5E4-4BA453D156CF}" destId="{41C40555-E394-4943-8FB7-574513773DDF}" srcOrd="7" destOrd="0" presId="urn:microsoft.com/office/officeart/2005/8/layout/vList3"/>
    <dgm:cxn modelId="{FBF79069-2F5C-44A4-AFF6-A4ADD6D6B54F}" type="presParOf" srcId="{9DFAE08E-D68F-49E8-A5E4-4BA453D156CF}" destId="{D2832079-FE70-45F6-B42C-0BE5B44E7278}" srcOrd="8" destOrd="0" presId="urn:microsoft.com/office/officeart/2005/8/layout/vList3"/>
    <dgm:cxn modelId="{0562DF14-1E57-4146-8F94-41B426288CE7}" type="presParOf" srcId="{D2832079-FE70-45F6-B42C-0BE5B44E7278}" destId="{CD9AF165-BB3B-49AF-8D97-E6280EFD8317}" srcOrd="0" destOrd="0" presId="urn:microsoft.com/office/officeart/2005/8/layout/vList3"/>
    <dgm:cxn modelId="{732E0627-B2AF-4686-ACBE-C89B39D332F4}" type="presParOf" srcId="{D2832079-FE70-45F6-B42C-0BE5B44E7278}" destId="{63398AAB-BD6D-4F02-8712-2D9D7C26E3F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3B4314-2648-430E-8031-FBFBE8A1C81C}" type="doc">
      <dgm:prSet loTypeId="urn:microsoft.com/office/officeart/2008/layout/PictureStrips" loCatId="list" qsTypeId="urn:microsoft.com/office/officeart/2005/8/quickstyle/simple3" qsCatId="simple" csTypeId="urn:microsoft.com/office/officeart/2005/8/colors/accent1_2" csCatId="accent1" phldr="1"/>
      <dgm:spPr/>
      <dgm:t>
        <a:bodyPr/>
        <a:lstStyle/>
        <a:p>
          <a:endParaRPr lang="en-US"/>
        </a:p>
      </dgm:t>
    </dgm:pt>
    <dgm:pt modelId="{95E04C9D-6939-4931-8848-C3EB1881333B}">
      <dgm:prSet phldrT="[Text]"/>
      <dgm:spPr/>
      <dgm:t>
        <a:bodyPr/>
        <a:lstStyle/>
        <a:p>
          <a:r>
            <a:rPr lang="en-US" dirty="0" smtClean="0"/>
            <a:t>Religion</a:t>
          </a:r>
          <a:endParaRPr lang="en-US" dirty="0"/>
        </a:p>
      </dgm:t>
    </dgm:pt>
    <dgm:pt modelId="{1BC54AA6-FA5B-4294-8F87-655D5D1BA6CC}" type="parTrans" cxnId="{A18FB1DB-4255-4A8D-903B-015C4358B51C}">
      <dgm:prSet/>
      <dgm:spPr/>
      <dgm:t>
        <a:bodyPr/>
        <a:lstStyle/>
        <a:p>
          <a:endParaRPr lang="en-US"/>
        </a:p>
      </dgm:t>
    </dgm:pt>
    <dgm:pt modelId="{4BF51661-B614-44EA-8853-3875DD89246E}" type="sibTrans" cxnId="{A18FB1DB-4255-4A8D-903B-015C4358B51C}">
      <dgm:prSet/>
      <dgm:spPr/>
      <dgm:t>
        <a:bodyPr/>
        <a:lstStyle/>
        <a:p>
          <a:endParaRPr lang="en-US"/>
        </a:p>
      </dgm:t>
    </dgm:pt>
    <dgm:pt modelId="{ACAD15EC-15E3-4025-99F4-AA3297502CF6}">
      <dgm:prSet phldrT="[Text]"/>
      <dgm:spPr/>
      <dgm:t>
        <a:bodyPr/>
        <a:lstStyle/>
        <a:p>
          <a:r>
            <a:rPr lang="en-US" dirty="0" smtClean="0"/>
            <a:t>Medicine, astronomy</a:t>
          </a:r>
          <a:endParaRPr lang="en-US" dirty="0"/>
        </a:p>
      </dgm:t>
    </dgm:pt>
    <dgm:pt modelId="{71502BC1-0EE9-47D5-B463-27A05351FC81}" type="parTrans" cxnId="{FC652EEE-ACE4-4329-8DF2-F87FB240A37B}">
      <dgm:prSet/>
      <dgm:spPr/>
      <dgm:t>
        <a:bodyPr/>
        <a:lstStyle/>
        <a:p>
          <a:endParaRPr lang="en-US"/>
        </a:p>
      </dgm:t>
    </dgm:pt>
    <dgm:pt modelId="{AC269218-1359-44F1-AC33-96AFBF184DF3}" type="sibTrans" cxnId="{FC652EEE-ACE4-4329-8DF2-F87FB240A37B}">
      <dgm:prSet/>
      <dgm:spPr/>
      <dgm:t>
        <a:bodyPr/>
        <a:lstStyle/>
        <a:p>
          <a:endParaRPr lang="en-US"/>
        </a:p>
      </dgm:t>
    </dgm:pt>
    <dgm:pt modelId="{C22E20AC-749C-41B9-933E-54B6F08D0BC3}">
      <dgm:prSet/>
      <dgm:spPr/>
      <dgm:t>
        <a:bodyPr/>
        <a:lstStyle/>
        <a:p>
          <a:r>
            <a:rPr lang="en-US" dirty="0" smtClean="0"/>
            <a:t>Language</a:t>
          </a:r>
          <a:endParaRPr lang="en-US" dirty="0"/>
        </a:p>
      </dgm:t>
    </dgm:pt>
    <dgm:pt modelId="{C45A33C5-B25D-44B0-935A-2AD5B664AFC0}" type="parTrans" cxnId="{11F9194F-E93E-4460-8F14-3653B6B55E2A}">
      <dgm:prSet/>
      <dgm:spPr/>
      <dgm:t>
        <a:bodyPr/>
        <a:lstStyle/>
        <a:p>
          <a:endParaRPr lang="en-US"/>
        </a:p>
      </dgm:t>
    </dgm:pt>
    <dgm:pt modelId="{235A9DA8-8337-4598-991C-AFDB25210669}" type="sibTrans" cxnId="{11F9194F-E93E-4460-8F14-3653B6B55E2A}">
      <dgm:prSet/>
      <dgm:spPr/>
      <dgm:t>
        <a:bodyPr/>
        <a:lstStyle/>
        <a:p>
          <a:endParaRPr lang="en-US"/>
        </a:p>
      </dgm:t>
    </dgm:pt>
    <dgm:pt modelId="{2C3652B8-9CF9-4E05-BFEB-EAD668E39D3C}">
      <dgm:prSet/>
      <dgm:spPr/>
      <dgm:t>
        <a:bodyPr/>
        <a:lstStyle/>
        <a:p>
          <a:r>
            <a:rPr lang="en-US" dirty="0" smtClean="0"/>
            <a:t>Literature</a:t>
          </a:r>
          <a:endParaRPr lang="en-US" dirty="0"/>
        </a:p>
      </dgm:t>
    </dgm:pt>
    <dgm:pt modelId="{3AC5105A-CD04-4593-A4B5-C816245EF397}" type="parTrans" cxnId="{67189F56-03E9-424C-B7C5-E3B46C06DB70}">
      <dgm:prSet/>
      <dgm:spPr/>
      <dgm:t>
        <a:bodyPr/>
        <a:lstStyle/>
        <a:p>
          <a:endParaRPr lang="en-US"/>
        </a:p>
      </dgm:t>
    </dgm:pt>
    <dgm:pt modelId="{02D0591B-C8B5-4E01-8B51-290EAF7397A4}" type="sibTrans" cxnId="{67189F56-03E9-424C-B7C5-E3B46C06DB70}">
      <dgm:prSet/>
      <dgm:spPr/>
      <dgm:t>
        <a:bodyPr/>
        <a:lstStyle/>
        <a:p>
          <a:endParaRPr lang="en-US"/>
        </a:p>
      </dgm:t>
    </dgm:pt>
    <dgm:pt modelId="{870ED405-6CAD-4210-8EF6-065CA1238146}">
      <dgm:prSet/>
      <dgm:spPr/>
      <dgm:t>
        <a:bodyPr/>
        <a:lstStyle/>
        <a:p>
          <a:r>
            <a:rPr lang="en-US" dirty="0" smtClean="0"/>
            <a:t>cinema</a:t>
          </a:r>
          <a:endParaRPr lang="en-US" dirty="0"/>
        </a:p>
      </dgm:t>
    </dgm:pt>
    <dgm:pt modelId="{D1F6F0D9-E66C-47FB-81BC-BBA3A0B52F61}" type="parTrans" cxnId="{5DADC18F-F5E8-42F4-92FD-5A47880BC16A}">
      <dgm:prSet/>
      <dgm:spPr/>
      <dgm:t>
        <a:bodyPr/>
        <a:lstStyle/>
        <a:p>
          <a:endParaRPr lang="en-US"/>
        </a:p>
      </dgm:t>
    </dgm:pt>
    <dgm:pt modelId="{C1F766DC-4A74-48C5-ABEA-9EE4DC740068}" type="sibTrans" cxnId="{5DADC18F-F5E8-42F4-92FD-5A47880BC16A}">
      <dgm:prSet/>
      <dgm:spPr/>
      <dgm:t>
        <a:bodyPr/>
        <a:lstStyle/>
        <a:p>
          <a:endParaRPr lang="en-US"/>
        </a:p>
      </dgm:t>
    </dgm:pt>
    <dgm:pt modelId="{2EB99298-753B-471A-8C93-9B5A898A7BCF}">
      <dgm:prSet/>
      <dgm:spPr/>
      <dgm:t>
        <a:bodyPr/>
        <a:lstStyle/>
        <a:p>
          <a:r>
            <a:rPr lang="en-US" dirty="0" smtClean="0"/>
            <a:t>calendars</a:t>
          </a:r>
          <a:endParaRPr lang="en-US" dirty="0"/>
        </a:p>
      </dgm:t>
    </dgm:pt>
    <dgm:pt modelId="{47C3EB5A-141A-4231-8DCB-9B76EAC4F043}" type="parTrans" cxnId="{02ABB998-FCE4-4212-8D75-6B70502A0DB8}">
      <dgm:prSet/>
      <dgm:spPr/>
      <dgm:t>
        <a:bodyPr/>
        <a:lstStyle/>
        <a:p>
          <a:endParaRPr lang="en-US"/>
        </a:p>
      </dgm:t>
    </dgm:pt>
    <dgm:pt modelId="{828BFBBA-BD13-4DC9-9CB0-4B804FEF9E73}" type="sibTrans" cxnId="{02ABB998-FCE4-4212-8D75-6B70502A0DB8}">
      <dgm:prSet/>
      <dgm:spPr/>
      <dgm:t>
        <a:bodyPr/>
        <a:lstStyle/>
        <a:p>
          <a:endParaRPr lang="en-US"/>
        </a:p>
      </dgm:t>
    </dgm:pt>
    <dgm:pt modelId="{58DA8317-DE71-4A4E-A9FB-D12767418B4D}">
      <dgm:prSet/>
      <dgm:spPr/>
      <dgm:t>
        <a:bodyPr/>
        <a:lstStyle/>
        <a:p>
          <a:r>
            <a:rPr lang="en-US" dirty="0" smtClean="0"/>
            <a:t>philosophy</a:t>
          </a:r>
          <a:endParaRPr lang="en-US" dirty="0"/>
        </a:p>
      </dgm:t>
    </dgm:pt>
    <dgm:pt modelId="{64237F06-BAB7-4738-A0B0-080287E21507}" type="parTrans" cxnId="{AE0793C2-E735-4C77-A667-E4ECE5489AEF}">
      <dgm:prSet/>
      <dgm:spPr/>
      <dgm:t>
        <a:bodyPr/>
        <a:lstStyle/>
        <a:p>
          <a:endParaRPr lang="en-US"/>
        </a:p>
      </dgm:t>
    </dgm:pt>
    <dgm:pt modelId="{3EEE81A0-ED78-4ECC-8656-5F7FD0A05FFE}" type="sibTrans" cxnId="{AE0793C2-E735-4C77-A667-E4ECE5489AEF}">
      <dgm:prSet/>
      <dgm:spPr/>
      <dgm:t>
        <a:bodyPr/>
        <a:lstStyle/>
        <a:p>
          <a:endParaRPr lang="en-US"/>
        </a:p>
      </dgm:t>
    </dgm:pt>
    <dgm:pt modelId="{7EF49812-469F-4F0A-86CD-7B1FFEF2164C}">
      <dgm:prSet/>
      <dgm:spPr/>
      <dgm:t>
        <a:bodyPr/>
        <a:lstStyle/>
        <a:p>
          <a:r>
            <a:rPr lang="en-US" dirty="0" smtClean="0"/>
            <a:t>festivals</a:t>
          </a:r>
          <a:endParaRPr lang="en-US" dirty="0"/>
        </a:p>
      </dgm:t>
    </dgm:pt>
    <dgm:pt modelId="{709904AA-8C06-4FC6-A513-43562A161691}" type="parTrans" cxnId="{F33E44B8-58C8-4B80-999A-9F9A80A946A5}">
      <dgm:prSet/>
      <dgm:spPr/>
      <dgm:t>
        <a:bodyPr/>
        <a:lstStyle/>
        <a:p>
          <a:endParaRPr lang="en-US"/>
        </a:p>
      </dgm:t>
    </dgm:pt>
    <dgm:pt modelId="{9D57B441-1CA4-484E-9097-6E2DAFBCD5DC}" type="sibTrans" cxnId="{F33E44B8-58C8-4B80-999A-9F9A80A946A5}">
      <dgm:prSet/>
      <dgm:spPr/>
      <dgm:t>
        <a:bodyPr/>
        <a:lstStyle/>
        <a:p>
          <a:endParaRPr lang="en-US"/>
        </a:p>
      </dgm:t>
    </dgm:pt>
    <dgm:pt modelId="{EC7B901D-2225-485E-AB68-25015D4122E8}">
      <dgm:prSet/>
      <dgm:spPr/>
      <dgm:t>
        <a:bodyPr/>
        <a:lstStyle/>
        <a:p>
          <a:r>
            <a:rPr lang="en-US" dirty="0" smtClean="0"/>
            <a:t>fairs</a:t>
          </a:r>
          <a:endParaRPr lang="en-US" dirty="0"/>
        </a:p>
      </dgm:t>
    </dgm:pt>
    <dgm:pt modelId="{77E818C0-672B-490E-B3A9-7AD8CB96A3C9}" type="parTrans" cxnId="{2CE50B28-7A16-41DF-A399-49C418342499}">
      <dgm:prSet/>
      <dgm:spPr/>
      <dgm:t>
        <a:bodyPr/>
        <a:lstStyle/>
        <a:p>
          <a:endParaRPr lang="en-US"/>
        </a:p>
      </dgm:t>
    </dgm:pt>
    <dgm:pt modelId="{4D4D9C74-D7D2-4689-B477-AC273522432B}" type="sibTrans" cxnId="{2CE50B28-7A16-41DF-A399-49C418342499}">
      <dgm:prSet/>
      <dgm:spPr/>
      <dgm:t>
        <a:bodyPr/>
        <a:lstStyle/>
        <a:p>
          <a:endParaRPr lang="en-US"/>
        </a:p>
      </dgm:t>
    </dgm:pt>
    <dgm:pt modelId="{03AE6BEC-AD79-4A74-993F-B9DD645253D2}">
      <dgm:prSet/>
      <dgm:spPr/>
      <dgm:t>
        <a:bodyPr/>
        <a:lstStyle/>
        <a:p>
          <a:r>
            <a:rPr lang="en-US" dirty="0" smtClean="0"/>
            <a:t>Handicrafts coinage</a:t>
          </a:r>
          <a:endParaRPr lang="en-US" dirty="0"/>
        </a:p>
      </dgm:t>
    </dgm:pt>
    <dgm:pt modelId="{D7F834B1-BE7E-489E-A1F2-7D276E9154A4}" type="parTrans" cxnId="{99B3D1B2-B622-4898-A2DD-C90F980C835D}">
      <dgm:prSet/>
      <dgm:spPr/>
      <dgm:t>
        <a:bodyPr/>
        <a:lstStyle/>
        <a:p>
          <a:endParaRPr lang="en-US"/>
        </a:p>
      </dgm:t>
    </dgm:pt>
    <dgm:pt modelId="{6333642F-A878-496F-B587-DDAE37841962}" type="sibTrans" cxnId="{99B3D1B2-B622-4898-A2DD-C90F980C835D}">
      <dgm:prSet/>
      <dgm:spPr/>
      <dgm:t>
        <a:bodyPr/>
        <a:lstStyle/>
        <a:p>
          <a:endParaRPr lang="en-US"/>
        </a:p>
      </dgm:t>
    </dgm:pt>
    <dgm:pt modelId="{8418F5F2-96C6-401E-88C9-E1627DA71ADB}">
      <dgm:prSet/>
      <dgm:spPr/>
      <dgm:t>
        <a:bodyPr/>
        <a:lstStyle/>
        <a:p>
          <a:r>
            <a:rPr lang="en-US" dirty="0" smtClean="0"/>
            <a:t>institutions</a:t>
          </a:r>
          <a:endParaRPr lang="en-US" dirty="0"/>
        </a:p>
      </dgm:t>
    </dgm:pt>
    <dgm:pt modelId="{E83B7A9C-314E-4576-896D-4B2750EFDA3D}" type="parTrans" cxnId="{FD689413-C9C3-4CBC-870F-0211BEEA44D4}">
      <dgm:prSet/>
      <dgm:spPr/>
      <dgm:t>
        <a:bodyPr/>
        <a:lstStyle/>
        <a:p>
          <a:endParaRPr lang="en-US"/>
        </a:p>
      </dgm:t>
    </dgm:pt>
    <dgm:pt modelId="{0B7D4D5B-24C7-49A7-A1F0-BE8F632A6F65}" type="sibTrans" cxnId="{FD689413-C9C3-4CBC-870F-0211BEEA44D4}">
      <dgm:prSet/>
      <dgm:spPr/>
      <dgm:t>
        <a:bodyPr/>
        <a:lstStyle/>
        <a:p>
          <a:endParaRPr lang="en-US"/>
        </a:p>
      </dgm:t>
    </dgm:pt>
    <dgm:pt modelId="{FA11975D-C5E6-453A-9D56-9824990CDFF9}">
      <dgm:prSet/>
      <dgm:spPr/>
      <dgm:t>
        <a:bodyPr/>
        <a:lstStyle/>
        <a:p>
          <a:r>
            <a:rPr lang="en-US" dirty="0" err="1" smtClean="0"/>
            <a:t>maths</a:t>
          </a:r>
          <a:r>
            <a:rPr lang="en-US" dirty="0" smtClean="0"/>
            <a:t> &amp;science</a:t>
          </a:r>
          <a:endParaRPr lang="en-US" dirty="0"/>
        </a:p>
      </dgm:t>
    </dgm:pt>
    <dgm:pt modelId="{DBA3A74F-DB20-45C9-8E7E-9F5DBB66F374}" type="parTrans" cxnId="{23EF8436-AC0C-459E-8CF9-06B2DC1706BE}">
      <dgm:prSet/>
      <dgm:spPr/>
      <dgm:t>
        <a:bodyPr/>
        <a:lstStyle/>
        <a:p>
          <a:endParaRPr lang="en-US"/>
        </a:p>
      </dgm:t>
    </dgm:pt>
    <dgm:pt modelId="{6667C914-5330-4F72-9751-A1D7E4E1EA35}" type="sibTrans" cxnId="{23EF8436-AC0C-459E-8CF9-06B2DC1706BE}">
      <dgm:prSet/>
      <dgm:spPr/>
      <dgm:t>
        <a:bodyPr/>
        <a:lstStyle/>
        <a:p>
          <a:endParaRPr lang="en-US"/>
        </a:p>
      </dgm:t>
    </dgm:pt>
    <dgm:pt modelId="{5EF1822D-D3D2-4859-97D1-A2081A87EE21}" type="pres">
      <dgm:prSet presAssocID="{773B4314-2648-430E-8031-FBFBE8A1C81C}" presName="Name0" presStyleCnt="0">
        <dgm:presLayoutVars>
          <dgm:dir/>
          <dgm:resizeHandles val="exact"/>
        </dgm:presLayoutVars>
      </dgm:prSet>
      <dgm:spPr/>
      <dgm:t>
        <a:bodyPr/>
        <a:lstStyle/>
        <a:p>
          <a:endParaRPr lang="en-US"/>
        </a:p>
      </dgm:t>
    </dgm:pt>
    <dgm:pt modelId="{D1878819-A172-4E51-8879-BF577053822F}" type="pres">
      <dgm:prSet presAssocID="{95E04C9D-6939-4931-8848-C3EB1881333B}" presName="composite" presStyleCnt="0"/>
      <dgm:spPr/>
    </dgm:pt>
    <dgm:pt modelId="{E7C1FD08-4FF3-4CB9-B479-EA4A51AAD01C}" type="pres">
      <dgm:prSet presAssocID="{95E04C9D-6939-4931-8848-C3EB1881333B}" presName="rect1" presStyleLbl="trAlignAcc1" presStyleIdx="0" presStyleCnt="12">
        <dgm:presLayoutVars>
          <dgm:bulletEnabled val="1"/>
        </dgm:presLayoutVars>
      </dgm:prSet>
      <dgm:spPr/>
      <dgm:t>
        <a:bodyPr/>
        <a:lstStyle/>
        <a:p>
          <a:endParaRPr lang="en-US"/>
        </a:p>
      </dgm:t>
    </dgm:pt>
    <dgm:pt modelId="{CB3AF2FA-5249-4C6C-B630-5EED27AE4C5C}" type="pres">
      <dgm:prSet presAssocID="{95E04C9D-6939-4931-8848-C3EB1881333B}" presName="rect2" presStyleLbl="fgImgPlace1" presStyleIdx="0" presStyleCnt="12"/>
      <dgm:spPr/>
      <dgm:t>
        <a:bodyPr/>
        <a:lstStyle/>
        <a:p>
          <a:endParaRPr lang="en-US"/>
        </a:p>
      </dgm:t>
    </dgm:pt>
    <dgm:pt modelId="{B8F5018A-7F00-4147-9D7E-30DC800F5E70}" type="pres">
      <dgm:prSet presAssocID="{4BF51661-B614-44EA-8853-3875DD89246E}" presName="sibTrans" presStyleCnt="0"/>
      <dgm:spPr/>
    </dgm:pt>
    <dgm:pt modelId="{97B75DFF-1F3D-4D8F-910E-5ED814EFEDE4}" type="pres">
      <dgm:prSet presAssocID="{C22E20AC-749C-41B9-933E-54B6F08D0BC3}" presName="composite" presStyleCnt="0"/>
      <dgm:spPr/>
    </dgm:pt>
    <dgm:pt modelId="{5EC3798C-BFA1-4B70-9753-DA5B298B7C14}" type="pres">
      <dgm:prSet presAssocID="{C22E20AC-749C-41B9-933E-54B6F08D0BC3}" presName="rect1" presStyleLbl="trAlignAcc1" presStyleIdx="1" presStyleCnt="12">
        <dgm:presLayoutVars>
          <dgm:bulletEnabled val="1"/>
        </dgm:presLayoutVars>
      </dgm:prSet>
      <dgm:spPr/>
      <dgm:t>
        <a:bodyPr/>
        <a:lstStyle/>
        <a:p>
          <a:endParaRPr lang="en-US"/>
        </a:p>
      </dgm:t>
    </dgm:pt>
    <dgm:pt modelId="{776EFE50-850F-4D1E-AB9E-3F8A542F4D1E}" type="pres">
      <dgm:prSet presAssocID="{C22E20AC-749C-41B9-933E-54B6F08D0BC3}" presName="rect2" presStyleLbl="fgImgPlace1" presStyleIdx="1" presStyleCnt="12"/>
      <dgm:spPr/>
    </dgm:pt>
    <dgm:pt modelId="{F524100C-5D8C-4767-8D1D-D74AFA832CBF}" type="pres">
      <dgm:prSet presAssocID="{235A9DA8-8337-4598-991C-AFDB25210669}" presName="sibTrans" presStyleCnt="0"/>
      <dgm:spPr/>
    </dgm:pt>
    <dgm:pt modelId="{B1E2E27C-5A09-47A5-9638-41B6FB1A2EC0}" type="pres">
      <dgm:prSet presAssocID="{2C3652B8-9CF9-4E05-BFEB-EAD668E39D3C}" presName="composite" presStyleCnt="0"/>
      <dgm:spPr/>
    </dgm:pt>
    <dgm:pt modelId="{F0C17C5F-A607-4074-959E-534DCDF6664A}" type="pres">
      <dgm:prSet presAssocID="{2C3652B8-9CF9-4E05-BFEB-EAD668E39D3C}" presName="rect1" presStyleLbl="trAlignAcc1" presStyleIdx="2" presStyleCnt="12">
        <dgm:presLayoutVars>
          <dgm:bulletEnabled val="1"/>
        </dgm:presLayoutVars>
      </dgm:prSet>
      <dgm:spPr/>
      <dgm:t>
        <a:bodyPr/>
        <a:lstStyle/>
        <a:p>
          <a:endParaRPr lang="en-US"/>
        </a:p>
      </dgm:t>
    </dgm:pt>
    <dgm:pt modelId="{D7BB1047-CEED-4AA9-8431-263D83C10843}" type="pres">
      <dgm:prSet presAssocID="{2C3652B8-9CF9-4E05-BFEB-EAD668E39D3C}" presName="rect2" presStyleLbl="fgImgPlace1" presStyleIdx="2" presStyleCnt="12"/>
      <dgm:spPr/>
    </dgm:pt>
    <dgm:pt modelId="{92788882-5F1A-4CC9-BFF3-D4D92E7FEE76}" type="pres">
      <dgm:prSet presAssocID="{02D0591B-C8B5-4E01-8B51-290EAF7397A4}" presName="sibTrans" presStyleCnt="0"/>
      <dgm:spPr/>
    </dgm:pt>
    <dgm:pt modelId="{C0A43F6E-5C87-4F2A-B9AF-24F90F738E40}" type="pres">
      <dgm:prSet presAssocID="{870ED405-6CAD-4210-8EF6-065CA1238146}" presName="composite" presStyleCnt="0"/>
      <dgm:spPr/>
    </dgm:pt>
    <dgm:pt modelId="{09CB0EB2-864A-41F0-8EC8-05E9A1EDCE1E}" type="pres">
      <dgm:prSet presAssocID="{870ED405-6CAD-4210-8EF6-065CA1238146}" presName="rect1" presStyleLbl="trAlignAcc1" presStyleIdx="3" presStyleCnt="12">
        <dgm:presLayoutVars>
          <dgm:bulletEnabled val="1"/>
        </dgm:presLayoutVars>
      </dgm:prSet>
      <dgm:spPr/>
      <dgm:t>
        <a:bodyPr/>
        <a:lstStyle/>
        <a:p>
          <a:endParaRPr lang="en-US"/>
        </a:p>
      </dgm:t>
    </dgm:pt>
    <dgm:pt modelId="{E2EE39A5-2E2B-41EE-A01F-0D692BE978BB}" type="pres">
      <dgm:prSet presAssocID="{870ED405-6CAD-4210-8EF6-065CA1238146}" presName="rect2" presStyleLbl="fgImgPlace1" presStyleIdx="3" presStyleCnt="12"/>
      <dgm:spPr/>
    </dgm:pt>
    <dgm:pt modelId="{54D539B6-E294-4396-89CC-8895935899D5}" type="pres">
      <dgm:prSet presAssocID="{C1F766DC-4A74-48C5-ABEA-9EE4DC740068}" presName="sibTrans" presStyleCnt="0"/>
      <dgm:spPr/>
    </dgm:pt>
    <dgm:pt modelId="{4BB40307-12DD-4540-86F8-6C84B4F2BCD9}" type="pres">
      <dgm:prSet presAssocID="{2EB99298-753B-471A-8C93-9B5A898A7BCF}" presName="composite" presStyleCnt="0"/>
      <dgm:spPr/>
    </dgm:pt>
    <dgm:pt modelId="{995F995F-5C56-43AE-923A-0B8BCF49227E}" type="pres">
      <dgm:prSet presAssocID="{2EB99298-753B-471A-8C93-9B5A898A7BCF}" presName="rect1" presStyleLbl="trAlignAcc1" presStyleIdx="4" presStyleCnt="12">
        <dgm:presLayoutVars>
          <dgm:bulletEnabled val="1"/>
        </dgm:presLayoutVars>
      </dgm:prSet>
      <dgm:spPr/>
      <dgm:t>
        <a:bodyPr/>
        <a:lstStyle/>
        <a:p>
          <a:endParaRPr lang="en-US"/>
        </a:p>
      </dgm:t>
    </dgm:pt>
    <dgm:pt modelId="{369706D8-5131-4195-BCA6-42071A4E8810}" type="pres">
      <dgm:prSet presAssocID="{2EB99298-753B-471A-8C93-9B5A898A7BCF}" presName="rect2" presStyleLbl="fgImgPlace1" presStyleIdx="4" presStyleCnt="12"/>
      <dgm:spPr/>
    </dgm:pt>
    <dgm:pt modelId="{3E4E1C31-CF3C-44D5-9870-67C5708C7F23}" type="pres">
      <dgm:prSet presAssocID="{828BFBBA-BD13-4DC9-9CB0-4B804FEF9E73}" presName="sibTrans" presStyleCnt="0"/>
      <dgm:spPr/>
    </dgm:pt>
    <dgm:pt modelId="{6037A83B-638B-43D3-B267-A7A6A8487AC1}" type="pres">
      <dgm:prSet presAssocID="{58DA8317-DE71-4A4E-A9FB-D12767418B4D}" presName="composite" presStyleCnt="0"/>
      <dgm:spPr/>
    </dgm:pt>
    <dgm:pt modelId="{AD891E0E-7DD5-46C5-AB1A-B3A9493875B6}" type="pres">
      <dgm:prSet presAssocID="{58DA8317-DE71-4A4E-A9FB-D12767418B4D}" presName="rect1" presStyleLbl="trAlignAcc1" presStyleIdx="5" presStyleCnt="12">
        <dgm:presLayoutVars>
          <dgm:bulletEnabled val="1"/>
        </dgm:presLayoutVars>
      </dgm:prSet>
      <dgm:spPr/>
      <dgm:t>
        <a:bodyPr/>
        <a:lstStyle/>
        <a:p>
          <a:endParaRPr lang="en-US"/>
        </a:p>
      </dgm:t>
    </dgm:pt>
    <dgm:pt modelId="{016B822E-7A88-4272-8662-36151614BEDF}" type="pres">
      <dgm:prSet presAssocID="{58DA8317-DE71-4A4E-A9FB-D12767418B4D}" presName="rect2" presStyleLbl="fgImgPlace1" presStyleIdx="5" presStyleCnt="12"/>
      <dgm:spPr/>
    </dgm:pt>
    <dgm:pt modelId="{85A09C02-6190-4DA2-86BF-82E6BF862A1E}" type="pres">
      <dgm:prSet presAssocID="{3EEE81A0-ED78-4ECC-8656-5F7FD0A05FFE}" presName="sibTrans" presStyleCnt="0"/>
      <dgm:spPr/>
    </dgm:pt>
    <dgm:pt modelId="{156D91FD-23EE-4568-9A51-89724258D6FC}" type="pres">
      <dgm:prSet presAssocID="{7EF49812-469F-4F0A-86CD-7B1FFEF2164C}" presName="composite" presStyleCnt="0"/>
      <dgm:spPr/>
    </dgm:pt>
    <dgm:pt modelId="{37A1508A-26F7-4D0B-851C-66BB2F4F0A9D}" type="pres">
      <dgm:prSet presAssocID="{7EF49812-469F-4F0A-86CD-7B1FFEF2164C}" presName="rect1" presStyleLbl="trAlignAcc1" presStyleIdx="6" presStyleCnt="12">
        <dgm:presLayoutVars>
          <dgm:bulletEnabled val="1"/>
        </dgm:presLayoutVars>
      </dgm:prSet>
      <dgm:spPr/>
      <dgm:t>
        <a:bodyPr/>
        <a:lstStyle/>
        <a:p>
          <a:endParaRPr lang="en-US"/>
        </a:p>
      </dgm:t>
    </dgm:pt>
    <dgm:pt modelId="{9B2D5151-063A-4D6C-AB28-E7FF8553BA9D}" type="pres">
      <dgm:prSet presAssocID="{7EF49812-469F-4F0A-86CD-7B1FFEF2164C}" presName="rect2" presStyleLbl="fgImgPlace1" presStyleIdx="6" presStyleCnt="12"/>
      <dgm:spPr/>
    </dgm:pt>
    <dgm:pt modelId="{0A90E66D-96EA-4CEA-9E59-262C0F03BBBB}" type="pres">
      <dgm:prSet presAssocID="{9D57B441-1CA4-484E-9097-6E2DAFBCD5DC}" presName="sibTrans" presStyleCnt="0"/>
      <dgm:spPr/>
    </dgm:pt>
    <dgm:pt modelId="{1CD74881-99A7-4758-ADCB-6FAD00CF2561}" type="pres">
      <dgm:prSet presAssocID="{EC7B901D-2225-485E-AB68-25015D4122E8}" presName="composite" presStyleCnt="0"/>
      <dgm:spPr/>
    </dgm:pt>
    <dgm:pt modelId="{75454DAB-2ACF-4A7E-BF2A-9D57B50ED3B0}" type="pres">
      <dgm:prSet presAssocID="{EC7B901D-2225-485E-AB68-25015D4122E8}" presName="rect1" presStyleLbl="trAlignAcc1" presStyleIdx="7" presStyleCnt="12">
        <dgm:presLayoutVars>
          <dgm:bulletEnabled val="1"/>
        </dgm:presLayoutVars>
      </dgm:prSet>
      <dgm:spPr/>
      <dgm:t>
        <a:bodyPr/>
        <a:lstStyle/>
        <a:p>
          <a:endParaRPr lang="en-US"/>
        </a:p>
      </dgm:t>
    </dgm:pt>
    <dgm:pt modelId="{612221B0-04D5-4E77-8ADB-63A25AE71EE8}" type="pres">
      <dgm:prSet presAssocID="{EC7B901D-2225-485E-AB68-25015D4122E8}" presName="rect2" presStyleLbl="fgImgPlace1" presStyleIdx="7" presStyleCnt="12"/>
      <dgm:spPr/>
    </dgm:pt>
    <dgm:pt modelId="{5939E6D8-13A4-4563-BB8C-CC1ABD667452}" type="pres">
      <dgm:prSet presAssocID="{4D4D9C74-D7D2-4689-B477-AC273522432B}" presName="sibTrans" presStyleCnt="0"/>
      <dgm:spPr/>
    </dgm:pt>
    <dgm:pt modelId="{8C7542B2-9F4E-4941-962E-B9E39BA87676}" type="pres">
      <dgm:prSet presAssocID="{03AE6BEC-AD79-4A74-993F-B9DD645253D2}" presName="composite" presStyleCnt="0"/>
      <dgm:spPr/>
    </dgm:pt>
    <dgm:pt modelId="{FA2EB2A7-27D6-4118-B4C6-7588B54B2075}" type="pres">
      <dgm:prSet presAssocID="{03AE6BEC-AD79-4A74-993F-B9DD645253D2}" presName="rect1" presStyleLbl="trAlignAcc1" presStyleIdx="8" presStyleCnt="12">
        <dgm:presLayoutVars>
          <dgm:bulletEnabled val="1"/>
        </dgm:presLayoutVars>
      </dgm:prSet>
      <dgm:spPr/>
      <dgm:t>
        <a:bodyPr/>
        <a:lstStyle/>
        <a:p>
          <a:endParaRPr lang="en-US"/>
        </a:p>
      </dgm:t>
    </dgm:pt>
    <dgm:pt modelId="{E075EE0A-9EF4-4F5A-B8A9-CD2CC16304DB}" type="pres">
      <dgm:prSet presAssocID="{03AE6BEC-AD79-4A74-993F-B9DD645253D2}" presName="rect2" presStyleLbl="fgImgPlace1" presStyleIdx="8" presStyleCnt="12"/>
      <dgm:spPr/>
    </dgm:pt>
    <dgm:pt modelId="{B9D152E0-8F8D-4D2E-9AAC-3B7C64FADA38}" type="pres">
      <dgm:prSet presAssocID="{6333642F-A878-496F-B587-DDAE37841962}" presName="sibTrans" presStyleCnt="0"/>
      <dgm:spPr/>
    </dgm:pt>
    <dgm:pt modelId="{FDE815BC-C620-4871-BBA2-72A59E18DC20}" type="pres">
      <dgm:prSet presAssocID="{8418F5F2-96C6-401E-88C9-E1627DA71ADB}" presName="composite" presStyleCnt="0"/>
      <dgm:spPr/>
    </dgm:pt>
    <dgm:pt modelId="{6AA0CD1B-9041-473A-877D-E6BE53BFA0A2}" type="pres">
      <dgm:prSet presAssocID="{8418F5F2-96C6-401E-88C9-E1627DA71ADB}" presName="rect1" presStyleLbl="trAlignAcc1" presStyleIdx="9" presStyleCnt="12">
        <dgm:presLayoutVars>
          <dgm:bulletEnabled val="1"/>
        </dgm:presLayoutVars>
      </dgm:prSet>
      <dgm:spPr/>
      <dgm:t>
        <a:bodyPr/>
        <a:lstStyle/>
        <a:p>
          <a:endParaRPr lang="en-US"/>
        </a:p>
      </dgm:t>
    </dgm:pt>
    <dgm:pt modelId="{84832890-FDE3-4698-B010-BF94408E9063}" type="pres">
      <dgm:prSet presAssocID="{8418F5F2-96C6-401E-88C9-E1627DA71ADB}" presName="rect2" presStyleLbl="fgImgPlace1" presStyleIdx="9" presStyleCnt="12"/>
      <dgm:spPr/>
    </dgm:pt>
    <dgm:pt modelId="{EEE02DE6-1C66-45E9-9E26-E2270A0D391E}" type="pres">
      <dgm:prSet presAssocID="{0B7D4D5B-24C7-49A7-A1F0-BE8F632A6F65}" presName="sibTrans" presStyleCnt="0"/>
      <dgm:spPr/>
    </dgm:pt>
    <dgm:pt modelId="{087F188E-0D22-49C0-8A25-68A038D039E7}" type="pres">
      <dgm:prSet presAssocID="{FA11975D-C5E6-453A-9D56-9824990CDFF9}" presName="composite" presStyleCnt="0"/>
      <dgm:spPr/>
    </dgm:pt>
    <dgm:pt modelId="{45B934EC-776D-45FD-AC54-32550799B21D}" type="pres">
      <dgm:prSet presAssocID="{FA11975D-C5E6-453A-9D56-9824990CDFF9}" presName="rect1" presStyleLbl="trAlignAcc1" presStyleIdx="10" presStyleCnt="12">
        <dgm:presLayoutVars>
          <dgm:bulletEnabled val="1"/>
        </dgm:presLayoutVars>
      </dgm:prSet>
      <dgm:spPr/>
      <dgm:t>
        <a:bodyPr/>
        <a:lstStyle/>
        <a:p>
          <a:endParaRPr lang="en-US"/>
        </a:p>
      </dgm:t>
    </dgm:pt>
    <dgm:pt modelId="{C004B6BB-9B36-4E4C-8C65-B8F24FA7E89C}" type="pres">
      <dgm:prSet presAssocID="{FA11975D-C5E6-453A-9D56-9824990CDFF9}" presName="rect2" presStyleLbl="fgImgPlace1" presStyleIdx="10" presStyleCnt="12"/>
      <dgm:spPr/>
    </dgm:pt>
    <dgm:pt modelId="{4C6F96CD-FD23-4ABA-9B62-2026AFF73BC0}" type="pres">
      <dgm:prSet presAssocID="{6667C914-5330-4F72-9751-A1D7E4E1EA35}" presName="sibTrans" presStyleCnt="0"/>
      <dgm:spPr/>
    </dgm:pt>
    <dgm:pt modelId="{CB06CB9D-2134-4C6B-B501-3B689FB56039}" type="pres">
      <dgm:prSet presAssocID="{ACAD15EC-15E3-4025-99F4-AA3297502CF6}" presName="composite" presStyleCnt="0"/>
      <dgm:spPr/>
    </dgm:pt>
    <dgm:pt modelId="{52C48C1B-5FB2-46C6-9F9D-D4E83A2AFFBC}" type="pres">
      <dgm:prSet presAssocID="{ACAD15EC-15E3-4025-99F4-AA3297502CF6}" presName="rect1" presStyleLbl="trAlignAcc1" presStyleIdx="11" presStyleCnt="12">
        <dgm:presLayoutVars>
          <dgm:bulletEnabled val="1"/>
        </dgm:presLayoutVars>
      </dgm:prSet>
      <dgm:spPr/>
      <dgm:t>
        <a:bodyPr/>
        <a:lstStyle/>
        <a:p>
          <a:endParaRPr lang="en-US"/>
        </a:p>
      </dgm:t>
    </dgm:pt>
    <dgm:pt modelId="{2CA53AE3-A4EB-4302-8655-D3A6A85B2F05}" type="pres">
      <dgm:prSet presAssocID="{ACAD15EC-15E3-4025-99F4-AA3297502CF6}" presName="rect2" presStyleLbl="fgImgPlace1" presStyleIdx="11" presStyleCnt="12"/>
      <dgm:spPr/>
    </dgm:pt>
  </dgm:ptLst>
  <dgm:cxnLst>
    <dgm:cxn modelId="{0A89FCB1-A6CF-4727-A0B5-E5F95AAE1821}" type="presOf" srcId="{2C3652B8-9CF9-4E05-BFEB-EAD668E39D3C}" destId="{F0C17C5F-A607-4074-959E-534DCDF6664A}" srcOrd="0" destOrd="0" presId="urn:microsoft.com/office/officeart/2008/layout/PictureStrips"/>
    <dgm:cxn modelId="{572FC4EE-81D0-4E18-AD95-859B47650BD4}" type="presOf" srcId="{FA11975D-C5E6-453A-9D56-9824990CDFF9}" destId="{45B934EC-776D-45FD-AC54-32550799B21D}" srcOrd="0" destOrd="0" presId="urn:microsoft.com/office/officeart/2008/layout/PictureStrips"/>
    <dgm:cxn modelId="{FD689413-C9C3-4CBC-870F-0211BEEA44D4}" srcId="{773B4314-2648-430E-8031-FBFBE8A1C81C}" destId="{8418F5F2-96C6-401E-88C9-E1627DA71ADB}" srcOrd="9" destOrd="0" parTransId="{E83B7A9C-314E-4576-896D-4B2750EFDA3D}" sibTransId="{0B7D4D5B-24C7-49A7-A1F0-BE8F632A6F65}"/>
    <dgm:cxn modelId="{70AA176D-A060-4CAA-B12A-CEDF97357F4E}" type="presOf" srcId="{C22E20AC-749C-41B9-933E-54B6F08D0BC3}" destId="{5EC3798C-BFA1-4B70-9753-DA5B298B7C14}" srcOrd="0" destOrd="0" presId="urn:microsoft.com/office/officeart/2008/layout/PictureStrips"/>
    <dgm:cxn modelId="{FC652EEE-ACE4-4329-8DF2-F87FB240A37B}" srcId="{773B4314-2648-430E-8031-FBFBE8A1C81C}" destId="{ACAD15EC-15E3-4025-99F4-AA3297502CF6}" srcOrd="11" destOrd="0" parTransId="{71502BC1-0EE9-47D5-B463-27A05351FC81}" sibTransId="{AC269218-1359-44F1-AC33-96AFBF184DF3}"/>
    <dgm:cxn modelId="{4E42C2D0-0A9D-4F28-A68F-B8DC3A0D9EBB}" type="presOf" srcId="{7EF49812-469F-4F0A-86CD-7B1FFEF2164C}" destId="{37A1508A-26F7-4D0B-851C-66BB2F4F0A9D}" srcOrd="0" destOrd="0" presId="urn:microsoft.com/office/officeart/2008/layout/PictureStrips"/>
    <dgm:cxn modelId="{F7A80FA5-B164-4817-BFFD-3B2508C4C853}" type="presOf" srcId="{EC7B901D-2225-485E-AB68-25015D4122E8}" destId="{75454DAB-2ACF-4A7E-BF2A-9D57B50ED3B0}" srcOrd="0" destOrd="0" presId="urn:microsoft.com/office/officeart/2008/layout/PictureStrips"/>
    <dgm:cxn modelId="{99B3D1B2-B622-4898-A2DD-C90F980C835D}" srcId="{773B4314-2648-430E-8031-FBFBE8A1C81C}" destId="{03AE6BEC-AD79-4A74-993F-B9DD645253D2}" srcOrd="8" destOrd="0" parTransId="{D7F834B1-BE7E-489E-A1F2-7D276E9154A4}" sibTransId="{6333642F-A878-496F-B587-DDAE37841962}"/>
    <dgm:cxn modelId="{02ABB998-FCE4-4212-8D75-6B70502A0DB8}" srcId="{773B4314-2648-430E-8031-FBFBE8A1C81C}" destId="{2EB99298-753B-471A-8C93-9B5A898A7BCF}" srcOrd="4" destOrd="0" parTransId="{47C3EB5A-141A-4231-8DCB-9B76EAC4F043}" sibTransId="{828BFBBA-BD13-4DC9-9CB0-4B804FEF9E73}"/>
    <dgm:cxn modelId="{B37E37FD-3AF4-4A67-B935-D4A9F20F9C3D}" type="presOf" srcId="{ACAD15EC-15E3-4025-99F4-AA3297502CF6}" destId="{52C48C1B-5FB2-46C6-9F9D-D4E83A2AFFBC}" srcOrd="0" destOrd="0" presId="urn:microsoft.com/office/officeart/2008/layout/PictureStrips"/>
    <dgm:cxn modelId="{E9B682C2-E7C9-4E9D-9B38-6BA69B207E3E}" type="presOf" srcId="{58DA8317-DE71-4A4E-A9FB-D12767418B4D}" destId="{AD891E0E-7DD5-46C5-AB1A-B3A9493875B6}" srcOrd="0" destOrd="0" presId="urn:microsoft.com/office/officeart/2008/layout/PictureStrips"/>
    <dgm:cxn modelId="{74E52644-AFD9-444A-BB9F-13C92ADDE383}" type="presOf" srcId="{8418F5F2-96C6-401E-88C9-E1627DA71ADB}" destId="{6AA0CD1B-9041-473A-877D-E6BE53BFA0A2}" srcOrd="0" destOrd="0" presId="urn:microsoft.com/office/officeart/2008/layout/PictureStrips"/>
    <dgm:cxn modelId="{F33E44B8-58C8-4B80-999A-9F9A80A946A5}" srcId="{773B4314-2648-430E-8031-FBFBE8A1C81C}" destId="{7EF49812-469F-4F0A-86CD-7B1FFEF2164C}" srcOrd="6" destOrd="0" parTransId="{709904AA-8C06-4FC6-A513-43562A161691}" sibTransId="{9D57B441-1CA4-484E-9097-6E2DAFBCD5DC}"/>
    <dgm:cxn modelId="{2CE50B28-7A16-41DF-A399-49C418342499}" srcId="{773B4314-2648-430E-8031-FBFBE8A1C81C}" destId="{EC7B901D-2225-485E-AB68-25015D4122E8}" srcOrd="7" destOrd="0" parTransId="{77E818C0-672B-490E-B3A9-7AD8CB96A3C9}" sibTransId="{4D4D9C74-D7D2-4689-B477-AC273522432B}"/>
    <dgm:cxn modelId="{51800DAF-053F-4A58-9EDC-FD77DE9D7E71}" type="presOf" srcId="{870ED405-6CAD-4210-8EF6-065CA1238146}" destId="{09CB0EB2-864A-41F0-8EC8-05E9A1EDCE1E}" srcOrd="0" destOrd="0" presId="urn:microsoft.com/office/officeart/2008/layout/PictureStrips"/>
    <dgm:cxn modelId="{11F9194F-E93E-4460-8F14-3653B6B55E2A}" srcId="{773B4314-2648-430E-8031-FBFBE8A1C81C}" destId="{C22E20AC-749C-41B9-933E-54B6F08D0BC3}" srcOrd="1" destOrd="0" parTransId="{C45A33C5-B25D-44B0-935A-2AD5B664AFC0}" sibTransId="{235A9DA8-8337-4598-991C-AFDB25210669}"/>
    <dgm:cxn modelId="{11B0F63A-894D-497B-AD53-026C5326C782}" type="presOf" srcId="{95E04C9D-6939-4931-8848-C3EB1881333B}" destId="{E7C1FD08-4FF3-4CB9-B479-EA4A51AAD01C}" srcOrd="0" destOrd="0" presId="urn:microsoft.com/office/officeart/2008/layout/PictureStrips"/>
    <dgm:cxn modelId="{0417117C-E4C0-46E6-B986-91382D1785C9}" type="presOf" srcId="{773B4314-2648-430E-8031-FBFBE8A1C81C}" destId="{5EF1822D-D3D2-4859-97D1-A2081A87EE21}" srcOrd="0" destOrd="0" presId="urn:microsoft.com/office/officeart/2008/layout/PictureStrips"/>
    <dgm:cxn modelId="{81E435B6-2967-4718-85C0-B62BAF0D19B7}" type="presOf" srcId="{03AE6BEC-AD79-4A74-993F-B9DD645253D2}" destId="{FA2EB2A7-27D6-4118-B4C6-7588B54B2075}" srcOrd="0" destOrd="0" presId="urn:microsoft.com/office/officeart/2008/layout/PictureStrips"/>
    <dgm:cxn modelId="{5DADC18F-F5E8-42F4-92FD-5A47880BC16A}" srcId="{773B4314-2648-430E-8031-FBFBE8A1C81C}" destId="{870ED405-6CAD-4210-8EF6-065CA1238146}" srcOrd="3" destOrd="0" parTransId="{D1F6F0D9-E66C-47FB-81BC-BBA3A0B52F61}" sibTransId="{C1F766DC-4A74-48C5-ABEA-9EE4DC740068}"/>
    <dgm:cxn modelId="{8EEB6A4C-0F6D-4D94-B844-4D4D37F8175B}" type="presOf" srcId="{2EB99298-753B-471A-8C93-9B5A898A7BCF}" destId="{995F995F-5C56-43AE-923A-0B8BCF49227E}" srcOrd="0" destOrd="0" presId="urn:microsoft.com/office/officeart/2008/layout/PictureStrips"/>
    <dgm:cxn modelId="{AE0793C2-E735-4C77-A667-E4ECE5489AEF}" srcId="{773B4314-2648-430E-8031-FBFBE8A1C81C}" destId="{58DA8317-DE71-4A4E-A9FB-D12767418B4D}" srcOrd="5" destOrd="0" parTransId="{64237F06-BAB7-4738-A0B0-080287E21507}" sibTransId="{3EEE81A0-ED78-4ECC-8656-5F7FD0A05FFE}"/>
    <dgm:cxn modelId="{67189F56-03E9-424C-B7C5-E3B46C06DB70}" srcId="{773B4314-2648-430E-8031-FBFBE8A1C81C}" destId="{2C3652B8-9CF9-4E05-BFEB-EAD668E39D3C}" srcOrd="2" destOrd="0" parTransId="{3AC5105A-CD04-4593-A4B5-C816245EF397}" sibTransId="{02D0591B-C8B5-4E01-8B51-290EAF7397A4}"/>
    <dgm:cxn modelId="{A18FB1DB-4255-4A8D-903B-015C4358B51C}" srcId="{773B4314-2648-430E-8031-FBFBE8A1C81C}" destId="{95E04C9D-6939-4931-8848-C3EB1881333B}" srcOrd="0" destOrd="0" parTransId="{1BC54AA6-FA5B-4294-8F87-655D5D1BA6CC}" sibTransId="{4BF51661-B614-44EA-8853-3875DD89246E}"/>
    <dgm:cxn modelId="{23EF8436-AC0C-459E-8CF9-06B2DC1706BE}" srcId="{773B4314-2648-430E-8031-FBFBE8A1C81C}" destId="{FA11975D-C5E6-453A-9D56-9824990CDFF9}" srcOrd="10" destOrd="0" parTransId="{DBA3A74F-DB20-45C9-8E7E-9F5DBB66F374}" sibTransId="{6667C914-5330-4F72-9751-A1D7E4E1EA35}"/>
    <dgm:cxn modelId="{321ACB3A-2EE3-48EB-AA55-D9162B38C1D0}" type="presParOf" srcId="{5EF1822D-D3D2-4859-97D1-A2081A87EE21}" destId="{D1878819-A172-4E51-8879-BF577053822F}" srcOrd="0" destOrd="0" presId="urn:microsoft.com/office/officeart/2008/layout/PictureStrips"/>
    <dgm:cxn modelId="{D8A4BB8B-F203-462E-B64E-4532BA895D60}" type="presParOf" srcId="{D1878819-A172-4E51-8879-BF577053822F}" destId="{E7C1FD08-4FF3-4CB9-B479-EA4A51AAD01C}" srcOrd="0" destOrd="0" presId="urn:microsoft.com/office/officeart/2008/layout/PictureStrips"/>
    <dgm:cxn modelId="{D6F49A18-B554-480F-9204-A04B23408A57}" type="presParOf" srcId="{D1878819-A172-4E51-8879-BF577053822F}" destId="{CB3AF2FA-5249-4C6C-B630-5EED27AE4C5C}" srcOrd="1" destOrd="0" presId="urn:microsoft.com/office/officeart/2008/layout/PictureStrips"/>
    <dgm:cxn modelId="{F4181C74-2E20-42BA-8817-3F686988DBC0}" type="presParOf" srcId="{5EF1822D-D3D2-4859-97D1-A2081A87EE21}" destId="{B8F5018A-7F00-4147-9D7E-30DC800F5E70}" srcOrd="1" destOrd="0" presId="urn:microsoft.com/office/officeart/2008/layout/PictureStrips"/>
    <dgm:cxn modelId="{D5C36056-86BC-45BA-9C13-6348D6C72A73}" type="presParOf" srcId="{5EF1822D-D3D2-4859-97D1-A2081A87EE21}" destId="{97B75DFF-1F3D-4D8F-910E-5ED814EFEDE4}" srcOrd="2" destOrd="0" presId="urn:microsoft.com/office/officeart/2008/layout/PictureStrips"/>
    <dgm:cxn modelId="{80C66ACA-6E0E-404A-903E-6485AA9598BA}" type="presParOf" srcId="{97B75DFF-1F3D-4D8F-910E-5ED814EFEDE4}" destId="{5EC3798C-BFA1-4B70-9753-DA5B298B7C14}" srcOrd="0" destOrd="0" presId="urn:microsoft.com/office/officeart/2008/layout/PictureStrips"/>
    <dgm:cxn modelId="{A3D5993D-FA1D-4EB3-A070-9267178F7156}" type="presParOf" srcId="{97B75DFF-1F3D-4D8F-910E-5ED814EFEDE4}" destId="{776EFE50-850F-4D1E-AB9E-3F8A542F4D1E}" srcOrd="1" destOrd="0" presId="urn:microsoft.com/office/officeart/2008/layout/PictureStrips"/>
    <dgm:cxn modelId="{728B347E-63D5-478F-B4DE-4886E99CBA99}" type="presParOf" srcId="{5EF1822D-D3D2-4859-97D1-A2081A87EE21}" destId="{F524100C-5D8C-4767-8D1D-D74AFA832CBF}" srcOrd="3" destOrd="0" presId="urn:microsoft.com/office/officeart/2008/layout/PictureStrips"/>
    <dgm:cxn modelId="{16D55BD8-9FED-4FBF-8A1C-61AA63F023B0}" type="presParOf" srcId="{5EF1822D-D3D2-4859-97D1-A2081A87EE21}" destId="{B1E2E27C-5A09-47A5-9638-41B6FB1A2EC0}" srcOrd="4" destOrd="0" presId="urn:microsoft.com/office/officeart/2008/layout/PictureStrips"/>
    <dgm:cxn modelId="{95630209-C09D-4D29-B9D0-84EC88066D63}" type="presParOf" srcId="{B1E2E27C-5A09-47A5-9638-41B6FB1A2EC0}" destId="{F0C17C5F-A607-4074-959E-534DCDF6664A}" srcOrd="0" destOrd="0" presId="urn:microsoft.com/office/officeart/2008/layout/PictureStrips"/>
    <dgm:cxn modelId="{63479FA1-A434-4651-B9F3-C4C3C8E4EB98}" type="presParOf" srcId="{B1E2E27C-5A09-47A5-9638-41B6FB1A2EC0}" destId="{D7BB1047-CEED-4AA9-8431-263D83C10843}" srcOrd="1" destOrd="0" presId="urn:microsoft.com/office/officeart/2008/layout/PictureStrips"/>
    <dgm:cxn modelId="{7ACA05C1-2E7D-4DEC-BEBE-AB9FD795D422}" type="presParOf" srcId="{5EF1822D-D3D2-4859-97D1-A2081A87EE21}" destId="{92788882-5F1A-4CC9-BFF3-D4D92E7FEE76}" srcOrd="5" destOrd="0" presId="urn:microsoft.com/office/officeart/2008/layout/PictureStrips"/>
    <dgm:cxn modelId="{D51BDA3F-75C0-478C-9B08-4853ECF84A6C}" type="presParOf" srcId="{5EF1822D-D3D2-4859-97D1-A2081A87EE21}" destId="{C0A43F6E-5C87-4F2A-B9AF-24F90F738E40}" srcOrd="6" destOrd="0" presId="urn:microsoft.com/office/officeart/2008/layout/PictureStrips"/>
    <dgm:cxn modelId="{D5AB3398-F665-4E82-A5D2-EB86F5E3EEA2}" type="presParOf" srcId="{C0A43F6E-5C87-4F2A-B9AF-24F90F738E40}" destId="{09CB0EB2-864A-41F0-8EC8-05E9A1EDCE1E}" srcOrd="0" destOrd="0" presId="urn:microsoft.com/office/officeart/2008/layout/PictureStrips"/>
    <dgm:cxn modelId="{095FC796-3F06-4A03-A8E4-54C3B5B888DE}" type="presParOf" srcId="{C0A43F6E-5C87-4F2A-B9AF-24F90F738E40}" destId="{E2EE39A5-2E2B-41EE-A01F-0D692BE978BB}" srcOrd="1" destOrd="0" presId="urn:microsoft.com/office/officeart/2008/layout/PictureStrips"/>
    <dgm:cxn modelId="{7607F5B4-69B6-42BB-BE63-4B73186F1F04}" type="presParOf" srcId="{5EF1822D-D3D2-4859-97D1-A2081A87EE21}" destId="{54D539B6-E294-4396-89CC-8895935899D5}" srcOrd="7" destOrd="0" presId="urn:microsoft.com/office/officeart/2008/layout/PictureStrips"/>
    <dgm:cxn modelId="{5402C234-DD7F-4EC8-BD8E-2A6F3F7400D8}" type="presParOf" srcId="{5EF1822D-D3D2-4859-97D1-A2081A87EE21}" destId="{4BB40307-12DD-4540-86F8-6C84B4F2BCD9}" srcOrd="8" destOrd="0" presId="urn:microsoft.com/office/officeart/2008/layout/PictureStrips"/>
    <dgm:cxn modelId="{C7FF84AE-6090-4A87-9220-FB6F80BA7943}" type="presParOf" srcId="{4BB40307-12DD-4540-86F8-6C84B4F2BCD9}" destId="{995F995F-5C56-43AE-923A-0B8BCF49227E}" srcOrd="0" destOrd="0" presId="urn:microsoft.com/office/officeart/2008/layout/PictureStrips"/>
    <dgm:cxn modelId="{079BCB20-91DF-43E3-A9AA-7001B78CA37A}" type="presParOf" srcId="{4BB40307-12DD-4540-86F8-6C84B4F2BCD9}" destId="{369706D8-5131-4195-BCA6-42071A4E8810}" srcOrd="1" destOrd="0" presId="urn:microsoft.com/office/officeart/2008/layout/PictureStrips"/>
    <dgm:cxn modelId="{4FD5C4E9-72F3-4C76-9819-E9F335A93B7C}" type="presParOf" srcId="{5EF1822D-D3D2-4859-97D1-A2081A87EE21}" destId="{3E4E1C31-CF3C-44D5-9870-67C5708C7F23}" srcOrd="9" destOrd="0" presId="urn:microsoft.com/office/officeart/2008/layout/PictureStrips"/>
    <dgm:cxn modelId="{26A4243F-C43B-48B1-8086-E194095FACA0}" type="presParOf" srcId="{5EF1822D-D3D2-4859-97D1-A2081A87EE21}" destId="{6037A83B-638B-43D3-B267-A7A6A8487AC1}" srcOrd="10" destOrd="0" presId="urn:microsoft.com/office/officeart/2008/layout/PictureStrips"/>
    <dgm:cxn modelId="{86FADA0B-ED79-4594-9C6D-A494C6458BF3}" type="presParOf" srcId="{6037A83B-638B-43D3-B267-A7A6A8487AC1}" destId="{AD891E0E-7DD5-46C5-AB1A-B3A9493875B6}" srcOrd="0" destOrd="0" presId="urn:microsoft.com/office/officeart/2008/layout/PictureStrips"/>
    <dgm:cxn modelId="{C933AFC8-3AA7-451C-960B-039F4E83BBA6}" type="presParOf" srcId="{6037A83B-638B-43D3-B267-A7A6A8487AC1}" destId="{016B822E-7A88-4272-8662-36151614BEDF}" srcOrd="1" destOrd="0" presId="urn:microsoft.com/office/officeart/2008/layout/PictureStrips"/>
    <dgm:cxn modelId="{D53B97C3-53E6-47A9-B829-00E072D98D9B}" type="presParOf" srcId="{5EF1822D-D3D2-4859-97D1-A2081A87EE21}" destId="{85A09C02-6190-4DA2-86BF-82E6BF862A1E}" srcOrd="11" destOrd="0" presId="urn:microsoft.com/office/officeart/2008/layout/PictureStrips"/>
    <dgm:cxn modelId="{45A3FDB1-DE7A-46FA-8C4A-6FB03D2A2A98}" type="presParOf" srcId="{5EF1822D-D3D2-4859-97D1-A2081A87EE21}" destId="{156D91FD-23EE-4568-9A51-89724258D6FC}" srcOrd="12" destOrd="0" presId="urn:microsoft.com/office/officeart/2008/layout/PictureStrips"/>
    <dgm:cxn modelId="{E6B7463A-C6C3-453C-82D7-EEFA1DFE205E}" type="presParOf" srcId="{156D91FD-23EE-4568-9A51-89724258D6FC}" destId="{37A1508A-26F7-4D0B-851C-66BB2F4F0A9D}" srcOrd="0" destOrd="0" presId="urn:microsoft.com/office/officeart/2008/layout/PictureStrips"/>
    <dgm:cxn modelId="{41AE6688-8F0B-4720-BFAC-C8EFB2E2BC6C}" type="presParOf" srcId="{156D91FD-23EE-4568-9A51-89724258D6FC}" destId="{9B2D5151-063A-4D6C-AB28-E7FF8553BA9D}" srcOrd="1" destOrd="0" presId="urn:microsoft.com/office/officeart/2008/layout/PictureStrips"/>
    <dgm:cxn modelId="{3A08DD34-72A7-4D44-A62C-4030F3BA3ABC}" type="presParOf" srcId="{5EF1822D-D3D2-4859-97D1-A2081A87EE21}" destId="{0A90E66D-96EA-4CEA-9E59-262C0F03BBBB}" srcOrd="13" destOrd="0" presId="urn:microsoft.com/office/officeart/2008/layout/PictureStrips"/>
    <dgm:cxn modelId="{0D03959D-62D3-4C19-B4C2-CEA39F256966}" type="presParOf" srcId="{5EF1822D-D3D2-4859-97D1-A2081A87EE21}" destId="{1CD74881-99A7-4758-ADCB-6FAD00CF2561}" srcOrd="14" destOrd="0" presId="urn:microsoft.com/office/officeart/2008/layout/PictureStrips"/>
    <dgm:cxn modelId="{38AA0BA4-5796-417E-A31E-636522EA506F}" type="presParOf" srcId="{1CD74881-99A7-4758-ADCB-6FAD00CF2561}" destId="{75454DAB-2ACF-4A7E-BF2A-9D57B50ED3B0}" srcOrd="0" destOrd="0" presId="urn:microsoft.com/office/officeart/2008/layout/PictureStrips"/>
    <dgm:cxn modelId="{F479DB2F-3019-4C69-B690-30B0BB484D65}" type="presParOf" srcId="{1CD74881-99A7-4758-ADCB-6FAD00CF2561}" destId="{612221B0-04D5-4E77-8ADB-63A25AE71EE8}" srcOrd="1" destOrd="0" presId="urn:microsoft.com/office/officeart/2008/layout/PictureStrips"/>
    <dgm:cxn modelId="{F1216B49-3985-49B8-A0A1-6E6CE5802491}" type="presParOf" srcId="{5EF1822D-D3D2-4859-97D1-A2081A87EE21}" destId="{5939E6D8-13A4-4563-BB8C-CC1ABD667452}" srcOrd="15" destOrd="0" presId="urn:microsoft.com/office/officeart/2008/layout/PictureStrips"/>
    <dgm:cxn modelId="{D94646A7-11B7-4025-BB88-0ABD9AC595B0}" type="presParOf" srcId="{5EF1822D-D3D2-4859-97D1-A2081A87EE21}" destId="{8C7542B2-9F4E-4941-962E-B9E39BA87676}" srcOrd="16" destOrd="0" presId="urn:microsoft.com/office/officeart/2008/layout/PictureStrips"/>
    <dgm:cxn modelId="{7A8CB895-2B42-44F1-A225-2AAC3A727CEF}" type="presParOf" srcId="{8C7542B2-9F4E-4941-962E-B9E39BA87676}" destId="{FA2EB2A7-27D6-4118-B4C6-7588B54B2075}" srcOrd="0" destOrd="0" presId="urn:microsoft.com/office/officeart/2008/layout/PictureStrips"/>
    <dgm:cxn modelId="{0347BE39-D41D-4BCE-9C7A-4486B2BF76EC}" type="presParOf" srcId="{8C7542B2-9F4E-4941-962E-B9E39BA87676}" destId="{E075EE0A-9EF4-4F5A-B8A9-CD2CC16304DB}" srcOrd="1" destOrd="0" presId="urn:microsoft.com/office/officeart/2008/layout/PictureStrips"/>
    <dgm:cxn modelId="{AD9699C6-14AE-4F54-A9D9-EAFBFFF239F6}" type="presParOf" srcId="{5EF1822D-D3D2-4859-97D1-A2081A87EE21}" destId="{B9D152E0-8F8D-4D2E-9AAC-3B7C64FADA38}" srcOrd="17" destOrd="0" presId="urn:microsoft.com/office/officeart/2008/layout/PictureStrips"/>
    <dgm:cxn modelId="{347BC09B-59F1-4AC8-966A-333221580660}" type="presParOf" srcId="{5EF1822D-D3D2-4859-97D1-A2081A87EE21}" destId="{FDE815BC-C620-4871-BBA2-72A59E18DC20}" srcOrd="18" destOrd="0" presId="urn:microsoft.com/office/officeart/2008/layout/PictureStrips"/>
    <dgm:cxn modelId="{9D743411-07E4-4308-A40C-3BAEFA6AE280}" type="presParOf" srcId="{FDE815BC-C620-4871-BBA2-72A59E18DC20}" destId="{6AA0CD1B-9041-473A-877D-E6BE53BFA0A2}" srcOrd="0" destOrd="0" presId="urn:microsoft.com/office/officeart/2008/layout/PictureStrips"/>
    <dgm:cxn modelId="{92A6FF42-B967-47F5-8FE5-B3E99353056D}" type="presParOf" srcId="{FDE815BC-C620-4871-BBA2-72A59E18DC20}" destId="{84832890-FDE3-4698-B010-BF94408E9063}" srcOrd="1" destOrd="0" presId="urn:microsoft.com/office/officeart/2008/layout/PictureStrips"/>
    <dgm:cxn modelId="{40DA1DFB-A95E-40ED-85A7-FF61FB848C2E}" type="presParOf" srcId="{5EF1822D-D3D2-4859-97D1-A2081A87EE21}" destId="{EEE02DE6-1C66-45E9-9E26-E2270A0D391E}" srcOrd="19" destOrd="0" presId="urn:microsoft.com/office/officeart/2008/layout/PictureStrips"/>
    <dgm:cxn modelId="{47598323-4644-4745-973E-7D6A60D5F223}" type="presParOf" srcId="{5EF1822D-D3D2-4859-97D1-A2081A87EE21}" destId="{087F188E-0D22-49C0-8A25-68A038D039E7}" srcOrd="20" destOrd="0" presId="urn:microsoft.com/office/officeart/2008/layout/PictureStrips"/>
    <dgm:cxn modelId="{99CC963E-D7DB-45A3-8482-8F905AA0356C}" type="presParOf" srcId="{087F188E-0D22-49C0-8A25-68A038D039E7}" destId="{45B934EC-776D-45FD-AC54-32550799B21D}" srcOrd="0" destOrd="0" presId="urn:microsoft.com/office/officeart/2008/layout/PictureStrips"/>
    <dgm:cxn modelId="{5FFAC314-8F3A-49FE-99F5-87F869C9FEEC}" type="presParOf" srcId="{087F188E-0D22-49C0-8A25-68A038D039E7}" destId="{C004B6BB-9B36-4E4C-8C65-B8F24FA7E89C}" srcOrd="1" destOrd="0" presId="urn:microsoft.com/office/officeart/2008/layout/PictureStrips"/>
    <dgm:cxn modelId="{A19C3F5F-7A98-41AB-ADED-C4F0F25979E8}" type="presParOf" srcId="{5EF1822D-D3D2-4859-97D1-A2081A87EE21}" destId="{4C6F96CD-FD23-4ABA-9B62-2026AFF73BC0}" srcOrd="21" destOrd="0" presId="urn:microsoft.com/office/officeart/2008/layout/PictureStrips"/>
    <dgm:cxn modelId="{51EF6B4C-8F6C-4D24-86CB-AA98144A8ED3}" type="presParOf" srcId="{5EF1822D-D3D2-4859-97D1-A2081A87EE21}" destId="{CB06CB9D-2134-4C6B-B501-3B689FB56039}" srcOrd="22" destOrd="0" presId="urn:microsoft.com/office/officeart/2008/layout/PictureStrips"/>
    <dgm:cxn modelId="{C63670DF-CCC5-4FC6-857B-E6205CE82554}" type="presParOf" srcId="{CB06CB9D-2134-4C6B-B501-3B689FB56039}" destId="{52C48C1B-5FB2-46C6-9F9D-D4E83A2AFFBC}" srcOrd="0" destOrd="0" presId="urn:microsoft.com/office/officeart/2008/layout/PictureStrips"/>
    <dgm:cxn modelId="{FC58B39E-71F3-46C7-B62E-0FEF01AC3BF3}" type="presParOf" srcId="{CB06CB9D-2134-4C6B-B501-3B689FB56039}" destId="{2CA53AE3-A4EB-4302-8655-D3A6A85B2F0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B4A62F-A354-4DC4-91DD-8A1B18FA7AD7}"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E9BF32A3-0505-4349-BA87-77E0BCD752BE}">
      <dgm:prSet phldrT="[Text]" custT="1"/>
      <dgm:spPr/>
      <dgm:t>
        <a:bodyPr/>
        <a:lstStyle/>
        <a:p>
          <a:r>
            <a:rPr lang="en-US" sz="3200" dirty="0" smtClean="0">
              <a:latin typeface="Arial Rounded MT Bold" panose="020F0704030504030204" pitchFamily="34" charset="0"/>
            </a:rPr>
            <a:t>Temple architecture(Gupta age sculpture &amp; south Indian art)</a:t>
          </a:r>
          <a:endParaRPr lang="en-US" sz="3200" dirty="0">
            <a:latin typeface="Arial Rounded MT Bold" panose="020F0704030504030204" pitchFamily="34" charset="0"/>
          </a:endParaRPr>
        </a:p>
      </dgm:t>
    </dgm:pt>
    <dgm:pt modelId="{A0A5DDDE-B174-416B-AE15-208325F04071}" type="parTrans" cxnId="{6A726643-C93D-437A-8B04-1D2EF4CC2950}">
      <dgm:prSet/>
      <dgm:spPr/>
      <dgm:t>
        <a:bodyPr/>
        <a:lstStyle/>
        <a:p>
          <a:endParaRPr lang="en-US"/>
        </a:p>
      </dgm:t>
    </dgm:pt>
    <dgm:pt modelId="{37ACA0BB-1D2F-4BD3-B55E-46CA67FC8B95}" type="sibTrans" cxnId="{6A726643-C93D-437A-8B04-1D2EF4CC2950}">
      <dgm:prSet/>
      <dgm:spPr/>
      <dgm:t>
        <a:bodyPr/>
        <a:lstStyle/>
        <a:p>
          <a:endParaRPr lang="en-US"/>
        </a:p>
      </dgm:t>
    </dgm:pt>
    <dgm:pt modelId="{5DFB292C-C93B-4BAA-8748-6A3014481054}">
      <dgm:prSet phldrT="[Text]" custT="1"/>
      <dgm:spPr/>
      <dgm:t>
        <a:bodyPr/>
        <a:lstStyle/>
        <a:p>
          <a:r>
            <a:rPr lang="en-US" sz="3200" dirty="0" smtClean="0">
              <a:latin typeface="Arial Rounded MT Bold" panose="020F0704030504030204" pitchFamily="34" charset="0"/>
            </a:rPr>
            <a:t>Indus valley civilization</a:t>
          </a:r>
          <a:endParaRPr lang="en-US" sz="3200" dirty="0">
            <a:latin typeface="Arial Rounded MT Bold" panose="020F0704030504030204" pitchFamily="34" charset="0"/>
          </a:endParaRPr>
        </a:p>
      </dgm:t>
    </dgm:pt>
    <dgm:pt modelId="{80182E7F-0A7E-4D2A-BB2D-D3B2E9DDDC5F}" type="parTrans" cxnId="{0C13AD74-7413-468E-B5FA-23058F22D314}">
      <dgm:prSet/>
      <dgm:spPr/>
      <dgm:t>
        <a:bodyPr/>
        <a:lstStyle/>
        <a:p>
          <a:endParaRPr lang="en-US"/>
        </a:p>
      </dgm:t>
    </dgm:pt>
    <dgm:pt modelId="{789C08B7-FE18-40A6-9282-B6BFE2A55717}" type="sibTrans" cxnId="{0C13AD74-7413-468E-B5FA-23058F22D314}">
      <dgm:prSet/>
      <dgm:spPr/>
      <dgm:t>
        <a:bodyPr/>
        <a:lstStyle/>
        <a:p>
          <a:endParaRPr lang="en-US"/>
        </a:p>
      </dgm:t>
    </dgm:pt>
    <dgm:pt modelId="{02488223-03D5-47E6-ACD5-467FC2A9B13C}">
      <dgm:prSet phldrT="[Text]" custT="1"/>
      <dgm:spPr/>
      <dgm:t>
        <a:bodyPr/>
        <a:lstStyle/>
        <a:p>
          <a:r>
            <a:rPr lang="en-US" sz="3200" dirty="0" smtClean="0">
              <a:latin typeface="Arial Rounded MT Bold" panose="020F0704030504030204" pitchFamily="34" charset="0"/>
            </a:rPr>
            <a:t>Buddhist architecture &amp; sculpture (</a:t>
          </a:r>
          <a:r>
            <a:rPr lang="en-US" sz="3200" dirty="0" err="1" smtClean="0">
              <a:latin typeface="Arial Rounded MT Bold" panose="020F0704030504030204" pitchFamily="34" charset="0"/>
            </a:rPr>
            <a:t>mauryan</a:t>
          </a:r>
          <a:r>
            <a:rPr lang="en-US" sz="3200" dirty="0" smtClean="0">
              <a:latin typeface="Arial Rounded MT Bold" panose="020F0704030504030204" pitchFamily="34" charset="0"/>
            </a:rPr>
            <a:t> period)</a:t>
          </a:r>
          <a:endParaRPr lang="en-US" sz="3200" dirty="0">
            <a:latin typeface="Arial Rounded MT Bold" panose="020F0704030504030204" pitchFamily="34" charset="0"/>
          </a:endParaRPr>
        </a:p>
      </dgm:t>
    </dgm:pt>
    <dgm:pt modelId="{375A8B4E-163A-489B-A6FA-7F6214F59332}" type="parTrans" cxnId="{504FCD5D-4D20-4203-B18C-020DCAF83E6D}">
      <dgm:prSet/>
      <dgm:spPr/>
      <dgm:t>
        <a:bodyPr/>
        <a:lstStyle/>
        <a:p>
          <a:endParaRPr lang="en-US"/>
        </a:p>
      </dgm:t>
    </dgm:pt>
    <dgm:pt modelId="{BBC08739-1D33-45D4-B1B3-C4EAFD7AF367}" type="sibTrans" cxnId="{504FCD5D-4D20-4203-B18C-020DCAF83E6D}">
      <dgm:prSet/>
      <dgm:spPr/>
      <dgm:t>
        <a:bodyPr/>
        <a:lstStyle/>
        <a:p>
          <a:endParaRPr lang="en-US"/>
        </a:p>
      </dgm:t>
    </dgm:pt>
    <dgm:pt modelId="{78812FD4-2444-4FCE-B0B5-C0430B680747}">
      <dgm:prSet phldrT="[Text]" custT="1"/>
      <dgm:spPr/>
      <dgm:t>
        <a:bodyPr/>
        <a:lstStyle/>
        <a:p>
          <a:r>
            <a:rPr lang="en-US" sz="3200" dirty="0" smtClean="0">
              <a:latin typeface="Arial Rounded MT Bold" panose="020F0704030504030204" pitchFamily="34" charset="0"/>
            </a:rPr>
            <a:t>Indo-Islamic architecture and medieval sculpture</a:t>
          </a:r>
          <a:endParaRPr lang="en-US" sz="3200" dirty="0">
            <a:latin typeface="Arial Rounded MT Bold" panose="020F0704030504030204" pitchFamily="34" charset="0"/>
          </a:endParaRPr>
        </a:p>
      </dgm:t>
    </dgm:pt>
    <dgm:pt modelId="{56E483D7-39B3-4343-9982-2B0A255F41C7}" type="parTrans" cxnId="{8B11AB06-41FD-4CEA-863D-E5D082D9DE2A}">
      <dgm:prSet/>
      <dgm:spPr/>
      <dgm:t>
        <a:bodyPr/>
        <a:lstStyle/>
        <a:p>
          <a:endParaRPr lang="en-US"/>
        </a:p>
      </dgm:t>
    </dgm:pt>
    <dgm:pt modelId="{0D7B086D-07C0-4910-9B2E-1D7BD1D6C1A5}" type="sibTrans" cxnId="{8B11AB06-41FD-4CEA-863D-E5D082D9DE2A}">
      <dgm:prSet/>
      <dgm:spPr/>
      <dgm:t>
        <a:bodyPr/>
        <a:lstStyle/>
        <a:p>
          <a:endParaRPr lang="en-US"/>
        </a:p>
      </dgm:t>
    </dgm:pt>
    <dgm:pt modelId="{FCF03B08-8321-4C88-A980-48A802D5BF5E}">
      <dgm:prSet phldrT="[Text]" custT="1"/>
      <dgm:spPr/>
      <dgm:t>
        <a:bodyPr/>
        <a:lstStyle/>
        <a:p>
          <a:r>
            <a:rPr lang="en-US" sz="3200" dirty="0" smtClean="0">
              <a:latin typeface="Arial Rounded MT Bold" panose="020F0704030504030204" pitchFamily="34" charset="0"/>
            </a:rPr>
            <a:t>Modern architecture and sculpture</a:t>
          </a:r>
          <a:endParaRPr lang="en-US" sz="3200" dirty="0">
            <a:latin typeface="Arial Rounded MT Bold" panose="020F0704030504030204" pitchFamily="34" charset="0"/>
          </a:endParaRPr>
        </a:p>
      </dgm:t>
    </dgm:pt>
    <dgm:pt modelId="{FD05F351-487C-441F-8F42-E13E04BC0D7D}" type="parTrans" cxnId="{20824040-065F-495D-98E2-7FD1BFE2BC8D}">
      <dgm:prSet/>
      <dgm:spPr/>
      <dgm:t>
        <a:bodyPr/>
        <a:lstStyle/>
        <a:p>
          <a:endParaRPr lang="en-US"/>
        </a:p>
      </dgm:t>
    </dgm:pt>
    <dgm:pt modelId="{D410A91C-3530-47E1-B7F0-D90479DC6F93}" type="sibTrans" cxnId="{20824040-065F-495D-98E2-7FD1BFE2BC8D}">
      <dgm:prSet/>
      <dgm:spPr/>
      <dgm:t>
        <a:bodyPr/>
        <a:lstStyle/>
        <a:p>
          <a:endParaRPr lang="en-US"/>
        </a:p>
      </dgm:t>
    </dgm:pt>
    <dgm:pt modelId="{9C870FED-4402-458F-8C0A-4F2BCCBC1EF5}" type="pres">
      <dgm:prSet presAssocID="{B8B4A62F-A354-4DC4-91DD-8A1B18FA7AD7}" presName="diagram" presStyleCnt="0">
        <dgm:presLayoutVars>
          <dgm:dir/>
          <dgm:resizeHandles val="exact"/>
        </dgm:presLayoutVars>
      </dgm:prSet>
      <dgm:spPr/>
      <dgm:t>
        <a:bodyPr/>
        <a:lstStyle/>
        <a:p>
          <a:endParaRPr lang="en-US"/>
        </a:p>
      </dgm:t>
    </dgm:pt>
    <dgm:pt modelId="{1C164337-66F0-4BBC-B05F-0B256A4B2C48}" type="pres">
      <dgm:prSet presAssocID="{5DFB292C-C93B-4BAA-8748-6A3014481054}" presName="node" presStyleLbl="node1" presStyleIdx="0" presStyleCnt="5" custScaleX="112222" custScaleY="123273">
        <dgm:presLayoutVars>
          <dgm:bulletEnabled val="1"/>
        </dgm:presLayoutVars>
      </dgm:prSet>
      <dgm:spPr/>
      <dgm:t>
        <a:bodyPr/>
        <a:lstStyle/>
        <a:p>
          <a:endParaRPr lang="en-US"/>
        </a:p>
      </dgm:t>
    </dgm:pt>
    <dgm:pt modelId="{1AA8D4B1-5F27-4587-A0EE-091B0762B631}" type="pres">
      <dgm:prSet presAssocID="{789C08B7-FE18-40A6-9282-B6BFE2A55717}" presName="sibTrans" presStyleCnt="0"/>
      <dgm:spPr/>
    </dgm:pt>
    <dgm:pt modelId="{2C009933-96B8-4468-9112-73A5DE8C99B7}" type="pres">
      <dgm:prSet presAssocID="{02488223-03D5-47E6-ACD5-467FC2A9B13C}" presName="node" presStyleLbl="node1" presStyleIdx="1" presStyleCnt="5" custScaleX="115028" custScaleY="124097" custLinFactNeighborX="1470" custLinFactNeighborY="1724">
        <dgm:presLayoutVars>
          <dgm:bulletEnabled val="1"/>
        </dgm:presLayoutVars>
      </dgm:prSet>
      <dgm:spPr/>
      <dgm:t>
        <a:bodyPr/>
        <a:lstStyle/>
        <a:p>
          <a:endParaRPr lang="en-US"/>
        </a:p>
      </dgm:t>
    </dgm:pt>
    <dgm:pt modelId="{77FC8CED-5ACA-4AFE-BB71-37191234F717}" type="pres">
      <dgm:prSet presAssocID="{BBC08739-1D33-45D4-B1B3-C4EAFD7AF367}" presName="sibTrans" presStyleCnt="0"/>
      <dgm:spPr/>
    </dgm:pt>
    <dgm:pt modelId="{6C8707A8-CB68-476C-AD97-316E3F06309E}" type="pres">
      <dgm:prSet presAssocID="{E9BF32A3-0505-4349-BA87-77E0BCD752BE}" presName="node" presStyleLbl="node1" presStyleIdx="2" presStyleCnt="5" custScaleX="115612" custScaleY="159331">
        <dgm:presLayoutVars>
          <dgm:bulletEnabled val="1"/>
        </dgm:presLayoutVars>
      </dgm:prSet>
      <dgm:spPr/>
      <dgm:t>
        <a:bodyPr/>
        <a:lstStyle/>
        <a:p>
          <a:endParaRPr lang="en-US"/>
        </a:p>
      </dgm:t>
    </dgm:pt>
    <dgm:pt modelId="{EC46E543-7E37-4F23-873E-EB61F0B11AB0}" type="pres">
      <dgm:prSet presAssocID="{37ACA0BB-1D2F-4BD3-B55E-46CA67FC8B95}" presName="sibTrans" presStyleCnt="0"/>
      <dgm:spPr/>
    </dgm:pt>
    <dgm:pt modelId="{88C7FD2E-8BA8-4C7E-A82A-C5FCA3484302}" type="pres">
      <dgm:prSet presAssocID="{78812FD4-2444-4FCE-B0B5-C0430B680747}" presName="node" presStyleLbl="node1" presStyleIdx="3" presStyleCnt="5" custScaleY="161941" custLinFactNeighborX="507" custLinFactNeighborY="0">
        <dgm:presLayoutVars>
          <dgm:bulletEnabled val="1"/>
        </dgm:presLayoutVars>
      </dgm:prSet>
      <dgm:spPr/>
      <dgm:t>
        <a:bodyPr/>
        <a:lstStyle/>
        <a:p>
          <a:endParaRPr lang="en-US"/>
        </a:p>
      </dgm:t>
    </dgm:pt>
    <dgm:pt modelId="{7BC3F28E-3DFA-4605-805A-EA228D28A7EF}" type="pres">
      <dgm:prSet presAssocID="{0D7B086D-07C0-4910-9B2E-1D7BD1D6C1A5}" presName="sibTrans" presStyleCnt="0"/>
      <dgm:spPr/>
    </dgm:pt>
    <dgm:pt modelId="{8B3ADE2D-7F13-4FA5-8C34-C1A975E5DAD2}" type="pres">
      <dgm:prSet presAssocID="{FCF03B08-8321-4C88-A980-48A802D5BF5E}" presName="node" presStyleLbl="node1" presStyleIdx="4" presStyleCnt="5" custScaleX="100362" custScaleY="161941">
        <dgm:presLayoutVars>
          <dgm:bulletEnabled val="1"/>
        </dgm:presLayoutVars>
      </dgm:prSet>
      <dgm:spPr/>
      <dgm:t>
        <a:bodyPr/>
        <a:lstStyle/>
        <a:p>
          <a:endParaRPr lang="en-US"/>
        </a:p>
      </dgm:t>
    </dgm:pt>
  </dgm:ptLst>
  <dgm:cxnLst>
    <dgm:cxn modelId="{504FCD5D-4D20-4203-B18C-020DCAF83E6D}" srcId="{B8B4A62F-A354-4DC4-91DD-8A1B18FA7AD7}" destId="{02488223-03D5-47E6-ACD5-467FC2A9B13C}" srcOrd="1" destOrd="0" parTransId="{375A8B4E-163A-489B-A6FA-7F6214F59332}" sibTransId="{BBC08739-1D33-45D4-B1B3-C4EAFD7AF367}"/>
    <dgm:cxn modelId="{0C13AD74-7413-468E-B5FA-23058F22D314}" srcId="{B8B4A62F-A354-4DC4-91DD-8A1B18FA7AD7}" destId="{5DFB292C-C93B-4BAA-8748-6A3014481054}" srcOrd="0" destOrd="0" parTransId="{80182E7F-0A7E-4D2A-BB2D-D3B2E9DDDC5F}" sibTransId="{789C08B7-FE18-40A6-9282-B6BFE2A55717}"/>
    <dgm:cxn modelId="{AE9ADDA2-54C9-4CC2-B4F8-CD5936C79C95}" type="presOf" srcId="{5DFB292C-C93B-4BAA-8748-6A3014481054}" destId="{1C164337-66F0-4BBC-B05F-0B256A4B2C48}" srcOrd="0" destOrd="0" presId="urn:microsoft.com/office/officeart/2005/8/layout/default"/>
    <dgm:cxn modelId="{93CF5DD2-C0F1-401E-9B1A-AA4A9A1EA4F1}" type="presOf" srcId="{78812FD4-2444-4FCE-B0B5-C0430B680747}" destId="{88C7FD2E-8BA8-4C7E-A82A-C5FCA3484302}" srcOrd="0" destOrd="0" presId="urn:microsoft.com/office/officeart/2005/8/layout/default"/>
    <dgm:cxn modelId="{A006DFB5-1AE4-4968-B63C-4EFC454BED84}" type="presOf" srcId="{E9BF32A3-0505-4349-BA87-77E0BCD752BE}" destId="{6C8707A8-CB68-476C-AD97-316E3F06309E}" srcOrd="0" destOrd="0" presId="urn:microsoft.com/office/officeart/2005/8/layout/default"/>
    <dgm:cxn modelId="{01A1D77A-1329-4751-996C-24F3799B9EB0}" type="presOf" srcId="{FCF03B08-8321-4C88-A980-48A802D5BF5E}" destId="{8B3ADE2D-7F13-4FA5-8C34-C1A975E5DAD2}" srcOrd="0" destOrd="0" presId="urn:microsoft.com/office/officeart/2005/8/layout/default"/>
    <dgm:cxn modelId="{20824040-065F-495D-98E2-7FD1BFE2BC8D}" srcId="{B8B4A62F-A354-4DC4-91DD-8A1B18FA7AD7}" destId="{FCF03B08-8321-4C88-A980-48A802D5BF5E}" srcOrd="4" destOrd="0" parTransId="{FD05F351-487C-441F-8F42-E13E04BC0D7D}" sibTransId="{D410A91C-3530-47E1-B7F0-D90479DC6F93}"/>
    <dgm:cxn modelId="{D572240F-6FC2-42FF-937E-BAF21B66E1A4}" type="presOf" srcId="{02488223-03D5-47E6-ACD5-467FC2A9B13C}" destId="{2C009933-96B8-4468-9112-73A5DE8C99B7}" srcOrd="0" destOrd="0" presId="urn:microsoft.com/office/officeart/2005/8/layout/default"/>
    <dgm:cxn modelId="{6A726643-C93D-437A-8B04-1D2EF4CC2950}" srcId="{B8B4A62F-A354-4DC4-91DD-8A1B18FA7AD7}" destId="{E9BF32A3-0505-4349-BA87-77E0BCD752BE}" srcOrd="2" destOrd="0" parTransId="{A0A5DDDE-B174-416B-AE15-208325F04071}" sibTransId="{37ACA0BB-1D2F-4BD3-B55E-46CA67FC8B95}"/>
    <dgm:cxn modelId="{3AA89B07-AC89-495C-BD5D-081EDFFAA628}" type="presOf" srcId="{B8B4A62F-A354-4DC4-91DD-8A1B18FA7AD7}" destId="{9C870FED-4402-458F-8C0A-4F2BCCBC1EF5}" srcOrd="0" destOrd="0" presId="urn:microsoft.com/office/officeart/2005/8/layout/default"/>
    <dgm:cxn modelId="{8B11AB06-41FD-4CEA-863D-E5D082D9DE2A}" srcId="{B8B4A62F-A354-4DC4-91DD-8A1B18FA7AD7}" destId="{78812FD4-2444-4FCE-B0B5-C0430B680747}" srcOrd="3" destOrd="0" parTransId="{56E483D7-39B3-4343-9982-2B0A255F41C7}" sibTransId="{0D7B086D-07C0-4910-9B2E-1D7BD1D6C1A5}"/>
    <dgm:cxn modelId="{928AED99-4F2C-4697-BAE1-394D6F2D2356}" type="presParOf" srcId="{9C870FED-4402-458F-8C0A-4F2BCCBC1EF5}" destId="{1C164337-66F0-4BBC-B05F-0B256A4B2C48}" srcOrd="0" destOrd="0" presId="urn:microsoft.com/office/officeart/2005/8/layout/default"/>
    <dgm:cxn modelId="{C2C5B18F-8115-454B-9D06-7D5FD449E946}" type="presParOf" srcId="{9C870FED-4402-458F-8C0A-4F2BCCBC1EF5}" destId="{1AA8D4B1-5F27-4587-A0EE-091B0762B631}" srcOrd="1" destOrd="0" presId="urn:microsoft.com/office/officeart/2005/8/layout/default"/>
    <dgm:cxn modelId="{87C59299-5231-4EB0-A7A4-0BA9645FFE47}" type="presParOf" srcId="{9C870FED-4402-458F-8C0A-4F2BCCBC1EF5}" destId="{2C009933-96B8-4468-9112-73A5DE8C99B7}" srcOrd="2" destOrd="0" presId="urn:microsoft.com/office/officeart/2005/8/layout/default"/>
    <dgm:cxn modelId="{A7AD9E8B-DDEA-479F-8DAF-DEC804823572}" type="presParOf" srcId="{9C870FED-4402-458F-8C0A-4F2BCCBC1EF5}" destId="{77FC8CED-5ACA-4AFE-BB71-37191234F717}" srcOrd="3" destOrd="0" presId="urn:microsoft.com/office/officeart/2005/8/layout/default"/>
    <dgm:cxn modelId="{B5404D10-87EA-4BFB-890E-12B5A0CF6044}" type="presParOf" srcId="{9C870FED-4402-458F-8C0A-4F2BCCBC1EF5}" destId="{6C8707A8-CB68-476C-AD97-316E3F06309E}" srcOrd="4" destOrd="0" presId="urn:microsoft.com/office/officeart/2005/8/layout/default"/>
    <dgm:cxn modelId="{3B4D345F-664A-4A59-864E-3B996725345F}" type="presParOf" srcId="{9C870FED-4402-458F-8C0A-4F2BCCBC1EF5}" destId="{EC46E543-7E37-4F23-873E-EB61F0B11AB0}" srcOrd="5" destOrd="0" presId="urn:microsoft.com/office/officeart/2005/8/layout/default"/>
    <dgm:cxn modelId="{F6C544DC-4A8C-4274-A06A-6FE8845EE71F}" type="presParOf" srcId="{9C870FED-4402-458F-8C0A-4F2BCCBC1EF5}" destId="{88C7FD2E-8BA8-4C7E-A82A-C5FCA3484302}" srcOrd="6" destOrd="0" presId="urn:microsoft.com/office/officeart/2005/8/layout/default"/>
    <dgm:cxn modelId="{BFB466A8-01E1-4B9F-81F5-1A5E31BB4B31}" type="presParOf" srcId="{9C870FED-4402-458F-8C0A-4F2BCCBC1EF5}" destId="{7BC3F28E-3DFA-4605-805A-EA228D28A7EF}" srcOrd="7" destOrd="0" presId="urn:microsoft.com/office/officeart/2005/8/layout/default"/>
    <dgm:cxn modelId="{40EDF53B-DB4F-4AAF-BB67-2E344543A3BA}" type="presParOf" srcId="{9C870FED-4402-458F-8C0A-4F2BCCBC1EF5}" destId="{8B3ADE2D-7F13-4FA5-8C34-C1A975E5DAD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B7375A-41BC-4C3C-ADD1-125E5D1A2DB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B5FE110-F298-410E-9493-B7A8C0104422}">
      <dgm:prSet phldrT="[Text]"/>
      <dgm:spPr/>
      <dgm:t>
        <a:bodyPr/>
        <a:lstStyle/>
        <a:p>
          <a:r>
            <a:rPr lang="en-US" dirty="0" smtClean="0"/>
            <a:t>Court art</a:t>
          </a:r>
          <a:endParaRPr lang="en-US" dirty="0"/>
        </a:p>
      </dgm:t>
    </dgm:pt>
    <dgm:pt modelId="{405ACC9C-BF1B-46F2-A67E-A58F5D84E655}" type="parTrans" cxnId="{A9D3C78D-949D-431D-A45F-D907AF6787D1}">
      <dgm:prSet/>
      <dgm:spPr/>
      <dgm:t>
        <a:bodyPr/>
        <a:lstStyle/>
        <a:p>
          <a:endParaRPr lang="en-US"/>
        </a:p>
      </dgm:t>
    </dgm:pt>
    <dgm:pt modelId="{2CD12F20-223E-4DA2-B2BD-DABD9B10B4E8}" type="sibTrans" cxnId="{A9D3C78D-949D-431D-A45F-D907AF6787D1}">
      <dgm:prSet/>
      <dgm:spPr/>
      <dgm:t>
        <a:bodyPr/>
        <a:lstStyle/>
        <a:p>
          <a:endParaRPr lang="en-US"/>
        </a:p>
      </dgm:t>
    </dgm:pt>
    <dgm:pt modelId="{868B771B-EA3A-459A-ABDC-54184C9A4FF9}">
      <dgm:prSet phldrT="[Text]"/>
      <dgm:spPr/>
      <dgm:t>
        <a:bodyPr/>
        <a:lstStyle/>
        <a:p>
          <a:r>
            <a:rPr lang="en-US" dirty="0" smtClean="0"/>
            <a:t>State initiative</a:t>
          </a:r>
          <a:endParaRPr lang="en-US" dirty="0"/>
        </a:p>
      </dgm:t>
    </dgm:pt>
    <dgm:pt modelId="{7C84C25E-346B-4B3E-955A-E19998AA04F9}" type="parTrans" cxnId="{B00774B4-E7E9-44DB-AC25-78CDD0FB096A}">
      <dgm:prSet/>
      <dgm:spPr/>
      <dgm:t>
        <a:bodyPr/>
        <a:lstStyle/>
        <a:p>
          <a:endParaRPr lang="en-US"/>
        </a:p>
      </dgm:t>
    </dgm:pt>
    <dgm:pt modelId="{A8DCD4B4-DCCD-45C1-803F-664838FF830A}" type="sibTrans" cxnId="{B00774B4-E7E9-44DB-AC25-78CDD0FB096A}">
      <dgm:prSet/>
      <dgm:spPr/>
      <dgm:t>
        <a:bodyPr/>
        <a:lstStyle/>
        <a:p>
          <a:endParaRPr lang="en-US"/>
        </a:p>
      </dgm:t>
    </dgm:pt>
    <dgm:pt modelId="{C83BEBA4-5700-49DF-9250-74B7A1EDBE33}">
      <dgm:prSet phldrT="[Text]"/>
      <dgm:spPr/>
      <dgm:t>
        <a:bodyPr/>
        <a:lstStyle/>
        <a:p>
          <a:r>
            <a:rPr lang="en-US" dirty="0" smtClean="0"/>
            <a:t>Stupa, pillar</a:t>
          </a:r>
          <a:endParaRPr lang="en-US" dirty="0"/>
        </a:p>
      </dgm:t>
    </dgm:pt>
    <dgm:pt modelId="{6B7EC7DB-0E39-4498-83F1-5A9845F9A6C8}" type="parTrans" cxnId="{C6693437-7F16-4EE5-A2B7-47E7D56ABFD0}">
      <dgm:prSet/>
      <dgm:spPr/>
      <dgm:t>
        <a:bodyPr/>
        <a:lstStyle/>
        <a:p>
          <a:endParaRPr lang="en-US"/>
        </a:p>
      </dgm:t>
    </dgm:pt>
    <dgm:pt modelId="{CD34DE0D-1D17-4894-ADCB-51D8973DF8E9}" type="sibTrans" cxnId="{C6693437-7F16-4EE5-A2B7-47E7D56ABFD0}">
      <dgm:prSet/>
      <dgm:spPr/>
      <dgm:t>
        <a:bodyPr/>
        <a:lstStyle/>
        <a:p>
          <a:endParaRPr lang="en-US"/>
        </a:p>
      </dgm:t>
    </dgm:pt>
    <dgm:pt modelId="{64F0C0EC-4C56-4BB3-8D32-6A1B2D055A9E}">
      <dgm:prSet phldrT="[Text]"/>
      <dgm:spPr/>
      <dgm:t>
        <a:bodyPr/>
        <a:lstStyle/>
        <a:p>
          <a:r>
            <a:rPr lang="en-US" dirty="0" smtClean="0"/>
            <a:t>Popular art</a:t>
          </a:r>
          <a:endParaRPr lang="en-US" dirty="0"/>
        </a:p>
      </dgm:t>
    </dgm:pt>
    <dgm:pt modelId="{C9170070-B7FF-4C70-8B23-10F4D5B083DC}" type="parTrans" cxnId="{8A3F82CC-E165-408E-9E4B-97DB573ABC56}">
      <dgm:prSet/>
      <dgm:spPr/>
      <dgm:t>
        <a:bodyPr/>
        <a:lstStyle/>
        <a:p>
          <a:endParaRPr lang="en-US"/>
        </a:p>
      </dgm:t>
    </dgm:pt>
    <dgm:pt modelId="{5C3454E5-A5AF-41F6-8308-3C1485BFFA22}" type="sibTrans" cxnId="{8A3F82CC-E165-408E-9E4B-97DB573ABC56}">
      <dgm:prSet/>
      <dgm:spPr/>
      <dgm:t>
        <a:bodyPr/>
        <a:lstStyle/>
        <a:p>
          <a:endParaRPr lang="en-US"/>
        </a:p>
      </dgm:t>
    </dgm:pt>
    <dgm:pt modelId="{9A2AA5A0-C567-46DE-AAC1-8624A222A725}">
      <dgm:prSet phldrT="[Text]"/>
      <dgm:spPr/>
      <dgm:t>
        <a:bodyPr/>
        <a:lstStyle/>
        <a:p>
          <a:r>
            <a:rPr lang="en-US" dirty="0" smtClean="0"/>
            <a:t>Individual art</a:t>
          </a:r>
          <a:endParaRPr lang="en-US" dirty="0"/>
        </a:p>
      </dgm:t>
    </dgm:pt>
    <dgm:pt modelId="{DF657527-F6A0-472F-8339-52975249FBF1}" type="parTrans" cxnId="{51C1E5E8-E7F7-49A5-A0AE-84139E3791EB}">
      <dgm:prSet/>
      <dgm:spPr/>
      <dgm:t>
        <a:bodyPr/>
        <a:lstStyle/>
        <a:p>
          <a:endParaRPr lang="en-US"/>
        </a:p>
      </dgm:t>
    </dgm:pt>
    <dgm:pt modelId="{4A31973A-6CE0-4EE9-8D98-99FC70FDC61D}" type="sibTrans" cxnId="{51C1E5E8-E7F7-49A5-A0AE-84139E3791EB}">
      <dgm:prSet/>
      <dgm:spPr/>
      <dgm:t>
        <a:bodyPr/>
        <a:lstStyle/>
        <a:p>
          <a:endParaRPr lang="en-US"/>
        </a:p>
      </dgm:t>
    </dgm:pt>
    <dgm:pt modelId="{FDAAE1B1-8B6F-46BC-916F-B7F38E340FAE}">
      <dgm:prSet phldrT="[Text]"/>
      <dgm:spPr/>
      <dgm:t>
        <a:bodyPr/>
        <a:lstStyle/>
        <a:p>
          <a:r>
            <a:rPr lang="en-US" smtClean="0"/>
            <a:t>Sculpture,pottery,caves</a:t>
          </a:r>
          <a:endParaRPr lang="en-US" dirty="0"/>
        </a:p>
      </dgm:t>
    </dgm:pt>
    <dgm:pt modelId="{C8DD609C-BB29-43D3-8208-DE574D12BEAA}" type="parTrans" cxnId="{6FD25377-A145-45FF-883E-8C7C327B24F8}">
      <dgm:prSet/>
      <dgm:spPr/>
      <dgm:t>
        <a:bodyPr/>
        <a:lstStyle/>
        <a:p>
          <a:endParaRPr lang="en-US"/>
        </a:p>
      </dgm:t>
    </dgm:pt>
    <dgm:pt modelId="{B1292205-46F5-4A1C-A1B9-469266AE08BD}" type="sibTrans" cxnId="{6FD25377-A145-45FF-883E-8C7C327B24F8}">
      <dgm:prSet/>
      <dgm:spPr/>
      <dgm:t>
        <a:bodyPr/>
        <a:lstStyle/>
        <a:p>
          <a:endParaRPr lang="en-US"/>
        </a:p>
      </dgm:t>
    </dgm:pt>
    <dgm:pt modelId="{83700D5B-3EE9-473E-94E5-C32FB740A75E}" type="pres">
      <dgm:prSet presAssocID="{23B7375A-41BC-4C3C-ADD1-125E5D1A2DB0}" presName="Name0" presStyleCnt="0">
        <dgm:presLayoutVars>
          <dgm:dir/>
          <dgm:animLvl val="lvl"/>
          <dgm:resizeHandles val="exact"/>
        </dgm:presLayoutVars>
      </dgm:prSet>
      <dgm:spPr/>
      <dgm:t>
        <a:bodyPr/>
        <a:lstStyle/>
        <a:p>
          <a:endParaRPr lang="en-US"/>
        </a:p>
      </dgm:t>
    </dgm:pt>
    <dgm:pt modelId="{67B06C81-848C-4615-9DDB-E9AA9EE9D835}" type="pres">
      <dgm:prSet presAssocID="{1B5FE110-F298-410E-9493-B7A8C0104422}" presName="composite" presStyleCnt="0"/>
      <dgm:spPr/>
    </dgm:pt>
    <dgm:pt modelId="{E3935959-D9BB-46B3-9503-BC11DF2A716F}" type="pres">
      <dgm:prSet presAssocID="{1B5FE110-F298-410E-9493-B7A8C0104422}" presName="parTx" presStyleLbl="alignNode1" presStyleIdx="0" presStyleCnt="2" custScaleY="89981" custLinFactNeighborX="-87" custLinFactNeighborY="87790">
        <dgm:presLayoutVars>
          <dgm:chMax val="0"/>
          <dgm:chPref val="0"/>
          <dgm:bulletEnabled val="1"/>
        </dgm:presLayoutVars>
      </dgm:prSet>
      <dgm:spPr/>
      <dgm:t>
        <a:bodyPr/>
        <a:lstStyle/>
        <a:p>
          <a:endParaRPr lang="en-US"/>
        </a:p>
      </dgm:t>
    </dgm:pt>
    <dgm:pt modelId="{AA3D2FBC-A9A3-45DF-BD30-870268F859CC}" type="pres">
      <dgm:prSet presAssocID="{1B5FE110-F298-410E-9493-B7A8C0104422}" presName="desTx" presStyleLbl="alignAccFollowNode1" presStyleIdx="0" presStyleCnt="2" custScaleY="145866" custLinFactNeighborX="-87" custLinFactNeighborY="79700">
        <dgm:presLayoutVars>
          <dgm:bulletEnabled val="1"/>
        </dgm:presLayoutVars>
      </dgm:prSet>
      <dgm:spPr/>
      <dgm:t>
        <a:bodyPr/>
        <a:lstStyle/>
        <a:p>
          <a:endParaRPr lang="en-US"/>
        </a:p>
      </dgm:t>
    </dgm:pt>
    <dgm:pt modelId="{F1B4E1B7-2DD8-473B-AFFD-EB683F09C9CA}" type="pres">
      <dgm:prSet presAssocID="{2CD12F20-223E-4DA2-B2BD-DABD9B10B4E8}" presName="space" presStyleCnt="0"/>
      <dgm:spPr/>
    </dgm:pt>
    <dgm:pt modelId="{46146C3E-2A5D-4CE4-8F3C-3456001C15E6}" type="pres">
      <dgm:prSet presAssocID="{64F0C0EC-4C56-4BB3-8D32-6A1B2D055A9E}" presName="composite" presStyleCnt="0"/>
      <dgm:spPr/>
    </dgm:pt>
    <dgm:pt modelId="{CB213F96-4C77-43A9-8859-9C19268FC3D0}" type="pres">
      <dgm:prSet presAssocID="{64F0C0EC-4C56-4BB3-8D32-6A1B2D055A9E}" presName="parTx" presStyleLbl="alignNode1" presStyleIdx="1" presStyleCnt="2" custScaleX="101449" custLinFactNeighborX="84" custLinFactNeighborY="76752">
        <dgm:presLayoutVars>
          <dgm:chMax val="0"/>
          <dgm:chPref val="0"/>
          <dgm:bulletEnabled val="1"/>
        </dgm:presLayoutVars>
      </dgm:prSet>
      <dgm:spPr/>
      <dgm:t>
        <a:bodyPr/>
        <a:lstStyle/>
        <a:p>
          <a:endParaRPr lang="en-US"/>
        </a:p>
      </dgm:t>
    </dgm:pt>
    <dgm:pt modelId="{7C86CFE8-5C85-4194-BB11-EFB2187B5F3B}" type="pres">
      <dgm:prSet presAssocID="{64F0C0EC-4C56-4BB3-8D32-6A1B2D055A9E}" presName="desTx" presStyleLbl="alignAccFollowNode1" presStyleIdx="1" presStyleCnt="2" custScaleX="102380" custScaleY="154469" custLinFactNeighborX="4217" custLinFactNeighborY="82952">
        <dgm:presLayoutVars>
          <dgm:bulletEnabled val="1"/>
        </dgm:presLayoutVars>
      </dgm:prSet>
      <dgm:spPr/>
      <dgm:t>
        <a:bodyPr/>
        <a:lstStyle/>
        <a:p>
          <a:endParaRPr lang="en-US"/>
        </a:p>
      </dgm:t>
    </dgm:pt>
  </dgm:ptLst>
  <dgm:cxnLst>
    <dgm:cxn modelId="{7A9B670A-45F9-434B-B68F-F723655DCFFF}" type="presOf" srcId="{9A2AA5A0-C567-46DE-AAC1-8624A222A725}" destId="{7C86CFE8-5C85-4194-BB11-EFB2187B5F3B}" srcOrd="0" destOrd="0" presId="urn:microsoft.com/office/officeart/2005/8/layout/hList1"/>
    <dgm:cxn modelId="{A9D3C78D-949D-431D-A45F-D907AF6787D1}" srcId="{23B7375A-41BC-4C3C-ADD1-125E5D1A2DB0}" destId="{1B5FE110-F298-410E-9493-B7A8C0104422}" srcOrd="0" destOrd="0" parTransId="{405ACC9C-BF1B-46F2-A67E-A58F5D84E655}" sibTransId="{2CD12F20-223E-4DA2-B2BD-DABD9B10B4E8}"/>
    <dgm:cxn modelId="{5DA420F8-2309-4B53-8136-43355F486AD3}" type="presOf" srcId="{868B771B-EA3A-459A-ABDC-54184C9A4FF9}" destId="{AA3D2FBC-A9A3-45DF-BD30-870268F859CC}" srcOrd="0" destOrd="0" presId="urn:microsoft.com/office/officeart/2005/8/layout/hList1"/>
    <dgm:cxn modelId="{A183BA1D-B14A-48F3-941E-6A228C2D8A8C}" type="presOf" srcId="{FDAAE1B1-8B6F-46BC-916F-B7F38E340FAE}" destId="{7C86CFE8-5C85-4194-BB11-EFB2187B5F3B}" srcOrd="0" destOrd="1" presId="urn:microsoft.com/office/officeart/2005/8/layout/hList1"/>
    <dgm:cxn modelId="{05008CA8-1E0A-4ECB-9371-74EC5CE4E673}" type="presOf" srcId="{1B5FE110-F298-410E-9493-B7A8C0104422}" destId="{E3935959-D9BB-46B3-9503-BC11DF2A716F}" srcOrd="0" destOrd="0" presId="urn:microsoft.com/office/officeart/2005/8/layout/hList1"/>
    <dgm:cxn modelId="{28BDF5A2-B9E7-4B10-AEBA-788784FCB891}" type="presOf" srcId="{23B7375A-41BC-4C3C-ADD1-125E5D1A2DB0}" destId="{83700D5B-3EE9-473E-94E5-C32FB740A75E}" srcOrd="0" destOrd="0" presId="urn:microsoft.com/office/officeart/2005/8/layout/hList1"/>
    <dgm:cxn modelId="{51C1E5E8-E7F7-49A5-A0AE-84139E3791EB}" srcId="{64F0C0EC-4C56-4BB3-8D32-6A1B2D055A9E}" destId="{9A2AA5A0-C567-46DE-AAC1-8624A222A725}" srcOrd="0" destOrd="0" parTransId="{DF657527-F6A0-472F-8339-52975249FBF1}" sibTransId="{4A31973A-6CE0-4EE9-8D98-99FC70FDC61D}"/>
    <dgm:cxn modelId="{B00774B4-E7E9-44DB-AC25-78CDD0FB096A}" srcId="{1B5FE110-F298-410E-9493-B7A8C0104422}" destId="{868B771B-EA3A-459A-ABDC-54184C9A4FF9}" srcOrd="0" destOrd="0" parTransId="{7C84C25E-346B-4B3E-955A-E19998AA04F9}" sibTransId="{A8DCD4B4-DCCD-45C1-803F-664838FF830A}"/>
    <dgm:cxn modelId="{C6693437-7F16-4EE5-A2B7-47E7D56ABFD0}" srcId="{1B5FE110-F298-410E-9493-B7A8C0104422}" destId="{C83BEBA4-5700-49DF-9250-74B7A1EDBE33}" srcOrd="1" destOrd="0" parTransId="{6B7EC7DB-0E39-4498-83F1-5A9845F9A6C8}" sibTransId="{CD34DE0D-1D17-4894-ADCB-51D8973DF8E9}"/>
    <dgm:cxn modelId="{6FD25377-A145-45FF-883E-8C7C327B24F8}" srcId="{64F0C0EC-4C56-4BB3-8D32-6A1B2D055A9E}" destId="{FDAAE1B1-8B6F-46BC-916F-B7F38E340FAE}" srcOrd="1" destOrd="0" parTransId="{C8DD609C-BB29-43D3-8208-DE574D12BEAA}" sibTransId="{B1292205-46F5-4A1C-A1B9-469266AE08BD}"/>
    <dgm:cxn modelId="{1A3BC53A-A430-477B-9FEB-DED76A97F8E9}" type="presOf" srcId="{64F0C0EC-4C56-4BB3-8D32-6A1B2D055A9E}" destId="{CB213F96-4C77-43A9-8859-9C19268FC3D0}" srcOrd="0" destOrd="0" presId="urn:microsoft.com/office/officeart/2005/8/layout/hList1"/>
    <dgm:cxn modelId="{06DD6484-CD84-4B71-8C9F-5C6CF73CE252}" type="presOf" srcId="{C83BEBA4-5700-49DF-9250-74B7A1EDBE33}" destId="{AA3D2FBC-A9A3-45DF-BD30-870268F859CC}" srcOrd="0" destOrd="1" presId="urn:microsoft.com/office/officeart/2005/8/layout/hList1"/>
    <dgm:cxn modelId="{8A3F82CC-E165-408E-9E4B-97DB573ABC56}" srcId="{23B7375A-41BC-4C3C-ADD1-125E5D1A2DB0}" destId="{64F0C0EC-4C56-4BB3-8D32-6A1B2D055A9E}" srcOrd="1" destOrd="0" parTransId="{C9170070-B7FF-4C70-8B23-10F4D5B083DC}" sibTransId="{5C3454E5-A5AF-41F6-8308-3C1485BFFA22}"/>
    <dgm:cxn modelId="{159F32D5-35EE-4070-84FC-0AB80667D42B}" type="presParOf" srcId="{83700D5B-3EE9-473E-94E5-C32FB740A75E}" destId="{67B06C81-848C-4615-9DDB-E9AA9EE9D835}" srcOrd="0" destOrd="0" presId="urn:microsoft.com/office/officeart/2005/8/layout/hList1"/>
    <dgm:cxn modelId="{0418065E-891A-424C-B3EF-A22F6C4C382E}" type="presParOf" srcId="{67B06C81-848C-4615-9DDB-E9AA9EE9D835}" destId="{E3935959-D9BB-46B3-9503-BC11DF2A716F}" srcOrd="0" destOrd="0" presId="urn:microsoft.com/office/officeart/2005/8/layout/hList1"/>
    <dgm:cxn modelId="{7CD43435-9C98-4960-87E2-54C6FD84E5ED}" type="presParOf" srcId="{67B06C81-848C-4615-9DDB-E9AA9EE9D835}" destId="{AA3D2FBC-A9A3-45DF-BD30-870268F859CC}" srcOrd="1" destOrd="0" presId="urn:microsoft.com/office/officeart/2005/8/layout/hList1"/>
    <dgm:cxn modelId="{3A236590-F698-4D43-939E-89EDD0429440}" type="presParOf" srcId="{83700D5B-3EE9-473E-94E5-C32FB740A75E}" destId="{F1B4E1B7-2DD8-473B-AFFD-EB683F09C9CA}" srcOrd="1" destOrd="0" presId="urn:microsoft.com/office/officeart/2005/8/layout/hList1"/>
    <dgm:cxn modelId="{D9EAAD0A-776E-434B-8D89-7FEFD782C4A7}" type="presParOf" srcId="{83700D5B-3EE9-473E-94E5-C32FB740A75E}" destId="{46146C3E-2A5D-4CE4-8F3C-3456001C15E6}" srcOrd="2" destOrd="0" presId="urn:microsoft.com/office/officeart/2005/8/layout/hList1"/>
    <dgm:cxn modelId="{BEA006D8-A822-454C-8ABB-0DF9E8816222}" type="presParOf" srcId="{46146C3E-2A5D-4CE4-8F3C-3456001C15E6}" destId="{CB213F96-4C77-43A9-8859-9C19268FC3D0}" srcOrd="0" destOrd="0" presId="urn:microsoft.com/office/officeart/2005/8/layout/hList1"/>
    <dgm:cxn modelId="{524FFC6F-CAC6-4DDD-B1F7-4F6F8313C2C8}" type="presParOf" srcId="{46146C3E-2A5D-4CE4-8F3C-3456001C15E6}" destId="{7C86CFE8-5C85-4194-BB11-EFB2187B5F3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B2BA09-D509-4258-AC88-19E3409EEFC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BA98489-2948-4C99-8508-00C2D14DEE38}">
      <dgm:prSet phldrT="[Text]"/>
      <dgm:spPr/>
      <dgm:t>
        <a:bodyPr/>
        <a:lstStyle/>
        <a:p>
          <a:r>
            <a:rPr lang="en-US" dirty="0" err="1" smtClean="0"/>
            <a:t>Gandhar</a:t>
          </a:r>
          <a:endParaRPr lang="en-US" dirty="0"/>
        </a:p>
      </dgm:t>
    </dgm:pt>
    <dgm:pt modelId="{D86B8680-1D98-41FE-BA0A-D6A422C906DC}" type="parTrans" cxnId="{18963F83-3D75-4FF8-A3D5-0175543DCD1E}">
      <dgm:prSet/>
      <dgm:spPr/>
      <dgm:t>
        <a:bodyPr/>
        <a:lstStyle/>
        <a:p>
          <a:endParaRPr lang="en-US"/>
        </a:p>
      </dgm:t>
    </dgm:pt>
    <dgm:pt modelId="{9657D46E-C406-4DEE-B290-3A52FCC90408}" type="sibTrans" cxnId="{18963F83-3D75-4FF8-A3D5-0175543DCD1E}">
      <dgm:prSet/>
      <dgm:spPr/>
      <dgm:t>
        <a:bodyPr/>
        <a:lstStyle/>
        <a:p>
          <a:endParaRPr lang="en-US"/>
        </a:p>
      </dgm:t>
    </dgm:pt>
    <dgm:pt modelId="{DE3EF7FA-A238-4636-AE7A-4D500E4FC16C}">
      <dgm:prSet phldrT="[Text]" custT="1"/>
      <dgm:spPr/>
      <dgm:t>
        <a:bodyPr/>
        <a:lstStyle/>
        <a:p>
          <a:pPr algn="ctr"/>
          <a:r>
            <a:rPr lang="en-US" sz="2800" u="sng" dirty="0" err="1" smtClean="0">
              <a:solidFill>
                <a:srgbClr val="0070C0"/>
              </a:solidFill>
              <a:latin typeface="Arial Rounded MT Bold" panose="020F0704030504030204" pitchFamily="34" charset="0"/>
            </a:rPr>
            <a:t>Gandhar</a:t>
          </a:r>
          <a:endParaRPr lang="en-US" sz="2800" u="sng" dirty="0">
            <a:solidFill>
              <a:srgbClr val="0070C0"/>
            </a:solidFill>
            <a:latin typeface="Arial Rounded MT Bold" panose="020F0704030504030204" pitchFamily="34" charset="0"/>
          </a:endParaRPr>
        </a:p>
      </dgm:t>
    </dgm:pt>
    <dgm:pt modelId="{64B7D87B-5018-4C83-A16A-71BB49B4F564}" type="parTrans" cxnId="{7E3B4345-EDD8-44BF-A65E-E96DB24ECAAF}">
      <dgm:prSet/>
      <dgm:spPr/>
      <dgm:t>
        <a:bodyPr/>
        <a:lstStyle/>
        <a:p>
          <a:endParaRPr lang="en-US"/>
        </a:p>
      </dgm:t>
    </dgm:pt>
    <dgm:pt modelId="{594A1B30-CD03-4D54-83BE-ABC29EE7A503}" type="sibTrans" cxnId="{7E3B4345-EDD8-44BF-A65E-E96DB24ECAAF}">
      <dgm:prSet/>
      <dgm:spPr/>
      <dgm:t>
        <a:bodyPr/>
        <a:lstStyle/>
        <a:p>
          <a:endParaRPr lang="en-US"/>
        </a:p>
      </dgm:t>
    </dgm:pt>
    <dgm:pt modelId="{2249D832-E3FC-4064-9C2E-AD8934833FE3}">
      <dgm:prSet phldrT="[Text]" custT="1"/>
      <dgm:spPr/>
      <dgm:t>
        <a:bodyPr/>
        <a:lstStyle/>
        <a:p>
          <a:pPr algn="l"/>
          <a:r>
            <a:rPr lang="en-US" sz="2400" dirty="0" smtClean="0">
              <a:latin typeface="Arial Rounded MT Bold" panose="020F0704030504030204" pitchFamily="34" charset="0"/>
            </a:rPr>
            <a:t>Grey sandstone</a:t>
          </a:r>
          <a:endParaRPr lang="en-US" sz="2400" dirty="0">
            <a:latin typeface="Arial Rounded MT Bold" panose="020F0704030504030204" pitchFamily="34" charset="0"/>
          </a:endParaRPr>
        </a:p>
      </dgm:t>
    </dgm:pt>
    <dgm:pt modelId="{B43A3C6B-A482-4686-9ABE-82BC504B6672}" type="parTrans" cxnId="{E147DE98-A296-4FEF-ABEF-FEEBA8C80549}">
      <dgm:prSet/>
      <dgm:spPr/>
      <dgm:t>
        <a:bodyPr/>
        <a:lstStyle/>
        <a:p>
          <a:endParaRPr lang="en-US"/>
        </a:p>
      </dgm:t>
    </dgm:pt>
    <dgm:pt modelId="{0814CC9E-CF84-4EA4-9C48-438F83D41CE8}" type="sibTrans" cxnId="{E147DE98-A296-4FEF-ABEF-FEEBA8C80549}">
      <dgm:prSet/>
      <dgm:spPr/>
      <dgm:t>
        <a:bodyPr/>
        <a:lstStyle/>
        <a:p>
          <a:endParaRPr lang="en-US"/>
        </a:p>
      </dgm:t>
    </dgm:pt>
    <dgm:pt modelId="{555C52A2-99D8-44F2-A6ED-84E6767F8C5F}">
      <dgm:prSet phldrT="[Text]"/>
      <dgm:spPr/>
      <dgm:t>
        <a:bodyPr/>
        <a:lstStyle/>
        <a:p>
          <a:r>
            <a:rPr lang="en-US" dirty="0" smtClean="0"/>
            <a:t>Mathura</a:t>
          </a:r>
          <a:endParaRPr lang="en-US" dirty="0"/>
        </a:p>
      </dgm:t>
    </dgm:pt>
    <dgm:pt modelId="{EDCF753D-9D55-4724-ACFF-FE2B96CDB002}" type="parTrans" cxnId="{E861326A-8780-444A-B392-DE11D489F40F}">
      <dgm:prSet/>
      <dgm:spPr/>
      <dgm:t>
        <a:bodyPr/>
        <a:lstStyle/>
        <a:p>
          <a:endParaRPr lang="en-US"/>
        </a:p>
      </dgm:t>
    </dgm:pt>
    <dgm:pt modelId="{4A126328-28C5-475A-A598-4738568F4854}" type="sibTrans" cxnId="{E861326A-8780-444A-B392-DE11D489F40F}">
      <dgm:prSet/>
      <dgm:spPr/>
      <dgm:t>
        <a:bodyPr/>
        <a:lstStyle/>
        <a:p>
          <a:endParaRPr lang="en-US"/>
        </a:p>
      </dgm:t>
    </dgm:pt>
    <dgm:pt modelId="{FED21087-DC69-49BD-A8E5-CAC7C5C129E2}">
      <dgm:prSet phldrT="[Text]" custT="1"/>
      <dgm:spPr/>
      <dgm:t>
        <a:bodyPr/>
        <a:lstStyle/>
        <a:p>
          <a:pPr algn="ctr"/>
          <a:r>
            <a:rPr lang="en-US" sz="2800" u="sng" dirty="0" smtClean="0">
              <a:solidFill>
                <a:srgbClr val="0070C0"/>
              </a:solidFill>
              <a:latin typeface="Arial Rounded MT Bold" panose="020F0704030504030204" pitchFamily="34" charset="0"/>
            </a:rPr>
            <a:t>Mathura</a:t>
          </a:r>
          <a:endParaRPr lang="en-US" sz="2800" u="sng" dirty="0">
            <a:solidFill>
              <a:srgbClr val="0070C0"/>
            </a:solidFill>
            <a:latin typeface="Arial Rounded MT Bold" panose="020F0704030504030204" pitchFamily="34" charset="0"/>
          </a:endParaRPr>
        </a:p>
      </dgm:t>
    </dgm:pt>
    <dgm:pt modelId="{80FF4DB3-D5CC-4B8B-9529-7D401BDBB0F8}" type="parTrans" cxnId="{B6A63155-DF33-44C9-BFE8-953F310FBF7F}">
      <dgm:prSet/>
      <dgm:spPr/>
      <dgm:t>
        <a:bodyPr/>
        <a:lstStyle/>
        <a:p>
          <a:endParaRPr lang="en-US"/>
        </a:p>
      </dgm:t>
    </dgm:pt>
    <dgm:pt modelId="{C8BA44F0-201A-4E92-ADDA-8927C951EE58}" type="sibTrans" cxnId="{B6A63155-DF33-44C9-BFE8-953F310FBF7F}">
      <dgm:prSet/>
      <dgm:spPr/>
      <dgm:t>
        <a:bodyPr/>
        <a:lstStyle/>
        <a:p>
          <a:endParaRPr lang="en-US"/>
        </a:p>
      </dgm:t>
    </dgm:pt>
    <dgm:pt modelId="{A2E717E6-FFA3-424B-A312-7BBDC8AFE758}">
      <dgm:prSet phldrT="[Text]" custT="1"/>
      <dgm:spPr/>
      <dgm:t>
        <a:bodyPr/>
        <a:lstStyle/>
        <a:p>
          <a:pPr algn="l"/>
          <a:r>
            <a:rPr lang="en-US" sz="2400" dirty="0" smtClean="0">
              <a:latin typeface="Arial Rounded MT Bold" panose="020F0704030504030204" pitchFamily="34" charset="0"/>
            </a:rPr>
            <a:t>Spotted red sandstone</a:t>
          </a:r>
          <a:endParaRPr lang="en-US" sz="2400" dirty="0">
            <a:latin typeface="Arial Rounded MT Bold" panose="020F0704030504030204" pitchFamily="34" charset="0"/>
          </a:endParaRPr>
        </a:p>
      </dgm:t>
    </dgm:pt>
    <dgm:pt modelId="{A40A593F-AD8D-4C92-87B7-E0E04DB30ABC}" type="parTrans" cxnId="{9F43E4D3-A501-4397-8EA9-1721254D9CC0}">
      <dgm:prSet/>
      <dgm:spPr/>
      <dgm:t>
        <a:bodyPr/>
        <a:lstStyle/>
        <a:p>
          <a:endParaRPr lang="en-US"/>
        </a:p>
      </dgm:t>
    </dgm:pt>
    <dgm:pt modelId="{3D130E08-6796-47A2-8389-C4E0132357C2}" type="sibTrans" cxnId="{9F43E4D3-A501-4397-8EA9-1721254D9CC0}">
      <dgm:prSet/>
      <dgm:spPr/>
      <dgm:t>
        <a:bodyPr/>
        <a:lstStyle/>
        <a:p>
          <a:endParaRPr lang="en-US"/>
        </a:p>
      </dgm:t>
    </dgm:pt>
    <dgm:pt modelId="{28C816A4-0806-4226-B8C9-43D9B8E9938B}">
      <dgm:prSet phldrT="[Text]"/>
      <dgm:spPr/>
      <dgm:t>
        <a:bodyPr/>
        <a:lstStyle/>
        <a:p>
          <a:r>
            <a:rPr lang="en-US" dirty="0" smtClean="0"/>
            <a:t>Amravati</a:t>
          </a:r>
          <a:endParaRPr lang="en-US" dirty="0"/>
        </a:p>
      </dgm:t>
    </dgm:pt>
    <dgm:pt modelId="{4AFBEDC9-521F-426F-8905-3B3DA28EBF1A}" type="parTrans" cxnId="{B9307530-10D7-409D-9DBC-2C402C2C8247}">
      <dgm:prSet/>
      <dgm:spPr/>
      <dgm:t>
        <a:bodyPr/>
        <a:lstStyle/>
        <a:p>
          <a:endParaRPr lang="en-US"/>
        </a:p>
      </dgm:t>
    </dgm:pt>
    <dgm:pt modelId="{5D37268B-E7E9-4205-A6F5-4D9CE52D1296}" type="sibTrans" cxnId="{B9307530-10D7-409D-9DBC-2C402C2C8247}">
      <dgm:prSet/>
      <dgm:spPr/>
      <dgm:t>
        <a:bodyPr/>
        <a:lstStyle/>
        <a:p>
          <a:endParaRPr lang="en-US"/>
        </a:p>
      </dgm:t>
    </dgm:pt>
    <dgm:pt modelId="{DB1FB26C-B61A-49D9-8A68-9ADB98DD2117}">
      <dgm:prSet phldrT="[Text]" custT="1"/>
      <dgm:spPr/>
      <dgm:t>
        <a:bodyPr/>
        <a:lstStyle/>
        <a:p>
          <a:pPr algn="ctr"/>
          <a:r>
            <a:rPr lang="en-US" sz="2800" u="sng" dirty="0" smtClean="0">
              <a:solidFill>
                <a:srgbClr val="0070C0"/>
              </a:solidFill>
              <a:latin typeface="Arial Rounded MT Bold" panose="020F0704030504030204" pitchFamily="34" charset="0"/>
            </a:rPr>
            <a:t>Amravati</a:t>
          </a:r>
          <a:endParaRPr lang="en-US" sz="2800" u="sng" dirty="0">
            <a:solidFill>
              <a:srgbClr val="0070C0"/>
            </a:solidFill>
            <a:latin typeface="Arial Rounded MT Bold" panose="020F0704030504030204" pitchFamily="34" charset="0"/>
          </a:endParaRPr>
        </a:p>
      </dgm:t>
    </dgm:pt>
    <dgm:pt modelId="{28F1ACDC-A66C-4D72-9EEE-E2C55D88C9A0}" type="parTrans" cxnId="{218A8225-2EF2-4F24-A568-57416604457D}">
      <dgm:prSet/>
      <dgm:spPr/>
      <dgm:t>
        <a:bodyPr/>
        <a:lstStyle/>
        <a:p>
          <a:endParaRPr lang="en-US"/>
        </a:p>
      </dgm:t>
    </dgm:pt>
    <dgm:pt modelId="{FC2AB6FE-AB40-4B36-A546-8001651C5440}" type="sibTrans" cxnId="{218A8225-2EF2-4F24-A568-57416604457D}">
      <dgm:prSet/>
      <dgm:spPr/>
      <dgm:t>
        <a:bodyPr/>
        <a:lstStyle/>
        <a:p>
          <a:endParaRPr lang="en-US"/>
        </a:p>
      </dgm:t>
    </dgm:pt>
    <dgm:pt modelId="{68A324A6-D9B7-44C0-857D-6AD3F0432D6B}">
      <dgm:prSet phldrT="[Text]" custT="1"/>
      <dgm:spPr/>
      <dgm:t>
        <a:bodyPr/>
        <a:lstStyle/>
        <a:p>
          <a:pPr algn="l"/>
          <a:r>
            <a:rPr lang="en-US" sz="2400" dirty="0" smtClean="0">
              <a:latin typeface="Arial Rounded MT Bold" panose="020F0704030504030204" pitchFamily="34" charset="0"/>
            </a:rPr>
            <a:t>White marble</a:t>
          </a:r>
          <a:endParaRPr lang="en-US" sz="2400" dirty="0">
            <a:latin typeface="Arial Rounded MT Bold" panose="020F0704030504030204" pitchFamily="34" charset="0"/>
          </a:endParaRPr>
        </a:p>
      </dgm:t>
    </dgm:pt>
    <dgm:pt modelId="{219C76E7-E1FC-4292-8D9C-E64AD3D58635}" type="parTrans" cxnId="{80904EA8-E7CF-4A30-8C6E-52D4A8A7093E}">
      <dgm:prSet/>
      <dgm:spPr/>
      <dgm:t>
        <a:bodyPr/>
        <a:lstStyle/>
        <a:p>
          <a:endParaRPr lang="en-US"/>
        </a:p>
      </dgm:t>
    </dgm:pt>
    <dgm:pt modelId="{659EA470-40FD-4058-A6DA-16E96A96E72C}" type="sibTrans" cxnId="{80904EA8-E7CF-4A30-8C6E-52D4A8A7093E}">
      <dgm:prSet/>
      <dgm:spPr/>
      <dgm:t>
        <a:bodyPr/>
        <a:lstStyle/>
        <a:p>
          <a:endParaRPr lang="en-US"/>
        </a:p>
      </dgm:t>
    </dgm:pt>
    <dgm:pt modelId="{262776AB-4D7C-4D50-815F-1CB9BDDE7C90}">
      <dgm:prSet phldrT="[Text]"/>
      <dgm:spPr/>
      <dgm:t>
        <a:bodyPr/>
        <a:lstStyle/>
        <a:p>
          <a:pPr algn="l"/>
          <a:endParaRPr lang="en-US" sz="2900" dirty="0"/>
        </a:p>
      </dgm:t>
    </dgm:pt>
    <dgm:pt modelId="{2BD76AC5-86A7-4055-A14C-5E4DF0D56F62}" type="parTrans" cxnId="{80C541FE-F48A-4C4B-A537-DEB9F65AD63F}">
      <dgm:prSet/>
      <dgm:spPr/>
      <dgm:t>
        <a:bodyPr/>
        <a:lstStyle/>
        <a:p>
          <a:endParaRPr lang="en-US"/>
        </a:p>
      </dgm:t>
    </dgm:pt>
    <dgm:pt modelId="{E8E92793-312F-40F7-87AE-777A63ED5979}" type="sibTrans" cxnId="{80C541FE-F48A-4C4B-A537-DEB9F65AD63F}">
      <dgm:prSet/>
      <dgm:spPr/>
      <dgm:t>
        <a:bodyPr/>
        <a:lstStyle/>
        <a:p>
          <a:endParaRPr lang="en-US"/>
        </a:p>
      </dgm:t>
    </dgm:pt>
    <dgm:pt modelId="{7F33AACE-E253-4C8C-8092-13AE3F86581A}">
      <dgm:prSet phldrT="[Text]"/>
      <dgm:spPr/>
      <dgm:t>
        <a:bodyPr/>
        <a:lstStyle/>
        <a:p>
          <a:pPr algn="l"/>
          <a:endParaRPr lang="en-US" sz="2900" dirty="0"/>
        </a:p>
      </dgm:t>
    </dgm:pt>
    <dgm:pt modelId="{3902893B-8D80-4791-8536-581CA271ED00}" type="parTrans" cxnId="{5B3C8E03-7474-4057-B72C-2618A75CA76B}">
      <dgm:prSet/>
      <dgm:spPr/>
      <dgm:t>
        <a:bodyPr/>
        <a:lstStyle/>
        <a:p>
          <a:endParaRPr lang="en-US"/>
        </a:p>
      </dgm:t>
    </dgm:pt>
    <dgm:pt modelId="{C7D605A6-DA7D-479F-BD07-1BC4FF0456F4}" type="sibTrans" cxnId="{5B3C8E03-7474-4057-B72C-2618A75CA76B}">
      <dgm:prSet/>
      <dgm:spPr/>
      <dgm:t>
        <a:bodyPr/>
        <a:lstStyle/>
        <a:p>
          <a:endParaRPr lang="en-US"/>
        </a:p>
      </dgm:t>
    </dgm:pt>
    <dgm:pt modelId="{62B96C5F-4ADD-4C55-800D-B1F0AF68D429}">
      <dgm:prSet phldrT="[Text]" custT="1"/>
      <dgm:spPr/>
      <dgm:t>
        <a:bodyPr/>
        <a:lstStyle/>
        <a:p>
          <a:pPr algn="l"/>
          <a:r>
            <a:rPr lang="en-US" sz="2400" dirty="0" smtClean="0">
              <a:latin typeface="Arial Rounded MT Bold" panose="020F0704030504030204" pitchFamily="34" charset="0"/>
            </a:rPr>
            <a:t>Completely Buddhist</a:t>
          </a:r>
          <a:endParaRPr lang="en-US" sz="2400" dirty="0">
            <a:latin typeface="Arial Rounded MT Bold" panose="020F0704030504030204" pitchFamily="34" charset="0"/>
          </a:endParaRPr>
        </a:p>
      </dgm:t>
    </dgm:pt>
    <dgm:pt modelId="{69A91263-6E54-4223-878E-A292463E85CE}" type="parTrans" cxnId="{72CEB542-2B55-4B4F-9694-8F114ECB5A1A}">
      <dgm:prSet/>
      <dgm:spPr/>
      <dgm:t>
        <a:bodyPr/>
        <a:lstStyle/>
        <a:p>
          <a:endParaRPr lang="en-US"/>
        </a:p>
      </dgm:t>
    </dgm:pt>
    <dgm:pt modelId="{6E9F5046-4CAA-4D16-8194-E89F40E543FE}" type="sibTrans" cxnId="{72CEB542-2B55-4B4F-9694-8F114ECB5A1A}">
      <dgm:prSet/>
      <dgm:spPr/>
      <dgm:t>
        <a:bodyPr/>
        <a:lstStyle/>
        <a:p>
          <a:endParaRPr lang="en-US"/>
        </a:p>
      </dgm:t>
    </dgm:pt>
    <dgm:pt modelId="{8455C7BC-6EFC-43FD-892D-7BB0BDC60B76}">
      <dgm:prSet phldrT="[Text]" custT="1"/>
      <dgm:spPr/>
      <dgm:t>
        <a:bodyPr/>
        <a:lstStyle/>
        <a:p>
          <a:pPr algn="l"/>
          <a:endParaRPr lang="en-US" sz="2400" dirty="0">
            <a:latin typeface="Arial Rounded MT Bold" panose="020F0704030504030204" pitchFamily="34" charset="0"/>
          </a:endParaRPr>
        </a:p>
      </dgm:t>
    </dgm:pt>
    <dgm:pt modelId="{F9C1F679-9C15-4BD8-AF18-7E71BA1EFD9C}" type="parTrans" cxnId="{113E42AC-4637-42EB-AE03-55F66029202F}">
      <dgm:prSet/>
      <dgm:spPr/>
      <dgm:t>
        <a:bodyPr/>
        <a:lstStyle/>
        <a:p>
          <a:endParaRPr lang="en-US"/>
        </a:p>
      </dgm:t>
    </dgm:pt>
    <dgm:pt modelId="{DDD9F919-8948-4D90-9822-D65997D432CC}" type="sibTrans" cxnId="{113E42AC-4637-42EB-AE03-55F66029202F}">
      <dgm:prSet/>
      <dgm:spPr/>
      <dgm:t>
        <a:bodyPr/>
        <a:lstStyle/>
        <a:p>
          <a:endParaRPr lang="en-US"/>
        </a:p>
      </dgm:t>
    </dgm:pt>
    <dgm:pt modelId="{1358C593-9094-4FEB-A827-A2E941FFE2A0}">
      <dgm:prSet phldrT="[Text]" custT="1"/>
      <dgm:spPr/>
      <dgm:t>
        <a:bodyPr/>
        <a:lstStyle/>
        <a:p>
          <a:pPr algn="l"/>
          <a:r>
            <a:rPr lang="en-US" sz="2400" dirty="0" smtClean="0">
              <a:latin typeface="Arial Rounded MT Bold" panose="020F0704030504030204" pitchFamily="34" charset="0"/>
            </a:rPr>
            <a:t>All 3 religions</a:t>
          </a:r>
          <a:endParaRPr lang="en-US" sz="2400" dirty="0">
            <a:latin typeface="Arial Rounded MT Bold" panose="020F0704030504030204" pitchFamily="34" charset="0"/>
          </a:endParaRPr>
        </a:p>
      </dgm:t>
    </dgm:pt>
    <dgm:pt modelId="{6239F46E-6268-4424-A64A-A514316A71E0}" type="parTrans" cxnId="{7BBF29A1-E373-41E0-A18B-1C6AE6711A67}">
      <dgm:prSet/>
      <dgm:spPr/>
      <dgm:t>
        <a:bodyPr/>
        <a:lstStyle/>
        <a:p>
          <a:endParaRPr lang="en-US"/>
        </a:p>
      </dgm:t>
    </dgm:pt>
    <dgm:pt modelId="{40E34655-A0AA-4F53-B80B-20AE844D9BBB}" type="sibTrans" cxnId="{7BBF29A1-E373-41E0-A18B-1C6AE6711A67}">
      <dgm:prSet/>
      <dgm:spPr/>
      <dgm:t>
        <a:bodyPr/>
        <a:lstStyle/>
        <a:p>
          <a:endParaRPr lang="en-US"/>
        </a:p>
      </dgm:t>
    </dgm:pt>
    <dgm:pt modelId="{D2D69D30-45A8-496C-AA71-7DA665B042B6}">
      <dgm:prSet phldrT="[Text]" custT="1"/>
      <dgm:spPr/>
      <dgm:t>
        <a:bodyPr/>
        <a:lstStyle/>
        <a:p>
          <a:pPr algn="l"/>
          <a:endParaRPr lang="en-US" sz="2400" dirty="0">
            <a:latin typeface="Arial Rounded MT Bold" panose="020F0704030504030204" pitchFamily="34" charset="0"/>
          </a:endParaRPr>
        </a:p>
      </dgm:t>
    </dgm:pt>
    <dgm:pt modelId="{9763866E-6AFF-4021-B698-AB254A0D04CB}" type="parTrans" cxnId="{E5121F10-B841-4980-BE17-64FCFBED7DA9}">
      <dgm:prSet/>
      <dgm:spPr/>
      <dgm:t>
        <a:bodyPr/>
        <a:lstStyle/>
        <a:p>
          <a:endParaRPr lang="en-US"/>
        </a:p>
      </dgm:t>
    </dgm:pt>
    <dgm:pt modelId="{0D468723-EFBE-465A-9993-84FD2144FC94}" type="sibTrans" cxnId="{E5121F10-B841-4980-BE17-64FCFBED7DA9}">
      <dgm:prSet/>
      <dgm:spPr/>
      <dgm:t>
        <a:bodyPr/>
        <a:lstStyle/>
        <a:p>
          <a:endParaRPr lang="en-US"/>
        </a:p>
      </dgm:t>
    </dgm:pt>
    <dgm:pt modelId="{1DEC63B7-B3AC-4B6B-A31E-BB7C919A2658}">
      <dgm:prSet phldrT="[Text]" custT="1"/>
      <dgm:spPr/>
      <dgm:t>
        <a:bodyPr/>
        <a:lstStyle/>
        <a:p>
          <a:pPr algn="l"/>
          <a:r>
            <a:rPr lang="en-US" sz="2400" dirty="0" smtClean="0">
              <a:latin typeface="Arial Rounded MT Bold" panose="020F0704030504030204" pitchFamily="34" charset="0"/>
            </a:rPr>
            <a:t>Buddhism dominated</a:t>
          </a:r>
          <a:endParaRPr lang="en-US" sz="2400" dirty="0">
            <a:latin typeface="Arial Rounded MT Bold" panose="020F0704030504030204" pitchFamily="34" charset="0"/>
          </a:endParaRPr>
        </a:p>
      </dgm:t>
    </dgm:pt>
    <dgm:pt modelId="{D2EEE38E-5E35-4E1D-A17F-030CB416D31A}" type="parTrans" cxnId="{1C39697A-AB3D-4484-9C2E-C6418BBA2861}">
      <dgm:prSet/>
      <dgm:spPr/>
      <dgm:t>
        <a:bodyPr/>
        <a:lstStyle/>
        <a:p>
          <a:endParaRPr lang="en-US"/>
        </a:p>
      </dgm:t>
    </dgm:pt>
    <dgm:pt modelId="{0933F1AD-8A3A-4ABA-8265-942B5B166819}" type="sibTrans" cxnId="{1C39697A-AB3D-4484-9C2E-C6418BBA2861}">
      <dgm:prSet/>
      <dgm:spPr/>
      <dgm:t>
        <a:bodyPr/>
        <a:lstStyle/>
        <a:p>
          <a:endParaRPr lang="en-US"/>
        </a:p>
      </dgm:t>
    </dgm:pt>
    <dgm:pt modelId="{9A769E9D-605E-437A-AFFB-BC2555F21F2E}">
      <dgm:prSet phldrT="[Text]" custT="1"/>
      <dgm:spPr/>
      <dgm:t>
        <a:bodyPr/>
        <a:lstStyle/>
        <a:p>
          <a:pPr algn="l"/>
          <a:endParaRPr lang="en-US" sz="2400" dirty="0">
            <a:latin typeface="Arial Rounded MT Bold" panose="020F0704030504030204" pitchFamily="34" charset="0"/>
          </a:endParaRPr>
        </a:p>
      </dgm:t>
    </dgm:pt>
    <dgm:pt modelId="{1AAF798D-7B2E-4C44-A708-54372222CD64}" type="parTrans" cxnId="{CF1CCCAB-B682-48DE-98C1-989D4C431F9F}">
      <dgm:prSet/>
      <dgm:spPr/>
      <dgm:t>
        <a:bodyPr/>
        <a:lstStyle/>
        <a:p>
          <a:endParaRPr lang="en-US"/>
        </a:p>
      </dgm:t>
    </dgm:pt>
    <dgm:pt modelId="{71FDD8D7-91BE-42FF-8C78-B1FCB6106C64}" type="sibTrans" cxnId="{CF1CCCAB-B682-48DE-98C1-989D4C431F9F}">
      <dgm:prSet/>
      <dgm:spPr/>
      <dgm:t>
        <a:bodyPr/>
        <a:lstStyle/>
        <a:p>
          <a:endParaRPr lang="en-US"/>
        </a:p>
      </dgm:t>
    </dgm:pt>
    <dgm:pt modelId="{C58CEA5D-B2EA-4D13-BA33-3E972F74063B}">
      <dgm:prSet phldrT="[Text]" custT="1"/>
      <dgm:spPr/>
      <dgm:t>
        <a:bodyPr/>
        <a:lstStyle/>
        <a:p>
          <a:pPr algn="l"/>
          <a:r>
            <a:rPr lang="en-US" sz="2400" dirty="0" smtClean="0">
              <a:latin typeface="Arial Rounded MT Bold" panose="020F0704030504030204" pitchFamily="34" charset="0"/>
            </a:rPr>
            <a:t>Kushana</a:t>
          </a:r>
          <a:endParaRPr lang="en-US" sz="2400" dirty="0">
            <a:latin typeface="Arial Rounded MT Bold" panose="020F0704030504030204" pitchFamily="34" charset="0"/>
          </a:endParaRPr>
        </a:p>
      </dgm:t>
    </dgm:pt>
    <dgm:pt modelId="{5AE3D191-A923-47BE-BB32-6B6C5CA4C56D}" type="parTrans" cxnId="{2A258031-E4BD-4CED-85B2-A637AE214123}">
      <dgm:prSet/>
      <dgm:spPr/>
      <dgm:t>
        <a:bodyPr/>
        <a:lstStyle/>
        <a:p>
          <a:endParaRPr lang="en-US"/>
        </a:p>
      </dgm:t>
    </dgm:pt>
    <dgm:pt modelId="{304B2BC7-4120-4EE7-9706-0EBB482608DA}" type="sibTrans" cxnId="{2A258031-E4BD-4CED-85B2-A637AE214123}">
      <dgm:prSet/>
      <dgm:spPr/>
      <dgm:t>
        <a:bodyPr/>
        <a:lstStyle/>
        <a:p>
          <a:endParaRPr lang="en-US"/>
        </a:p>
      </dgm:t>
    </dgm:pt>
    <dgm:pt modelId="{95565331-0E85-45E6-ACEE-4A56664262EA}">
      <dgm:prSet phldrT="[Text]" custT="1"/>
      <dgm:spPr/>
      <dgm:t>
        <a:bodyPr/>
        <a:lstStyle/>
        <a:p>
          <a:pPr algn="l"/>
          <a:r>
            <a:rPr lang="en-US" sz="2400" dirty="0" smtClean="0">
              <a:latin typeface="Arial Rounded MT Bold" panose="020F0704030504030204" pitchFamily="34" charset="0"/>
            </a:rPr>
            <a:t>Kushana</a:t>
          </a:r>
          <a:endParaRPr lang="en-US" sz="2400" dirty="0">
            <a:latin typeface="Arial Rounded MT Bold" panose="020F0704030504030204" pitchFamily="34" charset="0"/>
          </a:endParaRPr>
        </a:p>
      </dgm:t>
    </dgm:pt>
    <dgm:pt modelId="{0B9FDA19-4F6F-4FD6-B731-842924F425EB}" type="parTrans" cxnId="{CD997BFE-3C5B-46BD-BFC1-08A123ED98CF}">
      <dgm:prSet/>
      <dgm:spPr/>
      <dgm:t>
        <a:bodyPr/>
        <a:lstStyle/>
        <a:p>
          <a:endParaRPr lang="en-US"/>
        </a:p>
      </dgm:t>
    </dgm:pt>
    <dgm:pt modelId="{00D13651-5C84-44A7-9A76-E48148475487}" type="sibTrans" cxnId="{CD997BFE-3C5B-46BD-BFC1-08A123ED98CF}">
      <dgm:prSet/>
      <dgm:spPr/>
      <dgm:t>
        <a:bodyPr/>
        <a:lstStyle/>
        <a:p>
          <a:endParaRPr lang="en-US"/>
        </a:p>
      </dgm:t>
    </dgm:pt>
    <dgm:pt modelId="{4EEB73AD-008E-45D5-A707-564AA37028D9}">
      <dgm:prSet phldrT="[Text]" custT="1"/>
      <dgm:spPr/>
      <dgm:t>
        <a:bodyPr/>
        <a:lstStyle/>
        <a:p>
          <a:pPr algn="l"/>
          <a:endParaRPr lang="en-US" sz="2400" dirty="0">
            <a:latin typeface="Arial Rounded MT Bold" panose="020F0704030504030204" pitchFamily="34" charset="0"/>
          </a:endParaRPr>
        </a:p>
      </dgm:t>
    </dgm:pt>
    <dgm:pt modelId="{250CC027-F2F6-4E5F-B1F2-0FA996C534A9}" type="parTrans" cxnId="{0342628E-CFAD-4F43-850D-8C98BA9E22BA}">
      <dgm:prSet/>
      <dgm:spPr/>
      <dgm:t>
        <a:bodyPr/>
        <a:lstStyle/>
        <a:p>
          <a:endParaRPr lang="en-US"/>
        </a:p>
      </dgm:t>
    </dgm:pt>
    <dgm:pt modelId="{81D74766-D5A5-4E4D-8842-118B4CD3163D}" type="sibTrans" cxnId="{0342628E-CFAD-4F43-850D-8C98BA9E22BA}">
      <dgm:prSet/>
      <dgm:spPr/>
      <dgm:t>
        <a:bodyPr/>
        <a:lstStyle/>
        <a:p>
          <a:endParaRPr lang="en-US"/>
        </a:p>
      </dgm:t>
    </dgm:pt>
    <dgm:pt modelId="{C64375EC-0DA9-4A35-B443-A257DB7E253F}">
      <dgm:prSet phldrT="[Text]" custT="1"/>
      <dgm:spPr/>
      <dgm:t>
        <a:bodyPr/>
        <a:lstStyle/>
        <a:p>
          <a:pPr algn="l"/>
          <a:r>
            <a:rPr lang="en-US" sz="2400" dirty="0" err="1" smtClean="0">
              <a:latin typeface="Arial Rounded MT Bold" panose="020F0704030504030204" pitchFamily="34" charset="0"/>
            </a:rPr>
            <a:t>Satvahana</a:t>
          </a:r>
          <a:endParaRPr lang="en-US" sz="2400" dirty="0">
            <a:latin typeface="Arial Rounded MT Bold" panose="020F0704030504030204" pitchFamily="34" charset="0"/>
          </a:endParaRPr>
        </a:p>
      </dgm:t>
    </dgm:pt>
    <dgm:pt modelId="{F6FF9FDD-BF80-4A0D-B85A-91797105ACE9}" type="parTrans" cxnId="{9CC9CCC0-C1B1-4B27-B0E9-548B5389344F}">
      <dgm:prSet/>
      <dgm:spPr/>
      <dgm:t>
        <a:bodyPr/>
        <a:lstStyle/>
        <a:p>
          <a:endParaRPr lang="en-US"/>
        </a:p>
      </dgm:t>
    </dgm:pt>
    <dgm:pt modelId="{14540187-56DB-4960-A7BB-91FB8DC3AEA8}" type="sibTrans" cxnId="{9CC9CCC0-C1B1-4B27-B0E9-548B5389344F}">
      <dgm:prSet/>
      <dgm:spPr/>
      <dgm:t>
        <a:bodyPr/>
        <a:lstStyle/>
        <a:p>
          <a:endParaRPr lang="en-US"/>
        </a:p>
      </dgm:t>
    </dgm:pt>
    <dgm:pt modelId="{311523B2-FD7D-4113-9A6B-46E166C69E97}">
      <dgm:prSet phldrT="[Text]" custT="1"/>
      <dgm:spPr/>
      <dgm:t>
        <a:bodyPr/>
        <a:lstStyle/>
        <a:p>
          <a:pPr algn="l"/>
          <a:r>
            <a:rPr lang="en-US" sz="2400" dirty="0" smtClean="0">
              <a:latin typeface="Arial Rounded MT Bold" panose="020F0704030504030204" pitchFamily="34" charset="0"/>
            </a:rPr>
            <a:t>NWFP</a:t>
          </a:r>
          <a:endParaRPr lang="en-US" sz="2400" dirty="0">
            <a:latin typeface="Arial Rounded MT Bold" panose="020F0704030504030204" pitchFamily="34" charset="0"/>
          </a:endParaRPr>
        </a:p>
      </dgm:t>
    </dgm:pt>
    <dgm:pt modelId="{9AA2ECAB-11C5-4D2D-9213-C58E009831E1}" type="parTrans" cxnId="{7B970C48-010C-4A6C-A435-9FCE5F7CB2D5}">
      <dgm:prSet/>
      <dgm:spPr/>
      <dgm:t>
        <a:bodyPr/>
        <a:lstStyle/>
        <a:p>
          <a:endParaRPr lang="en-US"/>
        </a:p>
      </dgm:t>
    </dgm:pt>
    <dgm:pt modelId="{90D254CC-B4AB-45BA-B7B4-B742B844C800}" type="sibTrans" cxnId="{7B970C48-010C-4A6C-A435-9FCE5F7CB2D5}">
      <dgm:prSet/>
      <dgm:spPr/>
      <dgm:t>
        <a:bodyPr/>
        <a:lstStyle/>
        <a:p>
          <a:endParaRPr lang="en-US"/>
        </a:p>
      </dgm:t>
    </dgm:pt>
    <dgm:pt modelId="{33294D4D-9DB8-4EF5-AE7B-DA7BEE97FE46}">
      <dgm:prSet phldrT="[Text]" custT="1"/>
      <dgm:spPr/>
      <dgm:t>
        <a:bodyPr/>
        <a:lstStyle/>
        <a:p>
          <a:pPr algn="l"/>
          <a:r>
            <a:rPr lang="en-US" sz="2400" dirty="0" smtClean="0">
              <a:latin typeface="Arial Rounded MT Bold" panose="020F0704030504030204" pitchFamily="34" charset="0"/>
            </a:rPr>
            <a:t>Around UP</a:t>
          </a:r>
          <a:endParaRPr lang="en-US" sz="2400" dirty="0">
            <a:latin typeface="Arial Rounded MT Bold" panose="020F0704030504030204" pitchFamily="34" charset="0"/>
          </a:endParaRPr>
        </a:p>
      </dgm:t>
    </dgm:pt>
    <dgm:pt modelId="{5F764CA5-C212-4619-83ED-CBA77F0B6C50}" type="parTrans" cxnId="{F8627DEF-4293-4857-8706-3D6D50687C23}">
      <dgm:prSet/>
      <dgm:spPr/>
      <dgm:t>
        <a:bodyPr/>
        <a:lstStyle/>
        <a:p>
          <a:endParaRPr lang="en-US"/>
        </a:p>
      </dgm:t>
    </dgm:pt>
    <dgm:pt modelId="{DDEB6765-6337-43BF-8218-F8F8CF8FCE47}" type="sibTrans" cxnId="{F8627DEF-4293-4857-8706-3D6D50687C23}">
      <dgm:prSet/>
      <dgm:spPr/>
      <dgm:t>
        <a:bodyPr/>
        <a:lstStyle/>
        <a:p>
          <a:endParaRPr lang="en-US"/>
        </a:p>
      </dgm:t>
    </dgm:pt>
    <dgm:pt modelId="{E56B16C0-4BFD-4F8F-B3EA-9C0E2542C92F}">
      <dgm:prSet phldrT="[Text]" custT="1"/>
      <dgm:spPr/>
      <dgm:t>
        <a:bodyPr/>
        <a:lstStyle/>
        <a:p>
          <a:pPr algn="l"/>
          <a:r>
            <a:rPr lang="en-US" sz="2400" dirty="0" smtClean="0">
              <a:latin typeface="Arial Rounded MT Bold" panose="020F0704030504030204" pitchFamily="34" charset="0"/>
            </a:rPr>
            <a:t>Krishna-</a:t>
          </a:r>
          <a:r>
            <a:rPr lang="en-US" sz="2400" dirty="0" err="1" smtClean="0">
              <a:latin typeface="Arial Rounded MT Bold" panose="020F0704030504030204" pitchFamily="34" charset="0"/>
            </a:rPr>
            <a:t>Godavri</a:t>
          </a:r>
          <a:r>
            <a:rPr lang="en-US" sz="2400" dirty="0" smtClean="0">
              <a:latin typeface="Arial Rounded MT Bold" panose="020F0704030504030204" pitchFamily="34" charset="0"/>
            </a:rPr>
            <a:t> lower valley</a:t>
          </a:r>
          <a:endParaRPr lang="en-US" sz="2400" dirty="0">
            <a:latin typeface="Arial Rounded MT Bold" panose="020F0704030504030204" pitchFamily="34" charset="0"/>
          </a:endParaRPr>
        </a:p>
      </dgm:t>
    </dgm:pt>
    <dgm:pt modelId="{0AD55DDE-69AA-4AE5-A924-FEBAB32A4144}" type="parTrans" cxnId="{4FB6BA77-7912-4CBE-94E7-2B7A30825187}">
      <dgm:prSet/>
      <dgm:spPr/>
      <dgm:t>
        <a:bodyPr/>
        <a:lstStyle/>
        <a:p>
          <a:endParaRPr lang="en-US"/>
        </a:p>
      </dgm:t>
    </dgm:pt>
    <dgm:pt modelId="{82717228-4693-4283-86A9-B9D205634D1C}" type="sibTrans" cxnId="{4FB6BA77-7912-4CBE-94E7-2B7A30825187}">
      <dgm:prSet/>
      <dgm:spPr/>
      <dgm:t>
        <a:bodyPr/>
        <a:lstStyle/>
        <a:p>
          <a:endParaRPr lang="en-US"/>
        </a:p>
      </dgm:t>
    </dgm:pt>
    <dgm:pt modelId="{CE1532A2-D19B-4032-AC26-484996DCB65C}">
      <dgm:prSet phldrT="[Text]" custT="1"/>
      <dgm:spPr/>
      <dgm:t>
        <a:bodyPr/>
        <a:lstStyle/>
        <a:p>
          <a:pPr algn="l"/>
          <a:r>
            <a:rPr lang="en-US" sz="2400" dirty="0" smtClean="0">
              <a:latin typeface="Arial Rounded MT Bold" panose="020F0704030504030204" pitchFamily="34" charset="0"/>
            </a:rPr>
            <a:t>Spiritual Buddha</a:t>
          </a:r>
          <a:endParaRPr lang="en-US" sz="2400" dirty="0">
            <a:latin typeface="Arial Rounded MT Bold" panose="020F0704030504030204" pitchFamily="34" charset="0"/>
          </a:endParaRPr>
        </a:p>
      </dgm:t>
    </dgm:pt>
    <dgm:pt modelId="{D8558706-8B6B-4B62-9A58-B0B74CB971C2}" type="parTrans" cxnId="{447C2ACE-1FEA-48AB-A448-A0C33F966DF1}">
      <dgm:prSet/>
      <dgm:spPr/>
      <dgm:t>
        <a:bodyPr/>
        <a:lstStyle/>
        <a:p>
          <a:endParaRPr lang="en-US"/>
        </a:p>
      </dgm:t>
    </dgm:pt>
    <dgm:pt modelId="{70CA0C59-CEF7-49AA-A95B-BB665486FE95}" type="sibTrans" cxnId="{447C2ACE-1FEA-48AB-A448-A0C33F966DF1}">
      <dgm:prSet/>
      <dgm:spPr/>
      <dgm:t>
        <a:bodyPr/>
        <a:lstStyle/>
        <a:p>
          <a:endParaRPr lang="en-US"/>
        </a:p>
      </dgm:t>
    </dgm:pt>
    <dgm:pt modelId="{626236E5-BED2-468B-8C24-74D0B3AA54CB}">
      <dgm:prSet phldrT="[Text]" custT="1"/>
      <dgm:spPr/>
      <dgm:t>
        <a:bodyPr/>
        <a:lstStyle/>
        <a:p>
          <a:pPr algn="l"/>
          <a:endParaRPr lang="en-US" sz="2400" dirty="0">
            <a:latin typeface="Arial Rounded MT Bold" panose="020F0704030504030204" pitchFamily="34" charset="0"/>
          </a:endParaRPr>
        </a:p>
      </dgm:t>
    </dgm:pt>
    <dgm:pt modelId="{85C89F6F-DA08-468C-8C30-7529C2DD64D4}" type="parTrans" cxnId="{F212602F-34B8-4D21-96FB-37F99571CB35}">
      <dgm:prSet/>
      <dgm:spPr/>
      <dgm:t>
        <a:bodyPr/>
        <a:lstStyle/>
        <a:p>
          <a:endParaRPr lang="en-US"/>
        </a:p>
      </dgm:t>
    </dgm:pt>
    <dgm:pt modelId="{17B3F131-525E-4720-8AA8-98CAAC4F44CA}" type="sibTrans" cxnId="{F212602F-34B8-4D21-96FB-37F99571CB35}">
      <dgm:prSet/>
      <dgm:spPr/>
      <dgm:t>
        <a:bodyPr/>
        <a:lstStyle/>
        <a:p>
          <a:endParaRPr lang="en-US"/>
        </a:p>
      </dgm:t>
    </dgm:pt>
    <dgm:pt modelId="{BBF5DBD1-2633-409D-A53F-57A4888DE17B}">
      <dgm:prSet phldrT="[Text]" custT="1"/>
      <dgm:spPr/>
      <dgm:t>
        <a:bodyPr/>
        <a:lstStyle/>
        <a:p>
          <a:pPr algn="l"/>
          <a:r>
            <a:rPr lang="en-US" sz="2400" dirty="0" smtClean="0">
              <a:latin typeface="Arial Rounded MT Bold" panose="020F0704030504030204" pitchFamily="34" charset="0"/>
            </a:rPr>
            <a:t>delighted </a:t>
          </a:r>
          <a:r>
            <a:rPr lang="en-US" sz="2400" dirty="0" err="1" smtClean="0">
              <a:latin typeface="Arial Rounded MT Bold" panose="020F0704030504030204" pitchFamily="34" charset="0"/>
            </a:rPr>
            <a:t>buddha</a:t>
          </a:r>
          <a:endParaRPr lang="en-US" sz="2400" dirty="0">
            <a:latin typeface="Arial Rounded MT Bold" panose="020F0704030504030204" pitchFamily="34" charset="0"/>
          </a:endParaRPr>
        </a:p>
      </dgm:t>
    </dgm:pt>
    <dgm:pt modelId="{11C593C3-92C0-475C-823D-9C2539954191}" type="parTrans" cxnId="{C8083D8E-4042-4B5F-BA7F-2B2EE06EA9BB}">
      <dgm:prSet/>
      <dgm:spPr/>
      <dgm:t>
        <a:bodyPr/>
        <a:lstStyle/>
        <a:p>
          <a:endParaRPr lang="en-US"/>
        </a:p>
      </dgm:t>
    </dgm:pt>
    <dgm:pt modelId="{FE4F2C20-5013-4A67-B544-BEBEAF9BC3DF}" type="sibTrans" cxnId="{C8083D8E-4042-4B5F-BA7F-2B2EE06EA9BB}">
      <dgm:prSet/>
      <dgm:spPr/>
      <dgm:t>
        <a:bodyPr/>
        <a:lstStyle/>
        <a:p>
          <a:endParaRPr lang="en-US"/>
        </a:p>
      </dgm:t>
    </dgm:pt>
    <dgm:pt modelId="{10F123D3-341F-4B86-BB4A-C023201DED21}">
      <dgm:prSet phldrT="[Text]" custT="1"/>
      <dgm:spPr/>
      <dgm:t>
        <a:bodyPr/>
        <a:lstStyle/>
        <a:p>
          <a:pPr algn="l"/>
          <a:endParaRPr lang="en-US" sz="2400" dirty="0">
            <a:latin typeface="Arial Rounded MT Bold" panose="020F0704030504030204" pitchFamily="34" charset="0"/>
          </a:endParaRPr>
        </a:p>
      </dgm:t>
    </dgm:pt>
    <dgm:pt modelId="{4A247751-F41C-4D6F-B67E-B23DBA4ED804}" type="parTrans" cxnId="{43F3EA36-9CDF-40F3-A72A-987C2FD29270}">
      <dgm:prSet/>
      <dgm:spPr/>
      <dgm:t>
        <a:bodyPr/>
        <a:lstStyle/>
        <a:p>
          <a:endParaRPr lang="en-US"/>
        </a:p>
      </dgm:t>
    </dgm:pt>
    <dgm:pt modelId="{2C4F35EC-BCB8-43BE-A33B-8B883E97E5B1}" type="sibTrans" cxnId="{43F3EA36-9CDF-40F3-A72A-987C2FD29270}">
      <dgm:prSet/>
      <dgm:spPr/>
      <dgm:t>
        <a:bodyPr/>
        <a:lstStyle/>
        <a:p>
          <a:endParaRPr lang="en-US"/>
        </a:p>
      </dgm:t>
    </dgm:pt>
    <dgm:pt modelId="{8A93BA57-E4FE-4B29-835C-CB235805D0E8}">
      <dgm:prSet phldrT="[Text]" custT="1"/>
      <dgm:spPr/>
      <dgm:t>
        <a:bodyPr/>
        <a:lstStyle/>
        <a:p>
          <a:pPr algn="l"/>
          <a:r>
            <a:rPr lang="en-US" sz="2400" u="sng" dirty="0" smtClean="0">
              <a:solidFill>
                <a:schemeClr val="accent4"/>
              </a:solidFill>
              <a:latin typeface="Arial Rounded MT Bold" panose="020F0704030504030204" pitchFamily="34" charset="0"/>
            </a:rPr>
            <a:t>Narrative art</a:t>
          </a:r>
          <a:endParaRPr lang="en-US" sz="2400" u="sng" dirty="0">
            <a:solidFill>
              <a:schemeClr val="accent4"/>
            </a:solidFill>
            <a:latin typeface="Arial Rounded MT Bold" panose="020F0704030504030204" pitchFamily="34" charset="0"/>
          </a:endParaRPr>
        </a:p>
      </dgm:t>
    </dgm:pt>
    <dgm:pt modelId="{B26DCC25-830E-4949-A970-007198C973C0}" type="parTrans" cxnId="{2F1ECF20-69FF-4C4E-A231-7246AF95B74A}">
      <dgm:prSet/>
      <dgm:spPr/>
      <dgm:t>
        <a:bodyPr/>
        <a:lstStyle/>
        <a:p>
          <a:endParaRPr lang="en-US"/>
        </a:p>
      </dgm:t>
    </dgm:pt>
    <dgm:pt modelId="{7A9C4284-412F-4AA5-8153-34F32124EB6E}" type="sibTrans" cxnId="{2F1ECF20-69FF-4C4E-A231-7246AF95B74A}">
      <dgm:prSet/>
      <dgm:spPr/>
      <dgm:t>
        <a:bodyPr/>
        <a:lstStyle/>
        <a:p>
          <a:endParaRPr lang="en-US"/>
        </a:p>
      </dgm:t>
    </dgm:pt>
    <dgm:pt modelId="{9225005F-B0B2-47A7-982B-394AA07A5CC1}">
      <dgm:prSet phldrT="[Text]" custT="1"/>
      <dgm:spPr/>
      <dgm:t>
        <a:bodyPr/>
        <a:lstStyle/>
        <a:p>
          <a:pPr algn="l"/>
          <a:r>
            <a:rPr lang="en-US" sz="2400" dirty="0" err="1" smtClean="0">
              <a:solidFill>
                <a:schemeClr val="bg1"/>
              </a:solidFill>
              <a:latin typeface="Arial Rounded MT Bold" panose="020F0704030504030204" pitchFamily="34" charset="0"/>
            </a:rPr>
            <a:t>Bearded,mushtaq</a:t>
          </a:r>
          <a:r>
            <a:rPr lang="en-US" sz="2400" dirty="0" smtClean="0">
              <a:solidFill>
                <a:schemeClr val="bg1"/>
              </a:solidFill>
              <a:latin typeface="Arial Rounded MT Bold" panose="020F0704030504030204" pitchFamily="34" charset="0"/>
            </a:rPr>
            <a:t>, eyes-half closed, </a:t>
          </a:r>
          <a:r>
            <a:rPr lang="en-US" sz="2400" dirty="0" err="1" smtClean="0">
              <a:solidFill>
                <a:schemeClr val="bg1"/>
              </a:solidFill>
              <a:latin typeface="Arial Rounded MT Bold" panose="020F0704030504030204" pitchFamily="34" charset="0"/>
            </a:rPr>
            <a:t>propumurance</a:t>
          </a:r>
          <a:r>
            <a:rPr lang="en-US" sz="2400" dirty="0" smtClean="0">
              <a:solidFill>
                <a:schemeClr val="bg1"/>
              </a:solidFill>
              <a:latin typeface="Arial Rounded MT Bold" panose="020F0704030504030204" pitchFamily="34" charset="0"/>
            </a:rPr>
            <a:t>, </a:t>
          </a:r>
          <a:r>
            <a:rPr lang="en-US" sz="2400" dirty="0" err="1" smtClean="0">
              <a:solidFill>
                <a:schemeClr val="bg1"/>
              </a:solidFill>
              <a:latin typeface="Arial Rounded MT Bold" panose="020F0704030504030204" pitchFamily="34" charset="0"/>
            </a:rPr>
            <a:t>weavy</a:t>
          </a:r>
          <a:r>
            <a:rPr lang="en-US" sz="2400" dirty="0" smtClean="0">
              <a:solidFill>
                <a:schemeClr val="bg1"/>
              </a:solidFill>
              <a:latin typeface="Arial Rounded MT Bold" panose="020F0704030504030204" pitchFamily="34" charset="0"/>
            </a:rPr>
            <a:t> </a:t>
          </a:r>
          <a:r>
            <a:rPr lang="en-US" sz="2400" dirty="0" err="1" smtClean="0">
              <a:solidFill>
                <a:schemeClr val="bg1"/>
              </a:solidFill>
              <a:latin typeface="Arial Rounded MT Bold" panose="020F0704030504030204" pitchFamily="34" charset="0"/>
            </a:rPr>
            <a:t>hair,large</a:t>
          </a:r>
          <a:r>
            <a:rPr lang="en-US" sz="2400" dirty="0" smtClean="0">
              <a:solidFill>
                <a:schemeClr val="bg1"/>
              </a:solidFill>
              <a:latin typeface="Arial Rounded MT Bold" panose="020F0704030504030204" pitchFamily="34" charset="0"/>
            </a:rPr>
            <a:t> </a:t>
          </a:r>
          <a:r>
            <a:rPr lang="en-US" sz="2400" dirty="0" err="1" smtClean="0">
              <a:solidFill>
                <a:schemeClr val="bg1"/>
              </a:solidFill>
              <a:latin typeface="Arial Rounded MT Bold" panose="020F0704030504030204" pitchFamily="34" charset="0"/>
            </a:rPr>
            <a:t>ears,seated</a:t>
          </a:r>
          <a:r>
            <a:rPr lang="en-US" sz="2400" dirty="0" smtClean="0">
              <a:solidFill>
                <a:schemeClr val="bg1"/>
              </a:solidFill>
              <a:latin typeface="Arial Rounded MT Bold" panose="020F0704030504030204" pitchFamily="34" charset="0"/>
            </a:rPr>
            <a:t> in </a:t>
          </a:r>
          <a:r>
            <a:rPr lang="en-US" sz="2400" u="sng" dirty="0" smtClean="0">
              <a:solidFill>
                <a:schemeClr val="bg1"/>
              </a:solidFill>
              <a:latin typeface="Arial Rounded MT Bold" panose="020F0704030504030204" pitchFamily="34" charset="0"/>
            </a:rPr>
            <a:t>‘yogi</a:t>
          </a:r>
          <a:r>
            <a:rPr lang="en-US" sz="2400" dirty="0" smtClean="0">
              <a:solidFill>
                <a:schemeClr val="bg1"/>
              </a:solidFill>
              <a:latin typeface="Arial Rounded MT Bold" panose="020F0704030504030204" pitchFamily="34" charset="0"/>
            </a:rPr>
            <a:t>’ posture</a:t>
          </a:r>
          <a:endParaRPr lang="en-US" sz="2400" dirty="0">
            <a:solidFill>
              <a:schemeClr val="bg1"/>
            </a:solidFill>
            <a:latin typeface="Arial Rounded MT Bold" panose="020F0704030504030204" pitchFamily="34" charset="0"/>
          </a:endParaRPr>
        </a:p>
      </dgm:t>
    </dgm:pt>
    <dgm:pt modelId="{10F11C2E-A036-4BFC-9290-3B5620E422AE}" type="parTrans" cxnId="{64987F48-3711-4F77-9D6F-24507D9B70E4}">
      <dgm:prSet/>
      <dgm:spPr/>
      <dgm:t>
        <a:bodyPr/>
        <a:lstStyle/>
        <a:p>
          <a:endParaRPr lang="en-US"/>
        </a:p>
      </dgm:t>
    </dgm:pt>
    <dgm:pt modelId="{97C6F3B7-5C96-4625-AE79-34C01F960174}" type="sibTrans" cxnId="{64987F48-3711-4F77-9D6F-24507D9B70E4}">
      <dgm:prSet/>
      <dgm:spPr/>
      <dgm:t>
        <a:bodyPr/>
        <a:lstStyle/>
        <a:p>
          <a:endParaRPr lang="en-US"/>
        </a:p>
      </dgm:t>
    </dgm:pt>
    <dgm:pt modelId="{2EC6BF84-8B3A-4A24-B1A6-3312B18B943F}">
      <dgm:prSet phldrT="[Text]" custT="1"/>
      <dgm:spPr/>
      <dgm:t>
        <a:bodyPr/>
        <a:lstStyle/>
        <a:p>
          <a:pPr algn="l"/>
          <a:r>
            <a:rPr lang="en-US" sz="2400" dirty="0" err="1" smtClean="0">
              <a:latin typeface="Arial Rounded MT Bold" panose="020F0704030504030204" pitchFamily="34" charset="0"/>
            </a:rPr>
            <a:t>Masculine,Grace</a:t>
          </a:r>
          <a:r>
            <a:rPr lang="en-US" sz="2400" dirty="0" smtClean="0">
              <a:latin typeface="Arial Rounded MT Bold" panose="020F0704030504030204" pitchFamily="34" charset="0"/>
            </a:rPr>
            <a:t> on the </a:t>
          </a:r>
          <a:r>
            <a:rPr lang="en-US" sz="2400" dirty="0" err="1" smtClean="0">
              <a:latin typeface="Arial Rounded MT Bold" panose="020F0704030504030204" pitchFamily="34" charset="0"/>
            </a:rPr>
            <a:t>face,energetic</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body,tight</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dress,seated</a:t>
          </a:r>
          <a:r>
            <a:rPr lang="en-US" sz="2400" dirty="0" smtClean="0">
              <a:latin typeface="Arial Rounded MT Bold" panose="020F0704030504030204" pitchFamily="34" charset="0"/>
            </a:rPr>
            <a:t> in </a:t>
          </a:r>
          <a:r>
            <a:rPr lang="en-US" sz="2400" u="sng" dirty="0" err="1" smtClean="0">
              <a:latin typeface="Arial Rounded MT Bold" panose="020F0704030504030204" pitchFamily="34" charset="0"/>
            </a:rPr>
            <a:t>padmasana</a:t>
          </a:r>
          <a:r>
            <a:rPr lang="en-US" sz="2400" dirty="0" smtClean="0">
              <a:latin typeface="Arial Rounded MT Bold" panose="020F0704030504030204" pitchFamily="34" charset="0"/>
            </a:rPr>
            <a:t> posture</a:t>
          </a:r>
          <a:endParaRPr lang="en-US" sz="2400" dirty="0">
            <a:latin typeface="Arial Rounded MT Bold" panose="020F0704030504030204" pitchFamily="34" charset="0"/>
          </a:endParaRPr>
        </a:p>
      </dgm:t>
    </dgm:pt>
    <dgm:pt modelId="{BDED632B-28EE-434A-8176-8057CA905E24}" type="parTrans" cxnId="{476CAD47-07B3-4F8D-AB56-D76174A72DD3}">
      <dgm:prSet/>
      <dgm:spPr/>
      <dgm:t>
        <a:bodyPr/>
        <a:lstStyle/>
        <a:p>
          <a:endParaRPr lang="en-US"/>
        </a:p>
      </dgm:t>
    </dgm:pt>
    <dgm:pt modelId="{5AB493E3-9C12-45A6-B836-F46C14E05FDB}" type="sibTrans" cxnId="{476CAD47-07B3-4F8D-AB56-D76174A72DD3}">
      <dgm:prSet/>
      <dgm:spPr/>
      <dgm:t>
        <a:bodyPr/>
        <a:lstStyle/>
        <a:p>
          <a:endParaRPr lang="en-US"/>
        </a:p>
      </dgm:t>
    </dgm:pt>
    <dgm:pt modelId="{5AB917A8-CD73-4D48-97AF-7149B4D30E0A}">
      <dgm:prSet phldrT="[Text]" custT="1"/>
      <dgm:spPr/>
      <dgm:t>
        <a:bodyPr/>
        <a:lstStyle/>
        <a:p>
          <a:pPr algn="l"/>
          <a:r>
            <a:rPr lang="en-US" sz="2400" u="none" dirty="0" smtClean="0">
              <a:solidFill>
                <a:schemeClr val="bg1"/>
              </a:solidFill>
              <a:latin typeface="Arial Rounded MT Bold" panose="020F0704030504030204" pitchFamily="34" charset="0"/>
            </a:rPr>
            <a:t>Depicting themes from </a:t>
          </a:r>
          <a:r>
            <a:rPr lang="en-US" sz="2400" u="none" dirty="0" err="1" smtClean="0">
              <a:solidFill>
                <a:schemeClr val="bg1"/>
              </a:solidFill>
              <a:latin typeface="Arial Rounded MT Bold" panose="020F0704030504030204" pitchFamily="34" charset="0"/>
            </a:rPr>
            <a:t>jataka</a:t>
          </a:r>
          <a:r>
            <a:rPr lang="en-US" sz="2400" u="none" dirty="0" smtClean="0">
              <a:solidFill>
                <a:schemeClr val="bg1"/>
              </a:solidFill>
              <a:latin typeface="Arial Rounded MT Bold" panose="020F0704030504030204" pitchFamily="34" charset="0"/>
            </a:rPr>
            <a:t> </a:t>
          </a:r>
          <a:r>
            <a:rPr lang="en-US" sz="2400" u="none" dirty="0" err="1" smtClean="0">
              <a:solidFill>
                <a:schemeClr val="bg1"/>
              </a:solidFill>
              <a:latin typeface="Arial Rounded MT Bold" panose="020F0704030504030204" pitchFamily="34" charset="0"/>
            </a:rPr>
            <a:t>tales,life</a:t>
          </a:r>
          <a:r>
            <a:rPr lang="en-US" sz="2400" u="none" dirty="0" smtClean="0">
              <a:solidFill>
                <a:schemeClr val="bg1"/>
              </a:solidFill>
              <a:latin typeface="Arial Rounded MT Bold" panose="020F0704030504030204" pitchFamily="34" charset="0"/>
            </a:rPr>
            <a:t> of Buddha</a:t>
          </a:r>
          <a:endParaRPr lang="en-US" sz="2400" u="none" dirty="0">
            <a:solidFill>
              <a:schemeClr val="bg1"/>
            </a:solidFill>
            <a:latin typeface="Arial Rounded MT Bold" panose="020F0704030504030204" pitchFamily="34" charset="0"/>
          </a:endParaRPr>
        </a:p>
      </dgm:t>
    </dgm:pt>
    <dgm:pt modelId="{A2185931-B940-4FB2-A470-F50A6509432C}" type="parTrans" cxnId="{C876EF3E-5874-403F-9514-C7295DC4B136}">
      <dgm:prSet/>
      <dgm:spPr/>
      <dgm:t>
        <a:bodyPr/>
        <a:lstStyle/>
        <a:p>
          <a:endParaRPr lang="en-US"/>
        </a:p>
      </dgm:t>
    </dgm:pt>
    <dgm:pt modelId="{CC0E8773-DF24-4F71-8444-40DFFC5DB7EC}" type="sibTrans" cxnId="{C876EF3E-5874-403F-9514-C7295DC4B136}">
      <dgm:prSet/>
      <dgm:spPr/>
      <dgm:t>
        <a:bodyPr/>
        <a:lstStyle/>
        <a:p>
          <a:endParaRPr lang="en-US"/>
        </a:p>
      </dgm:t>
    </dgm:pt>
    <dgm:pt modelId="{67AA7D1B-C63F-4461-85DC-2C7CDA7081C1}">
      <dgm:prSet phldrT="[Text]" custT="1"/>
      <dgm:spPr/>
      <dgm:t>
        <a:bodyPr/>
        <a:lstStyle/>
        <a:p>
          <a:pPr algn="l"/>
          <a:endParaRPr lang="en-US" sz="2400" u="sng" dirty="0">
            <a:solidFill>
              <a:schemeClr val="accent4"/>
            </a:solidFill>
            <a:latin typeface="Arial Rounded MT Bold" panose="020F0704030504030204" pitchFamily="34" charset="0"/>
          </a:endParaRPr>
        </a:p>
      </dgm:t>
    </dgm:pt>
    <dgm:pt modelId="{E69B67E8-56DD-4383-87D2-12CC6592BF62}" type="parTrans" cxnId="{6C503BFB-75C5-4995-87AF-D82878CDA431}">
      <dgm:prSet/>
      <dgm:spPr/>
      <dgm:t>
        <a:bodyPr/>
        <a:lstStyle/>
        <a:p>
          <a:endParaRPr lang="en-US"/>
        </a:p>
      </dgm:t>
    </dgm:pt>
    <dgm:pt modelId="{7BC287A5-ACC8-4A36-A5E2-9C266DBF054C}" type="sibTrans" cxnId="{6C503BFB-75C5-4995-87AF-D82878CDA431}">
      <dgm:prSet/>
      <dgm:spPr/>
      <dgm:t>
        <a:bodyPr/>
        <a:lstStyle/>
        <a:p>
          <a:endParaRPr lang="en-US"/>
        </a:p>
      </dgm:t>
    </dgm:pt>
    <dgm:pt modelId="{6C55E1C7-8A46-48EF-BE12-5574F86CDC36}">
      <dgm:prSet phldrT="[Text]" custT="1"/>
      <dgm:spPr/>
      <dgm:t>
        <a:bodyPr/>
        <a:lstStyle/>
        <a:p>
          <a:pPr algn="l"/>
          <a:r>
            <a:rPr lang="en-US" sz="2400" dirty="0" smtClean="0">
              <a:latin typeface="Arial Rounded MT Bold" panose="020F0704030504030204" pitchFamily="34" charset="0"/>
            </a:rPr>
            <a:t>Outside influence</a:t>
          </a:r>
          <a:endParaRPr lang="en-US" sz="2400" dirty="0">
            <a:latin typeface="Arial Rounded MT Bold" panose="020F0704030504030204" pitchFamily="34" charset="0"/>
          </a:endParaRPr>
        </a:p>
      </dgm:t>
    </dgm:pt>
    <dgm:pt modelId="{614EA7F4-72F2-48C0-A1A4-8371BF7EEB0C}" type="parTrans" cxnId="{D7BED922-57BE-45B9-88BD-E267751AEA5D}">
      <dgm:prSet/>
      <dgm:spPr/>
      <dgm:t>
        <a:bodyPr/>
        <a:lstStyle/>
        <a:p>
          <a:endParaRPr lang="en-US"/>
        </a:p>
      </dgm:t>
    </dgm:pt>
    <dgm:pt modelId="{8B2724C0-11AC-4DF5-9188-B6710DC80553}" type="sibTrans" cxnId="{D7BED922-57BE-45B9-88BD-E267751AEA5D}">
      <dgm:prSet/>
      <dgm:spPr/>
      <dgm:t>
        <a:bodyPr/>
        <a:lstStyle/>
        <a:p>
          <a:endParaRPr lang="en-US"/>
        </a:p>
      </dgm:t>
    </dgm:pt>
    <dgm:pt modelId="{9054DD74-EAFA-4B49-9B49-77984DCF427B}">
      <dgm:prSet phldrT="[Text]" custT="1"/>
      <dgm:spPr/>
      <dgm:t>
        <a:bodyPr/>
        <a:lstStyle/>
        <a:p>
          <a:pPr algn="l"/>
          <a:r>
            <a:rPr lang="en-US" sz="2400" dirty="0" err="1" smtClean="0">
              <a:latin typeface="Arial Rounded MT Bold" panose="020F0704030504030204" pitchFamily="34" charset="0"/>
            </a:rPr>
            <a:t>Indegeneous</a:t>
          </a:r>
          <a:endParaRPr lang="en-US" sz="2400" dirty="0">
            <a:latin typeface="Arial Rounded MT Bold" panose="020F0704030504030204" pitchFamily="34" charset="0"/>
          </a:endParaRPr>
        </a:p>
      </dgm:t>
    </dgm:pt>
    <dgm:pt modelId="{9E3B0DC5-E7B0-4A7C-ABB3-0E14C9A75BB1}" type="parTrans" cxnId="{2B14CFB9-291B-47DA-93E8-B3CEACDEBB9D}">
      <dgm:prSet/>
      <dgm:spPr/>
      <dgm:t>
        <a:bodyPr/>
        <a:lstStyle/>
        <a:p>
          <a:endParaRPr lang="en-US"/>
        </a:p>
      </dgm:t>
    </dgm:pt>
    <dgm:pt modelId="{CD3321C4-91D5-4BDF-9B2E-38EE9DFECBE2}" type="sibTrans" cxnId="{2B14CFB9-291B-47DA-93E8-B3CEACDEBB9D}">
      <dgm:prSet/>
      <dgm:spPr/>
      <dgm:t>
        <a:bodyPr/>
        <a:lstStyle/>
        <a:p>
          <a:endParaRPr lang="en-US"/>
        </a:p>
      </dgm:t>
    </dgm:pt>
    <dgm:pt modelId="{CB29DBE8-B2E7-4051-8AEF-EAE6CE641089}">
      <dgm:prSet phldrT="[Text]" custT="1"/>
      <dgm:spPr/>
      <dgm:t>
        <a:bodyPr/>
        <a:lstStyle/>
        <a:p>
          <a:pPr algn="l"/>
          <a:r>
            <a:rPr lang="en-US" sz="2400" dirty="0" err="1" smtClean="0">
              <a:latin typeface="Arial Rounded MT Bold" panose="020F0704030504030204" pitchFamily="34" charset="0"/>
            </a:rPr>
            <a:t>Indegeneous</a:t>
          </a:r>
          <a:endParaRPr lang="en-US" sz="2400" dirty="0">
            <a:latin typeface="Arial Rounded MT Bold" panose="020F0704030504030204" pitchFamily="34" charset="0"/>
          </a:endParaRPr>
        </a:p>
      </dgm:t>
    </dgm:pt>
    <dgm:pt modelId="{D135C8EA-2A24-4491-8026-AF8DA0CFBD47}" type="parTrans" cxnId="{C246DC4A-546D-43AC-AA6C-96CEE4FFF5F0}">
      <dgm:prSet/>
      <dgm:spPr/>
      <dgm:t>
        <a:bodyPr/>
        <a:lstStyle/>
        <a:p>
          <a:endParaRPr lang="en-US"/>
        </a:p>
      </dgm:t>
    </dgm:pt>
    <dgm:pt modelId="{2C6D2A6E-D8DC-4570-8DFF-997A4B303990}" type="sibTrans" cxnId="{C246DC4A-546D-43AC-AA6C-96CEE4FFF5F0}">
      <dgm:prSet/>
      <dgm:spPr/>
      <dgm:t>
        <a:bodyPr/>
        <a:lstStyle/>
        <a:p>
          <a:endParaRPr lang="en-US"/>
        </a:p>
      </dgm:t>
    </dgm:pt>
    <dgm:pt modelId="{B2E8B4E1-C398-48F8-A2DE-A8503F183C07}">
      <dgm:prSet phldrT="[Text]" custT="1"/>
      <dgm:spPr/>
      <dgm:t>
        <a:bodyPr/>
        <a:lstStyle/>
        <a:p>
          <a:pPr algn="l"/>
          <a:r>
            <a:rPr lang="en-US" sz="2400" dirty="0" smtClean="0">
              <a:latin typeface="Arial Rounded MT Bold" panose="020F0704030504030204" pitchFamily="34" charset="0"/>
            </a:rPr>
            <a:t>Reminds Apollo</a:t>
          </a:r>
          <a:endParaRPr lang="en-US" sz="2400" dirty="0">
            <a:latin typeface="Arial Rounded MT Bold" panose="020F0704030504030204" pitchFamily="34" charset="0"/>
          </a:endParaRPr>
        </a:p>
      </dgm:t>
    </dgm:pt>
    <dgm:pt modelId="{0F3D6E32-7F7C-456D-A8C2-6AD834F7EF2A}" type="parTrans" cxnId="{658C2CBC-52CE-42FD-AC6C-94DF19248B39}">
      <dgm:prSet/>
      <dgm:spPr/>
    </dgm:pt>
    <dgm:pt modelId="{D05DF3A7-F0DE-4043-88B3-4E52FA1626C6}" type="sibTrans" cxnId="{658C2CBC-52CE-42FD-AC6C-94DF19248B39}">
      <dgm:prSet/>
      <dgm:spPr/>
    </dgm:pt>
    <dgm:pt modelId="{D4661DFA-3D9B-4CBD-8ADD-DBAA7B07BEF9}">
      <dgm:prSet phldrT="[Text]" custT="1"/>
      <dgm:spPr/>
      <dgm:t>
        <a:bodyPr/>
        <a:lstStyle/>
        <a:p>
          <a:pPr algn="l"/>
          <a:r>
            <a:rPr lang="en-US" sz="2400" dirty="0" smtClean="0">
              <a:latin typeface="Arial Rounded MT Bold" panose="020F0704030504030204" pitchFamily="34" charset="0"/>
            </a:rPr>
            <a:t>Reminds </a:t>
          </a:r>
          <a:r>
            <a:rPr lang="en-US" sz="2400" dirty="0" err="1" smtClean="0">
              <a:latin typeface="Arial Rounded MT Bold" panose="020F0704030504030204" pitchFamily="34" charset="0"/>
            </a:rPr>
            <a:t>Yaksha</a:t>
          </a:r>
          <a:endParaRPr lang="en-US" sz="2400" dirty="0">
            <a:latin typeface="Arial Rounded MT Bold" panose="020F0704030504030204" pitchFamily="34" charset="0"/>
          </a:endParaRPr>
        </a:p>
      </dgm:t>
    </dgm:pt>
    <dgm:pt modelId="{845210C2-4160-4D66-BCFD-E3013BB52054}" type="parTrans" cxnId="{57334265-A06D-4D98-A8FB-E697136E355B}">
      <dgm:prSet/>
      <dgm:spPr/>
    </dgm:pt>
    <dgm:pt modelId="{25147904-1F6D-4548-A3F5-A807244D7201}" type="sibTrans" cxnId="{57334265-A06D-4D98-A8FB-E697136E355B}">
      <dgm:prSet/>
      <dgm:spPr/>
    </dgm:pt>
    <dgm:pt modelId="{F3391AB3-D225-4A60-8B34-1AEA9962B661}" type="pres">
      <dgm:prSet presAssocID="{83B2BA09-D509-4258-AC88-19E3409EEFC5}" presName="Name0" presStyleCnt="0">
        <dgm:presLayoutVars>
          <dgm:dir/>
          <dgm:animLvl val="lvl"/>
          <dgm:resizeHandles val="exact"/>
        </dgm:presLayoutVars>
      </dgm:prSet>
      <dgm:spPr/>
      <dgm:t>
        <a:bodyPr/>
        <a:lstStyle/>
        <a:p>
          <a:endParaRPr lang="en-US"/>
        </a:p>
      </dgm:t>
    </dgm:pt>
    <dgm:pt modelId="{73F54525-9BD3-4A0A-B27E-68383E72F1E8}" type="pres">
      <dgm:prSet presAssocID="{DBA98489-2948-4C99-8508-00C2D14DEE38}" presName="composite" presStyleCnt="0"/>
      <dgm:spPr/>
    </dgm:pt>
    <dgm:pt modelId="{C1160A70-F291-4148-A4FD-5801FC70D796}" type="pres">
      <dgm:prSet presAssocID="{DBA98489-2948-4C99-8508-00C2D14DEE38}" presName="parTx" presStyleLbl="alignNode1" presStyleIdx="0" presStyleCnt="3" custFlipVert="1" custScaleX="127563" custScaleY="3768" custLinFactNeighborX="522" custLinFactNeighborY="-2917">
        <dgm:presLayoutVars>
          <dgm:chMax val="0"/>
          <dgm:chPref val="0"/>
          <dgm:bulletEnabled val="1"/>
        </dgm:presLayoutVars>
      </dgm:prSet>
      <dgm:spPr/>
      <dgm:t>
        <a:bodyPr/>
        <a:lstStyle/>
        <a:p>
          <a:endParaRPr lang="en-US"/>
        </a:p>
      </dgm:t>
    </dgm:pt>
    <dgm:pt modelId="{6CD79248-CB06-480C-AA73-2601042EEEC4}" type="pres">
      <dgm:prSet presAssocID="{DBA98489-2948-4C99-8508-00C2D14DEE38}" presName="desTx" presStyleLbl="alignAccFollowNode1" presStyleIdx="0" presStyleCnt="3" custScaleX="128433">
        <dgm:presLayoutVars>
          <dgm:bulletEnabled val="1"/>
        </dgm:presLayoutVars>
      </dgm:prSet>
      <dgm:spPr/>
      <dgm:t>
        <a:bodyPr/>
        <a:lstStyle/>
        <a:p>
          <a:endParaRPr lang="en-US"/>
        </a:p>
      </dgm:t>
    </dgm:pt>
    <dgm:pt modelId="{A955C197-C94C-42A0-AA23-761F7554E91D}" type="pres">
      <dgm:prSet presAssocID="{9657D46E-C406-4DEE-B290-3A52FCC90408}" presName="space" presStyleCnt="0"/>
      <dgm:spPr/>
    </dgm:pt>
    <dgm:pt modelId="{63A24481-B3E9-4E89-8E2C-63F487039116}" type="pres">
      <dgm:prSet presAssocID="{555C52A2-99D8-44F2-A6ED-84E6767F8C5F}" presName="composite" presStyleCnt="0"/>
      <dgm:spPr/>
    </dgm:pt>
    <dgm:pt modelId="{2FFD8697-C020-4D3B-B4CF-2363C2642775}" type="pres">
      <dgm:prSet presAssocID="{555C52A2-99D8-44F2-A6ED-84E6767F8C5F}" presName="parTx" presStyleLbl="alignNode1" presStyleIdx="1" presStyleCnt="3" custScaleX="116210">
        <dgm:presLayoutVars>
          <dgm:chMax val="0"/>
          <dgm:chPref val="0"/>
          <dgm:bulletEnabled val="1"/>
        </dgm:presLayoutVars>
      </dgm:prSet>
      <dgm:spPr/>
      <dgm:t>
        <a:bodyPr/>
        <a:lstStyle/>
        <a:p>
          <a:endParaRPr lang="en-US"/>
        </a:p>
      </dgm:t>
    </dgm:pt>
    <dgm:pt modelId="{4F8FAC95-40B2-461A-9B98-3CE898ACFF4D}" type="pres">
      <dgm:prSet presAssocID="{555C52A2-99D8-44F2-A6ED-84E6767F8C5F}" presName="desTx" presStyleLbl="alignAccFollowNode1" presStyleIdx="1" presStyleCnt="3" custScaleX="115958" custLinFactNeighborX="-3657" custLinFactNeighborY="-7063">
        <dgm:presLayoutVars>
          <dgm:bulletEnabled val="1"/>
        </dgm:presLayoutVars>
      </dgm:prSet>
      <dgm:spPr/>
      <dgm:t>
        <a:bodyPr/>
        <a:lstStyle/>
        <a:p>
          <a:endParaRPr lang="en-US"/>
        </a:p>
      </dgm:t>
    </dgm:pt>
    <dgm:pt modelId="{C80E93F4-BCAC-406D-87A8-19ADD1F63835}" type="pres">
      <dgm:prSet presAssocID="{4A126328-28C5-475A-A598-4738568F4854}" presName="space" presStyleCnt="0"/>
      <dgm:spPr/>
    </dgm:pt>
    <dgm:pt modelId="{11765C7D-E37B-4272-BEF4-D01225439C5D}" type="pres">
      <dgm:prSet presAssocID="{28C816A4-0806-4226-B8C9-43D9B8E9938B}" presName="composite" presStyleCnt="0"/>
      <dgm:spPr/>
    </dgm:pt>
    <dgm:pt modelId="{0EA786F2-F371-4CF0-976F-C5C989E888E1}" type="pres">
      <dgm:prSet presAssocID="{28C816A4-0806-4226-B8C9-43D9B8E9938B}" presName="parTx" presStyleLbl="alignNode1" presStyleIdx="2" presStyleCnt="3" custScaleX="112485">
        <dgm:presLayoutVars>
          <dgm:chMax val="0"/>
          <dgm:chPref val="0"/>
          <dgm:bulletEnabled val="1"/>
        </dgm:presLayoutVars>
      </dgm:prSet>
      <dgm:spPr/>
      <dgm:t>
        <a:bodyPr/>
        <a:lstStyle/>
        <a:p>
          <a:endParaRPr lang="en-US"/>
        </a:p>
      </dgm:t>
    </dgm:pt>
    <dgm:pt modelId="{59AE02BD-20DC-4033-842F-BA2992CBE6C8}" type="pres">
      <dgm:prSet presAssocID="{28C816A4-0806-4226-B8C9-43D9B8E9938B}" presName="desTx" presStyleLbl="alignAccFollowNode1" presStyleIdx="2" presStyleCnt="3" custScaleX="112812">
        <dgm:presLayoutVars>
          <dgm:bulletEnabled val="1"/>
        </dgm:presLayoutVars>
      </dgm:prSet>
      <dgm:spPr/>
      <dgm:t>
        <a:bodyPr/>
        <a:lstStyle/>
        <a:p>
          <a:endParaRPr lang="en-US"/>
        </a:p>
      </dgm:t>
    </dgm:pt>
  </dgm:ptLst>
  <dgm:cxnLst>
    <dgm:cxn modelId="{2F93A608-4E9B-4B5C-A8F5-D370F249D6A7}" type="presOf" srcId="{DBA98489-2948-4C99-8508-00C2D14DEE38}" destId="{C1160A70-F291-4148-A4FD-5801FC70D796}" srcOrd="0" destOrd="0" presId="urn:microsoft.com/office/officeart/2005/8/layout/hList1"/>
    <dgm:cxn modelId="{7BBF29A1-E373-41E0-A18B-1C6AE6711A67}" srcId="{555C52A2-99D8-44F2-A6ED-84E6767F8C5F}" destId="{1358C593-9094-4FEB-A827-A2E941FFE2A0}" srcOrd="3" destOrd="0" parTransId="{6239F46E-6268-4424-A64A-A514316A71E0}" sibTransId="{40E34655-A0AA-4F53-B80B-20AE844D9BBB}"/>
    <dgm:cxn modelId="{4A86E466-9C4E-45DB-84F8-E21E6DD57E16}" type="presOf" srcId="{1DEC63B7-B3AC-4B6B-A31E-BB7C919A2658}" destId="{59AE02BD-20DC-4033-842F-BA2992CBE6C8}" srcOrd="0" destOrd="4" presId="urn:microsoft.com/office/officeart/2005/8/layout/hList1"/>
    <dgm:cxn modelId="{43F3EA36-9CDF-40F3-A72A-987C2FD29270}" srcId="{555C52A2-99D8-44F2-A6ED-84E6767F8C5F}" destId="{10F123D3-341F-4B86-BB4A-C023201DED21}" srcOrd="7" destOrd="0" parTransId="{4A247751-F41C-4D6F-B67E-B23DBA4ED804}" sibTransId="{2C4F35EC-BCB8-43BE-A33B-8B883E97E5B1}"/>
    <dgm:cxn modelId="{218A8225-2EF2-4F24-A568-57416604457D}" srcId="{28C816A4-0806-4226-B8C9-43D9B8E9938B}" destId="{DB1FB26C-B61A-49D9-8A68-9ADB98DD2117}" srcOrd="0" destOrd="0" parTransId="{28F1ACDC-A66C-4D72-9EEE-E2C55D88C9A0}" sibTransId="{FC2AB6FE-AB40-4B36-A546-8001651C5440}"/>
    <dgm:cxn modelId="{190C9241-6E3E-4C61-8F70-6C225703357E}" type="presOf" srcId="{9054DD74-EAFA-4B49-9B49-77984DCF427B}" destId="{4F8FAC95-40B2-461A-9B98-3CE898ACFF4D}" srcOrd="0" destOrd="1" presId="urn:microsoft.com/office/officeart/2005/8/layout/hList1"/>
    <dgm:cxn modelId="{A36392AC-68C3-418C-89B9-45EC36C719F8}" type="presOf" srcId="{FED21087-DC69-49BD-A8E5-CAC7C5C129E2}" destId="{4F8FAC95-40B2-461A-9B98-3CE898ACFF4D}" srcOrd="0" destOrd="0" presId="urn:microsoft.com/office/officeart/2005/8/layout/hList1"/>
    <dgm:cxn modelId="{4FB6BA77-7912-4CBE-94E7-2B7A30825187}" srcId="{28C816A4-0806-4226-B8C9-43D9B8E9938B}" destId="{E56B16C0-4BFD-4F8F-B3EA-9C0E2542C92F}" srcOrd="6" destOrd="0" parTransId="{0AD55DDE-69AA-4AE5-A924-FEBAB32A4144}" sibTransId="{82717228-4693-4283-86A9-B9D205634D1C}"/>
    <dgm:cxn modelId="{176A5B92-81A4-43DE-9FF4-3DE75D69C5A2}" type="presOf" srcId="{555C52A2-99D8-44F2-A6ED-84E6767F8C5F}" destId="{2FFD8697-C020-4D3B-B4CF-2363C2642775}" srcOrd="0" destOrd="0" presId="urn:microsoft.com/office/officeart/2005/8/layout/hList1"/>
    <dgm:cxn modelId="{DF6C3649-7D86-4870-9A44-8EA80874966B}" type="presOf" srcId="{8A93BA57-E4FE-4B29-835C-CB235805D0E8}" destId="{59AE02BD-20DC-4033-842F-BA2992CBE6C8}" srcOrd="0" destOrd="7" presId="urn:microsoft.com/office/officeart/2005/8/layout/hList1"/>
    <dgm:cxn modelId="{7E75219C-2A62-4F3A-BB8C-8A7AB6891D2E}" type="presOf" srcId="{33294D4D-9DB8-4EF5-AE7B-DA7BEE97FE46}" destId="{4F8FAC95-40B2-461A-9B98-3CE898ACFF4D}" srcOrd="0" destOrd="6" presId="urn:microsoft.com/office/officeart/2005/8/layout/hList1"/>
    <dgm:cxn modelId="{52A7EA28-588E-409E-82CB-427ED3AC9503}" type="presOf" srcId="{B2E8B4E1-C398-48F8-A2DE-A8503F183C07}" destId="{6CD79248-CB06-480C-AA73-2601042EEEC4}" srcOrd="0" destOrd="9" presId="urn:microsoft.com/office/officeart/2005/8/layout/hList1"/>
    <dgm:cxn modelId="{0342628E-CFAD-4F43-850D-8C98BA9E22BA}" srcId="{555C52A2-99D8-44F2-A6ED-84E6767F8C5F}" destId="{4EEB73AD-008E-45D5-A707-564AA37028D9}" srcOrd="4" destOrd="0" parTransId="{250CC027-F2F6-4E5F-B1F2-0FA996C534A9}" sibTransId="{81D74766-D5A5-4E4D-8842-118B4CD3163D}"/>
    <dgm:cxn modelId="{4CA3E33D-56E0-4480-A62E-B2F599CBBF86}" type="presOf" srcId="{A2E717E6-FFA3-424B-A312-7BBDC8AFE758}" destId="{4F8FAC95-40B2-461A-9B98-3CE898ACFF4D}" srcOrd="0" destOrd="2" presId="urn:microsoft.com/office/officeart/2005/8/layout/hList1"/>
    <dgm:cxn modelId="{4FFB5D7E-94E8-4822-B347-D5D4D8E18366}" type="presOf" srcId="{1358C593-9094-4FEB-A827-A2E941FFE2A0}" destId="{4F8FAC95-40B2-461A-9B98-3CE898ACFF4D}" srcOrd="0" destOrd="3" presId="urn:microsoft.com/office/officeart/2005/8/layout/hList1"/>
    <dgm:cxn modelId="{C63F2902-8A17-4CBA-8A07-63E7537096E5}" type="presOf" srcId="{10F123D3-341F-4B86-BB4A-C023201DED21}" destId="{4F8FAC95-40B2-461A-9B98-3CE898ACFF4D}" srcOrd="0" destOrd="7" presId="urn:microsoft.com/office/officeart/2005/8/layout/hList1"/>
    <dgm:cxn modelId="{E861326A-8780-444A-B392-DE11D489F40F}" srcId="{83B2BA09-D509-4258-AC88-19E3409EEFC5}" destId="{555C52A2-99D8-44F2-A6ED-84E6767F8C5F}" srcOrd="1" destOrd="0" parTransId="{EDCF753D-9D55-4724-ACFF-FE2B96CDB002}" sibTransId="{4A126328-28C5-475A-A598-4738568F4854}"/>
    <dgm:cxn modelId="{2325AF0D-54FE-41A0-B9CB-21153480397C}" type="presOf" srcId="{2EC6BF84-8B3A-4A24-B1A6-3312B18B943F}" destId="{4F8FAC95-40B2-461A-9B98-3CE898ACFF4D}" srcOrd="0" destOrd="10" presId="urn:microsoft.com/office/officeart/2005/8/layout/hList1"/>
    <dgm:cxn modelId="{7CFC334E-3C3D-4D24-B8D0-A6FAE01694A7}" type="presOf" srcId="{28C816A4-0806-4226-B8C9-43D9B8E9938B}" destId="{0EA786F2-F371-4CF0-976F-C5C989E888E1}" srcOrd="0" destOrd="0" presId="urn:microsoft.com/office/officeart/2005/8/layout/hList1"/>
    <dgm:cxn modelId="{E5121F10-B841-4980-BE17-64FCFBED7DA9}" srcId="{28C816A4-0806-4226-B8C9-43D9B8E9938B}" destId="{D2D69D30-45A8-496C-AA71-7DA665B042B6}" srcOrd="10" destOrd="0" parTransId="{9763866E-6AFF-4021-B698-AB254A0D04CB}" sibTransId="{0D468723-EFBE-465A-9993-84FD2144FC94}"/>
    <dgm:cxn modelId="{D7BED922-57BE-45B9-88BD-E267751AEA5D}" srcId="{DBA98489-2948-4C99-8508-00C2D14DEE38}" destId="{6C55E1C7-8A46-48EF-BE12-5574F86CDC36}" srcOrd="1" destOrd="0" parTransId="{614EA7F4-72F2-48C0-A1A4-8371BF7EEB0C}" sibTransId="{8B2724C0-11AC-4DF5-9188-B6710DC80553}"/>
    <dgm:cxn modelId="{6352E702-6754-41FC-816D-54A44A9D1EE9}" type="presOf" srcId="{4EEB73AD-008E-45D5-A707-564AA37028D9}" destId="{4F8FAC95-40B2-461A-9B98-3CE898ACFF4D}" srcOrd="0" destOrd="4" presId="urn:microsoft.com/office/officeart/2005/8/layout/hList1"/>
    <dgm:cxn modelId="{476CAD47-07B3-4F8D-AB56-D76174A72DD3}" srcId="{555C52A2-99D8-44F2-A6ED-84E6767F8C5F}" destId="{2EC6BF84-8B3A-4A24-B1A6-3312B18B943F}" srcOrd="10" destOrd="0" parTransId="{BDED632B-28EE-434A-8176-8057CA905E24}" sibTransId="{5AB493E3-9C12-45A6-B836-F46C14E05FDB}"/>
    <dgm:cxn modelId="{80C541FE-F48A-4C4B-A537-DEB9F65AD63F}" srcId="{28C816A4-0806-4226-B8C9-43D9B8E9938B}" destId="{262776AB-4D7C-4D50-815F-1CB9BDDE7C90}" srcOrd="11" destOrd="0" parTransId="{2BD76AC5-86A7-4055-A14C-5E4DF0D56F62}" sibTransId="{E8E92793-312F-40F7-87AE-777A63ED5979}"/>
    <dgm:cxn modelId="{3E0E6525-8296-48CE-99F1-48872BA1A944}" type="presOf" srcId="{DB1FB26C-B61A-49D9-8A68-9ADB98DD2117}" destId="{59AE02BD-20DC-4033-842F-BA2992CBE6C8}" srcOrd="0" destOrd="0" presId="urn:microsoft.com/office/officeart/2005/8/layout/hList1"/>
    <dgm:cxn modelId="{CD997BFE-3C5B-46BD-BFC1-08A123ED98CF}" srcId="{555C52A2-99D8-44F2-A6ED-84E6767F8C5F}" destId="{95565331-0E85-45E6-ACEE-4A56664262EA}" srcOrd="5" destOrd="0" parTransId="{0B9FDA19-4F6F-4FD6-B731-842924F425EB}" sibTransId="{00D13651-5C84-44A7-9A76-E48148475487}"/>
    <dgm:cxn modelId="{D52EA6EC-FC24-40E1-8C72-2DAA121D1992}" type="presOf" srcId="{262776AB-4D7C-4D50-815F-1CB9BDDE7C90}" destId="{59AE02BD-20DC-4033-842F-BA2992CBE6C8}" srcOrd="0" destOrd="11" presId="urn:microsoft.com/office/officeart/2005/8/layout/hList1"/>
    <dgm:cxn modelId="{ECEF06BC-2C41-417B-9FEB-F79E9A6879EA}" type="presOf" srcId="{2249D832-E3FC-4064-9C2E-AD8934833FE3}" destId="{6CD79248-CB06-480C-AA73-2601042EEEC4}" srcOrd="0" destOrd="2" presId="urn:microsoft.com/office/officeart/2005/8/layout/hList1"/>
    <dgm:cxn modelId="{E44A1BD6-2603-460B-A9E9-273494B19EE7}" type="presOf" srcId="{68A324A6-D9B7-44C0-857D-6AD3F0432D6B}" destId="{59AE02BD-20DC-4033-842F-BA2992CBE6C8}" srcOrd="0" destOrd="2" presId="urn:microsoft.com/office/officeart/2005/8/layout/hList1"/>
    <dgm:cxn modelId="{7B970C48-010C-4A6C-A435-9FCE5F7CB2D5}" srcId="{DBA98489-2948-4C99-8508-00C2D14DEE38}" destId="{311523B2-FD7D-4113-9A6B-46E166C69E97}" srcOrd="6" destOrd="0" parTransId="{9AA2ECAB-11C5-4D2D-9213-C58E009831E1}" sibTransId="{90D254CC-B4AB-45BA-B7B4-B742B844C800}"/>
    <dgm:cxn modelId="{5B3C8E03-7474-4057-B72C-2618A75CA76B}" srcId="{28C816A4-0806-4226-B8C9-43D9B8E9938B}" destId="{7F33AACE-E253-4C8C-8092-13AE3F86581A}" srcOrd="12" destOrd="0" parTransId="{3902893B-8D80-4791-8536-581CA271ED00}" sibTransId="{C7D605A6-DA7D-479F-BD07-1BC4FF0456F4}"/>
    <dgm:cxn modelId="{5A9D379C-1572-4462-B035-3B9F8962AA02}" type="presOf" srcId="{C64375EC-0DA9-4A35-B443-A257DB7E253F}" destId="{59AE02BD-20DC-4033-842F-BA2992CBE6C8}" srcOrd="0" destOrd="5" presId="urn:microsoft.com/office/officeart/2005/8/layout/hList1"/>
    <dgm:cxn modelId="{5B3CDA18-7942-4D7E-AB5E-4A17FFA60498}" type="presOf" srcId="{D2D69D30-45A8-496C-AA71-7DA665B042B6}" destId="{59AE02BD-20DC-4033-842F-BA2992CBE6C8}" srcOrd="0" destOrd="10" presId="urn:microsoft.com/office/officeart/2005/8/layout/hList1"/>
    <dgm:cxn modelId="{E46DC376-165B-4A12-A783-662ECB976514}" type="presOf" srcId="{E56B16C0-4BFD-4F8F-B3EA-9C0E2542C92F}" destId="{59AE02BD-20DC-4033-842F-BA2992CBE6C8}" srcOrd="0" destOrd="6" presId="urn:microsoft.com/office/officeart/2005/8/layout/hList1"/>
    <dgm:cxn modelId="{F212602F-34B8-4D21-96FB-37F99571CB35}" srcId="{DBA98489-2948-4C99-8508-00C2D14DEE38}" destId="{626236E5-BED2-468B-8C24-74D0B3AA54CB}" srcOrd="7" destOrd="0" parTransId="{85C89F6F-DA08-468C-8C30-7529C2DD64D4}" sibTransId="{17B3F131-525E-4720-8AA8-98CAAC4F44CA}"/>
    <dgm:cxn modelId="{2B14CFB9-291B-47DA-93E8-B3CEACDEBB9D}" srcId="{555C52A2-99D8-44F2-A6ED-84E6767F8C5F}" destId="{9054DD74-EAFA-4B49-9B49-77984DCF427B}" srcOrd="1" destOrd="0" parTransId="{9E3B0DC5-E7B0-4A7C-ABB3-0E14C9A75BB1}" sibTransId="{CD3321C4-91D5-4BDF-9B2E-38EE9DFECBE2}"/>
    <dgm:cxn modelId="{CF1CCCAB-B682-48DE-98C1-989D4C431F9F}" srcId="{28C816A4-0806-4226-B8C9-43D9B8E9938B}" destId="{9A769E9D-605E-437A-AFFB-BC2555F21F2E}" srcOrd="3" destOrd="0" parTransId="{1AAF798D-7B2E-4C44-A708-54372222CD64}" sibTransId="{71FDD8D7-91BE-42FF-8C78-B1FCB6106C64}"/>
    <dgm:cxn modelId="{C8083D8E-4042-4B5F-BA7F-2B2EE06EA9BB}" srcId="{555C52A2-99D8-44F2-A6ED-84E6767F8C5F}" destId="{BBF5DBD1-2633-409D-A53F-57A4888DE17B}" srcOrd="8" destOrd="0" parTransId="{11C593C3-92C0-475C-823D-9C2539954191}" sibTransId="{FE4F2C20-5013-4A67-B544-BEBEAF9BC3DF}"/>
    <dgm:cxn modelId="{947E5490-7735-4EFE-A264-025E957087CB}" type="presOf" srcId="{83B2BA09-D509-4258-AC88-19E3409EEFC5}" destId="{F3391AB3-D225-4A60-8B34-1AEA9962B661}" srcOrd="0" destOrd="0" presId="urn:microsoft.com/office/officeart/2005/8/layout/hList1"/>
    <dgm:cxn modelId="{9F43E4D3-A501-4397-8EA9-1721254D9CC0}" srcId="{555C52A2-99D8-44F2-A6ED-84E6767F8C5F}" destId="{A2E717E6-FFA3-424B-A312-7BBDC8AFE758}" srcOrd="2" destOrd="0" parTransId="{A40A593F-AD8D-4C92-87B7-E0E04DB30ABC}" sibTransId="{3D130E08-6796-47A2-8389-C4E0132357C2}"/>
    <dgm:cxn modelId="{57334265-A06D-4D98-A8FB-E697136E355B}" srcId="{555C52A2-99D8-44F2-A6ED-84E6767F8C5F}" destId="{D4661DFA-3D9B-4CBD-8ADD-DBAA7B07BEF9}" srcOrd="9" destOrd="0" parTransId="{845210C2-4160-4D66-BCFD-E3013BB52054}" sibTransId="{25147904-1F6D-4548-A3F5-A807244D7201}"/>
    <dgm:cxn modelId="{B714D91D-3F00-4794-80E8-1B35F20C6D8D}" type="presOf" srcId="{9A769E9D-605E-437A-AFFB-BC2555F21F2E}" destId="{59AE02BD-20DC-4033-842F-BA2992CBE6C8}" srcOrd="0" destOrd="3" presId="urn:microsoft.com/office/officeart/2005/8/layout/hList1"/>
    <dgm:cxn modelId="{AF242888-314D-4313-A9CB-18B1A02429E7}" type="presOf" srcId="{62B96C5F-4ADD-4C55-800D-B1F0AF68D429}" destId="{6CD79248-CB06-480C-AA73-2601042EEEC4}" srcOrd="0" destOrd="4" presId="urn:microsoft.com/office/officeart/2005/8/layout/hList1"/>
    <dgm:cxn modelId="{7E3B4345-EDD8-44BF-A65E-E96DB24ECAAF}" srcId="{DBA98489-2948-4C99-8508-00C2D14DEE38}" destId="{DE3EF7FA-A238-4636-AE7A-4D500E4FC16C}" srcOrd="0" destOrd="0" parTransId="{64B7D87B-5018-4C83-A16A-71BB49B4F564}" sibTransId="{594A1B30-CD03-4D54-83BE-ABC29EE7A503}"/>
    <dgm:cxn modelId="{6031B361-F272-49FC-92B4-D9057DA6F0E7}" type="presOf" srcId="{7F33AACE-E253-4C8C-8092-13AE3F86581A}" destId="{59AE02BD-20DC-4033-842F-BA2992CBE6C8}" srcOrd="0" destOrd="12" presId="urn:microsoft.com/office/officeart/2005/8/layout/hList1"/>
    <dgm:cxn modelId="{2F1ECF20-69FF-4C4E-A231-7246AF95B74A}" srcId="{28C816A4-0806-4226-B8C9-43D9B8E9938B}" destId="{8A93BA57-E4FE-4B29-835C-CB235805D0E8}" srcOrd="7" destOrd="0" parTransId="{B26DCC25-830E-4949-A970-007198C973C0}" sibTransId="{7A9C4284-412F-4AA5-8153-34F32124EB6E}"/>
    <dgm:cxn modelId="{A6FE18FC-DC3C-4DB6-BF90-2FF610B82067}" type="presOf" srcId="{DE3EF7FA-A238-4636-AE7A-4D500E4FC16C}" destId="{6CD79248-CB06-480C-AA73-2601042EEEC4}" srcOrd="0" destOrd="0" presId="urn:microsoft.com/office/officeart/2005/8/layout/hList1"/>
    <dgm:cxn modelId="{F2BCCA21-4679-4C99-8B3D-F26A3490766C}" type="presOf" srcId="{5AB917A8-CD73-4D48-97AF-7149B4D30E0A}" destId="{59AE02BD-20DC-4033-842F-BA2992CBE6C8}" srcOrd="0" destOrd="9" presId="urn:microsoft.com/office/officeart/2005/8/layout/hList1"/>
    <dgm:cxn modelId="{2FC9DC0F-D126-4D70-BDC4-921698822D00}" type="presOf" srcId="{67AA7D1B-C63F-4461-85DC-2C7CDA7081C1}" destId="{59AE02BD-20DC-4033-842F-BA2992CBE6C8}" srcOrd="0" destOrd="8" presId="urn:microsoft.com/office/officeart/2005/8/layout/hList1"/>
    <dgm:cxn modelId="{64987F48-3711-4F77-9D6F-24507D9B70E4}" srcId="{DBA98489-2948-4C99-8508-00C2D14DEE38}" destId="{9225005F-B0B2-47A7-982B-394AA07A5CC1}" srcOrd="10" destOrd="0" parTransId="{10F11C2E-A036-4BFC-9290-3B5620E422AE}" sibTransId="{97C6F3B7-5C96-4625-AE79-34C01F960174}"/>
    <dgm:cxn modelId="{55AA5CC7-B0DF-4A94-A3E6-C47DADC08839}" type="presOf" srcId="{626236E5-BED2-468B-8C24-74D0B3AA54CB}" destId="{6CD79248-CB06-480C-AA73-2601042EEEC4}" srcOrd="0" destOrd="7" presId="urn:microsoft.com/office/officeart/2005/8/layout/hList1"/>
    <dgm:cxn modelId="{B6A63155-DF33-44C9-BFE8-953F310FBF7F}" srcId="{555C52A2-99D8-44F2-A6ED-84E6767F8C5F}" destId="{FED21087-DC69-49BD-A8E5-CAC7C5C129E2}" srcOrd="0" destOrd="0" parTransId="{80FF4DB3-D5CC-4B8B-9529-7D401BDBB0F8}" sibTransId="{C8BA44F0-201A-4E92-ADDA-8927C951EE58}"/>
    <dgm:cxn modelId="{55EE412D-5747-4ED4-A65E-F9800D704556}" type="presOf" srcId="{8455C7BC-6EFC-43FD-892D-7BB0BDC60B76}" destId="{6CD79248-CB06-480C-AA73-2601042EEEC4}" srcOrd="0" destOrd="3" presId="urn:microsoft.com/office/officeart/2005/8/layout/hList1"/>
    <dgm:cxn modelId="{1C39697A-AB3D-4484-9C2E-C6418BBA2861}" srcId="{28C816A4-0806-4226-B8C9-43D9B8E9938B}" destId="{1DEC63B7-B3AC-4B6B-A31E-BB7C919A2658}" srcOrd="4" destOrd="0" parTransId="{D2EEE38E-5E35-4E1D-A17F-030CB416D31A}" sibTransId="{0933F1AD-8A3A-4ABA-8265-942B5B166819}"/>
    <dgm:cxn modelId="{3664490D-3D8D-4F26-9722-3E3B9B2DF8ED}" type="presOf" srcId="{6C55E1C7-8A46-48EF-BE12-5574F86CDC36}" destId="{6CD79248-CB06-480C-AA73-2601042EEEC4}" srcOrd="0" destOrd="1" presId="urn:microsoft.com/office/officeart/2005/8/layout/hList1"/>
    <dgm:cxn modelId="{E147DE98-A296-4FEF-ABEF-FEEBA8C80549}" srcId="{DBA98489-2948-4C99-8508-00C2D14DEE38}" destId="{2249D832-E3FC-4064-9C2E-AD8934833FE3}" srcOrd="2" destOrd="0" parTransId="{B43A3C6B-A482-4686-9ABE-82BC504B6672}" sibTransId="{0814CC9E-CF84-4EA4-9C48-438F83D41CE8}"/>
    <dgm:cxn modelId="{658C2CBC-52CE-42FD-AC6C-94DF19248B39}" srcId="{DBA98489-2948-4C99-8508-00C2D14DEE38}" destId="{B2E8B4E1-C398-48F8-A2DE-A8503F183C07}" srcOrd="9" destOrd="0" parTransId="{0F3D6E32-7F7C-456D-A8C2-6AD834F7EF2A}" sibTransId="{D05DF3A7-F0DE-4043-88B3-4E52FA1626C6}"/>
    <dgm:cxn modelId="{33CD9826-C6E9-496D-AA25-D4FB848EEE7C}" type="presOf" srcId="{311523B2-FD7D-4113-9A6B-46E166C69E97}" destId="{6CD79248-CB06-480C-AA73-2601042EEEC4}" srcOrd="0" destOrd="6" presId="urn:microsoft.com/office/officeart/2005/8/layout/hList1"/>
    <dgm:cxn modelId="{49F5DB3E-7726-44DD-A879-005DF72D419C}" type="presOf" srcId="{D4661DFA-3D9B-4CBD-8ADD-DBAA7B07BEF9}" destId="{4F8FAC95-40B2-461A-9B98-3CE898ACFF4D}" srcOrd="0" destOrd="9" presId="urn:microsoft.com/office/officeart/2005/8/layout/hList1"/>
    <dgm:cxn modelId="{447C2ACE-1FEA-48AB-A448-A0C33F966DF1}" srcId="{DBA98489-2948-4C99-8508-00C2D14DEE38}" destId="{CE1532A2-D19B-4032-AC26-484996DCB65C}" srcOrd="8" destOrd="0" parTransId="{D8558706-8B6B-4B62-9A58-B0B74CB971C2}" sibTransId="{70CA0C59-CEF7-49AA-A95B-BB665486FE95}"/>
    <dgm:cxn modelId="{113E42AC-4637-42EB-AE03-55F66029202F}" srcId="{DBA98489-2948-4C99-8508-00C2D14DEE38}" destId="{8455C7BC-6EFC-43FD-892D-7BB0BDC60B76}" srcOrd="3" destOrd="0" parTransId="{F9C1F679-9C15-4BD8-AF18-7E71BA1EFD9C}" sibTransId="{DDD9F919-8948-4D90-9822-D65997D432CC}"/>
    <dgm:cxn modelId="{72CEB542-2B55-4B4F-9694-8F114ECB5A1A}" srcId="{DBA98489-2948-4C99-8508-00C2D14DEE38}" destId="{62B96C5F-4ADD-4C55-800D-B1F0AF68D429}" srcOrd="4" destOrd="0" parTransId="{69A91263-6E54-4223-878E-A292463E85CE}" sibTransId="{6E9F5046-4CAA-4D16-8194-E89F40E543FE}"/>
    <dgm:cxn modelId="{260E1782-0DBA-4947-A696-8E86B4C6B855}" type="presOf" srcId="{CE1532A2-D19B-4032-AC26-484996DCB65C}" destId="{6CD79248-CB06-480C-AA73-2601042EEEC4}" srcOrd="0" destOrd="8" presId="urn:microsoft.com/office/officeart/2005/8/layout/hList1"/>
    <dgm:cxn modelId="{9CC9CCC0-C1B1-4B27-B0E9-548B5389344F}" srcId="{28C816A4-0806-4226-B8C9-43D9B8E9938B}" destId="{C64375EC-0DA9-4A35-B443-A257DB7E253F}" srcOrd="5" destOrd="0" parTransId="{F6FF9FDD-BF80-4A0D-B85A-91797105ACE9}" sibTransId="{14540187-56DB-4960-A7BB-91FB8DC3AEA8}"/>
    <dgm:cxn modelId="{18963F83-3D75-4FF8-A3D5-0175543DCD1E}" srcId="{83B2BA09-D509-4258-AC88-19E3409EEFC5}" destId="{DBA98489-2948-4C99-8508-00C2D14DEE38}" srcOrd="0" destOrd="0" parTransId="{D86B8680-1D98-41FE-BA0A-D6A422C906DC}" sibTransId="{9657D46E-C406-4DEE-B290-3A52FCC90408}"/>
    <dgm:cxn modelId="{85FE5731-C9A2-4324-9FCE-6DA369856A5C}" type="presOf" srcId="{9225005F-B0B2-47A7-982B-394AA07A5CC1}" destId="{6CD79248-CB06-480C-AA73-2601042EEEC4}" srcOrd="0" destOrd="10" presId="urn:microsoft.com/office/officeart/2005/8/layout/hList1"/>
    <dgm:cxn modelId="{B9307530-10D7-409D-9DBC-2C402C2C8247}" srcId="{83B2BA09-D509-4258-AC88-19E3409EEFC5}" destId="{28C816A4-0806-4226-B8C9-43D9B8E9938B}" srcOrd="2" destOrd="0" parTransId="{4AFBEDC9-521F-426F-8905-3B3DA28EBF1A}" sibTransId="{5D37268B-E7E9-4205-A6F5-4D9CE52D1296}"/>
    <dgm:cxn modelId="{6C503BFB-75C5-4995-87AF-D82878CDA431}" srcId="{28C816A4-0806-4226-B8C9-43D9B8E9938B}" destId="{67AA7D1B-C63F-4461-85DC-2C7CDA7081C1}" srcOrd="8" destOrd="0" parTransId="{E69B67E8-56DD-4383-87D2-12CC6592BF62}" sibTransId="{7BC287A5-ACC8-4A36-A5E2-9C266DBF054C}"/>
    <dgm:cxn modelId="{80904EA8-E7CF-4A30-8C6E-52D4A8A7093E}" srcId="{28C816A4-0806-4226-B8C9-43D9B8E9938B}" destId="{68A324A6-D9B7-44C0-857D-6AD3F0432D6B}" srcOrd="2" destOrd="0" parTransId="{219C76E7-E1FC-4292-8D9C-E64AD3D58635}" sibTransId="{659EA470-40FD-4058-A6DA-16E96A96E72C}"/>
    <dgm:cxn modelId="{C246DC4A-546D-43AC-AA6C-96CEE4FFF5F0}" srcId="{28C816A4-0806-4226-B8C9-43D9B8E9938B}" destId="{CB29DBE8-B2E7-4051-8AEF-EAE6CE641089}" srcOrd="1" destOrd="0" parTransId="{D135C8EA-2A24-4491-8026-AF8DA0CFBD47}" sibTransId="{2C6D2A6E-D8DC-4570-8DFF-997A4B303990}"/>
    <dgm:cxn modelId="{B7A7487D-6DF4-42F3-A31C-D6A77CBAE526}" type="presOf" srcId="{95565331-0E85-45E6-ACEE-4A56664262EA}" destId="{4F8FAC95-40B2-461A-9B98-3CE898ACFF4D}" srcOrd="0" destOrd="5" presId="urn:microsoft.com/office/officeart/2005/8/layout/hList1"/>
    <dgm:cxn modelId="{F8627DEF-4293-4857-8706-3D6D50687C23}" srcId="{555C52A2-99D8-44F2-A6ED-84E6767F8C5F}" destId="{33294D4D-9DB8-4EF5-AE7B-DA7BEE97FE46}" srcOrd="6" destOrd="0" parTransId="{5F764CA5-C212-4619-83ED-CBA77F0B6C50}" sibTransId="{DDEB6765-6337-43BF-8218-F8F8CF8FCE47}"/>
    <dgm:cxn modelId="{EC41AF40-F9E8-4D2C-AAD2-8198022B6523}" type="presOf" srcId="{BBF5DBD1-2633-409D-A53F-57A4888DE17B}" destId="{4F8FAC95-40B2-461A-9B98-3CE898ACFF4D}" srcOrd="0" destOrd="8" presId="urn:microsoft.com/office/officeart/2005/8/layout/hList1"/>
    <dgm:cxn modelId="{07183B83-BC67-407B-90D6-4C28A7CA1AB0}" type="presOf" srcId="{CB29DBE8-B2E7-4051-8AEF-EAE6CE641089}" destId="{59AE02BD-20DC-4033-842F-BA2992CBE6C8}" srcOrd="0" destOrd="1" presId="urn:microsoft.com/office/officeart/2005/8/layout/hList1"/>
    <dgm:cxn modelId="{41D0BF7B-24D7-46D3-9494-81430BAFD288}" type="presOf" srcId="{C58CEA5D-B2EA-4D13-BA33-3E972F74063B}" destId="{6CD79248-CB06-480C-AA73-2601042EEEC4}" srcOrd="0" destOrd="5" presId="urn:microsoft.com/office/officeart/2005/8/layout/hList1"/>
    <dgm:cxn modelId="{2A258031-E4BD-4CED-85B2-A637AE214123}" srcId="{DBA98489-2948-4C99-8508-00C2D14DEE38}" destId="{C58CEA5D-B2EA-4D13-BA33-3E972F74063B}" srcOrd="5" destOrd="0" parTransId="{5AE3D191-A923-47BE-BB32-6B6C5CA4C56D}" sibTransId="{304B2BC7-4120-4EE7-9706-0EBB482608DA}"/>
    <dgm:cxn modelId="{C876EF3E-5874-403F-9514-C7295DC4B136}" srcId="{28C816A4-0806-4226-B8C9-43D9B8E9938B}" destId="{5AB917A8-CD73-4D48-97AF-7149B4D30E0A}" srcOrd="9" destOrd="0" parTransId="{A2185931-B940-4FB2-A470-F50A6509432C}" sibTransId="{CC0E8773-DF24-4F71-8444-40DFFC5DB7EC}"/>
    <dgm:cxn modelId="{FEBC52A0-4CF0-45BF-BA96-CE757E9EDEE2}" type="presParOf" srcId="{F3391AB3-D225-4A60-8B34-1AEA9962B661}" destId="{73F54525-9BD3-4A0A-B27E-68383E72F1E8}" srcOrd="0" destOrd="0" presId="urn:microsoft.com/office/officeart/2005/8/layout/hList1"/>
    <dgm:cxn modelId="{F915E2A0-F044-42D6-91AD-72E0343AC67E}" type="presParOf" srcId="{73F54525-9BD3-4A0A-B27E-68383E72F1E8}" destId="{C1160A70-F291-4148-A4FD-5801FC70D796}" srcOrd="0" destOrd="0" presId="urn:microsoft.com/office/officeart/2005/8/layout/hList1"/>
    <dgm:cxn modelId="{1D7D3B87-2EA2-4452-9CCE-3DB046E9ED6D}" type="presParOf" srcId="{73F54525-9BD3-4A0A-B27E-68383E72F1E8}" destId="{6CD79248-CB06-480C-AA73-2601042EEEC4}" srcOrd="1" destOrd="0" presId="urn:microsoft.com/office/officeart/2005/8/layout/hList1"/>
    <dgm:cxn modelId="{56B804B4-6934-482A-9469-1499BDFD9147}" type="presParOf" srcId="{F3391AB3-D225-4A60-8B34-1AEA9962B661}" destId="{A955C197-C94C-42A0-AA23-761F7554E91D}" srcOrd="1" destOrd="0" presId="urn:microsoft.com/office/officeart/2005/8/layout/hList1"/>
    <dgm:cxn modelId="{B7BD6652-EBC4-4A52-AAB4-83BC34CF4F90}" type="presParOf" srcId="{F3391AB3-D225-4A60-8B34-1AEA9962B661}" destId="{63A24481-B3E9-4E89-8E2C-63F487039116}" srcOrd="2" destOrd="0" presId="urn:microsoft.com/office/officeart/2005/8/layout/hList1"/>
    <dgm:cxn modelId="{76805227-1659-469F-A345-63326885B71E}" type="presParOf" srcId="{63A24481-B3E9-4E89-8E2C-63F487039116}" destId="{2FFD8697-C020-4D3B-B4CF-2363C2642775}" srcOrd="0" destOrd="0" presId="urn:microsoft.com/office/officeart/2005/8/layout/hList1"/>
    <dgm:cxn modelId="{F858D584-FE1A-4419-8500-79129F36BE1F}" type="presParOf" srcId="{63A24481-B3E9-4E89-8E2C-63F487039116}" destId="{4F8FAC95-40B2-461A-9B98-3CE898ACFF4D}" srcOrd="1" destOrd="0" presId="urn:microsoft.com/office/officeart/2005/8/layout/hList1"/>
    <dgm:cxn modelId="{84C27979-506D-468C-9215-A0448D71A07D}" type="presParOf" srcId="{F3391AB3-D225-4A60-8B34-1AEA9962B661}" destId="{C80E93F4-BCAC-406D-87A8-19ADD1F63835}" srcOrd="3" destOrd="0" presId="urn:microsoft.com/office/officeart/2005/8/layout/hList1"/>
    <dgm:cxn modelId="{46119BFA-E461-4406-B183-5D620B1DF2FA}" type="presParOf" srcId="{F3391AB3-D225-4A60-8B34-1AEA9962B661}" destId="{11765C7D-E37B-4272-BEF4-D01225439C5D}" srcOrd="4" destOrd="0" presId="urn:microsoft.com/office/officeart/2005/8/layout/hList1"/>
    <dgm:cxn modelId="{BC07DD2E-D3DD-4317-9711-3689686E409E}" type="presParOf" srcId="{11765C7D-E37B-4272-BEF4-D01225439C5D}" destId="{0EA786F2-F371-4CF0-976F-C5C989E888E1}" srcOrd="0" destOrd="0" presId="urn:microsoft.com/office/officeart/2005/8/layout/hList1"/>
    <dgm:cxn modelId="{FF1EC95B-295F-451B-BDB5-5564E8C00888}" type="presParOf" srcId="{11765C7D-E37B-4272-BEF4-D01225439C5D}" destId="{59AE02BD-20DC-4033-842F-BA2992CBE6C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1CFD1-1FB9-4B0D-805D-7405F7A71FCD}">
      <dsp:nvSpPr>
        <dsp:cNvPr id="0" name=""/>
        <dsp:cNvSpPr/>
      </dsp:nvSpPr>
      <dsp:spPr>
        <a:xfrm>
          <a:off x="0" y="412595"/>
          <a:ext cx="6706156" cy="630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D76440-42B8-4205-9CD7-866B7A03FF59}">
      <dsp:nvSpPr>
        <dsp:cNvPr id="0" name=""/>
        <dsp:cNvSpPr/>
      </dsp:nvSpPr>
      <dsp:spPr>
        <a:xfrm>
          <a:off x="309733" y="100642"/>
          <a:ext cx="4694309" cy="738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34" tIns="0" rIns="177434" bIns="0" numCol="1" spcCol="1270" anchor="ctr" anchorCtr="0">
          <a:noAutofit/>
        </a:bodyPr>
        <a:lstStyle/>
        <a:p>
          <a:pPr lvl="0" algn="l" defTabSz="1111250">
            <a:lnSpc>
              <a:spcPct val="90000"/>
            </a:lnSpc>
            <a:spcBef>
              <a:spcPct val="0"/>
            </a:spcBef>
            <a:spcAft>
              <a:spcPct val="35000"/>
            </a:spcAft>
          </a:pPr>
          <a:r>
            <a:rPr lang="en-US" sz="2500" kern="1200" dirty="0" smtClean="0"/>
            <a:t>1.Visual arts</a:t>
          </a:r>
          <a:endParaRPr lang="en-US" sz="2500" kern="1200" dirty="0"/>
        </a:p>
      </dsp:txBody>
      <dsp:txXfrm>
        <a:off x="345759" y="136668"/>
        <a:ext cx="4622257" cy="665948"/>
      </dsp:txXfrm>
    </dsp:sp>
    <dsp:sp modelId="{037A8E86-2245-43FC-940D-6D93EB4856B9}">
      <dsp:nvSpPr>
        <dsp:cNvPr id="0" name=""/>
        <dsp:cNvSpPr/>
      </dsp:nvSpPr>
      <dsp:spPr>
        <a:xfrm>
          <a:off x="0" y="1546595"/>
          <a:ext cx="6706156" cy="630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DEB5E6-5114-4DAF-BAE7-F2E2AB90FF73}">
      <dsp:nvSpPr>
        <dsp:cNvPr id="0" name=""/>
        <dsp:cNvSpPr/>
      </dsp:nvSpPr>
      <dsp:spPr>
        <a:xfrm>
          <a:off x="335307" y="1177595"/>
          <a:ext cx="4694309" cy="738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34" tIns="0" rIns="177434" bIns="0" numCol="1" spcCol="1270" anchor="ctr" anchorCtr="0">
          <a:noAutofit/>
        </a:bodyPr>
        <a:lstStyle/>
        <a:p>
          <a:pPr lvl="0" algn="l" defTabSz="1111250">
            <a:lnSpc>
              <a:spcPct val="90000"/>
            </a:lnSpc>
            <a:spcBef>
              <a:spcPct val="0"/>
            </a:spcBef>
            <a:spcAft>
              <a:spcPct val="35000"/>
            </a:spcAft>
          </a:pPr>
          <a:r>
            <a:rPr lang="en-US" sz="2500" kern="1200" dirty="0" smtClean="0"/>
            <a:t>2.Performing arts</a:t>
          </a:r>
          <a:endParaRPr lang="en-US" sz="2500" kern="1200" dirty="0"/>
        </a:p>
      </dsp:txBody>
      <dsp:txXfrm>
        <a:off x="371333" y="1213621"/>
        <a:ext cx="4622257" cy="665948"/>
      </dsp:txXfrm>
    </dsp:sp>
    <dsp:sp modelId="{63172F9F-34C3-433B-AE99-46419AD07BF8}">
      <dsp:nvSpPr>
        <dsp:cNvPr id="0" name=""/>
        <dsp:cNvSpPr/>
      </dsp:nvSpPr>
      <dsp:spPr>
        <a:xfrm>
          <a:off x="0" y="2680595"/>
          <a:ext cx="6706156" cy="630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90B85E-BFA2-4316-B167-FEDAA07FB972}">
      <dsp:nvSpPr>
        <dsp:cNvPr id="0" name=""/>
        <dsp:cNvSpPr/>
      </dsp:nvSpPr>
      <dsp:spPr>
        <a:xfrm>
          <a:off x="335307" y="2311595"/>
          <a:ext cx="4694309" cy="738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34" tIns="0" rIns="177434" bIns="0" numCol="1" spcCol="1270" anchor="ctr" anchorCtr="0">
          <a:noAutofit/>
        </a:bodyPr>
        <a:lstStyle/>
        <a:p>
          <a:pPr lvl="0" algn="l" defTabSz="1111250">
            <a:lnSpc>
              <a:spcPct val="90000"/>
            </a:lnSpc>
            <a:spcBef>
              <a:spcPct val="0"/>
            </a:spcBef>
            <a:spcAft>
              <a:spcPct val="35000"/>
            </a:spcAft>
          </a:pPr>
          <a:r>
            <a:rPr lang="en-US" sz="2500" kern="1200" dirty="0" smtClean="0"/>
            <a:t>3.Miscellenous arts</a:t>
          </a:r>
          <a:endParaRPr lang="en-US" sz="2500" kern="1200" dirty="0"/>
        </a:p>
      </dsp:txBody>
      <dsp:txXfrm>
        <a:off x="371333" y="2347621"/>
        <a:ext cx="4622257"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A8F9C-96FA-437B-A731-C35EBD222EE3}">
      <dsp:nvSpPr>
        <dsp:cNvPr id="0" name=""/>
        <dsp:cNvSpPr/>
      </dsp:nvSpPr>
      <dsp:spPr>
        <a:xfrm>
          <a:off x="0" y="0"/>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5FE38-3A7E-4026-A5D8-BAD6109BEADE}">
      <dsp:nvSpPr>
        <dsp:cNvPr id="0" name=""/>
        <dsp:cNvSpPr/>
      </dsp:nvSpPr>
      <dsp:spPr>
        <a:xfrm>
          <a:off x="0" y="0"/>
          <a:ext cx="8596312" cy="388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0"/>
        <a:ext cx="8596312" cy="38814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C1917-9C8C-46EB-9E0B-735C8A990B93}">
      <dsp:nvSpPr>
        <dsp:cNvPr id="0" name=""/>
        <dsp:cNvSpPr/>
      </dsp:nvSpPr>
      <dsp:spPr>
        <a:xfrm rot="10800000">
          <a:off x="1515524" y="2477"/>
          <a:ext cx="5173183" cy="850016"/>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4834" tIns="152400" rIns="284480" bIns="152400" numCol="1" spcCol="1270" anchor="ctr" anchorCtr="0">
          <a:noAutofit/>
        </a:bodyPr>
        <a:lstStyle/>
        <a:p>
          <a:pPr lvl="0" algn="ctr" defTabSz="1778000">
            <a:lnSpc>
              <a:spcPct val="90000"/>
            </a:lnSpc>
            <a:spcBef>
              <a:spcPct val="0"/>
            </a:spcBef>
            <a:spcAft>
              <a:spcPct val="35000"/>
            </a:spcAft>
          </a:pPr>
          <a:r>
            <a:rPr lang="en-US" sz="4000" kern="1200" dirty="0" smtClean="0"/>
            <a:t>architecture</a:t>
          </a:r>
          <a:endParaRPr lang="en-US" sz="4000" kern="1200" dirty="0"/>
        </a:p>
      </dsp:txBody>
      <dsp:txXfrm rot="10800000">
        <a:off x="1728028" y="2477"/>
        <a:ext cx="4960679" cy="850016"/>
      </dsp:txXfrm>
    </dsp:sp>
    <dsp:sp modelId="{F610DB77-0F12-4BC1-8D4E-6523857860ED}">
      <dsp:nvSpPr>
        <dsp:cNvPr id="0" name=""/>
        <dsp:cNvSpPr/>
      </dsp:nvSpPr>
      <dsp:spPr>
        <a:xfrm>
          <a:off x="1090515" y="2477"/>
          <a:ext cx="850016" cy="85001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ADC022E6-1637-421C-9664-0A8CE2BCD199}">
      <dsp:nvSpPr>
        <dsp:cNvPr id="0" name=""/>
        <dsp:cNvSpPr/>
      </dsp:nvSpPr>
      <dsp:spPr>
        <a:xfrm rot="10800000">
          <a:off x="1515524" y="1106230"/>
          <a:ext cx="5173183" cy="850016"/>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4834" tIns="152400" rIns="284480" bIns="152400" numCol="1" spcCol="1270" anchor="ctr" anchorCtr="0">
          <a:noAutofit/>
        </a:bodyPr>
        <a:lstStyle/>
        <a:p>
          <a:pPr lvl="0" algn="ctr" defTabSz="1778000">
            <a:lnSpc>
              <a:spcPct val="90000"/>
            </a:lnSpc>
            <a:spcBef>
              <a:spcPct val="0"/>
            </a:spcBef>
            <a:spcAft>
              <a:spcPct val="35000"/>
            </a:spcAft>
          </a:pPr>
          <a:r>
            <a:rPr lang="en-US" sz="4000" kern="1200" dirty="0" smtClean="0"/>
            <a:t>sculpture</a:t>
          </a:r>
          <a:endParaRPr lang="en-US" sz="4000" kern="1200" dirty="0"/>
        </a:p>
      </dsp:txBody>
      <dsp:txXfrm rot="10800000">
        <a:off x="1728028" y="1106230"/>
        <a:ext cx="4960679" cy="850016"/>
      </dsp:txXfrm>
    </dsp:sp>
    <dsp:sp modelId="{19AD6214-CD24-4249-A619-0F979614D1D3}">
      <dsp:nvSpPr>
        <dsp:cNvPr id="0" name=""/>
        <dsp:cNvSpPr/>
      </dsp:nvSpPr>
      <dsp:spPr>
        <a:xfrm>
          <a:off x="1090515" y="1106230"/>
          <a:ext cx="850016" cy="85001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3B36B351-8C07-4429-9826-18872DD9C791}">
      <dsp:nvSpPr>
        <dsp:cNvPr id="0" name=""/>
        <dsp:cNvSpPr/>
      </dsp:nvSpPr>
      <dsp:spPr>
        <a:xfrm rot="10800000">
          <a:off x="1515524" y="2209984"/>
          <a:ext cx="5173183" cy="850016"/>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4834" tIns="152400" rIns="284480" bIns="152400" numCol="1" spcCol="1270" anchor="ctr" anchorCtr="0">
          <a:noAutofit/>
        </a:bodyPr>
        <a:lstStyle/>
        <a:p>
          <a:pPr lvl="0" algn="ctr" defTabSz="1778000">
            <a:lnSpc>
              <a:spcPct val="90000"/>
            </a:lnSpc>
            <a:spcBef>
              <a:spcPct val="0"/>
            </a:spcBef>
            <a:spcAft>
              <a:spcPct val="35000"/>
            </a:spcAft>
          </a:pPr>
          <a:r>
            <a:rPr lang="en-US" sz="4000" kern="1200" dirty="0" smtClean="0"/>
            <a:t>pottery</a:t>
          </a:r>
          <a:endParaRPr lang="en-US" sz="4000" kern="1200" dirty="0"/>
        </a:p>
      </dsp:txBody>
      <dsp:txXfrm rot="10800000">
        <a:off x="1728028" y="2209984"/>
        <a:ext cx="4960679" cy="850016"/>
      </dsp:txXfrm>
    </dsp:sp>
    <dsp:sp modelId="{9E167C19-40C6-47CD-BC8D-D948DEA9AEAE}">
      <dsp:nvSpPr>
        <dsp:cNvPr id="0" name=""/>
        <dsp:cNvSpPr/>
      </dsp:nvSpPr>
      <dsp:spPr>
        <a:xfrm>
          <a:off x="1090515" y="2209984"/>
          <a:ext cx="850016" cy="85001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7A9E6E6-55BF-41AB-B549-7C4D898BEE13}">
      <dsp:nvSpPr>
        <dsp:cNvPr id="0" name=""/>
        <dsp:cNvSpPr/>
      </dsp:nvSpPr>
      <dsp:spPr>
        <a:xfrm rot="10800000">
          <a:off x="1515524" y="3313737"/>
          <a:ext cx="5173183" cy="850016"/>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4834" tIns="152400" rIns="284480" bIns="152400" numCol="1" spcCol="1270" anchor="ctr" anchorCtr="0">
          <a:noAutofit/>
        </a:bodyPr>
        <a:lstStyle/>
        <a:p>
          <a:pPr lvl="0" algn="ctr" defTabSz="1778000">
            <a:lnSpc>
              <a:spcPct val="90000"/>
            </a:lnSpc>
            <a:spcBef>
              <a:spcPct val="0"/>
            </a:spcBef>
            <a:spcAft>
              <a:spcPct val="35000"/>
            </a:spcAft>
          </a:pPr>
          <a:r>
            <a:rPr lang="en-US" sz="4000" kern="1200" dirty="0" smtClean="0"/>
            <a:t>painting</a:t>
          </a:r>
          <a:endParaRPr lang="en-US" sz="4000" kern="1200" dirty="0"/>
        </a:p>
      </dsp:txBody>
      <dsp:txXfrm rot="10800000">
        <a:off x="1728028" y="3313737"/>
        <a:ext cx="4960679" cy="850016"/>
      </dsp:txXfrm>
    </dsp:sp>
    <dsp:sp modelId="{1A945E27-EA93-452D-B852-A96455A75720}">
      <dsp:nvSpPr>
        <dsp:cNvPr id="0" name=""/>
        <dsp:cNvSpPr/>
      </dsp:nvSpPr>
      <dsp:spPr>
        <a:xfrm>
          <a:off x="1090515" y="3313737"/>
          <a:ext cx="850016" cy="85001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933E5-55C9-46AE-92EE-B4069D7351CE}">
      <dsp:nvSpPr>
        <dsp:cNvPr id="0" name=""/>
        <dsp:cNvSpPr/>
      </dsp:nvSpPr>
      <dsp:spPr>
        <a:xfrm rot="10800000">
          <a:off x="1596490" y="645"/>
          <a:ext cx="5716547" cy="6264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240" tIns="110490" rIns="206248" bIns="110490" numCol="1" spcCol="1270" anchor="ctr" anchorCtr="0">
          <a:noAutofit/>
        </a:bodyPr>
        <a:lstStyle/>
        <a:p>
          <a:pPr lvl="0" algn="ctr" defTabSz="1289050">
            <a:lnSpc>
              <a:spcPct val="90000"/>
            </a:lnSpc>
            <a:spcBef>
              <a:spcPct val="0"/>
            </a:spcBef>
            <a:spcAft>
              <a:spcPct val="35000"/>
            </a:spcAft>
          </a:pPr>
          <a:r>
            <a:rPr lang="en-US" sz="2900" kern="1200" dirty="0" smtClean="0"/>
            <a:t>Indian Music</a:t>
          </a:r>
          <a:endParaRPr lang="en-US" sz="2900" kern="1200" dirty="0"/>
        </a:p>
      </dsp:txBody>
      <dsp:txXfrm rot="10800000">
        <a:off x="1753098" y="645"/>
        <a:ext cx="5559939" cy="626433"/>
      </dsp:txXfrm>
    </dsp:sp>
    <dsp:sp modelId="{1E242DE2-5062-4402-BAC6-539A1A150C1F}">
      <dsp:nvSpPr>
        <dsp:cNvPr id="0" name=""/>
        <dsp:cNvSpPr/>
      </dsp:nvSpPr>
      <dsp:spPr>
        <a:xfrm>
          <a:off x="1283273" y="645"/>
          <a:ext cx="626433" cy="6264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1ED04C8-501B-4482-981A-79D3F51C5134}">
      <dsp:nvSpPr>
        <dsp:cNvPr id="0" name=""/>
        <dsp:cNvSpPr/>
      </dsp:nvSpPr>
      <dsp:spPr>
        <a:xfrm rot="10800000">
          <a:off x="1596490" y="814073"/>
          <a:ext cx="5716547" cy="6264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240" tIns="110490" rIns="206248" bIns="110490" numCol="1" spcCol="1270" anchor="ctr" anchorCtr="0">
          <a:noAutofit/>
        </a:bodyPr>
        <a:lstStyle/>
        <a:p>
          <a:pPr lvl="0" algn="ctr" defTabSz="1289050">
            <a:lnSpc>
              <a:spcPct val="90000"/>
            </a:lnSpc>
            <a:spcBef>
              <a:spcPct val="0"/>
            </a:spcBef>
            <a:spcAft>
              <a:spcPct val="35000"/>
            </a:spcAft>
          </a:pPr>
          <a:r>
            <a:rPr lang="en-US" sz="2900" kern="1200" dirty="0" smtClean="0"/>
            <a:t>Dance forms</a:t>
          </a:r>
          <a:endParaRPr lang="en-US" sz="2900" kern="1200" dirty="0"/>
        </a:p>
      </dsp:txBody>
      <dsp:txXfrm rot="10800000">
        <a:off x="1753098" y="814073"/>
        <a:ext cx="5559939" cy="626433"/>
      </dsp:txXfrm>
    </dsp:sp>
    <dsp:sp modelId="{BDDA1D77-95A4-4611-B9D7-8EABEDA9FFE7}">
      <dsp:nvSpPr>
        <dsp:cNvPr id="0" name=""/>
        <dsp:cNvSpPr/>
      </dsp:nvSpPr>
      <dsp:spPr>
        <a:xfrm>
          <a:off x="1283273" y="814073"/>
          <a:ext cx="626433" cy="6264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AD9F7C85-83FF-4C23-9103-E22D062C71AB}">
      <dsp:nvSpPr>
        <dsp:cNvPr id="0" name=""/>
        <dsp:cNvSpPr/>
      </dsp:nvSpPr>
      <dsp:spPr>
        <a:xfrm rot="10800000">
          <a:off x="1596490" y="1627501"/>
          <a:ext cx="5716547" cy="6264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240" tIns="110490" rIns="206248" bIns="110490" numCol="1" spcCol="1270" anchor="ctr" anchorCtr="0">
          <a:noAutofit/>
        </a:bodyPr>
        <a:lstStyle/>
        <a:p>
          <a:pPr lvl="0" algn="ctr" defTabSz="1289050">
            <a:lnSpc>
              <a:spcPct val="90000"/>
            </a:lnSpc>
            <a:spcBef>
              <a:spcPct val="0"/>
            </a:spcBef>
            <a:spcAft>
              <a:spcPct val="35000"/>
            </a:spcAft>
          </a:pPr>
          <a:r>
            <a:rPr lang="en-US" sz="2900" kern="1200" dirty="0" smtClean="0"/>
            <a:t>Indian theatre &amp; drama</a:t>
          </a:r>
          <a:endParaRPr lang="en-US" sz="2900" kern="1200" dirty="0"/>
        </a:p>
      </dsp:txBody>
      <dsp:txXfrm rot="10800000">
        <a:off x="1753098" y="1627501"/>
        <a:ext cx="5559939" cy="626433"/>
      </dsp:txXfrm>
    </dsp:sp>
    <dsp:sp modelId="{D4662076-733E-4DBB-BB31-C09969A452F8}">
      <dsp:nvSpPr>
        <dsp:cNvPr id="0" name=""/>
        <dsp:cNvSpPr/>
      </dsp:nvSpPr>
      <dsp:spPr>
        <a:xfrm>
          <a:off x="1283273" y="1627501"/>
          <a:ext cx="626433" cy="6264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45AD056E-0188-487B-869F-B6D5680E885F}">
      <dsp:nvSpPr>
        <dsp:cNvPr id="0" name=""/>
        <dsp:cNvSpPr/>
      </dsp:nvSpPr>
      <dsp:spPr>
        <a:xfrm rot="10800000">
          <a:off x="1596490" y="2440930"/>
          <a:ext cx="5716547" cy="6264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240" tIns="110490" rIns="206248" bIns="110490" numCol="1" spcCol="1270" anchor="ctr" anchorCtr="0">
          <a:noAutofit/>
        </a:bodyPr>
        <a:lstStyle/>
        <a:p>
          <a:pPr lvl="0" algn="ctr" defTabSz="1289050">
            <a:lnSpc>
              <a:spcPct val="90000"/>
            </a:lnSpc>
            <a:spcBef>
              <a:spcPct val="0"/>
            </a:spcBef>
            <a:spcAft>
              <a:spcPct val="35000"/>
            </a:spcAft>
          </a:pPr>
          <a:r>
            <a:rPr lang="en-US" sz="2900" kern="1200" dirty="0" smtClean="0"/>
            <a:t>Indian puppetry</a:t>
          </a:r>
          <a:endParaRPr lang="en-US" sz="2900" kern="1200" dirty="0"/>
        </a:p>
      </dsp:txBody>
      <dsp:txXfrm rot="10800000">
        <a:off x="1753098" y="2440930"/>
        <a:ext cx="5559939" cy="626433"/>
      </dsp:txXfrm>
    </dsp:sp>
    <dsp:sp modelId="{BD1CFDFE-1020-480A-8A89-E150B0E5D9C5}">
      <dsp:nvSpPr>
        <dsp:cNvPr id="0" name=""/>
        <dsp:cNvSpPr/>
      </dsp:nvSpPr>
      <dsp:spPr>
        <a:xfrm>
          <a:off x="1283273" y="2440930"/>
          <a:ext cx="626433" cy="6264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3398AAB-BD6D-4F02-8712-2D9D7C26E3F9}">
      <dsp:nvSpPr>
        <dsp:cNvPr id="0" name=""/>
        <dsp:cNvSpPr/>
      </dsp:nvSpPr>
      <dsp:spPr>
        <a:xfrm rot="10800000">
          <a:off x="1596490" y="3254358"/>
          <a:ext cx="5716547" cy="6264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240" tIns="110490" rIns="206248" bIns="110490" numCol="1" spcCol="1270" anchor="ctr" anchorCtr="0">
          <a:noAutofit/>
        </a:bodyPr>
        <a:lstStyle/>
        <a:p>
          <a:pPr lvl="0" algn="ctr" defTabSz="1289050">
            <a:lnSpc>
              <a:spcPct val="90000"/>
            </a:lnSpc>
            <a:spcBef>
              <a:spcPct val="0"/>
            </a:spcBef>
            <a:spcAft>
              <a:spcPct val="35000"/>
            </a:spcAft>
          </a:pPr>
          <a:r>
            <a:rPr lang="en-US" sz="2900" kern="1200" dirty="0" smtClean="0"/>
            <a:t>Indian circus</a:t>
          </a:r>
          <a:endParaRPr lang="en-US" sz="2900" kern="1200" dirty="0"/>
        </a:p>
      </dsp:txBody>
      <dsp:txXfrm rot="10800000">
        <a:off x="1753098" y="3254358"/>
        <a:ext cx="5559939" cy="626433"/>
      </dsp:txXfrm>
    </dsp:sp>
    <dsp:sp modelId="{CD9AF165-BB3B-49AF-8D97-E6280EFD8317}">
      <dsp:nvSpPr>
        <dsp:cNvPr id="0" name=""/>
        <dsp:cNvSpPr/>
      </dsp:nvSpPr>
      <dsp:spPr>
        <a:xfrm>
          <a:off x="1283273" y="3254358"/>
          <a:ext cx="626433" cy="6264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1FD08-4FF3-4CB9-B479-EA4A51AAD01C}">
      <dsp:nvSpPr>
        <dsp:cNvPr id="0" name=""/>
        <dsp:cNvSpPr/>
      </dsp:nvSpPr>
      <dsp:spPr>
        <a:xfrm>
          <a:off x="136147" y="400067"/>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Religion</a:t>
          </a:r>
          <a:endParaRPr lang="en-US" sz="2800" kern="1200" dirty="0"/>
        </a:p>
      </dsp:txBody>
      <dsp:txXfrm>
        <a:off x="136147" y="400067"/>
        <a:ext cx="3161909" cy="988096"/>
      </dsp:txXfrm>
    </dsp:sp>
    <dsp:sp modelId="{CB3AF2FA-5249-4C6C-B630-5EED27AE4C5C}">
      <dsp:nvSpPr>
        <dsp:cNvPr id="0" name=""/>
        <dsp:cNvSpPr/>
      </dsp:nvSpPr>
      <dsp:spPr>
        <a:xfrm>
          <a:off x="4400" y="257342"/>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EC3798C-BFA1-4B70-9753-DA5B298B7C14}">
      <dsp:nvSpPr>
        <dsp:cNvPr id="0" name=""/>
        <dsp:cNvSpPr/>
      </dsp:nvSpPr>
      <dsp:spPr>
        <a:xfrm>
          <a:off x="3602829" y="400067"/>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Language</a:t>
          </a:r>
          <a:endParaRPr lang="en-US" sz="2800" kern="1200" dirty="0"/>
        </a:p>
      </dsp:txBody>
      <dsp:txXfrm>
        <a:off x="3602829" y="400067"/>
        <a:ext cx="3161909" cy="988096"/>
      </dsp:txXfrm>
    </dsp:sp>
    <dsp:sp modelId="{776EFE50-850F-4D1E-AB9E-3F8A542F4D1E}">
      <dsp:nvSpPr>
        <dsp:cNvPr id="0" name=""/>
        <dsp:cNvSpPr/>
      </dsp:nvSpPr>
      <dsp:spPr>
        <a:xfrm>
          <a:off x="3471082" y="257342"/>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0C17C5F-A607-4074-959E-534DCDF6664A}">
      <dsp:nvSpPr>
        <dsp:cNvPr id="0" name=""/>
        <dsp:cNvSpPr/>
      </dsp:nvSpPr>
      <dsp:spPr>
        <a:xfrm>
          <a:off x="7069511" y="400067"/>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Literature</a:t>
          </a:r>
          <a:endParaRPr lang="en-US" sz="2800" kern="1200" dirty="0"/>
        </a:p>
      </dsp:txBody>
      <dsp:txXfrm>
        <a:off x="7069511" y="400067"/>
        <a:ext cx="3161909" cy="988096"/>
      </dsp:txXfrm>
    </dsp:sp>
    <dsp:sp modelId="{D7BB1047-CEED-4AA9-8431-263D83C10843}">
      <dsp:nvSpPr>
        <dsp:cNvPr id="0" name=""/>
        <dsp:cNvSpPr/>
      </dsp:nvSpPr>
      <dsp:spPr>
        <a:xfrm>
          <a:off x="6937764" y="257342"/>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09CB0EB2-864A-41F0-8EC8-05E9A1EDCE1E}">
      <dsp:nvSpPr>
        <dsp:cNvPr id="0" name=""/>
        <dsp:cNvSpPr/>
      </dsp:nvSpPr>
      <dsp:spPr>
        <a:xfrm>
          <a:off x="136147" y="1643971"/>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cinema</a:t>
          </a:r>
          <a:endParaRPr lang="en-US" sz="2800" kern="1200" dirty="0"/>
        </a:p>
      </dsp:txBody>
      <dsp:txXfrm>
        <a:off x="136147" y="1643971"/>
        <a:ext cx="3161909" cy="988096"/>
      </dsp:txXfrm>
    </dsp:sp>
    <dsp:sp modelId="{E2EE39A5-2E2B-41EE-A01F-0D692BE978BB}">
      <dsp:nvSpPr>
        <dsp:cNvPr id="0" name=""/>
        <dsp:cNvSpPr/>
      </dsp:nvSpPr>
      <dsp:spPr>
        <a:xfrm>
          <a:off x="4400" y="1501246"/>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95F995F-5C56-43AE-923A-0B8BCF49227E}">
      <dsp:nvSpPr>
        <dsp:cNvPr id="0" name=""/>
        <dsp:cNvSpPr/>
      </dsp:nvSpPr>
      <dsp:spPr>
        <a:xfrm>
          <a:off x="3602829" y="1643971"/>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calendars</a:t>
          </a:r>
          <a:endParaRPr lang="en-US" sz="2800" kern="1200" dirty="0"/>
        </a:p>
      </dsp:txBody>
      <dsp:txXfrm>
        <a:off x="3602829" y="1643971"/>
        <a:ext cx="3161909" cy="988096"/>
      </dsp:txXfrm>
    </dsp:sp>
    <dsp:sp modelId="{369706D8-5131-4195-BCA6-42071A4E8810}">
      <dsp:nvSpPr>
        <dsp:cNvPr id="0" name=""/>
        <dsp:cNvSpPr/>
      </dsp:nvSpPr>
      <dsp:spPr>
        <a:xfrm>
          <a:off x="3471082" y="1501246"/>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AD891E0E-7DD5-46C5-AB1A-B3A9493875B6}">
      <dsp:nvSpPr>
        <dsp:cNvPr id="0" name=""/>
        <dsp:cNvSpPr/>
      </dsp:nvSpPr>
      <dsp:spPr>
        <a:xfrm>
          <a:off x="7069511" y="1643971"/>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philosophy</a:t>
          </a:r>
          <a:endParaRPr lang="en-US" sz="2800" kern="1200" dirty="0"/>
        </a:p>
      </dsp:txBody>
      <dsp:txXfrm>
        <a:off x="7069511" y="1643971"/>
        <a:ext cx="3161909" cy="988096"/>
      </dsp:txXfrm>
    </dsp:sp>
    <dsp:sp modelId="{016B822E-7A88-4272-8662-36151614BEDF}">
      <dsp:nvSpPr>
        <dsp:cNvPr id="0" name=""/>
        <dsp:cNvSpPr/>
      </dsp:nvSpPr>
      <dsp:spPr>
        <a:xfrm>
          <a:off x="6937764" y="1501246"/>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37A1508A-26F7-4D0B-851C-66BB2F4F0A9D}">
      <dsp:nvSpPr>
        <dsp:cNvPr id="0" name=""/>
        <dsp:cNvSpPr/>
      </dsp:nvSpPr>
      <dsp:spPr>
        <a:xfrm>
          <a:off x="136147" y="2887875"/>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festivals</a:t>
          </a:r>
          <a:endParaRPr lang="en-US" sz="2800" kern="1200" dirty="0"/>
        </a:p>
      </dsp:txBody>
      <dsp:txXfrm>
        <a:off x="136147" y="2887875"/>
        <a:ext cx="3161909" cy="988096"/>
      </dsp:txXfrm>
    </dsp:sp>
    <dsp:sp modelId="{9B2D5151-063A-4D6C-AB28-E7FF8553BA9D}">
      <dsp:nvSpPr>
        <dsp:cNvPr id="0" name=""/>
        <dsp:cNvSpPr/>
      </dsp:nvSpPr>
      <dsp:spPr>
        <a:xfrm>
          <a:off x="4400" y="2745150"/>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5454DAB-2ACF-4A7E-BF2A-9D57B50ED3B0}">
      <dsp:nvSpPr>
        <dsp:cNvPr id="0" name=""/>
        <dsp:cNvSpPr/>
      </dsp:nvSpPr>
      <dsp:spPr>
        <a:xfrm>
          <a:off x="3602829" y="2887875"/>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fairs</a:t>
          </a:r>
          <a:endParaRPr lang="en-US" sz="2800" kern="1200" dirty="0"/>
        </a:p>
      </dsp:txBody>
      <dsp:txXfrm>
        <a:off x="3602829" y="2887875"/>
        <a:ext cx="3161909" cy="988096"/>
      </dsp:txXfrm>
    </dsp:sp>
    <dsp:sp modelId="{612221B0-04D5-4E77-8ADB-63A25AE71EE8}">
      <dsp:nvSpPr>
        <dsp:cNvPr id="0" name=""/>
        <dsp:cNvSpPr/>
      </dsp:nvSpPr>
      <dsp:spPr>
        <a:xfrm>
          <a:off x="3471082" y="2745150"/>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A2EB2A7-27D6-4118-B4C6-7588B54B2075}">
      <dsp:nvSpPr>
        <dsp:cNvPr id="0" name=""/>
        <dsp:cNvSpPr/>
      </dsp:nvSpPr>
      <dsp:spPr>
        <a:xfrm>
          <a:off x="7069511" y="2887875"/>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Handicrafts coinage</a:t>
          </a:r>
          <a:endParaRPr lang="en-US" sz="2800" kern="1200" dirty="0"/>
        </a:p>
      </dsp:txBody>
      <dsp:txXfrm>
        <a:off x="7069511" y="2887875"/>
        <a:ext cx="3161909" cy="988096"/>
      </dsp:txXfrm>
    </dsp:sp>
    <dsp:sp modelId="{E075EE0A-9EF4-4F5A-B8A9-CD2CC16304DB}">
      <dsp:nvSpPr>
        <dsp:cNvPr id="0" name=""/>
        <dsp:cNvSpPr/>
      </dsp:nvSpPr>
      <dsp:spPr>
        <a:xfrm>
          <a:off x="6937764" y="2745150"/>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AA0CD1B-9041-473A-877D-E6BE53BFA0A2}">
      <dsp:nvSpPr>
        <dsp:cNvPr id="0" name=""/>
        <dsp:cNvSpPr/>
      </dsp:nvSpPr>
      <dsp:spPr>
        <a:xfrm>
          <a:off x="136147" y="4131778"/>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institutions</a:t>
          </a:r>
          <a:endParaRPr lang="en-US" sz="2800" kern="1200" dirty="0"/>
        </a:p>
      </dsp:txBody>
      <dsp:txXfrm>
        <a:off x="136147" y="4131778"/>
        <a:ext cx="3161909" cy="988096"/>
      </dsp:txXfrm>
    </dsp:sp>
    <dsp:sp modelId="{84832890-FDE3-4698-B010-BF94408E9063}">
      <dsp:nvSpPr>
        <dsp:cNvPr id="0" name=""/>
        <dsp:cNvSpPr/>
      </dsp:nvSpPr>
      <dsp:spPr>
        <a:xfrm>
          <a:off x="4400" y="3989053"/>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45B934EC-776D-45FD-AC54-32550799B21D}">
      <dsp:nvSpPr>
        <dsp:cNvPr id="0" name=""/>
        <dsp:cNvSpPr/>
      </dsp:nvSpPr>
      <dsp:spPr>
        <a:xfrm>
          <a:off x="3602829" y="4131778"/>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err="1" smtClean="0"/>
            <a:t>maths</a:t>
          </a:r>
          <a:r>
            <a:rPr lang="en-US" sz="2800" kern="1200" dirty="0" smtClean="0"/>
            <a:t> &amp;science</a:t>
          </a:r>
          <a:endParaRPr lang="en-US" sz="2800" kern="1200" dirty="0"/>
        </a:p>
      </dsp:txBody>
      <dsp:txXfrm>
        <a:off x="3602829" y="4131778"/>
        <a:ext cx="3161909" cy="988096"/>
      </dsp:txXfrm>
    </dsp:sp>
    <dsp:sp modelId="{C004B6BB-9B36-4E4C-8C65-B8F24FA7E89C}">
      <dsp:nvSpPr>
        <dsp:cNvPr id="0" name=""/>
        <dsp:cNvSpPr/>
      </dsp:nvSpPr>
      <dsp:spPr>
        <a:xfrm>
          <a:off x="3471082" y="3989053"/>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2C48C1B-5FB2-46C6-9F9D-D4E83A2AFFBC}">
      <dsp:nvSpPr>
        <dsp:cNvPr id="0" name=""/>
        <dsp:cNvSpPr/>
      </dsp:nvSpPr>
      <dsp:spPr>
        <a:xfrm>
          <a:off x="7069511" y="4131778"/>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Medicine, astronomy</a:t>
          </a:r>
          <a:endParaRPr lang="en-US" sz="2800" kern="1200" dirty="0"/>
        </a:p>
      </dsp:txBody>
      <dsp:txXfrm>
        <a:off x="7069511" y="4131778"/>
        <a:ext cx="3161909" cy="988096"/>
      </dsp:txXfrm>
    </dsp:sp>
    <dsp:sp modelId="{2CA53AE3-A4EB-4302-8655-D3A6A85B2F05}">
      <dsp:nvSpPr>
        <dsp:cNvPr id="0" name=""/>
        <dsp:cNvSpPr/>
      </dsp:nvSpPr>
      <dsp:spPr>
        <a:xfrm>
          <a:off x="6937764" y="3989053"/>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64337-66F0-4BBC-B05F-0B256A4B2C48}">
      <dsp:nvSpPr>
        <dsp:cNvPr id="0" name=""/>
        <dsp:cNvSpPr/>
      </dsp:nvSpPr>
      <dsp:spPr>
        <a:xfrm>
          <a:off x="1409445" y="414592"/>
          <a:ext cx="3194112" cy="2105190"/>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Arial Rounded MT Bold" panose="020F0704030504030204" pitchFamily="34" charset="0"/>
            </a:rPr>
            <a:t>Indus valley civilization</a:t>
          </a:r>
          <a:endParaRPr lang="en-US" sz="3200" kern="1200" dirty="0">
            <a:latin typeface="Arial Rounded MT Bold" panose="020F0704030504030204" pitchFamily="34" charset="0"/>
          </a:endParaRPr>
        </a:p>
      </dsp:txBody>
      <dsp:txXfrm>
        <a:off x="1409445" y="414592"/>
        <a:ext cx="3194112" cy="2105190"/>
      </dsp:txXfrm>
    </dsp:sp>
    <dsp:sp modelId="{2C009933-96B8-4468-9112-73A5DE8C99B7}">
      <dsp:nvSpPr>
        <dsp:cNvPr id="0" name=""/>
        <dsp:cNvSpPr/>
      </dsp:nvSpPr>
      <dsp:spPr>
        <a:xfrm>
          <a:off x="4930022" y="436998"/>
          <a:ext cx="3273977" cy="2119262"/>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Arial Rounded MT Bold" panose="020F0704030504030204" pitchFamily="34" charset="0"/>
            </a:rPr>
            <a:t>Buddhist architecture &amp; sculpture (</a:t>
          </a:r>
          <a:r>
            <a:rPr lang="en-US" sz="3200" kern="1200" dirty="0" err="1" smtClean="0">
              <a:latin typeface="Arial Rounded MT Bold" panose="020F0704030504030204" pitchFamily="34" charset="0"/>
            </a:rPr>
            <a:t>mauryan</a:t>
          </a:r>
          <a:r>
            <a:rPr lang="en-US" sz="3200" kern="1200" dirty="0" smtClean="0">
              <a:latin typeface="Arial Rounded MT Bold" panose="020F0704030504030204" pitchFamily="34" charset="0"/>
            </a:rPr>
            <a:t> period)</a:t>
          </a:r>
          <a:endParaRPr lang="en-US" sz="3200" kern="1200" dirty="0">
            <a:latin typeface="Arial Rounded MT Bold" panose="020F0704030504030204" pitchFamily="34" charset="0"/>
          </a:endParaRPr>
        </a:p>
      </dsp:txBody>
      <dsp:txXfrm>
        <a:off x="4930022" y="436998"/>
        <a:ext cx="3273977" cy="2119262"/>
      </dsp:txXfrm>
    </dsp:sp>
    <dsp:sp modelId="{6C8707A8-CB68-476C-AD97-316E3F06309E}">
      <dsp:nvSpPr>
        <dsp:cNvPr id="0" name=""/>
        <dsp:cNvSpPr/>
      </dsp:nvSpPr>
      <dsp:spPr>
        <a:xfrm>
          <a:off x="4482" y="2833729"/>
          <a:ext cx="3290599" cy="2720969"/>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Arial Rounded MT Bold" panose="020F0704030504030204" pitchFamily="34" charset="0"/>
            </a:rPr>
            <a:t>Temple architecture(Gupta age sculpture &amp; south Indian art)</a:t>
          </a:r>
          <a:endParaRPr lang="en-US" sz="3200" kern="1200" dirty="0">
            <a:latin typeface="Arial Rounded MT Bold" panose="020F0704030504030204" pitchFamily="34" charset="0"/>
          </a:endParaRPr>
        </a:p>
      </dsp:txBody>
      <dsp:txXfrm>
        <a:off x="4482" y="2833729"/>
        <a:ext cx="3290599" cy="2720969"/>
      </dsp:txXfrm>
    </dsp:sp>
    <dsp:sp modelId="{88C7FD2E-8BA8-4C7E-A82A-C5FCA3484302}">
      <dsp:nvSpPr>
        <dsp:cNvPr id="0" name=""/>
        <dsp:cNvSpPr/>
      </dsp:nvSpPr>
      <dsp:spPr>
        <a:xfrm>
          <a:off x="3594137" y="2811443"/>
          <a:ext cx="2846244" cy="2765541"/>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Arial Rounded MT Bold" panose="020F0704030504030204" pitchFamily="34" charset="0"/>
            </a:rPr>
            <a:t>Indo-Islamic architecture and medieval sculpture</a:t>
          </a:r>
          <a:endParaRPr lang="en-US" sz="3200" kern="1200" dirty="0">
            <a:latin typeface="Arial Rounded MT Bold" panose="020F0704030504030204" pitchFamily="34" charset="0"/>
          </a:endParaRPr>
        </a:p>
      </dsp:txBody>
      <dsp:txXfrm>
        <a:off x="3594137" y="2811443"/>
        <a:ext cx="2846244" cy="2765541"/>
      </dsp:txXfrm>
    </dsp:sp>
    <dsp:sp modelId="{8B3ADE2D-7F13-4FA5-8C34-C1A975E5DAD2}">
      <dsp:nvSpPr>
        <dsp:cNvPr id="0" name=""/>
        <dsp:cNvSpPr/>
      </dsp:nvSpPr>
      <dsp:spPr>
        <a:xfrm>
          <a:off x="6710575" y="2811443"/>
          <a:ext cx="2856547" cy="2765541"/>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Arial Rounded MT Bold" panose="020F0704030504030204" pitchFamily="34" charset="0"/>
            </a:rPr>
            <a:t>Modern architecture and sculpture</a:t>
          </a:r>
          <a:endParaRPr lang="en-US" sz="3200" kern="1200" dirty="0">
            <a:latin typeface="Arial Rounded MT Bold" panose="020F0704030504030204" pitchFamily="34" charset="0"/>
          </a:endParaRPr>
        </a:p>
      </dsp:txBody>
      <dsp:txXfrm>
        <a:off x="6710575" y="2811443"/>
        <a:ext cx="2856547" cy="27655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35959-D9BB-46B3-9503-BC11DF2A716F}">
      <dsp:nvSpPr>
        <dsp:cNvPr id="0" name=""/>
        <dsp:cNvSpPr/>
      </dsp:nvSpPr>
      <dsp:spPr>
        <a:xfrm>
          <a:off x="0" y="2091476"/>
          <a:ext cx="3272291" cy="51829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Court art</a:t>
          </a:r>
          <a:endParaRPr lang="en-US" sz="2000" kern="1200" dirty="0"/>
        </a:p>
      </dsp:txBody>
      <dsp:txXfrm>
        <a:off x="0" y="2091476"/>
        <a:ext cx="3272291" cy="518290"/>
      </dsp:txXfrm>
    </dsp:sp>
    <dsp:sp modelId="{AA3D2FBC-A9A3-45DF-BD30-870268F859CC}">
      <dsp:nvSpPr>
        <dsp:cNvPr id="0" name=""/>
        <dsp:cNvSpPr/>
      </dsp:nvSpPr>
      <dsp:spPr>
        <a:xfrm>
          <a:off x="0" y="2573883"/>
          <a:ext cx="3272291" cy="128128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State initiative</a:t>
          </a:r>
          <a:endParaRPr lang="en-US" sz="2000" kern="1200" dirty="0"/>
        </a:p>
        <a:p>
          <a:pPr marL="228600" lvl="1" indent="-228600" algn="l" defTabSz="889000">
            <a:lnSpc>
              <a:spcPct val="90000"/>
            </a:lnSpc>
            <a:spcBef>
              <a:spcPct val="0"/>
            </a:spcBef>
            <a:spcAft>
              <a:spcPct val="15000"/>
            </a:spcAft>
            <a:buChar char="••"/>
          </a:pPr>
          <a:r>
            <a:rPr lang="en-US" sz="2000" kern="1200" dirty="0" smtClean="0"/>
            <a:t>Stupa, pillar</a:t>
          </a:r>
          <a:endParaRPr lang="en-US" sz="2000" kern="1200" dirty="0"/>
        </a:p>
      </dsp:txBody>
      <dsp:txXfrm>
        <a:off x="0" y="2573883"/>
        <a:ext cx="3272291" cy="1281286"/>
      </dsp:txXfrm>
    </dsp:sp>
    <dsp:sp modelId="{CB213F96-4C77-43A9-8859-9C19268FC3D0}">
      <dsp:nvSpPr>
        <dsp:cNvPr id="0" name=""/>
        <dsp:cNvSpPr/>
      </dsp:nvSpPr>
      <dsp:spPr>
        <a:xfrm>
          <a:off x="3750201" y="1965723"/>
          <a:ext cx="3319707"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Popular art</a:t>
          </a:r>
          <a:endParaRPr lang="en-US" sz="2000" kern="1200" dirty="0"/>
        </a:p>
      </dsp:txBody>
      <dsp:txXfrm>
        <a:off x="3750201" y="1965723"/>
        <a:ext cx="3319707" cy="576000"/>
      </dsp:txXfrm>
    </dsp:sp>
    <dsp:sp modelId="{7C86CFE8-5C85-4194-BB11-EFB2187B5F3B}">
      <dsp:nvSpPr>
        <dsp:cNvPr id="0" name=""/>
        <dsp:cNvSpPr/>
      </dsp:nvSpPr>
      <dsp:spPr>
        <a:xfrm>
          <a:off x="3734027" y="2589054"/>
          <a:ext cx="3350172" cy="135685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Individual art</a:t>
          </a:r>
          <a:endParaRPr lang="en-US" sz="2000" kern="1200" dirty="0"/>
        </a:p>
        <a:p>
          <a:pPr marL="228600" lvl="1" indent="-228600" algn="l" defTabSz="889000">
            <a:lnSpc>
              <a:spcPct val="90000"/>
            </a:lnSpc>
            <a:spcBef>
              <a:spcPct val="0"/>
            </a:spcBef>
            <a:spcAft>
              <a:spcPct val="15000"/>
            </a:spcAft>
            <a:buChar char="••"/>
          </a:pPr>
          <a:r>
            <a:rPr lang="en-US" sz="2000" kern="1200" smtClean="0"/>
            <a:t>Sculpture,pottery,caves</a:t>
          </a:r>
          <a:endParaRPr lang="en-US" sz="2000" kern="1200" dirty="0"/>
        </a:p>
      </dsp:txBody>
      <dsp:txXfrm>
        <a:off x="3734027" y="2589054"/>
        <a:ext cx="3350172" cy="13568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60A70-F291-4148-A4FD-5801FC70D796}">
      <dsp:nvSpPr>
        <dsp:cNvPr id="0" name=""/>
        <dsp:cNvSpPr/>
      </dsp:nvSpPr>
      <dsp:spPr>
        <a:xfrm flipV="1">
          <a:off x="34882" y="0"/>
          <a:ext cx="3488946" cy="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err="1" smtClean="0"/>
            <a:t>Gandhar</a:t>
          </a:r>
          <a:endParaRPr lang="en-US" sz="500" kern="1200" dirty="0"/>
        </a:p>
      </dsp:txBody>
      <dsp:txXfrm rot="10800000">
        <a:off x="34882" y="-1"/>
        <a:ext cx="3488946" cy="1"/>
      </dsp:txXfrm>
    </dsp:sp>
    <dsp:sp modelId="{6CD79248-CB06-480C-AA73-2601042EEEC4}">
      <dsp:nvSpPr>
        <dsp:cNvPr id="0" name=""/>
        <dsp:cNvSpPr/>
      </dsp:nvSpPr>
      <dsp:spPr>
        <a:xfrm>
          <a:off x="8707" y="0"/>
          <a:ext cx="3512741" cy="687749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Char char="••"/>
          </a:pPr>
          <a:r>
            <a:rPr lang="en-US" sz="2800" u="sng" kern="1200" dirty="0" err="1" smtClean="0">
              <a:solidFill>
                <a:srgbClr val="0070C0"/>
              </a:solidFill>
              <a:latin typeface="Arial Rounded MT Bold" panose="020F0704030504030204" pitchFamily="34" charset="0"/>
            </a:rPr>
            <a:t>Gandhar</a:t>
          </a:r>
          <a:endParaRPr lang="en-US" sz="2800" u="sng" kern="1200" dirty="0">
            <a:solidFill>
              <a:srgbClr val="0070C0"/>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Outside influence</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Grey sandstone</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Completely Buddhist</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Kushana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NWFP</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Spiritual Buddha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Reminds Apollo</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err="1" smtClean="0">
              <a:solidFill>
                <a:schemeClr val="bg1"/>
              </a:solidFill>
              <a:latin typeface="Arial Rounded MT Bold" panose="020F0704030504030204" pitchFamily="34" charset="0"/>
            </a:rPr>
            <a:t>Bearded,mushtaq</a:t>
          </a:r>
          <a:r>
            <a:rPr lang="en-US" sz="2400" kern="1200" dirty="0" smtClean="0">
              <a:solidFill>
                <a:schemeClr val="bg1"/>
              </a:solidFill>
              <a:latin typeface="Arial Rounded MT Bold" panose="020F0704030504030204" pitchFamily="34" charset="0"/>
            </a:rPr>
            <a:t>, eyes-half closed, </a:t>
          </a:r>
          <a:r>
            <a:rPr lang="en-US" sz="2400" kern="1200" dirty="0" err="1" smtClean="0">
              <a:solidFill>
                <a:schemeClr val="bg1"/>
              </a:solidFill>
              <a:latin typeface="Arial Rounded MT Bold" panose="020F0704030504030204" pitchFamily="34" charset="0"/>
            </a:rPr>
            <a:t>propumurance</a:t>
          </a:r>
          <a:r>
            <a:rPr lang="en-US" sz="2400" kern="1200" dirty="0" smtClean="0">
              <a:solidFill>
                <a:schemeClr val="bg1"/>
              </a:solidFill>
              <a:latin typeface="Arial Rounded MT Bold" panose="020F0704030504030204" pitchFamily="34" charset="0"/>
            </a:rPr>
            <a:t>, </a:t>
          </a:r>
          <a:r>
            <a:rPr lang="en-US" sz="2400" kern="1200" dirty="0" err="1" smtClean="0">
              <a:solidFill>
                <a:schemeClr val="bg1"/>
              </a:solidFill>
              <a:latin typeface="Arial Rounded MT Bold" panose="020F0704030504030204" pitchFamily="34" charset="0"/>
            </a:rPr>
            <a:t>weavy</a:t>
          </a:r>
          <a:r>
            <a:rPr lang="en-US" sz="2400" kern="1200" dirty="0" smtClean="0">
              <a:solidFill>
                <a:schemeClr val="bg1"/>
              </a:solidFill>
              <a:latin typeface="Arial Rounded MT Bold" panose="020F0704030504030204" pitchFamily="34" charset="0"/>
            </a:rPr>
            <a:t> </a:t>
          </a:r>
          <a:r>
            <a:rPr lang="en-US" sz="2400" kern="1200" dirty="0" err="1" smtClean="0">
              <a:solidFill>
                <a:schemeClr val="bg1"/>
              </a:solidFill>
              <a:latin typeface="Arial Rounded MT Bold" panose="020F0704030504030204" pitchFamily="34" charset="0"/>
            </a:rPr>
            <a:t>hair,large</a:t>
          </a:r>
          <a:r>
            <a:rPr lang="en-US" sz="2400" kern="1200" dirty="0" smtClean="0">
              <a:solidFill>
                <a:schemeClr val="bg1"/>
              </a:solidFill>
              <a:latin typeface="Arial Rounded MT Bold" panose="020F0704030504030204" pitchFamily="34" charset="0"/>
            </a:rPr>
            <a:t> </a:t>
          </a:r>
          <a:r>
            <a:rPr lang="en-US" sz="2400" kern="1200" dirty="0" err="1" smtClean="0">
              <a:solidFill>
                <a:schemeClr val="bg1"/>
              </a:solidFill>
              <a:latin typeface="Arial Rounded MT Bold" panose="020F0704030504030204" pitchFamily="34" charset="0"/>
            </a:rPr>
            <a:t>ears,seated</a:t>
          </a:r>
          <a:r>
            <a:rPr lang="en-US" sz="2400" kern="1200" dirty="0" smtClean="0">
              <a:solidFill>
                <a:schemeClr val="bg1"/>
              </a:solidFill>
              <a:latin typeface="Arial Rounded MT Bold" panose="020F0704030504030204" pitchFamily="34" charset="0"/>
            </a:rPr>
            <a:t> in </a:t>
          </a:r>
          <a:r>
            <a:rPr lang="en-US" sz="2400" u="sng" kern="1200" dirty="0" smtClean="0">
              <a:solidFill>
                <a:schemeClr val="bg1"/>
              </a:solidFill>
              <a:latin typeface="Arial Rounded MT Bold" panose="020F0704030504030204" pitchFamily="34" charset="0"/>
            </a:rPr>
            <a:t>‘yogi</a:t>
          </a:r>
          <a:r>
            <a:rPr lang="en-US" sz="2400" kern="1200" dirty="0" smtClean="0">
              <a:solidFill>
                <a:schemeClr val="bg1"/>
              </a:solidFill>
              <a:latin typeface="Arial Rounded MT Bold" panose="020F0704030504030204" pitchFamily="34" charset="0"/>
            </a:rPr>
            <a:t>’ posture</a:t>
          </a:r>
          <a:endParaRPr lang="en-US" sz="2400" kern="1200" dirty="0">
            <a:solidFill>
              <a:schemeClr val="bg1"/>
            </a:solidFill>
            <a:latin typeface="Arial Rounded MT Bold" panose="020F0704030504030204" pitchFamily="34" charset="0"/>
          </a:endParaRPr>
        </a:p>
      </dsp:txBody>
      <dsp:txXfrm>
        <a:off x="8707" y="0"/>
        <a:ext cx="3512741" cy="6877497"/>
      </dsp:txXfrm>
    </dsp:sp>
    <dsp:sp modelId="{2FFD8697-C020-4D3B-B4CF-2363C2642775}">
      <dsp:nvSpPr>
        <dsp:cNvPr id="0" name=""/>
        <dsp:cNvSpPr/>
      </dsp:nvSpPr>
      <dsp:spPr>
        <a:xfrm>
          <a:off x="3903986" y="0"/>
          <a:ext cx="3178433" cy="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Mathura</a:t>
          </a:r>
          <a:endParaRPr lang="en-US" sz="500" kern="1200" dirty="0"/>
        </a:p>
      </dsp:txBody>
      <dsp:txXfrm>
        <a:off x="3903986" y="0"/>
        <a:ext cx="3178433" cy="1"/>
      </dsp:txXfrm>
    </dsp:sp>
    <dsp:sp modelId="{4F8FAC95-40B2-461A-9B98-3CE898ACFF4D}">
      <dsp:nvSpPr>
        <dsp:cNvPr id="0" name=""/>
        <dsp:cNvSpPr/>
      </dsp:nvSpPr>
      <dsp:spPr>
        <a:xfrm>
          <a:off x="3807410" y="0"/>
          <a:ext cx="3171540" cy="687749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Char char="••"/>
          </a:pPr>
          <a:r>
            <a:rPr lang="en-US" sz="2800" u="sng" kern="1200" dirty="0" smtClean="0">
              <a:solidFill>
                <a:srgbClr val="0070C0"/>
              </a:solidFill>
              <a:latin typeface="Arial Rounded MT Bold" panose="020F0704030504030204" pitchFamily="34" charset="0"/>
            </a:rPr>
            <a:t>Mathura</a:t>
          </a:r>
          <a:endParaRPr lang="en-US" sz="2800" u="sng" kern="1200" dirty="0">
            <a:solidFill>
              <a:srgbClr val="0070C0"/>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err="1" smtClean="0">
              <a:latin typeface="Arial Rounded MT Bold" panose="020F0704030504030204" pitchFamily="34" charset="0"/>
            </a:rPr>
            <a:t>Indegeneous</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Spotted red sandstone</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All 3 religions</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Kushana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Around UP</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delighted </a:t>
          </a:r>
          <a:r>
            <a:rPr lang="en-US" sz="2400" kern="1200" dirty="0" err="1" smtClean="0">
              <a:latin typeface="Arial Rounded MT Bold" panose="020F0704030504030204" pitchFamily="34" charset="0"/>
            </a:rPr>
            <a:t>buddha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Reminds </a:t>
          </a:r>
          <a:r>
            <a:rPr lang="en-US" sz="2400" kern="1200" dirty="0" err="1" smtClean="0">
              <a:latin typeface="Arial Rounded MT Bold" panose="020F0704030504030204" pitchFamily="34" charset="0"/>
            </a:rPr>
            <a:t>Yaksha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err="1" smtClean="0">
              <a:latin typeface="Arial Rounded MT Bold" panose="020F0704030504030204" pitchFamily="34" charset="0"/>
            </a:rPr>
            <a:t>Masculine,Grace</a:t>
          </a:r>
          <a:r>
            <a:rPr lang="en-US" sz="2400" kern="1200" dirty="0" smtClean="0">
              <a:latin typeface="Arial Rounded MT Bold" panose="020F0704030504030204" pitchFamily="34" charset="0"/>
            </a:rPr>
            <a:t> on the </a:t>
          </a:r>
          <a:r>
            <a:rPr lang="en-US" sz="2400" kern="1200" dirty="0" err="1" smtClean="0">
              <a:latin typeface="Arial Rounded MT Bold" panose="020F0704030504030204" pitchFamily="34" charset="0"/>
            </a:rPr>
            <a:t>face,energetic</a:t>
          </a:r>
          <a:r>
            <a:rPr lang="en-US" sz="2400" kern="1200" dirty="0" smtClean="0">
              <a:latin typeface="Arial Rounded MT Bold" panose="020F0704030504030204" pitchFamily="34" charset="0"/>
            </a:rPr>
            <a:t> </a:t>
          </a:r>
          <a:r>
            <a:rPr lang="en-US" sz="2400" kern="1200" dirty="0" err="1" smtClean="0">
              <a:latin typeface="Arial Rounded MT Bold" panose="020F0704030504030204" pitchFamily="34" charset="0"/>
            </a:rPr>
            <a:t>body,tight</a:t>
          </a:r>
          <a:r>
            <a:rPr lang="en-US" sz="2400" kern="1200" dirty="0" smtClean="0">
              <a:latin typeface="Arial Rounded MT Bold" panose="020F0704030504030204" pitchFamily="34" charset="0"/>
            </a:rPr>
            <a:t> </a:t>
          </a:r>
          <a:r>
            <a:rPr lang="en-US" sz="2400" kern="1200" dirty="0" err="1" smtClean="0">
              <a:latin typeface="Arial Rounded MT Bold" panose="020F0704030504030204" pitchFamily="34" charset="0"/>
            </a:rPr>
            <a:t>dress,seated</a:t>
          </a:r>
          <a:r>
            <a:rPr lang="en-US" sz="2400" kern="1200" dirty="0" smtClean="0">
              <a:latin typeface="Arial Rounded MT Bold" panose="020F0704030504030204" pitchFamily="34" charset="0"/>
            </a:rPr>
            <a:t> in </a:t>
          </a:r>
          <a:r>
            <a:rPr lang="en-US" sz="2400" u="sng" kern="1200" dirty="0" err="1" smtClean="0">
              <a:latin typeface="Arial Rounded MT Bold" panose="020F0704030504030204" pitchFamily="34" charset="0"/>
            </a:rPr>
            <a:t>padmasana</a:t>
          </a:r>
          <a:r>
            <a:rPr lang="en-US" sz="2400" kern="1200" dirty="0" smtClean="0">
              <a:latin typeface="Arial Rounded MT Bold" panose="020F0704030504030204" pitchFamily="34" charset="0"/>
            </a:rPr>
            <a:t> posture</a:t>
          </a:r>
          <a:endParaRPr lang="en-US" sz="2400" kern="1200" dirty="0">
            <a:latin typeface="Arial Rounded MT Bold" panose="020F0704030504030204" pitchFamily="34" charset="0"/>
          </a:endParaRPr>
        </a:p>
      </dsp:txBody>
      <dsp:txXfrm>
        <a:off x="3807410" y="0"/>
        <a:ext cx="3171540" cy="6877497"/>
      </dsp:txXfrm>
    </dsp:sp>
    <dsp:sp modelId="{0EA786F2-F371-4CF0-976F-C5C989E888E1}">
      <dsp:nvSpPr>
        <dsp:cNvPr id="0" name=""/>
        <dsp:cNvSpPr/>
      </dsp:nvSpPr>
      <dsp:spPr>
        <a:xfrm>
          <a:off x="7469427" y="0"/>
          <a:ext cx="3076551" cy="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Amravati</a:t>
          </a:r>
          <a:endParaRPr lang="en-US" sz="500" kern="1200" dirty="0"/>
        </a:p>
      </dsp:txBody>
      <dsp:txXfrm>
        <a:off x="7469427" y="0"/>
        <a:ext cx="3076551" cy="1"/>
      </dsp:txXfrm>
    </dsp:sp>
    <dsp:sp modelId="{59AE02BD-20DC-4033-842F-BA2992CBE6C8}">
      <dsp:nvSpPr>
        <dsp:cNvPr id="0" name=""/>
        <dsp:cNvSpPr/>
      </dsp:nvSpPr>
      <dsp:spPr>
        <a:xfrm>
          <a:off x="7464956" y="0"/>
          <a:ext cx="3085495" cy="687749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Char char="••"/>
          </a:pPr>
          <a:r>
            <a:rPr lang="en-US" sz="2800" u="sng" kern="1200" dirty="0" smtClean="0">
              <a:solidFill>
                <a:srgbClr val="0070C0"/>
              </a:solidFill>
              <a:latin typeface="Arial Rounded MT Bold" panose="020F0704030504030204" pitchFamily="34" charset="0"/>
            </a:rPr>
            <a:t>Amravati</a:t>
          </a:r>
          <a:endParaRPr lang="en-US" sz="2800" u="sng" kern="1200" dirty="0">
            <a:solidFill>
              <a:srgbClr val="0070C0"/>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err="1" smtClean="0">
              <a:latin typeface="Arial Rounded MT Bold" panose="020F0704030504030204" pitchFamily="34" charset="0"/>
            </a:rPr>
            <a:t>Indegeneous</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White marble</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Buddhism dominated</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err="1" smtClean="0">
              <a:latin typeface="Arial Rounded MT Bold" panose="020F0704030504030204" pitchFamily="34" charset="0"/>
            </a:rPr>
            <a:t>Satvahana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Krishna-</a:t>
          </a:r>
          <a:r>
            <a:rPr lang="en-US" sz="2400" kern="1200" dirty="0" err="1" smtClean="0">
              <a:latin typeface="Arial Rounded MT Bold" panose="020F0704030504030204" pitchFamily="34" charset="0"/>
            </a:rPr>
            <a:t>Godavri</a:t>
          </a:r>
          <a:r>
            <a:rPr lang="en-US" sz="2400" kern="1200" dirty="0" smtClean="0">
              <a:latin typeface="Arial Rounded MT Bold" panose="020F0704030504030204" pitchFamily="34" charset="0"/>
            </a:rPr>
            <a:t> lower valley</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u="sng" kern="1200" dirty="0" smtClean="0">
              <a:solidFill>
                <a:schemeClr val="accent4"/>
              </a:solidFill>
              <a:latin typeface="Arial Rounded MT Bold" panose="020F0704030504030204" pitchFamily="34" charset="0"/>
            </a:rPr>
            <a:t>Narrative art</a:t>
          </a:r>
          <a:endParaRPr lang="en-US" sz="2400" u="sng" kern="1200" dirty="0">
            <a:solidFill>
              <a:schemeClr val="accent4"/>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u="sng" kern="1200" dirty="0">
            <a:solidFill>
              <a:schemeClr val="accent4"/>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u="none" kern="1200" dirty="0" smtClean="0">
              <a:solidFill>
                <a:schemeClr val="bg1"/>
              </a:solidFill>
              <a:latin typeface="Arial Rounded MT Bold" panose="020F0704030504030204" pitchFamily="34" charset="0"/>
            </a:rPr>
            <a:t>Depicting themes from </a:t>
          </a:r>
          <a:r>
            <a:rPr lang="en-US" sz="2400" u="none" kern="1200" dirty="0" err="1" smtClean="0">
              <a:solidFill>
                <a:schemeClr val="bg1"/>
              </a:solidFill>
              <a:latin typeface="Arial Rounded MT Bold" panose="020F0704030504030204" pitchFamily="34" charset="0"/>
            </a:rPr>
            <a:t>jataka</a:t>
          </a:r>
          <a:r>
            <a:rPr lang="en-US" sz="2400" u="none" kern="1200" dirty="0" smtClean="0">
              <a:solidFill>
                <a:schemeClr val="bg1"/>
              </a:solidFill>
              <a:latin typeface="Arial Rounded MT Bold" panose="020F0704030504030204" pitchFamily="34" charset="0"/>
            </a:rPr>
            <a:t> </a:t>
          </a:r>
          <a:r>
            <a:rPr lang="en-US" sz="2400" u="none" kern="1200" dirty="0" err="1" smtClean="0">
              <a:solidFill>
                <a:schemeClr val="bg1"/>
              </a:solidFill>
              <a:latin typeface="Arial Rounded MT Bold" panose="020F0704030504030204" pitchFamily="34" charset="0"/>
            </a:rPr>
            <a:t>tales,life</a:t>
          </a:r>
          <a:r>
            <a:rPr lang="en-US" sz="2400" u="none" kern="1200" dirty="0" smtClean="0">
              <a:solidFill>
                <a:schemeClr val="bg1"/>
              </a:solidFill>
              <a:latin typeface="Arial Rounded MT Bold" panose="020F0704030504030204" pitchFamily="34" charset="0"/>
            </a:rPr>
            <a:t> of Buddha</a:t>
          </a:r>
          <a:endParaRPr lang="en-US" sz="2400" u="none" kern="1200" dirty="0">
            <a:solidFill>
              <a:schemeClr val="bg1"/>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85750" lvl="1" indent="-285750" algn="l" defTabSz="1289050">
            <a:lnSpc>
              <a:spcPct val="90000"/>
            </a:lnSpc>
            <a:spcBef>
              <a:spcPct val="0"/>
            </a:spcBef>
            <a:spcAft>
              <a:spcPct val="15000"/>
            </a:spcAft>
            <a:buChar char="••"/>
          </a:pPr>
          <a:endParaRPr lang="en-US" sz="2900" kern="1200" dirty="0"/>
        </a:p>
        <a:p>
          <a:pPr marL="285750" lvl="1" indent="-285750" algn="l" defTabSz="1289050">
            <a:lnSpc>
              <a:spcPct val="90000"/>
            </a:lnSpc>
            <a:spcBef>
              <a:spcPct val="0"/>
            </a:spcBef>
            <a:spcAft>
              <a:spcPct val="15000"/>
            </a:spcAft>
            <a:buChar char="••"/>
          </a:pPr>
          <a:endParaRPr lang="en-US" sz="2900" kern="1200" dirty="0"/>
        </a:p>
      </dsp:txBody>
      <dsp:txXfrm>
        <a:off x="7464956" y="0"/>
        <a:ext cx="3085495" cy="687749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49C32-E9C0-4873-A5B6-5E362DF468B1}" type="datetimeFigureOut">
              <a:rPr lang="en-US" smtClean="0"/>
              <a:t>16-Nov-15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BC13C-AEF3-474E-B74B-51DC639964D5}" type="slidenum">
              <a:rPr lang="en-US" smtClean="0"/>
              <a:t>‹#›</a:t>
            </a:fld>
            <a:endParaRPr lang="en-US"/>
          </a:p>
        </p:txBody>
      </p:sp>
    </p:spTree>
    <p:extLst>
      <p:ext uri="{BB962C8B-B14F-4D97-AF65-F5344CB8AC3E}">
        <p14:creationId xmlns:p14="http://schemas.microsoft.com/office/powerpoint/2010/main" val="330826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370EA8-C93B-4312-960B-D6866A8DDE8B}" type="slidenum">
              <a:rPr lang="en-US" smtClean="0"/>
              <a:t>13</a:t>
            </a:fld>
            <a:endParaRPr lang="en-US"/>
          </a:p>
        </p:txBody>
      </p:sp>
    </p:spTree>
    <p:extLst>
      <p:ext uri="{BB962C8B-B14F-4D97-AF65-F5344CB8AC3E}">
        <p14:creationId xmlns:p14="http://schemas.microsoft.com/office/powerpoint/2010/main" val="412901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370EA8-C93B-4312-960B-D6866A8DDE8B}" type="slidenum">
              <a:rPr lang="en-US" smtClean="0"/>
              <a:t>24</a:t>
            </a:fld>
            <a:endParaRPr lang="en-US"/>
          </a:p>
        </p:txBody>
      </p:sp>
    </p:spTree>
    <p:extLst>
      <p:ext uri="{BB962C8B-B14F-4D97-AF65-F5344CB8AC3E}">
        <p14:creationId xmlns:p14="http://schemas.microsoft.com/office/powerpoint/2010/main" val="249256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370EA8-C93B-4312-960B-D6866A8DDE8B}" type="slidenum">
              <a:rPr lang="en-US" smtClean="0"/>
              <a:t>39</a:t>
            </a:fld>
            <a:endParaRPr lang="en-US"/>
          </a:p>
        </p:txBody>
      </p:sp>
    </p:spTree>
    <p:extLst>
      <p:ext uri="{BB962C8B-B14F-4D97-AF65-F5344CB8AC3E}">
        <p14:creationId xmlns:p14="http://schemas.microsoft.com/office/powerpoint/2010/main" val="335000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370EA8-C93B-4312-960B-D6866A8DDE8B}" type="slidenum">
              <a:rPr lang="en-US" smtClean="0"/>
              <a:t>72</a:t>
            </a:fld>
            <a:endParaRPr lang="en-US"/>
          </a:p>
        </p:txBody>
      </p:sp>
    </p:spTree>
    <p:extLst>
      <p:ext uri="{BB962C8B-B14F-4D97-AF65-F5344CB8AC3E}">
        <p14:creationId xmlns:p14="http://schemas.microsoft.com/office/powerpoint/2010/main" val="103870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81E67-654E-452F-B1AC-1575DDF73B3C}" type="slidenum">
              <a:rPr lang="en-US" smtClean="0"/>
              <a:t>108</a:t>
            </a:fld>
            <a:endParaRPr lang="en-US"/>
          </a:p>
        </p:txBody>
      </p:sp>
    </p:spTree>
    <p:extLst>
      <p:ext uri="{BB962C8B-B14F-4D97-AF65-F5344CB8AC3E}">
        <p14:creationId xmlns:p14="http://schemas.microsoft.com/office/powerpoint/2010/main" val="330834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88F18E-5B3A-4B77-B736-CF11EB027507}" type="datetimeFigureOut">
              <a:rPr lang="en-US" smtClean="0"/>
              <a:t>16-Nov-15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3800-B292-4666-B9B9-F88B9AF7C451}" type="slidenum">
              <a:rPr lang="en-US" smtClean="0"/>
              <a:t>‹#›</a:t>
            </a:fld>
            <a:endParaRPr lang="en-US"/>
          </a:p>
        </p:txBody>
      </p:sp>
    </p:spTree>
    <p:extLst>
      <p:ext uri="{BB962C8B-B14F-4D97-AF65-F5344CB8AC3E}">
        <p14:creationId xmlns:p14="http://schemas.microsoft.com/office/powerpoint/2010/main" val="154792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8F18E-5B3A-4B77-B736-CF11EB027507}" type="datetimeFigureOut">
              <a:rPr lang="en-US" smtClean="0"/>
              <a:t>16-Nov-15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3800-B292-4666-B9B9-F88B9AF7C451}" type="slidenum">
              <a:rPr lang="en-US" smtClean="0"/>
              <a:t>‹#›</a:t>
            </a:fld>
            <a:endParaRPr lang="en-US"/>
          </a:p>
        </p:txBody>
      </p:sp>
      <p:pic>
        <p:nvPicPr>
          <p:cNvPr id="7" name="Picture 6"/>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9093133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8F18E-5B3A-4B77-B736-CF11EB027507}" type="datetimeFigureOut">
              <a:rPr lang="en-US" smtClean="0"/>
              <a:t>16-Nov-15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3800-B292-4666-B9B9-F88B9AF7C45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pic>
        <p:nvPicPr>
          <p:cNvPr id="10" name="Picture 9"/>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25855941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8F18E-5B3A-4B77-B736-CF11EB027507}" type="datetimeFigureOut">
              <a:rPr lang="en-US" smtClean="0"/>
              <a:t>16-Nov-15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3800-B292-4666-B9B9-F88B9AF7C451}" type="slidenum">
              <a:rPr lang="en-US" smtClean="0"/>
              <a:t>‹#›</a:t>
            </a:fld>
            <a:endParaRPr lang="en-US"/>
          </a:p>
        </p:txBody>
      </p:sp>
      <p:pic>
        <p:nvPicPr>
          <p:cNvPr id="7" name="Picture 6"/>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29211604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8F18E-5B3A-4B77-B736-CF11EB027507}" type="datetimeFigureOut">
              <a:rPr lang="en-US" smtClean="0"/>
              <a:t>16-Nov-15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3800-B292-4666-B9B9-F88B9AF7C4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pic>
        <p:nvPicPr>
          <p:cNvPr id="10" name="Picture 9"/>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17756459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8F18E-5B3A-4B77-B736-CF11EB027507}" type="datetimeFigureOut">
              <a:rPr lang="en-US" smtClean="0"/>
              <a:t>16-Nov-15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3800-B292-4666-B9B9-F88B9AF7C451}" type="slidenum">
              <a:rPr lang="en-US" smtClean="0"/>
              <a:t>‹#›</a:t>
            </a:fld>
            <a:endParaRPr lang="en-US"/>
          </a:p>
        </p:txBody>
      </p:sp>
      <p:pic>
        <p:nvPicPr>
          <p:cNvPr id="8" name="Picture 7"/>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37819413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8F18E-5B3A-4B77-B736-CF11EB027507}" type="datetimeFigureOut">
              <a:rPr lang="en-US" smtClean="0"/>
              <a:t>16-Nov-15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3800-B292-4666-B9B9-F88B9AF7C451}" type="slidenum">
              <a:rPr lang="en-US" smtClean="0"/>
              <a:t>‹#›</a:t>
            </a:fld>
            <a:endParaRPr lang="en-US"/>
          </a:p>
        </p:txBody>
      </p:sp>
      <p:pic>
        <p:nvPicPr>
          <p:cNvPr id="7" name="Picture 6"/>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25843522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8F18E-5B3A-4B77-B736-CF11EB027507}" type="datetimeFigureOut">
              <a:rPr lang="en-US" smtClean="0"/>
              <a:t>16-Nov-15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3800-B292-4666-B9B9-F88B9AF7C451}" type="slidenum">
              <a:rPr lang="en-US" smtClean="0"/>
              <a:t>‹#›</a:t>
            </a:fld>
            <a:endParaRPr lang="en-US"/>
          </a:p>
        </p:txBody>
      </p:sp>
      <p:pic>
        <p:nvPicPr>
          <p:cNvPr id="7" name="Picture 6"/>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924195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8F18E-5B3A-4B77-B736-CF11EB027507}" type="datetimeFigureOut">
              <a:rPr lang="en-US" smtClean="0"/>
              <a:t>16-Nov-15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3800-B292-4666-B9B9-F88B9AF7C451}" type="slidenum">
              <a:rPr lang="en-US" smtClean="0"/>
              <a:t>‹#›</a:t>
            </a:fld>
            <a:endParaRPr lang="en-US"/>
          </a:p>
        </p:txBody>
      </p:sp>
      <p:pic>
        <p:nvPicPr>
          <p:cNvPr id="7" name="Picture 6"/>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13788896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8F18E-5B3A-4B77-B736-CF11EB027507}" type="datetimeFigureOut">
              <a:rPr lang="en-US" smtClean="0"/>
              <a:t>16-Nov-15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23800-B292-4666-B9B9-F88B9AF7C451}" type="slidenum">
              <a:rPr lang="en-US" smtClean="0"/>
              <a:t>‹#›</a:t>
            </a:fld>
            <a:endParaRPr lang="en-US"/>
          </a:p>
        </p:txBody>
      </p:sp>
      <p:pic>
        <p:nvPicPr>
          <p:cNvPr id="7" name="Picture 6"/>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38434136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88F18E-5B3A-4B77-B736-CF11EB027507}" type="datetimeFigureOut">
              <a:rPr lang="en-US" smtClean="0"/>
              <a:t>16-Nov-15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23800-B292-4666-B9B9-F88B9AF7C451}" type="slidenum">
              <a:rPr lang="en-US" smtClean="0"/>
              <a:t>‹#›</a:t>
            </a:fld>
            <a:endParaRPr lang="en-US"/>
          </a:p>
        </p:txBody>
      </p:sp>
      <p:pic>
        <p:nvPicPr>
          <p:cNvPr id="8" name="Picture 7"/>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2796908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88F18E-5B3A-4B77-B736-CF11EB027507}" type="datetimeFigureOut">
              <a:rPr lang="en-US" smtClean="0"/>
              <a:t>16-Nov-15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23800-B292-4666-B9B9-F88B9AF7C451}" type="slidenum">
              <a:rPr lang="en-US" smtClean="0"/>
              <a:t>‹#›</a:t>
            </a:fld>
            <a:endParaRPr lang="en-US"/>
          </a:p>
        </p:txBody>
      </p:sp>
      <p:pic>
        <p:nvPicPr>
          <p:cNvPr id="10" name="Picture 9"/>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38085229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88F18E-5B3A-4B77-B736-CF11EB027507}" type="datetimeFigureOut">
              <a:rPr lang="en-US" smtClean="0"/>
              <a:t>16-Nov-15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23800-B292-4666-B9B9-F88B9AF7C451}" type="slidenum">
              <a:rPr lang="en-US" smtClean="0"/>
              <a:t>‹#›</a:t>
            </a:fld>
            <a:endParaRPr lang="en-US"/>
          </a:p>
        </p:txBody>
      </p:sp>
      <p:pic>
        <p:nvPicPr>
          <p:cNvPr id="7" name="Picture 6"/>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2831423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8F18E-5B3A-4B77-B736-CF11EB027507}" type="datetimeFigureOut">
              <a:rPr lang="en-US" smtClean="0"/>
              <a:t>16-Nov-15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23800-B292-4666-B9B9-F88B9AF7C451}" type="slidenum">
              <a:rPr lang="en-US" smtClean="0"/>
              <a:t>‹#›</a:t>
            </a:fld>
            <a:endParaRPr lang="en-US"/>
          </a:p>
        </p:txBody>
      </p:sp>
      <p:pic>
        <p:nvPicPr>
          <p:cNvPr id="5" name="Picture 4"/>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7547546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8F18E-5B3A-4B77-B736-CF11EB027507}" type="datetimeFigureOut">
              <a:rPr lang="en-US" smtClean="0"/>
              <a:t>16-Nov-15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23800-B292-4666-B9B9-F88B9AF7C451}" type="slidenum">
              <a:rPr lang="en-US" smtClean="0"/>
              <a:t>‹#›</a:t>
            </a:fld>
            <a:endParaRPr lang="en-US"/>
          </a:p>
        </p:txBody>
      </p:sp>
      <p:pic>
        <p:nvPicPr>
          <p:cNvPr id="8" name="Picture 7"/>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29810627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8F18E-5B3A-4B77-B736-CF11EB027507}" type="datetimeFigureOut">
              <a:rPr lang="en-US" smtClean="0"/>
              <a:t>16-Nov-15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23800-B292-4666-B9B9-F88B9AF7C451}" type="slidenum">
              <a:rPr lang="en-US" smtClean="0"/>
              <a:t>‹#›</a:t>
            </a:fld>
            <a:endParaRPr lang="en-US"/>
          </a:p>
        </p:txBody>
      </p:sp>
      <p:pic>
        <p:nvPicPr>
          <p:cNvPr id="8" name="Picture 7"/>
          <p:cNvPicPr>
            <a:picLocks noChangeAspect="1"/>
          </p:cNvPicPr>
          <p:nvPr userDrawn="1"/>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41491789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88F18E-5B3A-4B77-B736-CF11EB027507}" type="datetimeFigureOut">
              <a:rPr lang="en-US" smtClean="0"/>
              <a:t>16-Nov-15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823800-B292-4666-B9B9-F88B9AF7C451}" type="slidenum">
              <a:rPr lang="en-US" smtClean="0"/>
              <a:t>‹#›</a:t>
            </a:fld>
            <a:endParaRPr lang="en-US"/>
          </a:p>
        </p:txBody>
      </p:sp>
    </p:spTree>
    <p:extLst>
      <p:ext uri="{BB962C8B-B14F-4D97-AF65-F5344CB8AC3E}">
        <p14:creationId xmlns:p14="http://schemas.microsoft.com/office/powerpoint/2010/main" val="186995333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00.xml.rels><?xml version="1.0" encoding="UTF-8" standalone="yes"?>
<Relationships xmlns="http://schemas.openxmlformats.org/package/2006/relationships"><Relationship Id="rId8" Type="http://schemas.openxmlformats.org/officeDocument/2006/relationships/hyperlink" Target="https://en.wikipedia.org/wiki/Rashtrakuta" TargetMode="External"/><Relationship Id="rId3" Type="http://schemas.openxmlformats.org/officeDocument/2006/relationships/hyperlink" Target="https://en.wikipedia.org/wiki/South_India" TargetMode="External"/><Relationship Id="rId7" Type="http://schemas.openxmlformats.org/officeDocument/2006/relationships/hyperlink" Target="https://en.wikipedia.org/wiki/Ravana" TargetMode="External"/><Relationship Id="rId2" Type="http://schemas.openxmlformats.org/officeDocument/2006/relationships/hyperlink" Target="https://en.wikipedia.org/wiki/Gopura" TargetMode="External"/><Relationship Id="rId1" Type="http://schemas.openxmlformats.org/officeDocument/2006/relationships/slideLayout" Target="../slideLayouts/slideLayout2.xml"/><Relationship Id="rId6" Type="http://schemas.openxmlformats.org/officeDocument/2006/relationships/hyperlink" Target="https://en.wikipedia.org/wiki/Vaishnava" TargetMode="External"/><Relationship Id="rId11" Type="http://schemas.openxmlformats.org/officeDocument/2006/relationships/image" Target="../media/image87.jpg"/><Relationship Id="rId5" Type="http://schemas.openxmlformats.org/officeDocument/2006/relationships/hyperlink" Target="https://en.wikipedia.org/wiki/Shaiva" TargetMode="External"/><Relationship Id="rId10" Type="http://schemas.openxmlformats.org/officeDocument/2006/relationships/image" Target="../media/image86.jpg"/><Relationship Id="rId4" Type="http://schemas.openxmlformats.org/officeDocument/2006/relationships/hyperlink" Target="https://en.wikipedia.org/wiki/Dravidian_architecture" TargetMode="External"/><Relationship Id="rId9" Type="http://schemas.openxmlformats.org/officeDocument/2006/relationships/hyperlink" Target="https://en.wikipedia.org/wiki/Pattadakal" TargetMode="External"/></Relationships>
</file>

<file path=ppt/slides/_rels/slide101.xml.rels><?xml version="1.0" encoding="UTF-8" standalone="yes"?>
<Relationships xmlns="http://schemas.openxmlformats.org/package/2006/relationships"><Relationship Id="rId3" Type="http://schemas.openxmlformats.org/officeDocument/2006/relationships/image" Target="../media/image88.jpg"/><Relationship Id="rId2" Type="http://schemas.openxmlformats.org/officeDocument/2006/relationships/hyperlink" Target="https://en.wikipedia.org/wiki/Avatar"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en.wikipedia.org/wiki/Yamuna" TargetMode="External"/><Relationship Id="rId2" Type="http://schemas.openxmlformats.org/officeDocument/2006/relationships/hyperlink" Target="https://en.wikipedia.org/wiki/Ganga_(goddess)" TargetMode="External"/><Relationship Id="rId1" Type="http://schemas.openxmlformats.org/officeDocument/2006/relationships/slideLayout" Target="../slideLayouts/slideLayout2.xml"/><Relationship Id="rId5" Type="http://schemas.openxmlformats.org/officeDocument/2006/relationships/image" Target="../media/image89.JPG"/><Relationship Id="rId4" Type="http://schemas.openxmlformats.org/officeDocument/2006/relationships/hyperlink" Target="https://en.wikipedia.org/wiki/Elephanta_Caves" TargetMode="External"/></Relationships>
</file>

<file path=ppt/slides/_rels/slide103.xml.rels><?xml version="1.0" encoding="UTF-8" standalone="yes"?>
<Relationships xmlns="http://schemas.openxmlformats.org/package/2006/relationships"><Relationship Id="rId8" Type="http://schemas.openxmlformats.org/officeDocument/2006/relationships/image" Target="../media/image90.jpg"/><Relationship Id="rId3" Type="http://schemas.openxmlformats.org/officeDocument/2006/relationships/hyperlink" Target="https://en.wikipedia.org/wiki/Gautama_Buddha" TargetMode="External"/><Relationship Id="rId7" Type="http://schemas.openxmlformats.org/officeDocument/2006/relationships/hyperlink" Target="https://en.wikipedia.org/wiki/Sacred_fig" TargetMode="External"/><Relationship Id="rId2" Type="http://schemas.openxmlformats.org/officeDocument/2006/relationships/hyperlink" Target="https://en.wikipedia.org/wiki/Vihara" TargetMode="External"/><Relationship Id="rId1" Type="http://schemas.openxmlformats.org/officeDocument/2006/relationships/slideLayout" Target="../slideLayouts/slideLayout2.xml"/><Relationship Id="rId6" Type="http://schemas.openxmlformats.org/officeDocument/2006/relationships/hyperlink" Target="https://en.wikipedia.org/wiki/Chandrashala" TargetMode="External"/><Relationship Id="rId5" Type="http://schemas.openxmlformats.org/officeDocument/2006/relationships/hyperlink" Target="https://en.wikipedia.org/wiki/Chaitya" TargetMode="External"/><Relationship Id="rId4" Type="http://schemas.openxmlformats.org/officeDocument/2006/relationships/hyperlink" Target="https://en.wikipedia.org/wiki/Bodhisattva" TargetMode="External"/></Relationships>
</file>

<file path=ppt/slides/_rels/slide104.xml.rels><?xml version="1.0" encoding="UTF-8" standalone="yes"?>
<Relationships xmlns="http://schemas.openxmlformats.org/package/2006/relationships"><Relationship Id="rId8" Type="http://schemas.openxmlformats.org/officeDocument/2006/relationships/image" Target="../media/image92.jpg"/><Relationship Id="rId3" Type="http://schemas.openxmlformats.org/officeDocument/2006/relationships/hyperlink" Target="https://en.wikipedia.org/wiki/Asceticism" TargetMode="External"/><Relationship Id="rId7" Type="http://schemas.openxmlformats.org/officeDocument/2006/relationships/image" Target="../media/image91.jpg"/><Relationship Id="rId2" Type="http://schemas.openxmlformats.org/officeDocument/2006/relationships/hyperlink" Target="https://en.wikipedia.org/wiki/Digambar" TargetMode="External"/><Relationship Id="rId1" Type="http://schemas.openxmlformats.org/officeDocument/2006/relationships/slideLayout" Target="../slideLayouts/slideLayout2.xml"/><Relationship Id="rId6" Type="http://schemas.openxmlformats.org/officeDocument/2006/relationships/hyperlink" Target="https://en.wikipedia.org/wiki/Kevala_Jnana" TargetMode="External"/><Relationship Id="rId5" Type="http://schemas.openxmlformats.org/officeDocument/2006/relationships/hyperlink" Target="https://en.wikipedia.org/wiki/Tirthankara" TargetMode="External"/><Relationship Id="rId4" Type="http://schemas.openxmlformats.org/officeDocument/2006/relationships/hyperlink" Target="https://en.wikipedia.org/wiki/Samavasarana" TargetMode="External"/></Relationships>
</file>

<file path=ppt/slides/_rels/slide105.xml.rels><?xml version="1.0" encoding="UTF-8" standalone="yes"?>
<Relationships xmlns="http://schemas.openxmlformats.org/package/2006/relationships"><Relationship Id="rId8" Type="http://schemas.openxmlformats.org/officeDocument/2006/relationships/hyperlink" Target="https://en.wikipedia.org/wiki/Neminath" TargetMode="External"/><Relationship Id="rId3" Type="http://schemas.openxmlformats.org/officeDocument/2006/relationships/hyperlink" Target="https://en.wikipedia.org/wiki/Yaksha" TargetMode="External"/><Relationship Id="rId7" Type="http://schemas.openxmlformats.org/officeDocument/2006/relationships/hyperlink" Target="https://en.wikipedia.org/wiki/Yakshini" TargetMode="External"/><Relationship Id="rId2" Type="http://schemas.openxmlformats.org/officeDocument/2006/relationships/hyperlink" Target="https://en.wikipedia.org/wiki/Nelumbo_nucifera" TargetMode="External"/><Relationship Id="rId1" Type="http://schemas.openxmlformats.org/officeDocument/2006/relationships/slideLayout" Target="../slideLayouts/slideLayout2.xml"/><Relationship Id="rId6" Type="http://schemas.openxmlformats.org/officeDocument/2006/relationships/hyperlink" Target="https://en.wikipedia.org/wiki/Ambika_(Jainism)" TargetMode="External"/><Relationship Id="rId5" Type="http://schemas.openxmlformats.org/officeDocument/2006/relationships/hyperlink" Target="https://en.wikipedia.org/wiki/Indra" TargetMode="External"/><Relationship Id="rId4" Type="http://schemas.openxmlformats.org/officeDocument/2006/relationships/hyperlink" Target="https://en.wikipedia.org/wiki/Matanga" TargetMode="External"/><Relationship Id="rId9" Type="http://schemas.openxmlformats.org/officeDocument/2006/relationships/image" Target="../media/image93.jpg"/></Relationships>
</file>

<file path=ppt/slides/_rels/slide106.xml.rels><?xml version="1.0" encoding="UTF-8" standalone="yes"?>
<Relationships xmlns="http://schemas.openxmlformats.org/package/2006/relationships"><Relationship Id="rId3" Type="http://schemas.openxmlformats.org/officeDocument/2006/relationships/image" Target="../media/image95.jpg"/><Relationship Id="rId2" Type="http://schemas.openxmlformats.org/officeDocument/2006/relationships/image" Target="../media/image94.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8" Type="http://schemas.openxmlformats.org/officeDocument/2006/relationships/hyperlink" Target="https://en.wikipedia.org/wiki/Shaivism" TargetMode="External"/><Relationship Id="rId3" Type="http://schemas.openxmlformats.org/officeDocument/2006/relationships/hyperlink" Target="https://en.wikipedia.org/wiki/UNESCO" TargetMode="External"/><Relationship Id="rId7" Type="http://schemas.openxmlformats.org/officeDocument/2006/relationships/hyperlink" Target="https://en.wikipedia.org/wiki/Rock_cut_architectur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Buddhism" TargetMode="External"/><Relationship Id="rId5" Type="http://schemas.openxmlformats.org/officeDocument/2006/relationships/hyperlink" Target="https://en.wikipedia.org/wiki/Hinduism" TargetMode="External"/><Relationship Id="rId4" Type="http://schemas.openxmlformats.org/officeDocument/2006/relationships/hyperlink" Target="https://en.wikipedia.org/wiki/World_Heritage_Site" TargetMode="External"/><Relationship Id="rId9" Type="http://schemas.openxmlformats.org/officeDocument/2006/relationships/image" Target="../media/image98.jpg"/></Relationships>
</file>

<file path=ppt/slides/_rels/slide109.xml.rels><?xml version="1.0" encoding="UTF-8" standalone="yes"?>
<Relationships xmlns="http://schemas.openxmlformats.org/package/2006/relationships"><Relationship Id="rId3" Type="http://schemas.openxmlformats.org/officeDocument/2006/relationships/hyperlink" Target="https://en.wikipedia.org/wiki/Ellora" TargetMode="External"/><Relationship Id="rId7" Type="http://schemas.openxmlformats.org/officeDocument/2006/relationships/image" Target="../media/image99.jpg"/><Relationship Id="rId2" Type="http://schemas.openxmlformats.org/officeDocument/2006/relationships/hyperlink" Target="https://en.wikipedia.org/wiki/Ellora_Kailasanathar_Temple" TargetMode="External"/><Relationship Id="rId1" Type="http://schemas.openxmlformats.org/officeDocument/2006/relationships/slideLayout" Target="../slideLayouts/slideLayout2.xml"/><Relationship Id="rId6" Type="http://schemas.openxmlformats.org/officeDocument/2006/relationships/hyperlink" Target="https://en.wikipedia.org/wiki/Vishnu" TargetMode="External"/><Relationship Id="rId5" Type="http://schemas.openxmlformats.org/officeDocument/2006/relationships/hyperlink" Target="https://en.wikipedia.org/wiki/Brahma" TargetMode="External"/><Relationship Id="rId4" Type="http://schemas.openxmlformats.org/officeDocument/2006/relationships/hyperlink" Target="https://en.wikipedia.org/wiki/Trimurti"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01.jpg"/><Relationship Id="rId2" Type="http://schemas.openxmlformats.org/officeDocument/2006/relationships/image" Target="../media/image100.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0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3.jp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en.wikipedia.org/wiki/Column" TargetMode="External"/><Relationship Id="rId3" Type="http://schemas.openxmlformats.org/officeDocument/2006/relationships/hyperlink" Target="https://en.wikipedia.org/wiki/Edict" TargetMode="External"/><Relationship Id="rId7" Type="http://schemas.openxmlformats.org/officeDocument/2006/relationships/hyperlink" Target="https://en.wikipedia.org/wiki/Stupa" TargetMode="External"/><Relationship Id="rId2" Type="http://schemas.openxmlformats.org/officeDocument/2006/relationships/hyperlink" Target="https://en.wikipedia.org/wiki/Kalinga_War" TargetMode="External"/><Relationship Id="rId1" Type="http://schemas.openxmlformats.org/officeDocument/2006/relationships/slideLayout" Target="../slideLayouts/slideLayout2.xml"/><Relationship Id="rId6" Type="http://schemas.openxmlformats.org/officeDocument/2006/relationships/hyperlink" Target="https://en.wikipedia.org/wiki/Chaitya" TargetMode="External"/><Relationship Id="rId5" Type="http://schemas.openxmlformats.org/officeDocument/2006/relationships/hyperlink" Target="https://en.wikipedia.org/wiki/Buddhist" TargetMode="External"/><Relationship Id="rId4" Type="http://schemas.openxmlformats.org/officeDocument/2006/relationships/hyperlink" Target="https://en.wikipedia.org/wiki/Ashoka" TargetMode="External"/><Relationship Id="rId9" Type="http://schemas.openxmlformats.org/officeDocument/2006/relationships/image" Target="../media/image41.jpg"/></Relationships>
</file>

<file path=ppt/slides/_rels/slide5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8" Type="http://schemas.openxmlformats.org/officeDocument/2006/relationships/image" Target="../media/image54.jpg"/><Relationship Id="rId3" Type="http://schemas.openxmlformats.org/officeDocument/2006/relationships/hyperlink" Target="https://en.wikipedia.org/wiki/Buddhist" TargetMode="External"/><Relationship Id="rId7" Type="http://schemas.openxmlformats.org/officeDocument/2006/relationships/hyperlink" Target="https://en.wikipedia.org/wiki/Bodhisattva" TargetMode="External"/><Relationship Id="rId2" Type="http://schemas.openxmlformats.org/officeDocument/2006/relationships/hyperlink" Target="https://en.wikipedia.org/wiki/Hinayana" TargetMode="External"/><Relationship Id="rId1" Type="http://schemas.openxmlformats.org/officeDocument/2006/relationships/slideLayout" Target="../slideLayouts/slideLayout2.xml"/><Relationship Id="rId6" Type="http://schemas.openxmlformats.org/officeDocument/2006/relationships/hyperlink" Target="https://en.wikipedia.org/wiki/Gautama_Buddha" TargetMode="External"/><Relationship Id="rId5" Type="http://schemas.openxmlformats.org/officeDocument/2006/relationships/hyperlink" Target="https://en.wikipedia.org/wiki/Chaitya" TargetMode="External"/><Relationship Id="rId4" Type="http://schemas.openxmlformats.org/officeDocument/2006/relationships/hyperlink" Target="https://en.wikipedia.org/wiki/Viharas" TargetMode="External"/></Relationships>
</file>

<file path=ppt/slides/_rels/slide71.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7.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6.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0.jpg"/><Relationship Id="rId7" Type="http://schemas.openxmlformats.org/officeDocument/2006/relationships/image" Target="../media/image64.jpg"/><Relationship Id="rId2" Type="http://schemas.openxmlformats.org/officeDocument/2006/relationships/image" Target="../media/image59.jpg"/><Relationship Id="rId1" Type="http://schemas.openxmlformats.org/officeDocument/2006/relationships/slideLayout" Target="../slideLayouts/slideLayout2.xml"/><Relationship Id="rId6" Type="http://schemas.openxmlformats.org/officeDocument/2006/relationships/image" Target="../media/image63.jpg"/><Relationship Id="rId5" Type="http://schemas.openxmlformats.org/officeDocument/2006/relationships/image" Target="../media/image62.jpg"/><Relationship Id="rId4" Type="http://schemas.openxmlformats.org/officeDocument/2006/relationships/image" Target="../media/image6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en.wikipedia.org/wiki/Stucco" TargetMode="External"/><Relationship Id="rId13" Type="http://schemas.openxmlformats.org/officeDocument/2006/relationships/image" Target="../media/image66.JPG"/><Relationship Id="rId3" Type="http://schemas.openxmlformats.org/officeDocument/2006/relationships/hyperlink" Target="https://en.wikipedia.org/wiki/Bamiyan_Province" TargetMode="External"/><Relationship Id="rId7" Type="http://schemas.openxmlformats.org/officeDocument/2006/relationships/hyperlink" Target="https://en.wikipedia.org/wiki/Sandstone" TargetMode="External"/><Relationship Id="rId12" Type="http://schemas.openxmlformats.org/officeDocument/2006/relationships/image" Target="../media/image65.jpg"/><Relationship Id="rId2" Type="http://schemas.openxmlformats.org/officeDocument/2006/relationships/hyperlink" Target="https://en.wikipedia.org/wiki/Buddhahood" TargetMode="External"/><Relationship Id="rId1" Type="http://schemas.openxmlformats.org/officeDocument/2006/relationships/slideLayout" Target="../slideLayouts/slideLayout2.xml"/><Relationship Id="rId6" Type="http://schemas.openxmlformats.org/officeDocument/2006/relationships/hyperlink" Target="https://en.wikipedia.org/wiki/Gandhara_art" TargetMode="External"/><Relationship Id="rId11" Type="http://schemas.openxmlformats.org/officeDocument/2006/relationships/hyperlink" Target="https://en.wikipedia.org/wiki/Taliban" TargetMode="External"/><Relationship Id="rId5" Type="http://schemas.openxmlformats.org/officeDocument/2006/relationships/hyperlink" Target="https://en.wikipedia.org/wiki/Afghanistan" TargetMode="External"/><Relationship Id="rId10" Type="http://schemas.openxmlformats.org/officeDocument/2006/relationships/hyperlink" Target="https://en.wikipedia.org/wiki/Dynamite" TargetMode="External"/><Relationship Id="rId4" Type="http://schemas.openxmlformats.org/officeDocument/2006/relationships/hyperlink" Target="https://en.wikipedia.org/wiki/Hazarajat" TargetMode="External"/><Relationship Id="rId9" Type="http://schemas.openxmlformats.org/officeDocument/2006/relationships/hyperlink" Target="https://en.wikipedia.org/wiki/Carmine" TargetMode="Externa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6.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image" Target="../media/image7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0.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en.wikipedia.org/wiki/World_Heritage_Site" TargetMode="External"/><Relationship Id="rId2" Type="http://schemas.openxmlformats.org/officeDocument/2006/relationships/hyperlink" Target="https://en.wikipedia.org/wiki/UNESCO" TargetMode="External"/><Relationship Id="rId1" Type="http://schemas.openxmlformats.org/officeDocument/2006/relationships/slideLayout" Target="../slideLayouts/slideLayout2.xml"/><Relationship Id="rId4" Type="http://schemas.openxmlformats.org/officeDocument/2006/relationships/image" Target="../media/image77.jpg"/></Relationships>
</file>

<file path=ppt/slides/_rels/slide93.xml.rels><?xml version="1.0" encoding="UTF-8" standalone="yes"?>
<Relationships xmlns="http://schemas.openxmlformats.org/package/2006/relationships"><Relationship Id="rId3" Type="http://schemas.openxmlformats.org/officeDocument/2006/relationships/hyperlink" Target="https://en.wikipedia.org/wiki/Common_era" TargetMode="External"/><Relationship Id="rId2" Type="http://schemas.openxmlformats.org/officeDocument/2006/relationships/hyperlink" Target="https://en.wikipedia.org/wiki/Vihara" TargetMode="External"/><Relationship Id="rId1" Type="http://schemas.openxmlformats.org/officeDocument/2006/relationships/slideLayout" Target="../slideLayouts/slideLayout2.xml"/><Relationship Id="rId4" Type="http://schemas.openxmlformats.org/officeDocument/2006/relationships/image" Target="../media/image78.jpg"/></Relationships>
</file>

<file path=ppt/slides/_rels/slide94.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hyperlink" Target="https://en.wikipedia.org/wiki/Hinayan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en.wikipedia.org/wiki/Chaitya" TargetMode="External"/><Relationship Id="rId2" Type="http://schemas.openxmlformats.org/officeDocument/2006/relationships/hyperlink" Target="https://en.wikipedia.org/wiki/Harishena" TargetMode="External"/><Relationship Id="rId1" Type="http://schemas.openxmlformats.org/officeDocument/2006/relationships/slideLayout" Target="../slideLayouts/slideLayout2.xml"/><Relationship Id="rId5" Type="http://schemas.openxmlformats.org/officeDocument/2006/relationships/image" Target="../media/image80.jpg"/><Relationship Id="rId4" Type="http://schemas.openxmlformats.org/officeDocument/2006/relationships/hyperlink" Target="https://en.wikipedia.org/wiki/Bodhisattva" TargetMode="External"/></Relationships>
</file>

<file path=ppt/slides/_rels/slide96.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image" Target="../media/image82.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hyperlink" Target="https://en.wikipedia.org/wiki/Buddhism" TargetMode="External"/><Relationship Id="rId13" Type="http://schemas.openxmlformats.org/officeDocument/2006/relationships/image" Target="../media/image84.jpg"/><Relationship Id="rId3" Type="http://schemas.openxmlformats.org/officeDocument/2006/relationships/hyperlink" Target="https://en.wikipedia.org/wiki/Chalukya" TargetMode="External"/><Relationship Id="rId7" Type="http://schemas.openxmlformats.org/officeDocument/2006/relationships/hyperlink" Target="https://en.wikipedia.org/wiki/Hinduism" TargetMode="External"/><Relationship Id="rId12" Type="http://schemas.openxmlformats.org/officeDocument/2006/relationships/hyperlink" Target="https://en.wikipedia.org/wiki/Indian_history" TargetMode="External"/><Relationship Id="rId2" Type="http://schemas.openxmlformats.org/officeDocument/2006/relationships/hyperlink" Target="https://en.wikipedia.org/wiki/Kalachuri" TargetMode="External"/><Relationship Id="rId1" Type="http://schemas.openxmlformats.org/officeDocument/2006/relationships/slideLayout" Target="../slideLayouts/slideLayout2.xml"/><Relationship Id="rId6" Type="http://schemas.openxmlformats.org/officeDocument/2006/relationships/hyperlink" Target="https://en.wikipedia.org/wiki/World_Heritage_Site" TargetMode="External"/><Relationship Id="rId11" Type="http://schemas.openxmlformats.org/officeDocument/2006/relationships/hyperlink" Target="https://en.wikipedia.org/wiki/Matha" TargetMode="External"/><Relationship Id="rId5" Type="http://schemas.openxmlformats.org/officeDocument/2006/relationships/hyperlink" Target="https://en.wikipedia.org/wiki/UNESCO" TargetMode="External"/><Relationship Id="rId10" Type="http://schemas.openxmlformats.org/officeDocument/2006/relationships/hyperlink" Target="https://en.wikipedia.org/wiki/Vihara" TargetMode="External"/><Relationship Id="rId4" Type="http://schemas.openxmlformats.org/officeDocument/2006/relationships/hyperlink" Target="https://en.wikipedia.org/wiki/Rashtrakuta" TargetMode="External"/><Relationship Id="rId9" Type="http://schemas.openxmlformats.org/officeDocument/2006/relationships/hyperlink" Target="https://en.wikipedia.org/wiki/Jainism" TargetMode="External"/></Relationships>
</file>

<file path=ppt/slides/_rels/slide99.xml.rels><?xml version="1.0" encoding="UTF-8" standalone="yes"?>
<Relationships xmlns="http://schemas.openxmlformats.org/package/2006/relationships"><Relationship Id="rId8" Type="http://schemas.openxmlformats.org/officeDocument/2006/relationships/hyperlink" Target="https://en.wikipedia.org/wiki/Athens" TargetMode="External"/><Relationship Id="rId3" Type="http://schemas.openxmlformats.org/officeDocument/2006/relationships/hyperlink" Target="https://en.wikipedia.org/wiki/Rashtrakuta" TargetMode="External"/><Relationship Id="rId7" Type="http://schemas.openxmlformats.org/officeDocument/2006/relationships/hyperlink" Target="https://en.wikipedia.org/wiki/Parthenon" TargetMode="External"/><Relationship Id="rId2" Type="http://schemas.openxmlformats.org/officeDocument/2006/relationships/hyperlink" Target="https://en.wikipedia.org/wiki/Kalachuri" TargetMode="External"/><Relationship Id="rId1" Type="http://schemas.openxmlformats.org/officeDocument/2006/relationships/slideLayout" Target="../slideLayouts/slideLayout2.xml"/><Relationship Id="rId6" Type="http://schemas.openxmlformats.org/officeDocument/2006/relationships/hyperlink" Target="https://en.wikipedia.org/wiki/Shiva" TargetMode="External"/><Relationship Id="rId5" Type="http://schemas.openxmlformats.org/officeDocument/2006/relationships/hyperlink" Target="https://en.wikipedia.org/wiki/Mount_Kailash" TargetMode="External"/><Relationship Id="rId10" Type="http://schemas.openxmlformats.org/officeDocument/2006/relationships/image" Target="../media/image85.jpg"/><Relationship Id="rId4" Type="http://schemas.openxmlformats.org/officeDocument/2006/relationships/hyperlink" Target="https://en.wikipedia.org/wiki/Kailasa_temple,_Ellora" TargetMode="External"/><Relationship Id="rId9" Type="http://schemas.openxmlformats.org/officeDocument/2006/relationships/hyperlink" Target="https://en.wikipedia.org/wiki/Ellora_Caves#cite_note-lonelyplanet-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859" y="-245423"/>
            <a:ext cx="8596668" cy="1320800"/>
          </a:xfrm>
        </p:spPr>
        <p:txBody>
          <a:bodyPr>
            <a:normAutofit fontScale="90000"/>
          </a:bodyPr>
          <a:lstStyle/>
          <a:p>
            <a:r>
              <a:rPr lang="en-US" dirty="0" smtClean="0"/>
              <a:t> </a:t>
            </a:r>
            <a:r>
              <a:rPr lang="en-US" sz="9800" b="1" dirty="0" smtClean="0">
                <a:latin typeface="Parchment" panose="03040602040708040804" pitchFamily="66" charset="0"/>
              </a:rPr>
              <a:t>Art and culture</a:t>
            </a: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a:latin typeface="Arial Rounded MT Bold" panose="020F0704030504030204" pitchFamily="34" charset="0"/>
              </a:rPr>
              <a:t/>
            </a:r>
            <a:br>
              <a:rPr lang="en-US" sz="6000" b="1" dirty="0">
                <a:latin typeface="Arial Rounded MT Bold" panose="020F0704030504030204" pitchFamily="34" charset="0"/>
              </a:rPr>
            </a:b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a:latin typeface="Arial Rounded MT Bold" panose="020F0704030504030204" pitchFamily="34" charset="0"/>
              </a:rPr>
              <a:t>	</a:t>
            </a:r>
            <a:r>
              <a:rPr lang="en-US" sz="6000" b="1" dirty="0" smtClean="0">
                <a:latin typeface="Arial Rounded MT Bold" panose="020F0704030504030204" pitchFamily="34" charset="0"/>
              </a:rPr>
              <a:t>			-</a:t>
            </a:r>
            <a:r>
              <a:rPr lang="en-US" sz="6000" b="1" dirty="0" smtClean="0">
                <a:solidFill>
                  <a:schemeClr val="accent5">
                    <a:lumMod val="60000"/>
                    <a:lumOff val="40000"/>
                  </a:schemeClr>
                </a:solidFill>
                <a:latin typeface="Edwardian Script ITC" panose="030303020407070D0804" pitchFamily="66" charset="0"/>
              </a:rPr>
              <a:t>Ishani Pandya</a:t>
            </a:r>
            <a:br>
              <a:rPr lang="en-US" sz="6000" b="1" dirty="0" smtClean="0">
                <a:solidFill>
                  <a:schemeClr val="accent5">
                    <a:lumMod val="60000"/>
                    <a:lumOff val="40000"/>
                  </a:schemeClr>
                </a:solidFill>
                <a:latin typeface="Edwardian Script ITC" panose="030303020407070D0804" pitchFamily="66" charset="0"/>
              </a:rPr>
            </a:br>
            <a:endParaRPr lang="en-US" sz="6000" b="1" dirty="0">
              <a:solidFill>
                <a:schemeClr val="accent5">
                  <a:lumMod val="60000"/>
                  <a:lumOff val="40000"/>
                </a:schemeClr>
              </a:solidFill>
              <a:latin typeface="Edwardian Script ITC" panose="030303020407070D0804" pitchFamily="66"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74" y="1321037"/>
            <a:ext cx="6611274" cy="4478901"/>
          </a:xfrm>
          <a:prstGeom prst="rect">
            <a:avLst/>
          </a:prstGeom>
        </p:spPr>
      </p:pic>
    </p:spTree>
    <p:extLst>
      <p:ext uri="{BB962C8B-B14F-4D97-AF65-F5344CB8AC3E}">
        <p14:creationId xmlns:p14="http://schemas.microsoft.com/office/powerpoint/2010/main" val="1637403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3.Miscelleneous Art forms</a:t>
            </a:r>
            <a:br>
              <a:rPr lang="en-US" dirty="0" smtClean="0"/>
            </a:br>
            <a:endParaRPr lang="en-US" dirty="0"/>
          </a:p>
        </p:txBody>
      </p:sp>
      <p:graphicFrame>
        <p:nvGraphicFramePr>
          <p:cNvPr id="4" name="Content Placeholder 3"/>
          <p:cNvGraphicFramePr>
            <a:graphicFrameLocks noGrp="1"/>
          </p:cNvGraphicFramePr>
          <p:nvPr>
            <p:ph idx="1"/>
            <p:extLst/>
          </p:nvPr>
        </p:nvGraphicFramePr>
        <p:xfrm>
          <a:off x="532262" y="1351128"/>
          <a:ext cx="10235821" cy="5377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68814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52" y="112215"/>
            <a:ext cx="8596668" cy="1320800"/>
          </a:xfrm>
        </p:spPr>
        <p:txBody>
          <a:bodyPr/>
          <a:lstStyle/>
          <a:p>
            <a:pPr algn="ctr"/>
            <a:r>
              <a:rPr lang="en-US" b="1" u="sng" dirty="0" err="1" smtClean="0"/>
              <a:t>Kailasha</a:t>
            </a:r>
            <a:r>
              <a:rPr lang="en-US" b="1" u="sng" dirty="0" smtClean="0"/>
              <a:t> temple</a:t>
            </a:r>
            <a:endParaRPr lang="en-US" b="1" u="sng" dirty="0"/>
          </a:p>
        </p:txBody>
      </p:sp>
      <p:sp>
        <p:nvSpPr>
          <p:cNvPr id="3" name="Content Placeholder 2"/>
          <p:cNvSpPr>
            <a:spLocks noGrp="1"/>
          </p:cNvSpPr>
          <p:nvPr>
            <p:ph idx="1"/>
          </p:nvPr>
        </p:nvSpPr>
        <p:spPr>
          <a:xfrm>
            <a:off x="677334" y="1050879"/>
            <a:ext cx="9258236" cy="5554638"/>
          </a:xfrm>
        </p:spPr>
        <p:txBody>
          <a:bodyPr>
            <a:normAutofit fontScale="92500" lnSpcReduction="10000"/>
          </a:bodyPr>
          <a:lstStyle/>
          <a:p>
            <a:r>
              <a:rPr lang="en-US" sz="2000" dirty="0" smtClean="0">
                <a:latin typeface="Arial Rounded MT Bold" panose="020F0704030504030204" pitchFamily="34" charset="0"/>
              </a:rPr>
              <a:t>One of the grandest monolithic excavation in the world</a:t>
            </a:r>
          </a:p>
          <a:p>
            <a:r>
              <a:rPr lang="en-US" sz="2000" dirty="0">
                <a:latin typeface="Arial Rounded MT Bold" panose="020F0704030504030204" pitchFamily="34" charset="0"/>
              </a:rPr>
              <a:t> A two-</a:t>
            </a:r>
            <a:r>
              <a:rPr lang="en-US" sz="2000" dirty="0" err="1">
                <a:latin typeface="Arial Rounded MT Bold" panose="020F0704030504030204" pitchFamily="34" charset="0"/>
              </a:rPr>
              <a:t>storeyed</a:t>
            </a:r>
            <a:r>
              <a:rPr lang="en-US" sz="2000" dirty="0">
                <a:latin typeface="Arial Rounded MT Bold" panose="020F0704030504030204" pitchFamily="34" charset="0"/>
              </a:rPr>
              <a:t> gateway resembling a South Indian </a:t>
            </a:r>
            <a:r>
              <a:rPr lang="en-US" sz="2000" i="1" dirty="0" err="1">
                <a:latin typeface="Arial Rounded MT Bold" panose="020F0704030504030204" pitchFamily="34" charset="0"/>
                <a:hlinkClick r:id="rId2" tooltip="Gopura"/>
              </a:rPr>
              <a:t>Gopura</a:t>
            </a:r>
            <a:r>
              <a:rPr lang="en-US" sz="2000" i="1" dirty="0" err="1">
                <a:latin typeface="Arial Rounded MT Bold" panose="020F0704030504030204" pitchFamily="34" charset="0"/>
              </a:rPr>
              <a:t>m</a:t>
            </a:r>
            <a:r>
              <a:rPr lang="en-US" sz="2000" dirty="0">
                <a:latin typeface="Arial Rounded MT Bold" panose="020F0704030504030204" pitchFamily="34" charset="0"/>
              </a:rPr>
              <a:t> opens to reveal a U-shaped courtyard. The courtyard is edged by columned galleries three </a:t>
            </a:r>
            <a:r>
              <a:rPr lang="en-US" sz="2000" dirty="0" err="1">
                <a:latin typeface="Arial Rounded MT Bold" panose="020F0704030504030204" pitchFamily="34" charset="0"/>
              </a:rPr>
              <a:t>storeys</a:t>
            </a:r>
            <a:r>
              <a:rPr lang="en-US" sz="2000" dirty="0">
                <a:latin typeface="Arial Rounded MT Bold" panose="020F0704030504030204" pitchFamily="34" charset="0"/>
              </a:rPr>
              <a:t> high.</a:t>
            </a:r>
          </a:p>
          <a:p>
            <a:r>
              <a:rPr lang="en-US" sz="2000" dirty="0">
                <a:latin typeface="Arial Rounded MT Bold" panose="020F0704030504030204" pitchFamily="34" charset="0"/>
              </a:rPr>
              <a:t>The temple itself is a tall pyramidal structure reminiscent of a </a:t>
            </a:r>
            <a:r>
              <a:rPr lang="en-US" sz="2000" dirty="0">
                <a:latin typeface="Arial Rounded MT Bold" panose="020F0704030504030204" pitchFamily="34" charset="0"/>
                <a:hlinkClick r:id="rId3" tooltip="South India"/>
              </a:rPr>
              <a:t>South Indian</a:t>
            </a:r>
            <a:r>
              <a:rPr lang="en-US" sz="2000" dirty="0">
                <a:latin typeface="Arial Rounded MT Bold" panose="020F0704030504030204" pitchFamily="34" charset="0"/>
              </a:rPr>
              <a:t> </a:t>
            </a:r>
            <a:r>
              <a:rPr lang="en-US" sz="2000" dirty="0">
                <a:latin typeface="Arial Rounded MT Bold" panose="020F0704030504030204" pitchFamily="34" charset="0"/>
                <a:hlinkClick r:id="rId4" tooltip="Dravidian architecture"/>
              </a:rPr>
              <a:t>Dravidian</a:t>
            </a:r>
            <a:r>
              <a:rPr lang="en-US" sz="2000" dirty="0">
                <a:latin typeface="Arial Rounded MT Bold" panose="020F0704030504030204" pitchFamily="34" charset="0"/>
              </a:rPr>
              <a:t> temple.</a:t>
            </a:r>
          </a:p>
          <a:p>
            <a:r>
              <a:rPr lang="en-US" sz="2000" dirty="0">
                <a:latin typeface="Arial Rounded MT Bold" panose="020F0704030504030204" pitchFamily="34" charset="0"/>
              </a:rPr>
              <a:t> Most of the deities at the left of the entrance are </a:t>
            </a:r>
            <a:r>
              <a:rPr lang="en-US" sz="2000" dirty="0" err="1">
                <a:latin typeface="Arial Rounded MT Bold" panose="020F0704030504030204" pitchFamily="34" charset="0"/>
                <a:hlinkClick r:id="rId5" tooltip="Shaiva"/>
              </a:rPr>
              <a:t>Shaivaite</a:t>
            </a:r>
            <a:r>
              <a:rPr lang="en-US" sz="2000" dirty="0">
                <a:latin typeface="Arial Rounded MT Bold" panose="020F0704030504030204" pitchFamily="34" charset="0"/>
              </a:rPr>
              <a:t> (followers of Shiva) while on the right hand side the deities are </a:t>
            </a:r>
            <a:r>
              <a:rPr lang="en-US" sz="2000" dirty="0" err="1">
                <a:latin typeface="Arial Rounded MT Bold" panose="020F0704030504030204" pitchFamily="34" charset="0"/>
                <a:hlinkClick r:id="rId6" tooltip="Vaishnava"/>
              </a:rPr>
              <a:t>Vaishnavaites</a:t>
            </a:r>
            <a:r>
              <a:rPr lang="en-US" sz="2000" dirty="0">
                <a:latin typeface="Arial Rounded MT Bold" panose="020F0704030504030204" pitchFamily="34" charset="0"/>
              </a:rPr>
              <a:t> (followers of Vishnu). </a:t>
            </a:r>
          </a:p>
          <a:p>
            <a:r>
              <a:rPr lang="en-US" sz="2000" dirty="0">
                <a:latin typeface="Arial Rounded MT Bold" panose="020F0704030504030204" pitchFamily="34" charset="0"/>
              </a:rPr>
              <a:t>There are two </a:t>
            </a:r>
            <a:r>
              <a:rPr lang="en-US" sz="2000" dirty="0" err="1">
                <a:latin typeface="Arial Rounded MT Bold" panose="020F0704030504030204" pitchFamily="34" charset="0"/>
              </a:rPr>
              <a:t>Dhvajastambhas</a:t>
            </a:r>
            <a:r>
              <a:rPr lang="en-US" sz="2000" dirty="0">
                <a:latin typeface="Arial Rounded MT Bold" panose="020F0704030504030204" pitchFamily="34" charset="0"/>
              </a:rPr>
              <a:t> (pillars with the flagstaff) in the courtyard.</a:t>
            </a:r>
          </a:p>
          <a:p>
            <a:r>
              <a:rPr lang="en-US" sz="2000" dirty="0">
                <a:latin typeface="Arial Rounded MT Bold" panose="020F0704030504030204" pitchFamily="34" charset="0"/>
              </a:rPr>
              <a:t> The grand sculpture of </a:t>
            </a:r>
            <a:r>
              <a:rPr lang="en-US" sz="2000" dirty="0" err="1">
                <a:latin typeface="Arial Rounded MT Bold" panose="020F0704030504030204" pitchFamily="34" charset="0"/>
                <a:hlinkClick r:id="rId7" tooltip="Ravana"/>
              </a:rPr>
              <a:t>Ravana</a:t>
            </a:r>
            <a:r>
              <a:rPr lang="en-US" sz="2000" dirty="0">
                <a:latin typeface="Arial Rounded MT Bold" panose="020F0704030504030204" pitchFamily="34" charset="0"/>
              </a:rPr>
              <a:t> attempting to lift Mount </a:t>
            </a:r>
            <a:r>
              <a:rPr lang="en-US" sz="2000" dirty="0" err="1">
                <a:latin typeface="Arial Rounded MT Bold" panose="020F0704030504030204" pitchFamily="34" charset="0"/>
              </a:rPr>
              <a:t>Kailasa</a:t>
            </a:r>
            <a:r>
              <a:rPr lang="en-US" sz="2000" dirty="0">
                <a:latin typeface="Arial Rounded MT Bold" panose="020F0704030504030204" pitchFamily="34" charset="0"/>
              </a:rPr>
              <a:t>, the abode of Lord Shiva, with his full might is a landmark in Indian art</a:t>
            </a:r>
            <a:r>
              <a:rPr lang="en-US" sz="2000" dirty="0" smtClean="0">
                <a:latin typeface="Arial Rounded MT Bold" panose="020F0704030504030204" pitchFamily="34" charset="0"/>
              </a:rPr>
              <a:t>.</a:t>
            </a:r>
          </a:p>
          <a:p>
            <a:r>
              <a:rPr lang="en-US" sz="2000" dirty="0">
                <a:latin typeface="Arial Rounded MT Bold" panose="020F0704030504030204" pitchFamily="34" charset="0"/>
              </a:rPr>
              <a:t>The temple is a splendid achievement of </a:t>
            </a:r>
            <a:r>
              <a:rPr lang="en-US" sz="2000" dirty="0" err="1">
                <a:latin typeface="Arial Rounded MT Bold" panose="020F0704030504030204" pitchFamily="34" charset="0"/>
              </a:rPr>
              <a:t>Rashtrakuta</a:t>
            </a:r>
            <a:r>
              <a:rPr lang="en-US" sz="2000" dirty="0">
                <a:latin typeface="Arial Rounded MT Bold" panose="020F0704030504030204" pitchFamily="34" charset="0"/>
              </a:rPr>
              <a:t> Karnataka architecture. This project was started by Krishna I (757–773) of the </a:t>
            </a:r>
            <a:r>
              <a:rPr lang="en-US" sz="2000" dirty="0" err="1">
                <a:latin typeface="Arial Rounded MT Bold" panose="020F0704030504030204" pitchFamily="34" charset="0"/>
                <a:hlinkClick r:id="rId8" tooltip="Rashtrakuta"/>
              </a:rPr>
              <a:t>Rashtrakuta</a:t>
            </a:r>
            <a:r>
              <a:rPr lang="en-US" sz="2000" dirty="0">
                <a:latin typeface="Arial Rounded MT Bold" panose="020F0704030504030204" pitchFamily="34" charset="0"/>
              </a:rPr>
              <a:t> </a:t>
            </a:r>
            <a:r>
              <a:rPr lang="en-US" sz="2000" dirty="0" smtClean="0">
                <a:latin typeface="Arial Rounded MT Bold" panose="020F0704030504030204" pitchFamily="34" charset="0"/>
              </a:rPr>
              <a:t>dynasty</a:t>
            </a:r>
          </a:p>
          <a:p>
            <a:r>
              <a:rPr lang="en-US" sz="2000" dirty="0">
                <a:latin typeface="Arial Rounded MT Bold" panose="020F0704030504030204" pitchFamily="34" charset="0"/>
              </a:rPr>
              <a:t>Its builders modelled it on the lines of the </a:t>
            </a:r>
            <a:r>
              <a:rPr lang="en-US" sz="2000" dirty="0" err="1">
                <a:latin typeface="Arial Rounded MT Bold" panose="020F0704030504030204" pitchFamily="34" charset="0"/>
              </a:rPr>
              <a:t>Virupaksha</a:t>
            </a:r>
            <a:r>
              <a:rPr lang="en-US" sz="2000" dirty="0">
                <a:latin typeface="Arial Rounded MT Bold" panose="020F0704030504030204" pitchFamily="34" charset="0"/>
              </a:rPr>
              <a:t> Temple in </a:t>
            </a:r>
            <a:r>
              <a:rPr lang="en-US" sz="2000" dirty="0" err="1">
                <a:latin typeface="Arial Rounded MT Bold" panose="020F0704030504030204" pitchFamily="34" charset="0"/>
                <a:hlinkClick r:id="rId9" tooltip="Pattadakal"/>
              </a:rPr>
              <a:t>Pattadakal</a:t>
            </a:r>
            <a:r>
              <a:rPr lang="en-US" sz="2000" dirty="0">
                <a:latin typeface="Arial Rounded MT Bold" panose="020F0704030504030204" pitchFamily="34" charset="0"/>
              </a:rPr>
              <a:t>. </a:t>
            </a:r>
          </a:p>
          <a:p>
            <a:endParaRPr lang="en-US" dirty="0"/>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16797" y="4558352"/>
            <a:ext cx="3156756" cy="2190466"/>
          </a:xfrm>
          <a:prstGeom prst="rect">
            <a:avLst/>
          </a:prstGeom>
        </p:spPr>
      </p:pic>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85608" y="431421"/>
            <a:ext cx="2619375" cy="2257188"/>
          </a:xfrm>
          <a:prstGeom prst="rect">
            <a:avLst/>
          </a:prstGeom>
        </p:spPr>
      </p:pic>
    </p:spTree>
    <p:extLst>
      <p:ext uri="{BB962C8B-B14F-4D97-AF65-F5344CB8AC3E}">
        <p14:creationId xmlns:p14="http://schemas.microsoft.com/office/powerpoint/2010/main" val="5560506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9224"/>
            <a:ext cx="8596668" cy="1320800"/>
          </a:xfrm>
        </p:spPr>
        <p:txBody>
          <a:bodyPr/>
          <a:lstStyle/>
          <a:p>
            <a:pPr algn="ctr"/>
            <a:r>
              <a:rPr lang="en-US" b="1" u="sng" dirty="0" smtClean="0">
                <a:latin typeface="Arial Rounded MT Bold" panose="020F0704030504030204" pitchFamily="34" charset="0"/>
              </a:rPr>
              <a:t>Other Hindu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87242" y="1480024"/>
            <a:ext cx="9776852" cy="5113315"/>
          </a:xfrm>
        </p:spPr>
        <p:txBody>
          <a:bodyPr>
            <a:noAutofit/>
          </a:bodyPr>
          <a:lstStyle/>
          <a:p>
            <a:r>
              <a:rPr lang="en-US" sz="2400" dirty="0" smtClean="0">
                <a:latin typeface="Arial Rounded MT Bold" panose="020F0704030504030204" pitchFamily="34" charset="0"/>
              </a:rPr>
              <a:t>The</a:t>
            </a:r>
            <a:r>
              <a:rPr lang="en-US" sz="2400" dirty="0">
                <a:latin typeface="Arial Rounded MT Bold" panose="020F0704030504030204" pitchFamily="34" charset="0"/>
              </a:rPr>
              <a:t> </a:t>
            </a:r>
            <a:r>
              <a:rPr lang="en-US" sz="2400" i="1" dirty="0" err="1">
                <a:latin typeface="Arial Rounded MT Bold" panose="020F0704030504030204" pitchFamily="34" charset="0"/>
              </a:rPr>
              <a:t>Dashavatara</a:t>
            </a:r>
            <a:r>
              <a:rPr lang="en-US" sz="2400" dirty="0">
                <a:latin typeface="Arial Rounded MT Bold" panose="020F0704030504030204" pitchFamily="34" charset="0"/>
              </a:rPr>
              <a:t> (Cave 15) was begun as a Buddhist monastery</a:t>
            </a:r>
            <a:r>
              <a:rPr lang="en-US" sz="2400" dirty="0" smtClean="0">
                <a:latin typeface="Arial Rounded MT Bold" panose="020F0704030504030204" pitchFamily="34" charset="0"/>
              </a:rPr>
              <a:t>.</a:t>
            </a:r>
          </a:p>
          <a:p>
            <a:pPr>
              <a:buFont typeface="Wingdings" panose="05000000000000000000" pitchFamily="2" charset="2"/>
              <a:buChar char="v"/>
            </a:pPr>
            <a:r>
              <a:rPr lang="en-US" sz="2400" dirty="0" smtClean="0">
                <a:latin typeface="Arial Rounded MT Bold" panose="020F0704030504030204" pitchFamily="34" charset="0"/>
              </a:rPr>
              <a:t> </a:t>
            </a:r>
            <a:r>
              <a:rPr lang="en-US" sz="2400" dirty="0">
                <a:latin typeface="Arial Rounded MT Bold" panose="020F0704030504030204" pitchFamily="34" charset="0"/>
              </a:rPr>
              <a:t>It has an open court with a free-standing monolithic </a:t>
            </a:r>
            <a:r>
              <a:rPr lang="en-US" sz="2400" i="1" dirty="0" err="1">
                <a:latin typeface="Arial Rounded MT Bold" panose="020F0704030504030204" pitchFamily="34" charset="0"/>
              </a:rPr>
              <a:t>mandapa</a:t>
            </a:r>
            <a:r>
              <a:rPr lang="en-US" sz="2400" dirty="0">
                <a:latin typeface="Arial Rounded MT Bold" panose="020F0704030504030204" pitchFamily="34" charset="0"/>
              </a:rPr>
              <a:t> at the middle and a two-</a:t>
            </a:r>
            <a:r>
              <a:rPr lang="en-US" sz="2400" dirty="0" err="1">
                <a:latin typeface="Arial Rounded MT Bold" panose="020F0704030504030204" pitchFamily="34" charset="0"/>
              </a:rPr>
              <a:t>storeyed</a:t>
            </a:r>
            <a:r>
              <a:rPr lang="en-US" sz="2400" dirty="0">
                <a:latin typeface="Arial Rounded MT Bold" panose="020F0704030504030204" pitchFamily="34" charset="0"/>
              </a:rPr>
              <a:t> excavated temple at the </a:t>
            </a:r>
            <a:r>
              <a:rPr lang="en-US" sz="2400" dirty="0" smtClean="0">
                <a:latin typeface="Arial Rounded MT Bold" panose="020F0704030504030204" pitchFamily="34" charset="0"/>
              </a:rPr>
              <a:t>rear.</a:t>
            </a:r>
          </a:p>
          <a:p>
            <a:pPr>
              <a:buFont typeface="Wingdings" panose="05000000000000000000" pitchFamily="2" charset="2"/>
              <a:buChar char="v"/>
            </a:pPr>
            <a:r>
              <a:rPr lang="en-US" sz="2400" dirty="0" smtClean="0">
                <a:latin typeface="Arial Rounded MT Bold" panose="020F0704030504030204" pitchFamily="34" charset="0"/>
              </a:rPr>
              <a:t>The </a:t>
            </a:r>
            <a:r>
              <a:rPr lang="en-US" sz="2400" dirty="0">
                <a:latin typeface="Arial Rounded MT Bold" panose="020F0704030504030204" pitchFamily="34" charset="0"/>
              </a:rPr>
              <a:t>layout of the temple is closely related to caves 11 and 12. Large sculptural panels between the wall columns on the upper floor illustrate a wide range of themes, which include the ten </a:t>
            </a:r>
            <a:r>
              <a:rPr lang="en-US" sz="2400" dirty="0">
                <a:latin typeface="Arial Rounded MT Bold" panose="020F0704030504030204" pitchFamily="34" charset="0"/>
                <a:hlinkClick r:id="rId2" tooltip="Avatar"/>
              </a:rPr>
              <a:t>avatars</a:t>
            </a:r>
            <a:r>
              <a:rPr lang="en-US" sz="2400" dirty="0">
                <a:latin typeface="Arial Rounded MT Bold" panose="020F0704030504030204" pitchFamily="34" charset="0"/>
              </a:rPr>
              <a:t> of Vishnu</a:t>
            </a:r>
            <a:r>
              <a:rPr lang="en-US" sz="2400" dirty="0" smtClean="0">
                <a:latin typeface="Arial Rounded MT Bold" panose="020F0704030504030204" pitchFamily="34" charset="0"/>
              </a:rPr>
              <a:t>.</a:t>
            </a:r>
          </a:p>
          <a:p>
            <a:pPr>
              <a:buFont typeface="Wingdings" panose="05000000000000000000" pitchFamily="2" charset="2"/>
              <a:buChar char="v"/>
            </a:pPr>
            <a:r>
              <a:rPr lang="en-US" sz="2400" dirty="0">
                <a:latin typeface="Arial Rounded MT Bold" panose="020F0704030504030204" pitchFamily="34" charset="0"/>
              </a:rPr>
              <a:t> </a:t>
            </a:r>
            <a:r>
              <a:rPr lang="en-US" sz="2400" dirty="0" smtClean="0">
                <a:latin typeface="Arial Rounded MT Bold" panose="020F0704030504030204" pitchFamily="34" charset="0"/>
              </a:rPr>
              <a:t>the </a:t>
            </a:r>
            <a:r>
              <a:rPr lang="en-US" sz="2400" dirty="0">
                <a:latin typeface="Arial Rounded MT Bold" panose="020F0704030504030204" pitchFamily="34" charset="0"/>
              </a:rPr>
              <a:t>finest relief of this cave is the one depicting the death of </a:t>
            </a:r>
            <a:r>
              <a:rPr lang="en-US" sz="2400" dirty="0" err="1" smtClean="0">
                <a:latin typeface="Arial Rounded MT Bold" panose="020F0704030504030204" pitchFamily="34" charset="0"/>
              </a:rPr>
              <a:t>Hiranyakashipu</a:t>
            </a:r>
            <a:endParaRPr lang="en-US" sz="2400" dirty="0" smtClean="0">
              <a:latin typeface="Arial Rounded MT Bold" panose="020F07040305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094" y="2162412"/>
            <a:ext cx="1714500" cy="3337068"/>
          </a:xfrm>
          <a:prstGeom prst="rect">
            <a:avLst/>
          </a:prstGeom>
        </p:spPr>
      </p:pic>
    </p:spTree>
    <p:extLst>
      <p:ext uri="{BB962C8B-B14F-4D97-AF65-F5344CB8AC3E}">
        <p14:creationId xmlns:p14="http://schemas.microsoft.com/office/powerpoint/2010/main" val="4288244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434682"/>
            <a:ext cx="8550671" cy="5331678"/>
          </a:xfrm>
        </p:spPr>
        <p:txBody>
          <a:bodyPr>
            <a:normAutofit/>
          </a:bodyPr>
          <a:lstStyle/>
          <a:p>
            <a:r>
              <a:rPr lang="en-US" sz="2400" dirty="0">
                <a:latin typeface="Arial Rounded MT Bold" panose="020F0704030504030204" pitchFamily="34" charset="0"/>
              </a:rPr>
              <a:t>Other notable Hindu caves are the </a:t>
            </a:r>
            <a:r>
              <a:rPr lang="en-US" sz="2400" i="1" dirty="0" err="1">
                <a:latin typeface="Arial Rounded MT Bold" panose="020F0704030504030204" pitchFamily="34" charset="0"/>
              </a:rPr>
              <a:t>Rameshvara</a:t>
            </a:r>
            <a:r>
              <a:rPr lang="en-US" sz="2400" dirty="0">
                <a:latin typeface="Arial Rounded MT Bold" panose="020F0704030504030204" pitchFamily="34" charset="0"/>
              </a:rPr>
              <a:t> (Cave 21), which has figurines of river goddesses </a:t>
            </a:r>
            <a:r>
              <a:rPr lang="en-US" sz="2400" dirty="0">
                <a:latin typeface="Arial Rounded MT Bold" panose="020F0704030504030204" pitchFamily="34" charset="0"/>
                <a:hlinkClick r:id="rId2" tooltip="Ganga (goddess)"/>
              </a:rPr>
              <a:t>Ganga</a:t>
            </a:r>
            <a:r>
              <a:rPr lang="en-US" sz="2400" dirty="0">
                <a:latin typeface="Arial Rounded MT Bold" panose="020F0704030504030204" pitchFamily="34" charset="0"/>
              </a:rPr>
              <a:t> and </a:t>
            </a:r>
            <a:r>
              <a:rPr lang="en-US" sz="2400" dirty="0">
                <a:latin typeface="Arial Rounded MT Bold" panose="020F0704030504030204" pitchFamily="34" charset="0"/>
                <a:hlinkClick r:id="rId3" tooltip="Yamuna"/>
              </a:rPr>
              <a:t>Yamuna</a:t>
            </a:r>
            <a:r>
              <a:rPr lang="en-US" sz="2400" dirty="0">
                <a:latin typeface="Arial Rounded MT Bold" panose="020F0704030504030204" pitchFamily="34" charset="0"/>
              </a:rPr>
              <a:t> at the entrance </a:t>
            </a:r>
          </a:p>
          <a:p>
            <a:r>
              <a:rPr lang="en-US" sz="2400" dirty="0">
                <a:latin typeface="Arial Rounded MT Bold" panose="020F0704030504030204" pitchFamily="34" charset="0"/>
              </a:rPr>
              <a:t>the </a:t>
            </a:r>
            <a:r>
              <a:rPr lang="en-US" sz="2400" i="1" dirty="0" err="1">
                <a:latin typeface="Arial Rounded MT Bold" panose="020F0704030504030204" pitchFamily="34" charset="0"/>
              </a:rPr>
              <a:t>Dhumar</a:t>
            </a:r>
            <a:r>
              <a:rPr lang="en-US" sz="2400" i="1" dirty="0">
                <a:latin typeface="Arial Rounded MT Bold" panose="020F0704030504030204" pitchFamily="34" charset="0"/>
              </a:rPr>
              <a:t> Lena</a:t>
            </a:r>
            <a:r>
              <a:rPr lang="en-US" sz="2400" dirty="0">
                <a:latin typeface="Arial Rounded MT Bold" panose="020F0704030504030204" pitchFamily="34" charset="0"/>
              </a:rPr>
              <a:t> (Cave 29) whose design is similar to the cave temple on </a:t>
            </a:r>
            <a:r>
              <a:rPr lang="en-US" sz="2400" dirty="0" err="1">
                <a:latin typeface="Arial Rounded MT Bold" panose="020F0704030504030204" pitchFamily="34" charset="0"/>
                <a:hlinkClick r:id="rId4" tooltip="Elephanta Caves"/>
              </a:rPr>
              <a:t>Elephanta</a:t>
            </a:r>
            <a:r>
              <a:rPr lang="en-US" sz="2400" dirty="0">
                <a:latin typeface="Arial Rounded MT Bold" panose="020F0704030504030204" pitchFamily="34" charset="0"/>
                <a:hlinkClick r:id="rId4" tooltip="Elephanta Caves"/>
              </a:rPr>
              <a:t> Island</a:t>
            </a:r>
            <a:r>
              <a:rPr lang="en-US" sz="2400" dirty="0">
                <a:latin typeface="Arial Rounded MT Bold" panose="020F0704030504030204" pitchFamily="34" charset="0"/>
              </a:rPr>
              <a:t>.</a:t>
            </a:r>
          </a:p>
          <a:p>
            <a:r>
              <a:rPr lang="en-US" sz="2400" dirty="0">
                <a:latin typeface="Arial Rounded MT Bold" panose="020F0704030504030204" pitchFamily="34" charset="0"/>
              </a:rPr>
              <a:t> Two other caves, </a:t>
            </a:r>
            <a:r>
              <a:rPr lang="en-US" sz="2400" dirty="0" err="1">
                <a:latin typeface="Arial Rounded MT Bold" panose="020F0704030504030204" pitchFamily="34" charset="0"/>
              </a:rPr>
              <a:t>the</a:t>
            </a:r>
            <a:r>
              <a:rPr lang="en-US" sz="2400" i="1" dirty="0" err="1">
                <a:latin typeface="Arial Rounded MT Bold" panose="020F0704030504030204" pitchFamily="34" charset="0"/>
              </a:rPr>
              <a:t>Ravan</a:t>
            </a:r>
            <a:r>
              <a:rPr lang="en-US" sz="2400" i="1" dirty="0">
                <a:latin typeface="Arial Rounded MT Bold" panose="020F0704030504030204" pitchFamily="34" charset="0"/>
              </a:rPr>
              <a:t> </a:t>
            </a:r>
            <a:r>
              <a:rPr lang="en-US" sz="2400" i="1" dirty="0" err="1">
                <a:latin typeface="Arial Rounded MT Bold" panose="020F0704030504030204" pitchFamily="34" charset="0"/>
              </a:rPr>
              <a:t>ki</a:t>
            </a:r>
            <a:r>
              <a:rPr lang="en-US" sz="2400" i="1" dirty="0">
                <a:latin typeface="Arial Rounded MT Bold" panose="020F0704030504030204" pitchFamily="34" charset="0"/>
              </a:rPr>
              <a:t> </a:t>
            </a:r>
            <a:r>
              <a:rPr lang="en-US" sz="2400" i="1" dirty="0" err="1">
                <a:latin typeface="Arial Rounded MT Bold" panose="020F0704030504030204" pitchFamily="34" charset="0"/>
              </a:rPr>
              <a:t>Khai</a:t>
            </a:r>
            <a:r>
              <a:rPr lang="en-US" sz="2400" dirty="0">
                <a:latin typeface="Arial Rounded MT Bold" panose="020F0704030504030204" pitchFamily="34" charset="0"/>
              </a:rPr>
              <a:t> (Cave 14) and the </a:t>
            </a:r>
            <a:r>
              <a:rPr lang="en-US" sz="2400" i="1" dirty="0" err="1">
                <a:latin typeface="Arial Rounded MT Bold" panose="020F0704030504030204" pitchFamily="34" charset="0"/>
              </a:rPr>
              <a:t>Nilkantha</a:t>
            </a:r>
            <a:r>
              <a:rPr lang="en-US" sz="2400" dirty="0">
                <a:latin typeface="Arial Rounded MT Bold" panose="020F0704030504030204" pitchFamily="34" charset="0"/>
              </a:rPr>
              <a:t> (Cave 22) also have several sculptures. </a:t>
            </a:r>
          </a:p>
          <a:p>
            <a:r>
              <a:rPr lang="en-US" sz="2400" dirty="0">
                <a:latin typeface="Arial Rounded MT Bold" panose="020F0704030504030204" pitchFamily="34" charset="0"/>
              </a:rPr>
              <a:t>The rest of the Hindu caves, which include the </a:t>
            </a:r>
            <a:r>
              <a:rPr lang="en-US" sz="2400" i="1" dirty="0" err="1">
                <a:latin typeface="Arial Rounded MT Bold" panose="020F0704030504030204" pitchFamily="34" charset="0"/>
              </a:rPr>
              <a:t>Kumbharvada</a:t>
            </a:r>
            <a:r>
              <a:rPr lang="en-US" sz="2400" dirty="0">
                <a:latin typeface="Arial Rounded MT Bold" panose="020F0704030504030204" pitchFamily="34" charset="0"/>
              </a:rPr>
              <a:t> (Cave 25) and the </a:t>
            </a:r>
            <a:r>
              <a:rPr lang="en-US" sz="2400" i="1" dirty="0" err="1">
                <a:latin typeface="Arial Rounded MT Bold" panose="020F0704030504030204" pitchFamily="34" charset="0"/>
              </a:rPr>
              <a:t>Gopilena</a:t>
            </a:r>
            <a:r>
              <a:rPr lang="en-US" sz="2400" dirty="0">
                <a:latin typeface="Arial Rounded MT Bold" panose="020F0704030504030204" pitchFamily="34" charset="0"/>
              </a:rPr>
              <a:t> (Cave 27) have no significant sculptures.</a:t>
            </a:r>
          </a:p>
          <a:p>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0671" y="434682"/>
            <a:ext cx="3328178" cy="4437570"/>
          </a:xfrm>
          <a:prstGeom prst="rect">
            <a:avLst/>
          </a:prstGeom>
        </p:spPr>
      </p:pic>
    </p:spTree>
    <p:extLst>
      <p:ext uri="{BB962C8B-B14F-4D97-AF65-F5344CB8AC3E}">
        <p14:creationId xmlns:p14="http://schemas.microsoft.com/office/powerpoint/2010/main" val="6190881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977"/>
            <a:ext cx="8596668" cy="1320800"/>
          </a:xfrm>
        </p:spPr>
        <p:txBody>
          <a:bodyPr/>
          <a:lstStyle/>
          <a:p>
            <a:pPr algn="ctr"/>
            <a:r>
              <a:rPr lang="en-US" b="1" u="sng" dirty="0" smtClean="0">
                <a:latin typeface="Arial Rounded MT Bold" panose="020F0704030504030204" pitchFamily="34" charset="0"/>
              </a:rPr>
              <a:t>Buddhist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158719" y="1009934"/>
            <a:ext cx="9340123" cy="5522748"/>
          </a:xfrm>
        </p:spPr>
        <p:txBody>
          <a:bodyPr>
            <a:noAutofit/>
          </a:bodyPr>
          <a:lstStyle/>
          <a:p>
            <a:r>
              <a:rPr lang="en-US" sz="2000" dirty="0">
                <a:latin typeface="Arial Rounded MT Bold" panose="020F0704030504030204" pitchFamily="34" charset="0"/>
              </a:rPr>
              <a:t>during the 5th-7th </a:t>
            </a:r>
            <a:r>
              <a:rPr lang="en-US" sz="2000" dirty="0" smtClean="0">
                <a:latin typeface="Arial Rounded MT Bold" panose="020F0704030504030204" pitchFamily="34" charset="0"/>
              </a:rPr>
              <a:t>century</a:t>
            </a:r>
          </a:p>
          <a:p>
            <a:r>
              <a:rPr lang="en-US" sz="2000" dirty="0">
                <a:latin typeface="Arial Rounded MT Bold" panose="020F0704030504030204" pitchFamily="34" charset="0"/>
              </a:rPr>
              <a:t>These structures consist mostly of </a:t>
            </a:r>
            <a:r>
              <a:rPr lang="en-US" sz="2000" i="1" dirty="0" err="1">
                <a:latin typeface="Arial Rounded MT Bold" panose="020F0704030504030204" pitchFamily="34" charset="0"/>
                <a:hlinkClick r:id="rId2" tooltip="Vihara"/>
              </a:rPr>
              <a:t>viharas</a:t>
            </a:r>
            <a:r>
              <a:rPr lang="en-US" sz="2000" dirty="0">
                <a:latin typeface="Arial Rounded MT Bold" panose="020F0704030504030204" pitchFamily="34" charset="0"/>
              </a:rPr>
              <a:t> or monasteries: large, </a:t>
            </a:r>
            <a:r>
              <a:rPr lang="en-US" sz="2000" dirty="0" err="1">
                <a:latin typeface="Arial Rounded MT Bold" panose="020F0704030504030204" pitchFamily="34" charset="0"/>
              </a:rPr>
              <a:t>multi-storeyed</a:t>
            </a:r>
            <a:r>
              <a:rPr lang="en-US" sz="2000" dirty="0">
                <a:latin typeface="Arial Rounded MT Bold" panose="020F0704030504030204" pitchFamily="34" charset="0"/>
              </a:rPr>
              <a:t> buildings carved into the mountain face, including living quarters, sleeping quarters, kitchens, and other rooms</a:t>
            </a:r>
            <a:r>
              <a:rPr lang="en-US" sz="2000" dirty="0" smtClean="0">
                <a:latin typeface="Arial Rounded MT Bold" panose="020F0704030504030204" pitchFamily="34" charset="0"/>
              </a:rPr>
              <a:t>.</a:t>
            </a:r>
          </a:p>
          <a:p>
            <a:r>
              <a:rPr lang="en-US" sz="2000" dirty="0" smtClean="0">
                <a:latin typeface="Arial Rounded MT Bold" panose="020F0704030504030204" pitchFamily="34" charset="0"/>
              </a:rPr>
              <a:t> </a:t>
            </a:r>
            <a:r>
              <a:rPr lang="en-US" sz="2000" dirty="0">
                <a:latin typeface="Arial Rounded MT Bold" panose="020F0704030504030204" pitchFamily="34" charset="0"/>
              </a:rPr>
              <a:t>Some of these monastery caves have shrines including carvings of </a:t>
            </a:r>
            <a:r>
              <a:rPr lang="en-US" sz="2000" dirty="0">
                <a:latin typeface="Arial Rounded MT Bold" panose="020F0704030504030204" pitchFamily="34" charset="0"/>
                <a:hlinkClick r:id="rId3" tooltip="Gautama Buddha"/>
              </a:rPr>
              <a:t>Gautama </a:t>
            </a:r>
            <a:r>
              <a:rPr lang="en-US" sz="2000" dirty="0" err="1">
                <a:latin typeface="Arial Rounded MT Bold" panose="020F0704030504030204" pitchFamily="34" charset="0"/>
                <a:hlinkClick r:id="rId3" tooltip="Gautama Buddha"/>
              </a:rPr>
              <a:t>Buddha</a:t>
            </a:r>
            <a:r>
              <a:rPr lang="en-US" sz="2000" dirty="0" err="1">
                <a:latin typeface="Arial Rounded MT Bold" panose="020F0704030504030204" pitchFamily="34" charset="0"/>
              </a:rPr>
              <a:t>,</a:t>
            </a:r>
            <a:r>
              <a:rPr lang="en-US" sz="2000" dirty="0" err="1">
                <a:latin typeface="Arial Rounded MT Bold" panose="020F0704030504030204" pitchFamily="34" charset="0"/>
                <a:hlinkClick r:id="rId4" tooltip="Bodhisattva"/>
              </a:rPr>
              <a:t>bodhisattvas</a:t>
            </a:r>
            <a:r>
              <a:rPr lang="en-US" sz="2000" dirty="0">
                <a:latin typeface="Arial Rounded MT Bold" panose="020F0704030504030204" pitchFamily="34" charset="0"/>
              </a:rPr>
              <a:t> and saints</a:t>
            </a:r>
            <a:r>
              <a:rPr lang="en-US" sz="2000" dirty="0" smtClean="0">
                <a:latin typeface="Arial Rounded MT Bold" panose="020F0704030504030204" pitchFamily="34" charset="0"/>
              </a:rPr>
              <a:t>.</a:t>
            </a:r>
          </a:p>
          <a:p>
            <a:r>
              <a:rPr lang="en-US" sz="2000" dirty="0">
                <a:latin typeface="Arial Rounded MT Bold" panose="020F0704030504030204" pitchFamily="34" charset="0"/>
              </a:rPr>
              <a:t>Most famous of the Buddhist caves is cave 10,(refer map) a </a:t>
            </a:r>
            <a:r>
              <a:rPr lang="en-US" sz="2000" dirty="0">
                <a:latin typeface="Arial Rounded MT Bold" panose="020F0704030504030204" pitchFamily="34" charset="0"/>
                <a:hlinkClick r:id="rId5" tooltip="Chaitya"/>
              </a:rPr>
              <a:t>chaitya</a:t>
            </a:r>
            <a:r>
              <a:rPr lang="en-US" sz="2000" dirty="0">
                <a:latin typeface="Arial Rounded MT Bold" panose="020F0704030504030204" pitchFamily="34" charset="0"/>
              </a:rPr>
              <a:t> hall (</a:t>
            </a:r>
            <a:r>
              <a:rPr lang="en-US" sz="2000" dirty="0" err="1">
                <a:latin typeface="Arial Rounded MT Bold" panose="020F0704030504030204" pitchFamily="34" charset="0"/>
                <a:hlinkClick r:id="rId6" tooltip="Chandrashala"/>
              </a:rPr>
              <a:t>chandrashala</a:t>
            </a:r>
            <a:r>
              <a:rPr lang="en-US" sz="2000" dirty="0">
                <a:latin typeface="Arial Rounded MT Bold" panose="020F0704030504030204" pitchFamily="34" charset="0"/>
              </a:rPr>
              <a:t>) or '</a:t>
            </a:r>
            <a:r>
              <a:rPr lang="en-US" sz="2000" dirty="0" err="1">
                <a:latin typeface="Arial Rounded MT Bold" panose="020F0704030504030204" pitchFamily="34" charset="0"/>
              </a:rPr>
              <a:t>Vishvakarma</a:t>
            </a:r>
            <a:r>
              <a:rPr lang="en-US" sz="2000" dirty="0">
                <a:latin typeface="Arial Rounded MT Bold" panose="020F0704030504030204" pitchFamily="34" charset="0"/>
              </a:rPr>
              <a:t> cave', popularly known as the 'Carpenter's Cave</a:t>
            </a:r>
            <a:r>
              <a:rPr lang="en-US" sz="2000" dirty="0" smtClean="0">
                <a:latin typeface="Arial Rounded MT Bold" panose="020F0704030504030204" pitchFamily="34" charset="0"/>
              </a:rPr>
              <a:t>'.</a:t>
            </a:r>
          </a:p>
          <a:p>
            <a:r>
              <a:rPr lang="en-US" sz="2000" dirty="0">
                <a:latin typeface="Arial Rounded MT Bold" panose="020F0704030504030204" pitchFamily="34" charset="0"/>
              </a:rPr>
              <a:t>cathedral-like stupa hall also known as chaitya, whose ceiling has been carved to give the impression of wooden beams. At the heart of this cave is a 15-foot statue of Buddha seated in a preaching pose</a:t>
            </a:r>
            <a:r>
              <a:rPr lang="en-US" sz="2000" dirty="0" smtClean="0">
                <a:latin typeface="Arial Rounded MT Bold" panose="020F0704030504030204" pitchFamily="34" charset="0"/>
              </a:rPr>
              <a:t>.</a:t>
            </a:r>
          </a:p>
          <a:p>
            <a:r>
              <a:rPr lang="en-US" sz="2000" dirty="0">
                <a:latin typeface="Arial Rounded MT Bold" panose="020F0704030504030204" pitchFamily="34" charset="0"/>
              </a:rPr>
              <a:t>he </a:t>
            </a:r>
            <a:r>
              <a:rPr lang="en-US" sz="2000" i="1" dirty="0" err="1">
                <a:latin typeface="Arial Rounded MT Bold" panose="020F0704030504030204" pitchFamily="34" charset="0"/>
              </a:rPr>
              <a:t>Vishwakarma</a:t>
            </a:r>
            <a:r>
              <a:rPr lang="en-US" sz="2000" dirty="0">
                <a:latin typeface="Arial Rounded MT Bold" panose="020F0704030504030204" pitchFamily="34" charset="0"/>
              </a:rPr>
              <a:t> (Cave 10) is the only </a:t>
            </a:r>
            <a:r>
              <a:rPr lang="en-US" sz="2000" dirty="0">
                <a:latin typeface="Arial Rounded MT Bold" panose="020F0704030504030204" pitchFamily="34" charset="0"/>
                <a:hlinkClick r:id="rId5" tooltip="Chaitya"/>
              </a:rPr>
              <a:t>chaitya </a:t>
            </a:r>
            <a:r>
              <a:rPr lang="en-US" sz="2000" dirty="0" err="1">
                <a:latin typeface="Arial Rounded MT Bold" panose="020F0704030504030204" pitchFamily="34" charset="0"/>
                <a:hlinkClick r:id="rId5" tooltip="Chaitya"/>
              </a:rPr>
              <a:t>griha</a:t>
            </a:r>
            <a:r>
              <a:rPr lang="en-US" sz="2000" dirty="0">
                <a:latin typeface="Arial Rounded MT Bold" panose="020F0704030504030204" pitchFamily="34" charset="0"/>
              </a:rPr>
              <a:t> amongst the Buddhist group of caves. It is locally known as </a:t>
            </a:r>
            <a:r>
              <a:rPr lang="en-US" sz="2000" i="1" dirty="0" err="1">
                <a:latin typeface="Arial Rounded MT Bold" panose="020F0704030504030204" pitchFamily="34" charset="0"/>
              </a:rPr>
              <a:t>Vishwakarma</a:t>
            </a:r>
            <a:r>
              <a:rPr lang="en-US" sz="2000" dirty="0" err="1">
                <a:latin typeface="Arial Rounded MT Bold" panose="020F0704030504030204" pitchFamily="34" charset="0"/>
              </a:rPr>
              <a:t>"celestial</a:t>
            </a:r>
            <a:r>
              <a:rPr lang="en-US" sz="2000" dirty="0">
                <a:latin typeface="Arial Rounded MT Bold" panose="020F0704030504030204" pitchFamily="34" charset="0"/>
              </a:rPr>
              <a:t> architect" or </a:t>
            </a:r>
            <a:r>
              <a:rPr lang="en-US" sz="2000" i="1" dirty="0" err="1">
                <a:latin typeface="Arial Rounded MT Bold" panose="020F0704030504030204" pitchFamily="34" charset="0"/>
              </a:rPr>
              <a:t>Sutar</a:t>
            </a:r>
            <a:r>
              <a:rPr lang="en-US" sz="2000" i="1" dirty="0">
                <a:latin typeface="Arial Rounded MT Bold" panose="020F0704030504030204" pitchFamily="34" charset="0"/>
              </a:rPr>
              <a:t> </a:t>
            </a:r>
            <a:r>
              <a:rPr lang="en-US" sz="2000" i="1" dirty="0" err="1">
                <a:latin typeface="Arial Rounded MT Bold" panose="020F0704030504030204" pitchFamily="34" charset="0"/>
              </a:rPr>
              <a:t>ka</a:t>
            </a:r>
            <a:r>
              <a:rPr lang="en-US" sz="2000" i="1" dirty="0">
                <a:latin typeface="Arial Rounded MT Bold" panose="020F0704030504030204" pitchFamily="34" charset="0"/>
              </a:rPr>
              <a:t> </a:t>
            </a:r>
            <a:r>
              <a:rPr lang="en-US" sz="2000" i="1" dirty="0" err="1">
                <a:latin typeface="Arial Rounded MT Bold" panose="020F0704030504030204" pitchFamily="34" charset="0"/>
              </a:rPr>
              <a:t>jhopda</a:t>
            </a:r>
            <a:r>
              <a:rPr lang="en-US" sz="2000" dirty="0">
                <a:latin typeface="Arial Rounded MT Bold" panose="020F0704030504030204" pitchFamily="34" charset="0"/>
              </a:rPr>
              <a:t> "carpenter's </a:t>
            </a:r>
            <a:r>
              <a:rPr lang="en-US" sz="2000" dirty="0" smtClean="0">
                <a:latin typeface="Arial Rounded MT Bold" panose="020F0704030504030204" pitchFamily="34" charset="0"/>
              </a:rPr>
              <a:t>hut“</a:t>
            </a:r>
          </a:p>
          <a:p>
            <a:r>
              <a:rPr lang="en-US" sz="2000" dirty="0">
                <a:latin typeface="Arial Rounded MT Bold" panose="020F0704030504030204" pitchFamily="34" charset="0"/>
              </a:rPr>
              <a:t> A large </a:t>
            </a:r>
            <a:r>
              <a:rPr lang="en-US" sz="2000" dirty="0">
                <a:latin typeface="Arial Rounded MT Bold" panose="020F0704030504030204" pitchFamily="34" charset="0"/>
                <a:hlinkClick r:id="rId7" tooltip="Sacred fig"/>
              </a:rPr>
              <a:t>Bodhi tree</a:t>
            </a:r>
            <a:r>
              <a:rPr lang="en-US" sz="2000" dirty="0">
                <a:latin typeface="Arial Rounded MT Bold" panose="020F0704030504030204" pitchFamily="34" charset="0"/>
              </a:rPr>
              <a:t> is carved at the back. </a:t>
            </a: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842" y="1364778"/>
            <a:ext cx="2456597" cy="4476464"/>
          </a:xfrm>
          <a:prstGeom prst="rect">
            <a:avLst/>
          </a:prstGeom>
        </p:spPr>
      </p:pic>
    </p:spTree>
    <p:extLst>
      <p:ext uri="{BB962C8B-B14F-4D97-AF65-F5344CB8AC3E}">
        <p14:creationId xmlns:p14="http://schemas.microsoft.com/office/powerpoint/2010/main" val="25568723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Jain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341194" y="1460310"/>
            <a:ext cx="8632557" cy="5086019"/>
          </a:xfrm>
        </p:spPr>
        <p:txBody>
          <a:bodyPr>
            <a:noAutofit/>
          </a:bodyPr>
          <a:lstStyle/>
          <a:p>
            <a:r>
              <a:rPr lang="en-US" sz="2000" dirty="0" smtClean="0">
                <a:latin typeface="Arial Rounded MT Bold" panose="020F0704030504030204" pitchFamily="34" charset="0"/>
              </a:rPr>
              <a:t>belong </a:t>
            </a:r>
            <a:r>
              <a:rPr lang="en-US" sz="2000" dirty="0">
                <a:latin typeface="Arial Rounded MT Bold" panose="020F0704030504030204" pitchFamily="34" charset="0"/>
              </a:rPr>
              <a:t>to the ninth and tenth centuries. </a:t>
            </a:r>
            <a:endParaRPr lang="en-US" sz="2000" dirty="0" smtClean="0">
              <a:latin typeface="Arial Rounded MT Bold" panose="020F0704030504030204" pitchFamily="34" charset="0"/>
            </a:endParaRPr>
          </a:p>
          <a:p>
            <a:r>
              <a:rPr lang="en-US" sz="2000" dirty="0">
                <a:latin typeface="Arial Rounded MT Bold" panose="020F0704030504030204" pitchFamily="34" charset="0"/>
              </a:rPr>
              <a:t>belong to the </a:t>
            </a:r>
            <a:r>
              <a:rPr lang="en-US" sz="2000" dirty="0" err="1">
                <a:latin typeface="Arial Rounded MT Bold" panose="020F0704030504030204" pitchFamily="34" charset="0"/>
                <a:hlinkClick r:id="rId2" tooltip="Digambar"/>
              </a:rPr>
              <a:t>Digambara</a:t>
            </a:r>
            <a:r>
              <a:rPr lang="en-US" sz="2000" dirty="0">
                <a:latin typeface="Arial Rounded MT Bold" panose="020F0704030504030204" pitchFamily="34" charset="0"/>
              </a:rPr>
              <a:t> </a:t>
            </a:r>
            <a:r>
              <a:rPr lang="en-US" sz="2000" dirty="0" smtClean="0">
                <a:latin typeface="Arial Rounded MT Bold" panose="020F0704030504030204" pitchFamily="34" charset="0"/>
              </a:rPr>
              <a:t>sect</a:t>
            </a:r>
          </a:p>
          <a:p>
            <a:r>
              <a:rPr lang="en-US" sz="2000" dirty="0">
                <a:latin typeface="Arial Rounded MT Bold" panose="020F0704030504030204" pitchFamily="34" charset="0"/>
              </a:rPr>
              <a:t> reflect a strict sense of </a:t>
            </a:r>
            <a:r>
              <a:rPr lang="en-US" sz="2000" dirty="0">
                <a:latin typeface="Arial Rounded MT Bold" panose="020F0704030504030204" pitchFamily="34" charset="0"/>
                <a:hlinkClick r:id="rId3" tooltip="Asceticism"/>
              </a:rPr>
              <a:t>asceticism</a:t>
            </a:r>
            <a:r>
              <a:rPr lang="en-US" sz="2000" dirty="0">
                <a:latin typeface="Arial Rounded MT Bold" panose="020F0704030504030204" pitchFamily="34" charset="0"/>
              </a:rPr>
              <a:t> – they are not relatively large as compared to others, but they present exceptionally detailed art works</a:t>
            </a:r>
            <a:r>
              <a:rPr lang="en-US" sz="2000" dirty="0" smtClean="0">
                <a:latin typeface="Arial Rounded MT Bold" panose="020F0704030504030204" pitchFamily="34" charset="0"/>
              </a:rPr>
              <a:t>.</a:t>
            </a:r>
          </a:p>
          <a:p>
            <a:r>
              <a:rPr lang="en-US" sz="2000" dirty="0">
                <a:latin typeface="Arial Rounded MT Bold" panose="020F0704030504030204" pitchFamily="34" charset="0"/>
              </a:rPr>
              <a:t>The most remarkable Jain shrines are the </a:t>
            </a:r>
            <a:r>
              <a:rPr lang="en-US" sz="2000" i="1" dirty="0" err="1">
                <a:latin typeface="Arial Rounded MT Bold" panose="020F0704030504030204" pitchFamily="34" charset="0"/>
              </a:rPr>
              <a:t>Chhota</a:t>
            </a:r>
            <a:r>
              <a:rPr lang="en-US" sz="2000" i="1" dirty="0">
                <a:latin typeface="Arial Rounded MT Bold" panose="020F0704030504030204" pitchFamily="34" charset="0"/>
              </a:rPr>
              <a:t> Kailash</a:t>
            </a:r>
            <a:r>
              <a:rPr lang="en-US" sz="2000" dirty="0">
                <a:latin typeface="Arial Rounded MT Bold" panose="020F0704030504030204" pitchFamily="34" charset="0"/>
              </a:rPr>
              <a:t> (cave 30), the </a:t>
            </a:r>
            <a:r>
              <a:rPr lang="en-US" sz="2000" i="1" dirty="0" err="1">
                <a:latin typeface="Arial Rounded MT Bold" panose="020F0704030504030204" pitchFamily="34" charset="0"/>
              </a:rPr>
              <a:t>Indra</a:t>
            </a:r>
            <a:r>
              <a:rPr lang="en-US" sz="2000" i="1" dirty="0">
                <a:latin typeface="Arial Rounded MT Bold" panose="020F0704030504030204" pitchFamily="34" charset="0"/>
              </a:rPr>
              <a:t> Sabha</a:t>
            </a:r>
            <a:r>
              <a:rPr lang="en-US" sz="2000" dirty="0">
                <a:latin typeface="Arial Rounded MT Bold" panose="020F0704030504030204" pitchFamily="34" charset="0"/>
              </a:rPr>
              <a:t>(cave 32) and the </a:t>
            </a:r>
            <a:r>
              <a:rPr lang="en-US" sz="2000" i="1" dirty="0" err="1">
                <a:latin typeface="Arial Rounded MT Bold" panose="020F0704030504030204" pitchFamily="34" charset="0"/>
              </a:rPr>
              <a:t>Jagannath</a:t>
            </a:r>
            <a:r>
              <a:rPr lang="en-US" sz="2000" i="1" dirty="0">
                <a:latin typeface="Arial Rounded MT Bold" panose="020F0704030504030204" pitchFamily="34" charset="0"/>
              </a:rPr>
              <a:t> Sabha</a:t>
            </a:r>
            <a:r>
              <a:rPr lang="en-US" sz="2000" dirty="0">
                <a:latin typeface="Arial Rounded MT Bold" panose="020F0704030504030204" pitchFamily="34" charset="0"/>
              </a:rPr>
              <a:t> (cave 33</a:t>
            </a:r>
            <a:r>
              <a:rPr lang="en-US" sz="2000" dirty="0" smtClean="0">
                <a:latin typeface="Arial Rounded MT Bold" panose="020F0704030504030204" pitchFamily="34" charset="0"/>
              </a:rPr>
              <a:t>).</a:t>
            </a:r>
          </a:p>
          <a:p>
            <a:r>
              <a:rPr lang="en-US" sz="2000" dirty="0">
                <a:latin typeface="Arial Rounded MT Bold" panose="020F0704030504030204" pitchFamily="34" charset="0"/>
              </a:rPr>
              <a:t>Amongst other devotional carvings, a place called </a:t>
            </a:r>
            <a:r>
              <a:rPr lang="en-US" sz="2000" i="1" dirty="0" err="1">
                <a:latin typeface="Arial Rounded MT Bold" panose="020F0704030504030204" pitchFamily="34" charset="0"/>
                <a:hlinkClick r:id="rId4" tooltip="Samavasarana"/>
              </a:rPr>
              <a:t>Samavasarana</a:t>
            </a:r>
            <a:r>
              <a:rPr lang="en-US" sz="2000" dirty="0">
                <a:latin typeface="Arial Rounded MT Bold" panose="020F0704030504030204" pitchFamily="34" charset="0"/>
              </a:rPr>
              <a:t> can be found in </a:t>
            </a:r>
            <a:r>
              <a:rPr lang="en-US" sz="2000" dirty="0" err="1">
                <a:latin typeface="Arial Rounded MT Bold" panose="020F0704030504030204" pitchFamily="34" charset="0"/>
              </a:rPr>
              <a:t>Elora</a:t>
            </a:r>
            <a:r>
              <a:rPr lang="en-US" sz="2000" dirty="0">
                <a:latin typeface="Arial Rounded MT Bold" panose="020F0704030504030204" pitchFamily="34" charset="0"/>
              </a:rPr>
              <a:t> caves. </a:t>
            </a:r>
            <a:r>
              <a:rPr lang="en-US" sz="2000" dirty="0" err="1">
                <a:latin typeface="Arial Rounded MT Bold" panose="020F0704030504030204" pitchFamily="34" charset="0"/>
              </a:rPr>
              <a:t>Samavasarana</a:t>
            </a:r>
            <a:r>
              <a:rPr lang="en-US" sz="2000" dirty="0">
                <a:latin typeface="Arial Rounded MT Bold" panose="020F0704030504030204" pitchFamily="34" charset="0"/>
              </a:rPr>
              <a:t> is of special interest to Jains, as it is a hall where the </a:t>
            </a:r>
            <a:r>
              <a:rPr lang="en-US" sz="2000" i="1" dirty="0" err="1">
                <a:latin typeface="Arial Rounded MT Bold" panose="020F0704030504030204" pitchFamily="34" charset="0"/>
                <a:hlinkClick r:id="rId5" tooltip="Tirthankara"/>
              </a:rPr>
              <a:t>tirthankara</a:t>
            </a:r>
            <a:r>
              <a:rPr lang="en-US" sz="2000" dirty="0">
                <a:latin typeface="Arial Rounded MT Bold" panose="020F0704030504030204" pitchFamily="34" charset="0"/>
              </a:rPr>
              <a:t> preaches after attaining </a:t>
            </a:r>
            <a:r>
              <a:rPr lang="en-US" sz="2000" i="1" dirty="0">
                <a:latin typeface="Arial Rounded MT Bold" panose="020F0704030504030204" pitchFamily="34" charset="0"/>
                <a:hlinkClick r:id="rId6" tooltip="Kevala Jnana"/>
              </a:rPr>
              <a:t>omniscience</a:t>
            </a:r>
            <a:r>
              <a:rPr lang="en-US" sz="2000" dirty="0">
                <a:latin typeface="Arial Rounded MT Bold" panose="020F0704030504030204" pitchFamily="34" charset="0"/>
              </a:rPr>
              <a:t>.</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5111" y="217428"/>
            <a:ext cx="3402344" cy="1908010"/>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10480" y="3816717"/>
            <a:ext cx="2466975" cy="2527547"/>
          </a:xfrm>
          <a:prstGeom prst="rect">
            <a:avLst/>
          </a:prstGeom>
        </p:spPr>
      </p:pic>
    </p:spTree>
    <p:extLst>
      <p:ext uri="{BB962C8B-B14F-4D97-AF65-F5344CB8AC3E}">
        <p14:creationId xmlns:p14="http://schemas.microsoft.com/office/powerpoint/2010/main" val="527798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957" y="409433"/>
            <a:ext cx="8889748" cy="6052781"/>
          </a:xfrm>
        </p:spPr>
        <p:txBody>
          <a:bodyPr>
            <a:normAutofit fontScale="92500"/>
          </a:bodyPr>
          <a:lstStyle/>
          <a:p>
            <a:r>
              <a:rPr lang="en-US" sz="2400" b="1" dirty="0">
                <a:latin typeface="Arial Rounded MT Bold" panose="020F0704030504030204" pitchFamily="34" charset="0"/>
              </a:rPr>
              <a:t>The </a:t>
            </a:r>
            <a:r>
              <a:rPr lang="en-US" sz="2400" b="1" dirty="0" err="1">
                <a:latin typeface="Arial Rounded MT Bold" panose="020F0704030504030204" pitchFamily="34" charset="0"/>
              </a:rPr>
              <a:t>Indra</a:t>
            </a:r>
            <a:r>
              <a:rPr lang="en-US" sz="2400" b="1" dirty="0">
                <a:latin typeface="Arial Rounded MT Bold" panose="020F0704030504030204" pitchFamily="34" charset="0"/>
              </a:rPr>
              <a:t> </a:t>
            </a:r>
            <a:r>
              <a:rPr lang="en-US" sz="2400" b="1" dirty="0" smtClean="0">
                <a:latin typeface="Arial Rounded MT Bold" panose="020F0704030504030204" pitchFamily="34" charset="0"/>
              </a:rPr>
              <a:t>Sabha</a:t>
            </a:r>
            <a:endParaRPr lang="en-US" sz="2400" b="1" dirty="0">
              <a:latin typeface="Arial Rounded MT Bold" panose="020F0704030504030204" pitchFamily="34" charset="0"/>
            </a:endParaRPr>
          </a:p>
          <a:p>
            <a:r>
              <a:rPr lang="en-US" sz="2400" dirty="0">
                <a:latin typeface="Arial Rounded MT Bold" panose="020F0704030504030204" pitchFamily="34" charset="0"/>
              </a:rPr>
              <a:t>The </a:t>
            </a:r>
            <a:r>
              <a:rPr lang="en-US" sz="2400" i="1" dirty="0" err="1">
                <a:latin typeface="Arial Rounded MT Bold" panose="020F0704030504030204" pitchFamily="34" charset="0"/>
              </a:rPr>
              <a:t>Indra</a:t>
            </a:r>
            <a:r>
              <a:rPr lang="en-US" sz="2400" i="1" dirty="0">
                <a:latin typeface="Arial Rounded MT Bold" panose="020F0704030504030204" pitchFamily="34" charset="0"/>
              </a:rPr>
              <a:t> Sabha</a:t>
            </a:r>
            <a:r>
              <a:rPr lang="en-US" sz="2400" dirty="0">
                <a:latin typeface="Arial Rounded MT Bold" panose="020F0704030504030204" pitchFamily="34" charset="0"/>
              </a:rPr>
              <a:t> (Cave 32) is a two </a:t>
            </a:r>
            <a:r>
              <a:rPr lang="en-US" sz="2400" dirty="0" err="1">
                <a:latin typeface="Arial Rounded MT Bold" panose="020F0704030504030204" pitchFamily="34" charset="0"/>
              </a:rPr>
              <a:t>storeyed</a:t>
            </a:r>
            <a:r>
              <a:rPr lang="en-US" sz="2400" dirty="0">
                <a:latin typeface="Arial Rounded MT Bold" panose="020F0704030504030204" pitchFamily="34" charset="0"/>
              </a:rPr>
              <a:t> cave with one more monolithic shrine in its court. </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It </a:t>
            </a:r>
            <a:r>
              <a:rPr lang="en-US" sz="2400" dirty="0">
                <a:latin typeface="Arial Rounded MT Bold" panose="020F0704030504030204" pitchFamily="34" charset="0"/>
              </a:rPr>
              <a:t>has a very fine carving of the </a:t>
            </a:r>
            <a:r>
              <a:rPr lang="en-US" sz="2400" dirty="0">
                <a:latin typeface="Arial Rounded MT Bold" panose="020F0704030504030204" pitchFamily="34" charset="0"/>
                <a:hlinkClick r:id="rId2" tooltip="Nelumbo nucifera"/>
              </a:rPr>
              <a:t>lotus</a:t>
            </a:r>
            <a:r>
              <a:rPr lang="en-US" sz="2400" dirty="0">
                <a:latin typeface="Arial Rounded MT Bold" panose="020F0704030504030204" pitchFamily="34" charset="0"/>
              </a:rPr>
              <a:t> flower on the ceiling. It got the appellation "</a:t>
            </a:r>
            <a:r>
              <a:rPr lang="en-US" sz="2400" dirty="0" err="1">
                <a:latin typeface="Arial Rounded MT Bold" panose="020F0704030504030204" pitchFamily="34" charset="0"/>
              </a:rPr>
              <a:t>Indra</a:t>
            </a:r>
            <a:r>
              <a:rPr lang="en-US" sz="2400" dirty="0">
                <a:latin typeface="Arial Rounded MT Bold" panose="020F0704030504030204" pitchFamily="34" charset="0"/>
              </a:rPr>
              <a:t> Sabha" probably it is significantly ornate and also because of the sculpture of the </a:t>
            </a:r>
            <a:r>
              <a:rPr lang="en-US" sz="2400" dirty="0" err="1">
                <a:latin typeface="Arial Rounded MT Bold" panose="020F0704030504030204" pitchFamily="34" charset="0"/>
                <a:hlinkClick r:id="rId3" tooltip="Yaksha"/>
              </a:rPr>
              <a:t>yaksha</a:t>
            </a:r>
            <a:r>
              <a:rPr lang="en-US" sz="2400" dirty="0">
                <a:latin typeface="Arial Rounded MT Bold" panose="020F0704030504030204" pitchFamily="34" charset="0"/>
              </a:rPr>
              <a:t>  </a:t>
            </a:r>
            <a:r>
              <a:rPr lang="en-US" sz="2400" dirty="0" err="1">
                <a:latin typeface="Arial Rounded MT Bold" panose="020F0704030504030204" pitchFamily="34" charset="0"/>
                <a:hlinkClick r:id="rId4" tooltip="Matanga"/>
              </a:rPr>
              <a:t>Matanga</a:t>
            </a:r>
            <a:r>
              <a:rPr lang="en-US" sz="2400" dirty="0">
                <a:latin typeface="Arial Rounded MT Bold" panose="020F0704030504030204" pitchFamily="34" charset="0"/>
              </a:rPr>
              <a:t> on an elephant, which was wrongly identified as that of </a:t>
            </a:r>
            <a:r>
              <a:rPr lang="en-US" sz="2400" dirty="0" err="1">
                <a:latin typeface="Arial Rounded MT Bold" panose="020F0704030504030204" pitchFamily="34" charset="0"/>
                <a:hlinkClick r:id="rId5" tooltip="Indra"/>
              </a:rPr>
              <a:t>Indra</a:t>
            </a:r>
            <a:r>
              <a:rPr lang="en-US" sz="2400" dirty="0">
                <a:latin typeface="Arial Rounded MT Bold" panose="020F0704030504030204" pitchFamily="34" charset="0"/>
              </a:rPr>
              <a:t>. On the upper level of the double-storied shrine </a:t>
            </a:r>
            <a:r>
              <a:rPr lang="en-US" sz="2400" dirty="0" smtClean="0">
                <a:latin typeface="Arial Rounded MT Bold" panose="020F0704030504030204" pitchFamily="34" charset="0"/>
              </a:rPr>
              <a:t>excavated </a:t>
            </a:r>
            <a:r>
              <a:rPr lang="en-US" sz="2400" dirty="0">
                <a:latin typeface="Arial Rounded MT Bold" panose="020F0704030504030204" pitchFamily="34" charset="0"/>
              </a:rPr>
              <a:t>at the rear of the court, an U image of </a:t>
            </a:r>
            <a:r>
              <a:rPr lang="en-US" sz="2400" dirty="0" err="1">
                <a:latin typeface="Arial Rounded MT Bold" panose="020F0704030504030204" pitchFamily="34" charset="0"/>
                <a:hlinkClick r:id="rId6" tooltip="Ambika (Jainism)"/>
              </a:rPr>
              <a:t>Ambika</a:t>
            </a:r>
            <a:r>
              <a:rPr lang="en-US" sz="2400" dirty="0">
                <a:latin typeface="Arial Rounded MT Bold" panose="020F0704030504030204" pitchFamily="34" charset="0"/>
              </a:rPr>
              <a:t>, the </a:t>
            </a:r>
            <a:r>
              <a:rPr lang="en-US" sz="2400" dirty="0" err="1">
                <a:latin typeface="Arial Rounded MT Bold" panose="020F0704030504030204" pitchFamily="34" charset="0"/>
                <a:hlinkClick r:id="rId7" tooltip="Yakshini"/>
              </a:rPr>
              <a:t>yakshini</a:t>
            </a:r>
            <a:r>
              <a:rPr lang="en-US" sz="2400" dirty="0">
                <a:latin typeface="Arial Rounded MT Bold" panose="020F0704030504030204" pitchFamily="34" charset="0"/>
              </a:rPr>
              <a:t> of </a:t>
            </a:r>
            <a:r>
              <a:rPr lang="en-US" sz="2400" dirty="0" err="1" smtClean="0">
                <a:latin typeface="Arial Rounded MT Bold" panose="020F0704030504030204" pitchFamily="34" charset="0"/>
                <a:hlinkClick r:id="rId8" tooltip="Neminath"/>
              </a:rPr>
              <a:t>Neminath</a:t>
            </a:r>
            <a:r>
              <a:rPr lang="en-US" sz="2400" dirty="0">
                <a:latin typeface="Arial Rounded MT Bold" panose="020F0704030504030204" pitchFamily="34" charset="0"/>
              </a:rPr>
              <a:t>, is found seated on her lion under a mango tree, laden with fruits</a:t>
            </a:r>
            <a:r>
              <a:rPr lang="en-US" sz="2400" dirty="0" smtClean="0">
                <a:latin typeface="Arial Rounded MT Bold" panose="020F0704030504030204" pitchFamily="34" charset="0"/>
              </a:rPr>
              <a:t>.</a:t>
            </a:r>
          </a:p>
          <a:p>
            <a:r>
              <a:rPr lang="en-US" sz="2400" dirty="0" err="1" smtClean="0">
                <a:latin typeface="Arial Rounded MT Bold" panose="020F0704030504030204" pitchFamily="34" charset="0"/>
              </a:rPr>
              <a:t>Jagannath</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sabha</a:t>
            </a:r>
            <a:r>
              <a:rPr lang="en-US" sz="2400" dirty="0" smtClean="0">
                <a:latin typeface="Arial Rounded MT Bold" panose="020F0704030504030204" pitchFamily="34" charset="0"/>
              </a:rPr>
              <a:t> is smaller than </a:t>
            </a:r>
            <a:r>
              <a:rPr lang="en-US" sz="2400" dirty="0" err="1" smtClean="0">
                <a:latin typeface="Arial Rounded MT Bold" panose="020F0704030504030204" pitchFamily="34" charset="0"/>
              </a:rPr>
              <a:t>Indrasabha</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Well proportioned </a:t>
            </a:r>
            <a:r>
              <a:rPr lang="en-US" sz="2400" dirty="0" err="1" smtClean="0">
                <a:latin typeface="Arial Rounded MT Bold" panose="020F0704030504030204" pitchFamily="34" charset="0"/>
              </a:rPr>
              <a:t>torana,within</a:t>
            </a:r>
            <a:r>
              <a:rPr lang="en-US" sz="2400" dirty="0" smtClean="0">
                <a:latin typeface="Arial Rounded MT Bold" panose="020F0704030504030204" pitchFamily="34" charset="0"/>
              </a:rPr>
              <a:t> it is a seated </a:t>
            </a:r>
            <a:r>
              <a:rPr lang="en-US" sz="2400" dirty="0" err="1" smtClean="0">
                <a:latin typeface="Arial Rounded MT Bold" panose="020F0704030504030204" pitchFamily="34" charset="0"/>
              </a:rPr>
              <a:t>mahavira</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Upper </a:t>
            </a:r>
            <a:r>
              <a:rPr lang="en-US" sz="2400" dirty="0" err="1" smtClean="0">
                <a:latin typeface="Arial Rounded MT Bold" panose="020F0704030504030204" pitchFamily="34" charset="0"/>
              </a:rPr>
              <a:t>storey</a:t>
            </a:r>
            <a:r>
              <a:rPr lang="en-US" sz="2400" dirty="0" smtClean="0">
                <a:latin typeface="Arial Rounded MT Bold" panose="020F0704030504030204" pitchFamily="34" charset="0"/>
              </a:rPr>
              <a:t> has images of 24 </a:t>
            </a:r>
            <a:r>
              <a:rPr lang="en-US" sz="2400" dirty="0" err="1" smtClean="0">
                <a:latin typeface="Arial Rounded MT Bold" panose="020F0704030504030204" pitchFamily="34" charset="0"/>
              </a:rPr>
              <a:t>tirthankaras</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On the top of the hill-rock-hewn statue of </a:t>
            </a:r>
            <a:r>
              <a:rPr lang="en-US" sz="2400" dirty="0" err="1" smtClean="0">
                <a:latin typeface="Arial Rounded MT Bold" panose="020F0704030504030204" pitchFamily="34" charset="0"/>
              </a:rPr>
              <a:t>Parshwanath</a:t>
            </a:r>
            <a:r>
              <a:rPr lang="en-US" sz="2400" dirty="0" smtClean="0">
                <a:latin typeface="Arial Rounded MT Bold" panose="020F0704030504030204" pitchFamily="34" charset="0"/>
              </a:rPr>
              <a:t>.</a:t>
            </a:r>
            <a:endParaRPr lang="en-US" sz="2400" dirty="0">
              <a:latin typeface="Arial Rounded MT Bold" panose="020F0704030504030204" pitchFamily="34" charset="0"/>
            </a:endParaRPr>
          </a:p>
          <a:p>
            <a:endParaRPr lang="en-US" dirty="0"/>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20712" y="682387"/>
            <a:ext cx="3193868" cy="3384645"/>
          </a:xfrm>
          <a:prstGeom prst="rect">
            <a:avLst/>
          </a:prstGeom>
        </p:spPr>
      </p:pic>
    </p:spTree>
    <p:extLst>
      <p:ext uri="{BB962C8B-B14F-4D97-AF65-F5344CB8AC3E}">
        <p14:creationId xmlns:p14="http://schemas.microsoft.com/office/powerpoint/2010/main" val="22828038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Junagadh</a:t>
            </a:r>
            <a:r>
              <a:rPr lang="en-US" b="1" u="sng" dirty="0" smtClean="0">
                <a:latin typeface="Arial Rounded MT Bold" panose="020F0704030504030204" pitchFamily="34" charset="0"/>
              </a:rPr>
              <a:t>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746914"/>
            <a:ext cx="8596668" cy="4690234"/>
          </a:xfrm>
        </p:spPr>
        <p:txBody>
          <a:bodyPr>
            <a:normAutofit fontScale="92500" lnSpcReduction="10000"/>
          </a:bodyPr>
          <a:lstStyle/>
          <a:p>
            <a:r>
              <a:rPr lang="en-US" sz="2400" dirty="0" smtClean="0">
                <a:latin typeface="Arial Rounded MT Bold" panose="020F0704030504030204" pitchFamily="34" charset="0"/>
              </a:rPr>
              <a:t>Time period-around 300 A.D.</a:t>
            </a:r>
          </a:p>
          <a:p>
            <a:r>
              <a:rPr lang="en-US" sz="2400" dirty="0" smtClean="0">
                <a:latin typeface="Arial Rounded MT Bold" panose="020F0704030504030204" pitchFamily="34" charset="0"/>
              </a:rPr>
              <a:t>Main feature-</a:t>
            </a:r>
            <a:r>
              <a:rPr lang="en-US" sz="2400" dirty="0" err="1" smtClean="0">
                <a:latin typeface="Arial Rounded MT Bold" panose="020F0704030504030204" pitchFamily="34" charset="0"/>
              </a:rPr>
              <a:t>Uparkot</a:t>
            </a:r>
            <a:r>
              <a:rPr lang="en-US" sz="2400" dirty="0" smtClean="0">
                <a:latin typeface="Arial Rounded MT Bold" panose="020F0704030504030204" pitchFamily="34" charset="0"/>
              </a:rPr>
              <a:t>(citadel)</a:t>
            </a:r>
          </a:p>
          <a:p>
            <a:r>
              <a:rPr lang="en-US" sz="2400" dirty="0" smtClean="0">
                <a:latin typeface="Arial Rounded MT Bold" panose="020F0704030504030204" pitchFamily="34" charset="0"/>
              </a:rPr>
              <a:t>Lower portion-halls</a:t>
            </a:r>
          </a:p>
          <a:p>
            <a:r>
              <a:rPr lang="en-US" sz="2400" dirty="0" smtClean="0">
                <a:latin typeface="Arial Rounded MT Bold" panose="020F0704030504030204" pitchFamily="34" charset="0"/>
              </a:rPr>
              <a:t>Its entrance is in the form of an </a:t>
            </a:r>
            <a:r>
              <a:rPr lang="en-US" sz="2400" dirty="0" err="1" smtClean="0">
                <a:latin typeface="Arial Rounded MT Bold" panose="020F0704030504030204" pitchFamily="34" charset="0"/>
              </a:rPr>
              <a:t>arcway</a:t>
            </a:r>
            <a:r>
              <a:rPr lang="en-US" sz="2400" dirty="0" smtClean="0">
                <a:latin typeface="Arial Rounded MT Bold" panose="020F0704030504030204" pitchFamily="34" charset="0"/>
              </a:rPr>
              <a:t>-fine specimen of the </a:t>
            </a:r>
            <a:r>
              <a:rPr lang="en-US" sz="2400" dirty="0" err="1" smtClean="0">
                <a:latin typeface="Arial Rounded MT Bold" panose="020F0704030504030204" pitchFamily="34" charset="0"/>
              </a:rPr>
              <a:t>hindu</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Torana</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Many Buddhist caves</a:t>
            </a:r>
          </a:p>
          <a:p>
            <a:r>
              <a:rPr lang="en-US" sz="2400" dirty="0" smtClean="0">
                <a:latin typeface="Arial Rounded MT Bold" panose="020F0704030504030204" pitchFamily="34" charset="0"/>
              </a:rPr>
              <a:t>Site of Buddhist monastery</a:t>
            </a:r>
          </a:p>
          <a:p>
            <a:r>
              <a:rPr lang="en-US" sz="2400" dirty="0" err="1" smtClean="0">
                <a:latin typeface="Arial Rounded MT Bold" panose="020F0704030504030204" pitchFamily="34" charset="0"/>
              </a:rPr>
              <a:t>Halls,connected</a:t>
            </a:r>
            <a:r>
              <a:rPr lang="en-US" sz="2400" dirty="0" smtClean="0">
                <a:latin typeface="Arial Rounded MT Bold" panose="020F0704030504030204" pitchFamily="34" charset="0"/>
              </a:rPr>
              <a:t> by winding staircases</a:t>
            </a:r>
          </a:p>
          <a:p>
            <a:r>
              <a:rPr lang="en-US" sz="2400" dirty="0" smtClean="0">
                <a:latin typeface="Arial Rounded MT Bold" panose="020F0704030504030204" pitchFamily="34" charset="0"/>
              </a:rPr>
              <a:t>Upper chamber-a small refractory and a tank surrounded by corridor</a:t>
            </a:r>
          </a:p>
          <a:p>
            <a:r>
              <a:rPr lang="en-US" sz="2400" dirty="0" smtClean="0">
                <a:latin typeface="Arial Rounded MT Bold" panose="020F0704030504030204" pitchFamily="34" charset="0"/>
              </a:rPr>
              <a:t>All supported by 6 richly carved columns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078" y="167683"/>
            <a:ext cx="3234519" cy="26193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2374" y="3228975"/>
            <a:ext cx="2877655" cy="2836886"/>
          </a:xfrm>
          <a:prstGeom prst="rect">
            <a:avLst/>
          </a:prstGeom>
        </p:spPr>
      </p:pic>
    </p:spTree>
    <p:extLst>
      <p:ext uri="{BB962C8B-B14F-4D97-AF65-F5344CB8AC3E}">
        <p14:creationId xmlns:p14="http://schemas.microsoft.com/office/powerpoint/2010/main" val="3596587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Bagh</a:t>
            </a:r>
            <a:r>
              <a:rPr lang="en-US" b="1" u="sng" dirty="0" smtClean="0">
                <a:latin typeface="Arial Rounded MT Bold" panose="020F0704030504030204" pitchFamily="34" charset="0"/>
              </a:rPr>
              <a:t>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sz="2800" dirty="0" smtClean="0">
                <a:latin typeface="Arial Rounded MT Bold" panose="020F0704030504030204" pitchFamily="34" charset="0"/>
              </a:rPr>
              <a:t>Near </a:t>
            </a:r>
            <a:r>
              <a:rPr lang="en-US" sz="2800" dirty="0" err="1" smtClean="0">
                <a:latin typeface="Arial Rounded MT Bold" panose="020F0704030504030204" pitchFamily="34" charset="0"/>
              </a:rPr>
              <a:t>Bagh</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river,M.P</a:t>
            </a:r>
            <a:r>
              <a:rPr lang="en-US" sz="2800" dirty="0" smtClean="0">
                <a:latin typeface="Arial Rounded MT Bold" panose="020F0704030504030204" pitchFamily="34" charset="0"/>
              </a:rPr>
              <a:t>.</a:t>
            </a:r>
          </a:p>
          <a:p>
            <a:r>
              <a:rPr lang="en-US" sz="2800" dirty="0" smtClean="0">
                <a:latin typeface="Arial Rounded MT Bold" panose="020F0704030504030204" pitchFamily="34" charset="0"/>
              </a:rPr>
              <a:t>Time period-around 6</a:t>
            </a:r>
            <a:r>
              <a:rPr lang="en-US" sz="2800" baseline="30000" dirty="0" smtClean="0">
                <a:latin typeface="Arial Rounded MT Bold" panose="020F0704030504030204" pitchFamily="34" charset="0"/>
              </a:rPr>
              <a:t>th</a:t>
            </a:r>
            <a:r>
              <a:rPr lang="en-US" sz="2800" dirty="0" smtClean="0">
                <a:latin typeface="Arial Rounded MT Bold" panose="020F0704030504030204" pitchFamily="34" charset="0"/>
              </a:rPr>
              <a:t> century CE</a:t>
            </a:r>
          </a:p>
          <a:p>
            <a:r>
              <a:rPr lang="en-US" sz="2800" dirty="0" smtClean="0">
                <a:latin typeface="Arial Rounded MT Bold" panose="020F0704030504030204" pitchFamily="34" charset="0"/>
              </a:rPr>
              <a:t>Similar to Ajanta caves in all aspects.</a:t>
            </a:r>
          </a:p>
          <a:p>
            <a:r>
              <a:rPr lang="en-US" sz="2800" dirty="0" smtClean="0">
                <a:latin typeface="Arial Rounded MT Bold" panose="020F0704030504030204" pitchFamily="34" charset="0"/>
              </a:rPr>
              <a:t>Entirely Buddhist</a:t>
            </a:r>
          </a:p>
          <a:p>
            <a:r>
              <a:rPr lang="en-US" sz="2800" dirty="0" smtClean="0">
                <a:latin typeface="Arial Rounded MT Bold" panose="020F0704030504030204" pitchFamily="34" charset="0"/>
              </a:rPr>
              <a:t>9 sandstone caves</a:t>
            </a:r>
          </a:p>
          <a:p>
            <a:r>
              <a:rPr lang="en-US" sz="2800" dirty="0" smtClean="0">
                <a:latin typeface="Arial Rounded MT Bold" panose="020F0704030504030204" pitchFamily="34" charset="0"/>
              </a:rPr>
              <a:t>Beautiful fresco and sculptured stone work</a:t>
            </a:r>
          </a:p>
          <a:p>
            <a:pPr marL="0"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3105" y="272957"/>
            <a:ext cx="2839676" cy="31183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5391" y="3621482"/>
            <a:ext cx="2565205" cy="2234545"/>
          </a:xfrm>
          <a:prstGeom prst="rect">
            <a:avLst/>
          </a:prstGeom>
        </p:spPr>
      </p:pic>
    </p:spTree>
    <p:extLst>
      <p:ext uri="{BB962C8B-B14F-4D97-AF65-F5344CB8AC3E}">
        <p14:creationId xmlns:p14="http://schemas.microsoft.com/office/powerpoint/2010/main" val="13892831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985" y="186520"/>
            <a:ext cx="8596668" cy="1320800"/>
          </a:xfrm>
        </p:spPr>
        <p:txBody>
          <a:bodyPr/>
          <a:lstStyle/>
          <a:p>
            <a:pPr algn="ctr"/>
            <a:r>
              <a:rPr lang="en-US" b="1" u="sng" dirty="0" err="1" smtClean="0">
                <a:latin typeface="Arial Rounded MT Bold" panose="020F0704030504030204" pitchFamily="34" charset="0"/>
              </a:rPr>
              <a:t>Elephanta</a:t>
            </a:r>
            <a:r>
              <a:rPr lang="en-US" b="1" u="sng" dirty="0" smtClean="0">
                <a:latin typeface="Arial Rounded MT Bold" panose="020F0704030504030204" pitchFamily="34" charset="0"/>
              </a:rPr>
              <a:t>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741985" y="1270000"/>
            <a:ext cx="10104398" cy="5738884"/>
          </a:xfrm>
        </p:spPr>
        <p:txBody>
          <a:bodyPr>
            <a:normAutofit fontScale="85000" lnSpcReduction="20000"/>
          </a:bodyPr>
          <a:lstStyle/>
          <a:p>
            <a:r>
              <a:rPr lang="en-US" sz="3600" dirty="0" smtClean="0">
                <a:latin typeface="Arial Rounded MT Bold" panose="020F0704030504030204" pitchFamily="34" charset="0"/>
              </a:rPr>
              <a:t>Time period-around 8</a:t>
            </a:r>
            <a:r>
              <a:rPr lang="en-US" sz="3600" baseline="30000" dirty="0" smtClean="0">
                <a:latin typeface="Arial Rounded MT Bold" panose="020F0704030504030204" pitchFamily="34" charset="0"/>
              </a:rPr>
              <a:t>th</a:t>
            </a:r>
            <a:r>
              <a:rPr lang="en-US" sz="3600" dirty="0" smtClean="0">
                <a:latin typeface="Arial Rounded MT Bold" panose="020F0704030504030204" pitchFamily="34" charset="0"/>
              </a:rPr>
              <a:t> century A.D.</a:t>
            </a:r>
          </a:p>
          <a:p>
            <a:r>
              <a:rPr lang="en-US" sz="3600" dirty="0" smtClean="0">
                <a:latin typeface="Arial Rounded MT Bold" panose="020F0704030504030204" pitchFamily="34" charset="0"/>
              </a:rPr>
              <a:t>On the islands of </a:t>
            </a:r>
            <a:r>
              <a:rPr lang="en-US" sz="3600" dirty="0" err="1" smtClean="0">
                <a:latin typeface="Arial Rounded MT Bold" panose="020F0704030504030204" pitchFamily="34" charset="0"/>
              </a:rPr>
              <a:t>elephant,off</a:t>
            </a:r>
            <a:r>
              <a:rPr lang="en-US" sz="3600" dirty="0" smtClean="0">
                <a:latin typeface="Arial Rounded MT Bold" panose="020F0704030504030204" pitchFamily="34" charset="0"/>
              </a:rPr>
              <a:t> the Mumbai</a:t>
            </a:r>
          </a:p>
          <a:p>
            <a:r>
              <a:rPr lang="en-US" sz="3600" dirty="0" smtClean="0">
                <a:latin typeface="Arial Rounded MT Bold" panose="020F0704030504030204" pitchFamily="34" charset="0"/>
              </a:rPr>
              <a:t>natively </a:t>
            </a:r>
            <a:r>
              <a:rPr lang="en-US" sz="3600" dirty="0">
                <a:latin typeface="Arial Rounded MT Bold" panose="020F0704030504030204" pitchFamily="34" charset="0"/>
              </a:rPr>
              <a:t>known as </a:t>
            </a:r>
            <a:r>
              <a:rPr lang="en-US" sz="3600" b="1" dirty="0" err="1">
                <a:latin typeface="Arial Rounded MT Bold" panose="020F0704030504030204" pitchFamily="34" charset="0"/>
              </a:rPr>
              <a:t>Gharapurichi</a:t>
            </a:r>
            <a:r>
              <a:rPr lang="en-US" sz="3600" b="1" dirty="0">
                <a:latin typeface="Arial Rounded MT Bold" panose="020F0704030504030204" pitchFamily="34" charset="0"/>
              </a:rPr>
              <a:t> </a:t>
            </a:r>
            <a:r>
              <a:rPr lang="en-US" sz="3600" b="1" dirty="0" err="1" smtClean="0">
                <a:latin typeface="Arial Rounded MT Bold" panose="020F0704030504030204" pitchFamily="34" charset="0"/>
              </a:rPr>
              <a:t>Leni</a:t>
            </a:r>
            <a:endParaRPr lang="en-US" sz="3600" b="1" dirty="0" smtClean="0">
              <a:latin typeface="Arial Rounded MT Bold" panose="020F0704030504030204" pitchFamily="34" charset="0"/>
            </a:endParaRPr>
          </a:p>
          <a:p>
            <a:r>
              <a:rPr lang="en-US" sz="3600" dirty="0">
                <a:latin typeface="Arial Rounded MT Bold" panose="020F0704030504030204" pitchFamily="34" charset="0"/>
              </a:rPr>
              <a:t> </a:t>
            </a:r>
            <a:r>
              <a:rPr lang="en-US" sz="3600" dirty="0">
                <a:latin typeface="Arial Rounded MT Bold" panose="020F0704030504030204" pitchFamily="34" charset="0"/>
                <a:hlinkClick r:id="rId3" tooltip="UNESCO"/>
              </a:rPr>
              <a:t>UNESCO</a:t>
            </a:r>
            <a:r>
              <a:rPr lang="en-US" sz="3600" dirty="0">
                <a:latin typeface="Arial Rounded MT Bold" panose="020F0704030504030204" pitchFamily="34" charset="0"/>
              </a:rPr>
              <a:t> </a:t>
            </a:r>
            <a:r>
              <a:rPr lang="en-US" sz="3600" u="sng" dirty="0">
                <a:latin typeface="Arial Rounded MT Bold" panose="020F0704030504030204" pitchFamily="34" charset="0"/>
                <a:hlinkClick r:id="rId4" tooltip="World Heritage Site"/>
              </a:rPr>
              <a:t>World Heritage Site</a:t>
            </a:r>
            <a:endParaRPr lang="en-US" sz="3600" dirty="0" smtClean="0">
              <a:latin typeface="Arial Rounded MT Bold" panose="020F0704030504030204" pitchFamily="34" charset="0"/>
            </a:endParaRPr>
          </a:p>
          <a:p>
            <a:r>
              <a:rPr lang="en-US" sz="3600" dirty="0" smtClean="0">
                <a:latin typeface="Arial Rounded MT Bold" panose="020F0704030504030204" pitchFamily="34" charset="0"/>
              </a:rPr>
              <a:t>Island derived it name from the giant carving of an elephant which used to stand at the old landing stage.</a:t>
            </a:r>
          </a:p>
          <a:p>
            <a:r>
              <a:rPr lang="en-US" sz="3600" dirty="0">
                <a:latin typeface="Arial Rounded MT Bold" panose="020F0704030504030204" pitchFamily="34" charset="0"/>
              </a:rPr>
              <a:t> consists of two groups of caves—the first is a large group of </a:t>
            </a:r>
            <a:r>
              <a:rPr lang="en-US" sz="3600" dirty="0" err="1">
                <a:latin typeface="Arial Rounded MT Bold" panose="020F0704030504030204" pitchFamily="34" charset="0"/>
              </a:rPr>
              <a:t>five</a:t>
            </a:r>
            <a:r>
              <a:rPr lang="en-US" sz="3600" dirty="0" err="1">
                <a:latin typeface="Arial Rounded MT Bold" panose="020F0704030504030204" pitchFamily="34" charset="0"/>
                <a:hlinkClick r:id="rId5" tooltip="Hinduism"/>
              </a:rPr>
              <a:t>Hindu</a:t>
            </a:r>
            <a:r>
              <a:rPr lang="en-US" sz="3600" dirty="0">
                <a:latin typeface="Arial Rounded MT Bold" panose="020F0704030504030204" pitchFamily="34" charset="0"/>
              </a:rPr>
              <a:t> caves, the second, a smaller group of two </a:t>
            </a:r>
            <a:r>
              <a:rPr lang="en-US" sz="3600" dirty="0">
                <a:latin typeface="Arial Rounded MT Bold" panose="020F0704030504030204" pitchFamily="34" charset="0"/>
                <a:hlinkClick r:id="rId6" tooltip="Buddhism"/>
              </a:rPr>
              <a:t>Buddhist</a:t>
            </a:r>
            <a:r>
              <a:rPr lang="en-US" sz="3600" dirty="0">
                <a:latin typeface="Arial Rounded MT Bold" panose="020F0704030504030204" pitchFamily="34" charset="0"/>
              </a:rPr>
              <a:t> caves</a:t>
            </a:r>
            <a:r>
              <a:rPr lang="en-US" sz="3600" dirty="0" smtClean="0">
                <a:latin typeface="Arial Rounded MT Bold" panose="020F0704030504030204" pitchFamily="34" charset="0"/>
              </a:rPr>
              <a:t>.</a:t>
            </a:r>
          </a:p>
          <a:p>
            <a:r>
              <a:rPr lang="en-US" sz="3600" dirty="0">
                <a:latin typeface="Arial Rounded MT Bold" panose="020F0704030504030204" pitchFamily="34" charset="0"/>
              </a:rPr>
              <a:t>The Hindu caves contain </a:t>
            </a:r>
            <a:r>
              <a:rPr lang="en-US" sz="3600" dirty="0">
                <a:latin typeface="Arial Rounded MT Bold" panose="020F0704030504030204" pitchFamily="34" charset="0"/>
                <a:hlinkClick r:id="rId7" tooltip="Rock cut architecture"/>
              </a:rPr>
              <a:t>rock cut</a:t>
            </a:r>
            <a:r>
              <a:rPr lang="en-US" sz="3600" dirty="0">
                <a:latin typeface="Arial Rounded MT Bold" panose="020F0704030504030204" pitchFamily="34" charset="0"/>
              </a:rPr>
              <a:t> stone sculptures, representing the </a:t>
            </a:r>
            <a:r>
              <a:rPr lang="en-US" sz="3600" dirty="0">
                <a:latin typeface="Arial Rounded MT Bold" panose="020F0704030504030204" pitchFamily="34" charset="0"/>
                <a:hlinkClick r:id="rId8" tooltip="Shaivism"/>
              </a:rPr>
              <a:t>Shaiva</a:t>
            </a:r>
            <a:r>
              <a:rPr lang="en-US" sz="3600" dirty="0">
                <a:latin typeface="Arial Rounded MT Bold" panose="020F0704030504030204" pitchFamily="34" charset="0"/>
              </a:rPr>
              <a:t> </a:t>
            </a:r>
            <a:endParaRPr lang="en-US" sz="3600" dirty="0" smtClean="0">
              <a:latin typeface="Arial Rounded MT Bold" panose="020F0704030504030204" pitchFamily="34" charset="0"/>
            </a:endParaRPr>
          </a:p>
          <a:p>
            <a:endParaRPr lang="en-US" sz="4500" baseline="30000" dirty="0"/>
          </a:p>
          <a:p>
            <a:endParaRPr lang="en-US" dirty="0" smtClean="0"/>
          </a:p>
          <a:p>
            <a:endParaRPr lang="en-US" dirty="0"/>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38653" y="382138"/>
            <a:ext cx="2628900" cy="2579426"/>
          </a:xfrm>
          <a:prstGeom prst="rect">
            <a:avLst/>
          </a:prstGeom>
        </p:spPr>
      </p:pic>
    </p:spTree>
    <p:extLst>
      <p:ext uri="{BB962C8B-B14F-4D97-AF65-F5344CB8AC3E}">
        <p14:creationId xmlns:p14="http://schemas.microsoft.com/office/powerpoint/2010/main" val="5961482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684" y="464025"/>
            <a:ext cx="8564318" cy="5577338"/>
          </a:xfrm>
        </p:spPr>
        <p:txBody>
          <a:bodyPr>
            <a:normAutofit fontScale="92500" lnSpcReduction="10000"/>
          </a:bodyPr>
          <a:lstStyle/>
          <a:p>
            <a:r>
              <a:rPr lang="en-US" sz="2800" dirty="0">
                <a:latin typeface="Arial Rounded MT Bold" panose="020F0704030504030204" pitchFamily="34" charset="0"/>
              </a:rPr>
              <a:t>the </a:t>
            </a:r>
            <a:r>
              <a:rPr lang="en-US" sz="2800" dirty="0" err="1">
                <a:latin typeface="Arial Rounded MT Bold" panose="020F0704030504030204" pitchFamily="34" charset="0"/>
              </a:rPr>
              <a:t>Elephanta</a:t>
            </a:r>
            <a:r>
              <a:rPr lang="en-US" sz="2800" dirty="0">
                <a:latin typeface="Arial Rounded MT Bold" panose="020F0704030504030204" pitchFamily="34" charset="0"/>
              </a:rPr>
              <a:t> cave resembles in some aspects the 8th-century </a:t>
            </a:r>
            <a:r>
              <a:rPr lang="en-US" sz="2800" dirty="0" err="1">
                <a:latin typeface="Arial Rounded MT Bold" panose="020F0704030504030204" pitchFamily="34" charset="0"/>
              </a:rPr>
              <a:t>Rashtrakuta</a:t>
            </a:r>
            <a:r>
              <a:rPr lang="en-US" sz="2800" dirty="0">
                <a:latin typeface="Arial Rounded MT Bold" panose="020F0704030504030204" pitchFamily="34" charset="0"/>
              </a:rPr>
              <a:t> rock-temple </a:t>
            </a:r>
            <a:r>
              <a:rPr lang="en-US" sz="2800" dirty="0">
                <a:latin typeface="Arial Rounded MT Bold" panose="020F0704030504030204" pitchFamily="34" charset="0"/>
                <a:hlinkClick r:id="rId2" tooltip="Ellora Kailasanathar Temple"/>
              </a:rPr>
              <a:t>Kailash</a:t>
            </a:r>
            <a:r>
              <a:rPr lang="en-US" sz="2800" dirty="0">
                <a:latin typeface="Arial Rounded MT Bold" panose="020F0704030504030204" pitchFamily="34" charset="0"/>
              </a:rPr>
              <a:t> at </a:t>
            </a:r>
            <a:r>
              <a:rPr lang="en-US" sz="2800" dirty="0" err="1">
                <a:latin typeface="Arial Rounded MT Bold" panose="020F0704030504030204" pitchFamily="34" charset="0"/>
                <a:hlinkClick r:id="rId3" tooltip="Ellora"/>
              </a:rPr>
              <a:t>Ellora</a:t>
            </a:r>
            <a:r>
              <a:rPr lang="en-US" sz="2800" dirty="0">
                <a:latin typeface="Arial Rounded MT Bold" panose="020F0704030504030204" pitchFamily="34" charset="0"/>
              </a:rPr>
              <a:t>. </a:t>
            </a:r>
          </a:p>
          <a:p>
            <a:r>
              <a:rPr lang="en-US" sz="2800" dirty="0">
                <a:latin typeface="Arial Rounded MT Bold" panose="020F0704030504030204" pitchFamily="34" charset="0"/>
              </a:rPr>
              <a:t>The </a:t>
            </a:r>
            <a:r>
              <a:rPr lang="en-US" sz="2800" i="1" dirty="0">
                <a:latin typeface="Arial Rounded MT Bold" panose="020F0704030504030204" pitchFamily="34" charset="0"/>
              </a:rPr>
              <a:t>Trimurti</a:t>
            </a:r>
            <a:r>
              <a:rPr lang="en-US" sz="2800" dirty="0">
                <a:latin typeface="Arial Rounded MT Bold" panose="020F0704030504030204" pitchFamily="34" charset="0"/>
              </a:rPr>
              <a:t> of </a:t>
            </a:r>
            <a:r>
              <a:rPr lang="en-US" sz="2800" dirty="0" err="1">
                <a:latin typeface="Arial Rounded MT Bold" panose="020F0704030504030204" pitchFamily="34" charset="0"/>
              </a:rPr>
              <a:t>Elephanta</a:t>
            </a:r>
            <a:r>
              <a:rPr lang="en-US" sz="2800" dirty="0">
                <a:latin typeface="Arial Rounded MT Bold" panose="020F0704030504030204" pitchFamily="34" charset="0"/>
              </a:rPr>
              <a:t> showing the three faces of Shiva is akin to the </a:t>
            </a:r>
            <a:r>
              <a:rPr lang="en-US" sz="2800" dirty="0">
                <a:latin typeface="Arial Rounded MT Bold" panose="020F0704030504030204" pitchFamily="34" charset="0"/>
                <a:hlinkClick r:id="rId4" tooltip="Trimurti"/>
              </a:rPr>
              <a:t>Trinity</a:t>
            </a:r>
            <a:r>
              <a:rPr lang="en-US" sz="2800" dirty="0">
                <a:latin typeface="Arial Rounded MT Bold" panose="020F0704030504030204" pitchFamily="34" charset="0"/>
              </a:rPr>
              <a:t> of </a:t>
            </a:r>
            <a:r>
              <a:rPr lang="en-US" sz="2800" dirty="0">
                <a:latin typeface="Arial Rounded MT Bold" panose="020F0704030504030204" pitchFamily="34" charset="0"/>
                <a:hlinkClick r:id="rId5" tooltip="Brahma"/>
              </a:rPr>
              <a:t>Brahma</a:t>
            </a:r>
            <a:r>
              <a:rPr lang="en-US" sz="2800" dirty="0">
                <a:latin typeface="Arial Rounded MT Bold" panose="020F0704030504030204" pitchFamily="34" charset="0"/>
              </a:rPr>
              <a:t>, </a:t>
            </a:r>
            <a:r>
              <a:rPr lang="en-US" sz="2800" dirty="0">
                <a:latin typeface="Arial Rounded MT Bold" panose="020F0704030504030204" pitchFamily="34" charset="0"/>
                <a:hlinkClick r:id="rId6" tooltip="Vishnu"/>
              </a:rPr>
              <a:t>Vishnu</a:t>
            </a:r>
            <a:r>
              <a:rPr lang="en-US" sz="2800" dirty="0">
                <a:latin typeface="Arial Rounded MT Bold" panose="020F0704030504030204" pitchFamily="34" charset="0"/>
              </a:rPr>
              <a:t> and Mahesh (Shiva), which was the royal insignia of the </a:t>
            </a:r>
            <a:r>
              <a:rPr lang="en-US" sz="2800" dirty="0" err="1">
                <a:latin typeface="Arial Rounded MT Bold" panose="020F0704030504030204" pitchFamily="34" charset="0"/>
              </a:rPr>
              <a:t>Rashtrakutas</a:t>
            </a:r>
            <a:r>
              <a:rPr lang="en-US" sz="2800" dirty="0">
                <a:latin typeface="Arial Rounded MT Bold" panose="020F0704030504030204" pitchFamily="34" charset="0"/>
              </a:rPr>
              <a:t>. T</a:t>
            </a:r>
          </a:p>
          <a:p>
            <a:r>
              <a:rPr lang="en-US" sz="2800" dirty="0">
                <a:latin typeface="Arial Rounded MT Bold" panose="020F0704030504030204" pitchFamily="34" charset="0"/>
              </a:rPr>
              <a:t>he Nataraja and </a:t>
            </a:r>
            <a:r>
              <a:rPr lang="en-US" sz="2800" dirty="0" err="1">
                <a:latin typeface="Arial Rounded MT Bold" panose="020F0704030504030204" pitchFamily="34" charset="0"/>
              </a:rPr>
              <a:t>Ardhanarishvara</a:t>
            </a:r>
            <a:r>
              <a:rPr lang="en-US" sz="2800" dirty="0">
                <a:latin typeface="Arial Rounded MT Bold" panose="020F0704030504030204" pitchFamily="34" charset="0"/>
              </a:rPr>
              <a:t> sculptures are also attributed to the </a:t>
            </a:r>
            <a:r>
              <a:rPr lang="en-US" sz="2800" dirty="0" err="1">
                <a:latin typeface="Arial Rounded MT Bold" panose="020F0704030504030204" pitchFamily="34" charset="0"/>
              </a:rPr>
              <a:t>Rashtrakutas</a:t>
            </a:r>
            <a:endParaRPr lang="en-US" sz="2800" dirty="0">
              <a:latin typeface="Arial Rounded MT Bold" panose="020F0704030504030204" pitchFamily="34" charset="0"/>
            </a:endParaRPr>
          </a:p>
          <a:p>
            <a:r>
              <a:rPr lang="en-US" sz="4000" baseline="30000" dirty="0">
                <a:latin typeface="Arial Rounded MT Bold" panose="020F0704030504030204" pitchFamily="34" charset="0"/>
              </a:rPr>
              <a:t>The </a:t>
            </a:r>
            <a:r>
              <a:rPr lang="en-US" sz="4000" baseline="30000" dirty="0" err="1">
                <a:latin typeface="Arial Rounded MT Bold" panose="020F0704030504030204" pitchFamily="34" charset="0"/>
              </a:rPr>
              <a:t>ganesh</a:t>
            </a:r>
            <a:r>
              <a:rPr lang="en-US" sz="4000" baseline="30000" dirty="0">
                <a:latin typeface="Arial Rounded MT Bold" panose="020F0704030504030204" pitchFamily="34" charset="0"/>
              </a:rPr>
              <a:t> </a:t>
            </a:r>
            <a:r>
              <a:rPr lang="en-US" sz="4000" baseline="30000" dirty="0" err="1">
                <a:latin typeface="Arial Rounded MT Bold" panose="020F0704030504030204" pitchFamily="34" charset="0"/>
              </a:rPr>
              <a:t>gumpha</a:t>
            </a:r>
            <a:r>
              <a:rPr lang="en-US" sz="4000" baseline="30000" dirty="0">
                <a:latin typeface="Arial Rounded MT Bold" panose="020F0704030504030204" pitchFamily="34" charset="0"/>
              </a:rPr>
              <a:t>-one of the earliest example of </a:t>
            </a:r>
            <a:r>
              <a:rPr lang="en-US" sz="4000" baseline="30000" dirty="0" err="1">
                <a:latin typeface="Arial Rounded MT Bold" panose="020F0704030504030204" pitchFamily="34" charset="0"/>
              </a:rPr>
              <a:t>Brahmanical</a:t>
            </a:r>
            <a:r>
              <a:rPr lang="en-US" sz="4000" baseline="30000" dirty="0">
                <a:latin typeface="Arial Rounded MT Bold" panose="020F0704030504030204" pitchFamily="34" charset="0"/>
              </a:rPr>
              <a:t> temple</a:t>
            </a:r>
          </a:p>
          <a:p>
            <a:r>
              <a:rPr lang="en-US" sz="4000" baseline="30000" dirty="0" err="1">
                <a:latin typeface="Arial Rounded MT Bold" panose="020F0704030504030204" pitchFamily="34" charset="0"/>
              </a:rPr>
              <a:t>Inresting</a:t>
            </a:r>
            <a:r>
              <a:rPr lang="en-US" sz="4000" baseline="30000" dirty="0">
                <a:latin typeface="Arial Rounded MT Bold" panose="020F0704030504030204" pitchFamily="34" charset="0"/>
              </a:rPr>
              <a:t> sculpture-wedding of shiv-</a:t>
            </a:r>
            <a:r>
              <a:rPr lang="en-US" sz="4000" baseline="30000" dirty="0" err="1">
                <a:latin typeface="Arial Rounded MT Bold" panose="020F0704030504030204" pitchFamily="34" charset="0"/>
              </a:rPr>
              <a:t>parvati,shiv</a:t>
            </a:r>
            <a:r>
              <a:rPr lang="en-US" sz="4000" baseline="30000" dirty="0">
                <a:latin typeface="Arial Rounded MT Bold" panose="020F0704030504030204" pitchFamily="34" charset="0"/>
              </a:rPr>
              <a:t> </a:t>
            </a:r>
            <a:r>
              <a:rPr lang="en-US" sz="4000" baseline="30000" dirty="0" err="1">
                <a:latin typeface="Arial Rounded MT Bold" panose="020F0704030504030204" pitchFamily="34" charset="0"/>
              </a:rPr>
              <a:t>tandav,ardhnarishwar,ravan</a:t>
            </a:r>
            <a:r>
              <a:rPr lang="en-US" sz="4000" baseline="30000" dirty="0">
                <a:latin typeface="Arial Rounded MT Bold" panose="020F0704030504030204" pitchFamily="34" charset="0"/>
              </a:rPr>
              <a:t> shaking </a:t>
            </a:r>
            <a:r>
              <a:rPr lang="en-US" sz="4000" baseline="30000" dirty="0" err="1">
                <a:latin typeface="Arial Rounded MT Bold" panose="020F0704030504030204" pitchFamily="34" charset="0"/>
              </a:rPr>
              <a:t>kailasa</a:t>
            </a:r>
            <a:endParaRPr lang="en-US" sz="4000" baseline="30000" dirty="0">
              <a:latin typeface="Arial Rounded MT Bold" panose="020F0704030504030204" pitchFamily="34" charset="0"/>
            </a:endParaRPr>
          </a:p>
          <a:p>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9947" y="464025"/>
            <a:ext cx="2856435" cy="2634018"/>
          </a:xfrm>
          <a:prstGeom prst="rect">
            <a:avLst/>
          </a:prstGeom>
        </p:spPr>
      </p:pic>
    </p:spTree>
    <p:extLst>
      <p:ext uri="{BB962C8B-B14F-4D97-AF65-F5344CB8AC3E}">
        <p14:creationId xmlns:p14="http://schemas.microsoft.com/office/powerpoint/2010/main" val="81175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rial Black" panose="020B0A04020102020204" pitchFamily="34" charset="0"/>
              </a:rPr>
              <a:t>        Visual arts</a:t>
            </a:r>
            <a:endParaRPr lang="en-US" sz="5400" dirty="0">
              <a:latin typeface="Arial Black" panose="020B0A04020102020204" pitchFamily="34" charset="0"/>
            </a:endParaRPr>
          </a:p>
        </p:txBody>
      </p:sp>
      <p:sp>
        <p:nvSpPr>
          <p:cNvPr id="3" name="Content Placeholder 2"/>
          <p:cNvSpPr>
            <a:spLocks noGrp="1"/>
          </p:cNvSpPr>
          <p:nvPr>
            <p:ph idx="1"/>
          </p:nvPr>
        </p:nvSpPr>
        <p:spPr>
          <a:xfrm>
            <a:off x="1864689" y="3211466"/>
            <a:ext cx="8596668" cy="3880773"/>
          </a:xfrm>
        </p:spPr>
        <p:txBody>
          <a:bodyPr>
            <a:normAutofit/>
          </a:bodyPr>
          <a:lstStyle/>
          <a:p>
            <a:r>
              <a:rPr lang="en-US" sz="3600" dirty="0" smtClean="0"/>
              <a:t>1.Indian Architecture</a:t>
            </a:r>
          </a:p>
          <a:p>
            <a:r>
              <a:rPr lang="en-US" sz="3600" dirty="0" smtClean="0"/>
              <a:t>2.Indian Sculpture</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523" y="900113"/>
            <a:ext cx="2992823" cy="3995737"/>
          </a:xfrm>
          <a:prstGeom prst="rect">
            <a:avLst/>
          </a:prstGeom>
        </p:spPr>
      </p:pic>
    </p:spTree>
    <p:extLst>
      <p:ext uri="{BB962C8B-B14F-4D97-AF65-F5344CB8AC3E}">
        <p14:creationId xmlns:p14="http://schemas.microsoft.com/office/powerpoint/2010/main" val="4273960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8596668" cy="1320800"/>
          </a:xfrm>
        </p:spPr>
        <p:txBody>
          <a:bodyPr/>
          <a:lstStyle/>
          <a:p>
            <a:pPr algn="ctr"/>
            <a:r>
              <a:rPr lang="en-US" b="1" u="sng" dirty="0" smtClean="0">
                <a:latin typeface="Arial Rounded MT Bold" panose="020F0704030504030204" pitchFamily="34" charset="0"/>
              </a:rPr>
              <a:t>Miscellaneous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660400"/>
            <a:ext cx="9613079" cy="5902658"/>
          </a:xfrm>
        </p:spPr>
        <p:txBody>
          <a:bodyPr>
            <a:noAutofit/>
          </a:bodyPr>
          <a:lstStyle/>
          <a:p>
            <a:pPr marL="0" indent="0">
              <a:buNone/>
            </a:pPr>
            <a:r>
              <a:rPr lang="en-US" b="1" u="sng" dirty="0" smtClean="0">
                <a:solidFill>
                  <a:srgbClr val="FFC000"/>
                </a:solidFill>
                <a:latin typeface="Arial Rounded MT Bold" panose="020F0704030504030204" pitchFamily="34" charset="0"/>
              </a:rPr>
              <a:t>Nasik caves-</a:t>
            </a:r>
          </a:p>
          <a:p>
            <a:r>
              <a:rPr lang="en-US" dirty="0" smtClean="0">
                <a:latin typeface="Arial Rounded MT Bold" panose="020F0704030504030204" pitchFamily="34" charset="0"/>
              </a:rPr>
              <a:t>Belongs to 1 </a:t>
            </a:r>
            <a:r>
              <a:rPr lang="en-US" dirty="0" err="1" smtClean="0">
                <a:latin typeface="Arial Rounded MT Bold" panose="020F0704030504030204" pitchFamily="34" charset="0"/>
              </a:rPr>
              <a:t>A.D.,also</a:t>
            </a:r>
            <a:r>
              <a:rPr lang="en-US" dirty="0" smtClean="0">
                <a:latin typeface="Arial Rounded MT Bold" panose="020F0704030504030204" pitchFamily="34" charset="0"/>
              </a:rPr>
              <a:t> known as panduleni,23 Buddhist caves</a:t>
            </a:r>
          </a:p>
          <a:p>
            <a:r>
              <a:rPr lang="en-US" dirty="0" smtClean="0">
                <a:latin typeface="Arial Rounded MT Bold" panose="020F0704030504030204" pitchFamily="34" charset="0"/>
              </a:rPr>
              <a:t>Buddha represented in symbols-</a:t>
            </a:r>
            <a:r>
              <a:rPr lang="en-US" dirty="0" err="1" smtClean="0">
                <a:latin typeface="Arial Rounded MT Bold" panose="020F0704030504030204" pitchFamily="34" charset="0"/>
              </a:rPr>
              <a:t>throne,footprint</a:t>
            </a:r>
            <a:endParaRPr lang="en-US" dirty="0" smtClean="0">
              <a:latin typeface="Arial Rounded MT Bold" panose="020F0704030504030204" pitchFamily="34" charset="0"/>
            </a:endParaRPr>
          </a:p>
          <a:p>
            <a:pPr marL="0" indent="0">
              <a:buNone/>
            </a:pPr>
            <a:r>
              <a:rPr lang="en-US" b="1" u="sng" dirty="0" err="1" smtClean="0">
                <a:solidFill>
                  <a:srgbClr val="FFC000"/>
                </a:solidFill>
                <a:latin typeface="Arial Rounded MT Bold" panose="020F0704030504030204" pitchFamily="34" charset="0"/>
              </a:rPr>
              <a:t>Undavalli</a:t>
            </a:r>
            <a:r>
              <a:rPr lang="en-US" dirty="0" smtClean="0">
                <a:latin typeface="Arial Rounded MT Bold" panose="020F0704030504030204" pitchFamily="34" charset="0"/>
              </a:rPr>
              <a:t> </a:t>
            </a:r>
            <a:r>
              <a:rPr lang="en-US" b="1" u="sng" dirty="0" smtClean="0">
                <a:solidFill>
                  <a:srgbClr val="FFC000"/>
                </a:solidFill>
                <a:latin typeface="Arial Rounded MT Bold" panose="020F0704030504030204" pitchFamily="34" charset="0"/>
              </a:rPr>
              <a:t>caves-</a:t>
            </a:r>
          </a:p>
          <a:p>
            <a:r>
              <a:rPr lang="en-US" dirty="0" smtClean="0">
                <a:latin typeface="Arial Rounded MT Bold" panose="020F0704030504030204" pitchFamily="34" charset="0"/>
              </a:rPr>
              <a:t>Near vijaywada,AP,7</a:t>
            </a:r>
            <a:r>
              <a:rPr lang="en-US" baseline="30000" dirty="0" smtClean="0">
                <a:latin typeface="Arial Rounded MT Bold" panose="020F0704030504030204" pitchFamily="34" charset="0"/>
              </a:rPr>
              <a:t>TH</a:t>
            </a:r>
            <a:r>
              <a:rPr lang="en-US" dirty="0" smtClean="0">
                <a:latin typeface="Arial Rounded MT Bold" panose="020F0704030504030204" pitchFamily="34" charset="0"/>
              </a:rPr>
              <a:t> century </a:t>
            </a:r>
            <a:r>
              <a:rPr lang="en-US" dirty="0" err="1" smtClean="0">
                <a:latin typeface="Arial Rounded MT Bold" panose="020F0704030504030204" pitchFamily="34" charset="0"/>
              </a:rPr>
              <a:t>hindu</a:t>
            </a:r>
            <a:r>
              <a:rPr lang="en-US" dirty="0" smtClean="0">
                <a:latin typeface="Arial Rounded MT Bold" panose="020F0704030504030204" pitchFamily="34" charset="0"/>
              </a:rPr>
              <a:t> cave temple</a:t>
            </a:r>
          </a:p>
          <a:p>
            <a:r>
              <a:rPr lang="en-US" dirty="0" smtClean="0">
                <a:latin typeface="Arial Rounded MT Bold" panose="020F0704030504030204" pitchFamily="34" charset="0"/>
              </a:rPr>
              <a:t>Cut into 5 tiers along the slope of a black granite hill</a:t>
            </a:r>
          </a:p>
          <a:p>
            <a:r>
              <a:rPr lang="en-US" dirty="0" smtClean="0">
                <a:latin typeface="Arial Rounded MT Bold" panose="020F0704030504030204" pitchFamily="34" charset="0"/>
              </a:rPr>
              <a:t>Main </a:t>
            </a:r>
            <a:r>
              <a:rPr lang="en-US" dirty="0" err="1" smtClean="0">
                <a:latin typeface="Arial Rounded MT Bold" panose="020F0704030504030204" pitchFamily="34" charset="0"/>
              </a:rPr>
              <a:t>attracton</a:t>
            </a:r>
            <a:r>
              <a:rPr lang="en-US" dirty="0" smtClean="0">
                <a:latin typeface="Arial Rounded MT Bold" panose="020F0704030504030204" pitchFamily="34" charset="0"/>
              </a:rPr>
              <a:t>-reclining statue of </a:t>
            </a:r>
            <a:r>
              <a:rPr lang="en-US" dirty="0" err="1" smtClean="0">
                <a:latin typeface="Arial Rounded MT Bold" panose="020F0704030504030204" pitchFamily="34" charset="0"/>
              </a:rPr>
              <a:t>Vishnu,sculpted</a:t>
            </a:r>
            <a:r>
              <a:rPr lang="en-US" dirty="0" smtClean="0">
                <a:latin typeface="Arial Rounded MT Bold" panose="020F0704030504030204" pitchFamily="34" charset="0"/>
              </a:rPr>
              <a:t> from a single block of granite</a:t>
            </a:r>
          </a:p>
          <a:p>
            <a:pPr marL="0" indent="0">
              <a:buNone/>
            </a:pPr>
            <a:r>
              <a:rPr lang="en-US" b="1" u="sng" dirty="0" err="1" smtClean="0">
                <a:solidFill>
                  <a:srgbClr val="FFC000"/>
                </a:solidFill>
                <a:latin typeface="Arial Rounded MT Bold" panose="020F0704030504030204" pitchFamily="34" charset="0"/>
              </a:rPr>
              <a:t>Udaygiri</a:t>
            </a:r>
            <a:r>
              <a:rPr lang="en-US" b="1" u="sng" dirty="0" smtClean="0">
                <a:solidFill>
                  <a:srgbClr val="FFC000"/>
                </a:solidFill>
                <a:latin typeface="Arial Rounded MT Bold" panose="020F0704030504030204" pitchFamily="34" charset="0"/>
              </a:rPr>
              <a:t> caves</a:t>
            </a:r>
          </a:p>
          <a:p>
            <a:r>
              <a:rPr lang="en-US" dirty="0" smtClean="0">
                <a:latin typeface="Arial Rounded MT Bold" panose="020F0704030504030204" pitchFamily="34" charset="0"/>
              </a:rPr>
              <a:t>20 rock cut chambers during </a:t>
            </a:r>
            <a:r>
              <a:rPr lang="en-US" dirty="0" err="1" smtClean="0">
                <a:latin typeface="Arial Rounded MT Bold" panose="020F0704030504030204" pitchFamily="34" charset="0"/>
              </a:rPr>
              <a:t>gupta</a:t>
            </a:r>
            <a:r>
              <a:rPr lang="en-US" dirty="0" smtClean="0">
                <a:latin typeface="Arial Rounded MT Bold" panose="020F0704030504030204" pitchFamily="34" charset="0"/>
              </a:rPr>
              <a:t> period</a:t>
            </a:r>
          </a:p>
          <a:p>
            <a:r>
              <a:rPr lang="en-US" dirty="0" smtClean="0">
                <a:latin typeface="Arial Rounded MT Bold" panose="020F0704030504030204" pitchFamily="34" charset="0"/>
              </a:rPr>
              <a:t>Cave 5-varaha cave</a:t>
            </a:r>
          </a:p>
          <a:p>
            <a:r>
              <a:rPr lang="en-US" dirty="0" smtClean="0">
                <a:latin typeface="Arial Rounded MT Bold" panose="020F0704030504030204" pitchFamily="34" charset="0"/>
              </a:rPr>
              <a:t>Vital </a:t>
            </a:r>
            <a:r>
              <a:rPr lang="en-US" dirty="0" err="1" smtClean="0">
                <a:latin typeface="Arial Rounded MT Bold" panose="020F0704030504030204" pitchFamily="34" charset="0"/>
              </a:rPr>
              <a:t>documents.inscriptions</a:t>
            </a:r>
            <a:endParaRPr lang="en-US" dirty="0" smtClean="0">
              <a:latin typeface="Arial Rounded MT Bold" panose="020F0704030504030204" pitchFamily="34" charset="0"/>
            </a:endParaRPr>
          </a:p>
          <a:p>
            <a:pPr marL="0" indent="0">
              <a:buNone/>
            </a:pPr>
            <a:r>
              <a:rPr lang="en-US" b="1" u="sng" dirty="0" err="1" smtClean="0">
                <a:solidFill>
                  <a:srgbClr val="FFC000"/>
                </a:solidFill>
                <a:latin typeface="Arial Rounded MT Bold" panose="020F0704030504030204" pitchFamily="34" charset="0"/>
              </a:rPr>
              <a:t>Eladipattam</a:t>
            </a:r>
            <a:r>
              <a:rPr lang="en-US" b="1" u="sng" dirty="0" smtClean="0">
                <a:solidFill>
                  <a:srgbClr val="FFC000"/>
                </a:solidFill>
                <a:latin typeface="Arial Rounded MT Bold" panose="020F0704030504030204" pitchFamily="34" charset="0"/>
              </a:rPr>
              <a:t> caves</a:t>
            </a:r>
          </a:p>
          <a:p>
            <a:r>
              <a:rPr lang="en-US" dirty="0" smtClean="0">
                <a:latin typeface="Arial Rounded MT Bold" panose="020F0704030504030204" pitchFamily="34" charset="0"/>
              </a:rPr>
              <a:t>At </a:t>
            </a:r>
            <a:r>
              <a:rPr lang="en-US" dirty="0" err="1" smtClean="0">
                <a:latin typeface="Arial Rounded MT Bold" panose="020F0704030504030204" pitchFamily="34" charset="0"/>
              </a:rPr>
              <a:t>sittanavasal</a:t>
            </a:r>
            <a:r>
              <a:rPr lang="en-US" dirty="0" smtClean="0">
                <a:latin typeface="Arial Rounded MT Bold" panose="020F0704030504030204" pitchFamily="34" charset="0"/>
              </a:rPr>
              <a:t>, 1 B.C. to 8 A.D.</a:t>
            </a:r>
          </a:p>
          <a:p>
            <a:r>
              <a:rPr lang="en-US" dirty="0" smtClean="0">
                <a:latin typeface="Arial Rounded MT Bold" panose="020F0704030504030204" pitchFamily="34" charset="0"/>
              </a:rPr>
              <a:t>Jain shelter-inscriptions in </a:t>
            </a:r>
            <a:r>
              <a:rPr lang="en-US" dirty="0" err="1" smtClean="0">
                <a:latin typeface="Arial Rounded MT Bold" panose="020F0704030504030204" pitchFamily="34" charset="0"/>
              </a:rPr>
              <a:t>brahm</a:t>
            </a:r>
            <a:r>
              <a:rPr lang="en-US" dirty="0" smtClean="0">
                <a:latin typeface="Arial Rounded MT Bold" panose="020F0704030504030204" pitchFamily="34" charset="0"/>
              </a:rPr>
              <a:t> </a:t>
            </a:r>
            <a:r>
              <a:rPr lang="en-US" dirty="0" err="1" smtClean="0">
                <a:latin typeface="Arial Rounded MT Bold" panose="020F0704030504030204" pitchFamily="34" charset="0"/>
              </a:rPr>
              <a:t>script,in</a:t>
            </a:r>
            <a:r>
              <a:rPr lang="en-US" dirty="0" smtClean="0">
                <a:latin typeface="Arial Rounded MT Bold" panose="020F0704030504030204" pitchFamily="34" charset="0"/>
              </a:rPr>
              <a:t> </a:t>
            </a:r>
            <a:r>
              <a:rPr lang="en-US" dirty="0" err="1" smtClean="0">
                <a:latin typeface="Arial Rounded MT Bold" panose="020F0704030504030204" pitchFamily="34" charset="0"/>
              </a:rPr>
              <a:t>tamil</a:t>
            </a:r>
            <a:r>
              <a:rPr lang="en-US" dirty="0" smtClean="0">
                <a:latin typeface="Arial Rounded MT Bold" panose="020F0704030504030204" pitchFamily="34" charset="0"/>
              </a:rPr>
              <a:t> language</a:t>
            </a:r>
          </a:p>
          <a:p>
            <a:r>
              <a:rPr lang="en-US" dirty="0" smtClean="0">
                <a:latin typeface="Arial Rounded MT Bold" panose="020F0704030504030204" pitchFamily="34" charset="0"/>
              </a:rPr>
              <a:t>Site for </a:t>
            </a:r>
            <a:r>
              <a:rPr lang="en-US" dirty="0" err="1" smtClean="0">
                <a:latin typeface="Arial Rounded MT Bold" panose="020F0704030504030204" pitchFamily="34" charset="0"/>
              </a:rPr>
              <a:t>kayotsarga</a:t>
            </a:r>
            <a:r>
              <a:rPr lang="en-US" dirty="0" smtClean="0">
                <a:latin typeface="Arial Rounded MT Bold" panose="020F0704030504030204" pitchFamily="34" charset="0"/>
              </a:rPr>
              <a:t> and </a:t>
            </a:r>
            <a:r>
              <a:rPr lang="en-US" dirty="0" err="1" smtClean="0">
                <a:latin typeface="Arial Rounded MT Bold" panose="020F0704030504030204" pitchFamily="34" charset="0"/>
              </a:rPr>
              <a:t>sallekhana</a:t>
            </a:r>
            <a:endParaRPr lang="en-US"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325" y="461218"/>
            <a:ext cx="3301763" cy="23204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1325" y="3455260"/>
            <a:ext cx="3479832" cy="2434230"/>
          </a:xfrm>
          <a:prstGeom prst="rect">
            <a:avLst/>
          </a:prstGeom>
        </p:spPr>
      </p:pic>
    </p:spTree>
    <p:extLst>
      <p:ext uri="{BB962C8B-B14F-4D97-AF65-F5344CB8AC3E}">
        <p14:creationId xmlns:p14="http://schemas.microsoft.com/office/powerpoint/2010/main" val="26880286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487" y="355013"/>
            <a:ext cx="10387013" cy="6131511"/>
          </a:xfrm>
        </p:spPr>
      </p:pic>
    </p:spTree>
    <p:extLst>
      <p:ext uri="{BB962C8B-B14F-4D97-AF65-F5344CB8AC3E}">
        <p14:creationId xmlns:p14="http://schemas.microsoft.com/office/powerpoint/2010/main" val="255207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7063"/>
          </a:xfrm>
        </p:spPr>
        <p:txBody>
          <a:bodyPr/>
          <a:lstStyle/>
          <a:p>
            <a:r>
              <a:rPr lang="en-US" dirty="0" smtClean="0"/>
              <a:t>Architecture						Sculpture</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7207" y="1337622"/>
            <a:ext cx="4304099" cy="428525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57080" y="1337623"/>
            <a:ext cx="3359624" cy="4285254"/>
          </a:xfrm>
        </p:spPr>
      </p:pic>
    </p:spTree>
    <p:extLst>
      <p:ext uri="{BB962C8B-B14F-4D97-AF65-F5344CB8AC3E}">
        <p14:creationId xmlns:p14="http://schemas.microsoft.com/office/powerpoint/2010/main" val="3436066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45" y="0"/>
            <a:ext cx="8596668" cy="1320800"/>
          </a:xfrm>
        </p:spPr>
        <p:txBody>
          <a:bodyPr/>
          <a:lstStyle/>
          <a:p>
            <a:r>
              <a:rPr lang="en-US" dirty="0" smtClean="0">
                <a:latin typeface="Arial Black" panose="020B0A04020102020204" pitchFamily="34" charset="0"/>
              </a:rPr>
              <a:t>               </a:t>
            </a:r>
            <a:r>
              <a:rPr lang="en-US" u="sng" dirty="0" smtClean="0">
                <a:latin typeface="Arial Black" panose="020B0A04020102020204" pitchFamily="34" charset="0"/>
              </a:rPr>
              <a:t>  comparison</a:t>
            </a:r>
            <a:endParaRPr lang="en-US" u="sng" dirty="0">
              <a:latin typeface="Arial Black" panose="020B0A04020102020204" pitchFamily="34" charset="0"/>
            </a:endParaRPr>
          </a:p>
        </p:txBody>
      </p:sp>
      <p:sp>
        <p:nvSpPr>
          <p:cNvPr id="3" name="Text Placeholder 2"/>
          <p:cNvSpPr>
            <a:spLocks noGrp="1"/>
          </p:cNvSpPr>
          <p:nvPr>
            <p:ph type="body" idx="1"/>
          </p:nvPr>
        </p:nvSpPr>
        <p:spPr>
          <a:xfrm>
            <a:off x="902760" y="-319262"/>
            <a:ext cx="4185623" cy="1959323"/>
          </a:xfrm>
        </p:spPr>
        <p:txBody>
          <a:bodyPr/>
          <a:lstStyle/>
          <a:p>
            <a:r>
              <a:rPr lang="en-US" sz="3600" dirty="0" smtClean="0">
                <a:solidFill>
                  <a:srgbClr val="FFFF00"/>
                </a:solidFill>
                <a:latin typeface="Arial Rounded MT Bold" panose="020F0704030504030204" pitchFamily="34" charset="0"/>
              </a:rPr>
              <a:t>Architecture</a:t>
            </a:r>
            <a:endParaRPr lang="en-US" sz="3600" dirty="0">
              <a:solidFill>
                <a:srgbClr val="FFFF00"/>
              </a:solidFill>
              <a:latin typeface="Arial Rounded MT Bold" panose="020F0704030504030204" pitchFamily="34" charset="0"/>
            </a:endParaRPr>
          </a:p>
        </p:txBody>
      </p:sp>
      <p:sp>
        <p:nvSpPr>
          <p:cNvPr id="4" name="Content Placeholder 3"/>
          <p:cNvSpPr>
            <a:spLocks noGrp="1"/>
          </p:cNvSpPr>
          <p:nvPr>
            <p:ph sz="half" idx="2"/>
          </p:nvPr>
        </p:nvSpPr>
        <p:spPr>
          <a:xfrm>
            <a:off x="675745" y="1768254"/>
            <a:ext cx="4185623" cy="3304117"/>
          </a:xfrm>
        </p:spPr>
        <p:txBody>
          <a:bodyPr>
            <a:normAutofit fontScale="92500"/>
          </a:bodyPr>
          <a:lstStyle/>
          <a:p>
            <a:r>
              <a:rPr lang="en-US" sz="2400" dirty="0" smtClean="0">
                <a:latin typeface="Arial Rounded MT Bold" panose="020F0704030504030204" pitchFamily="34" charset="0"/>
              </a:rPr>
              <a:t>Art of </a:t>
            </a:r>
            <a:r>
              <a:rPr lang="en-US" sz="2400" dirty="0" err="1" smtClean="0">
                <a:latin typeface="Arial Rounded MT Bold" panose="020F0704030504030204" pitchFamily="34" charset="0"/>
              </a:rPr>
              <a:t>designining</a:t>
            </a:r>
            <a:r>
              <a:rPr lang="en-US" sz="2400" dirty="0" smtClean="0">
                <a:latin typeface="Arial Rounded MT Bold" panose="020F0704030504030204" pitchFamily="34" charset="0"/>
              </a:rPr>
              <a:t> and making buildings</a:t>
            </a:r>
          </a:p>
          <a:p>
            <a:r>
              <a:rPr lang="en-US" sz="2400" dirty="0" smtClean="0">
                <a:latin typeface="Arial Rounded MT Bold" panose="020F0704030504030204" pitchFamily="34" charset="0"/>
              </a:rPr>
              <a:t>Different types of materials are used</a:t>
            </a:r>
          </a:p>
          <a:p>
            <a:r>
              <a:rPr lang="en-US" sz="2400" dirty="0" smtClean="0">
                <a:latin typeface="Arial Rounded MT Bold" panose="020F0704030504030204" pitchFamily="34" charset="0"/>
              </a:rPr>
              <a:t>Requires engineering skill</a:t>
            </a:r>
          </a:p>
          <a:p>
            <a:r>
              <a:rPr lang="en-US" sz="2400" dirty="0"/>
              <a:t>architecture involves aesthetic appeal. </a:t>
            </a:r>
            <a:endParaRPr lang="en-US" sz="2400" dirty="0" smtClean="0"/>
          </a:p>
          <a:p>
            <a:r>
              <a:rPr lang="en-US" sz="2400" dirty="0" err="1" smtClean="0">
                <a:latin typeface="Arial Rounded MT Bold" panose="020F0704030504030204" pitchFamily="34" charset="0"/>
              </a:rPr>
              <a:t>ie.Taj</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mahal,konark</a:t>
            </a:r>
            <a:r>
              <a:rPr lang="en-US" sz="2400" dirty="0" smtClean="0">
                <a:latin typeface="Arial Rounded MT Bold" panose="020F0704030504030204" pitchFamily="34" charset="0"/>
              </a:rPr>
              <a:t> temple</a:t>
            </a:r>
            <a:endParaRPr lang="en-US" sz="2400" dirty="0">
              <a:latin typeface="Arial Rounded MT Bold" panose="020F0704030504030204" pitchFamily="34" charset="0"/>
            </a:endParaRPr>
          </a:p>
        </p:txBody>
      </p:sp>
      <p:sp>
        <p:nvSpPr>
          <p:cNvPr id="5" name="Text Placeholder 4"/>
          <p:cNvSpPr>
            <a:spLocks noGrp="1"/>
          </p:cNvSpPr>
          <p:nvPr>
            <p:ph type="body" sz="quarter" idx="3"/>
          </p:nvPr>
        </p:nvSpPr>
        <p:spPr>
          <a:xfrm>
            <a:off x="5284283" y="1063799"/>
            <a:ext cx="4185618" cy="576262"/>
          </a:xfrm>
        </p:spPr>
        <p:txBody>
          <a:bodyPr/>
          <a:lstStyle/>
          <a:p>
            <a:r>
              <a:rPr lang="en-US" sz="3600" dirty="0" smtClean="0">
                <a:solidFill>
                  <a:srgbClr val="FFFF00"/>
                </a:solidFill>
                <a:latin typeface="Arial Rounded MT Bold" panose="020F0704030504030204" pitchFamily="34" charset="0"/>
              </a:rPr>
              <a:t>sculpture</a:t>
            </a:r>
            <a:endParaRPr lang="en-US" sz="3600" dirty="0">
              <a:solidFill>
                <a:srgbClr val="FFFF00"/>
              </a:solidFill>
              <a:latin typeface="Arial Rounded MT Bold" panose="020F0704030504030204" pitchFamily="34" charset="0"/>
            </a:endParaRPr>
          </a:p>
        </p:txBody>
      </p:sp>
      <p:sp>
        <p:nvSpPr>
          <p:cNvPr id="6" name="Content Placeholder 5"/>
          <p:cNvSpPr>
            <a:spLocks noGrp="1"/>
          </p:cNvSpPr>
          <p:nvPr>
            <p:ph sz="quarter" idx="4"/>
          </p:nvPr>
        </p:nvSpPr>
        <p:spPr>
          <a:xfrm>
            <a:off x="5088383" y="1742562"/>
            <a:ext cx="4381518" cy="4221510"/>
          </a:xfrm>
        </p:spPr>
        <p:txBody>
          <a:bodyPr>
            <a:normAutofit/>
          </a:bodyPr>
          <a:lstStyle/>
          <a:p>
            <a:r>
              <a:rPr lang="en-US" sz="2400" dirty="0" smtClean="0">
                <a:latin typeface="Arial Rounded MT Bold" panose="020F0704030504030204" pitchFamily="34" charset="0"/>
              </a:rPr>
              <a:t>Art of designing 3D figures</a:t>
            </a:r>
          </a:p>
          <a:p>
            <a:r>
              <a:rPr lang="en-US" sz="2400" dirty="0" smtClean="0">
                <a:latin typeface="Arial Rounded MT Bold" panose="020F0704030504030204" pitchFamily="34" charset="0"/>
              </a:rPr>
              <a:t>Single material is used.</a:t>
            </a:r>
          </a:p>
          <a:p>
            <a:r>
              <a:rPr lang="en-US" sz="2400" dirty="0" smtClean="0">
                <a:latin typeface="Arial Rounded MT Bold" panose="020F0704030504030204" pitchFamily="34" charset="0"/>
              </a:rPr>
              <a:t>Engineering skill not necessary.</a:t>
            </a:r>
            <a:endParaRPr lang="en-US" dirty="0" smtClean="0"/>
          </a:p>
          <a:p>
            <a:r>
              <a:rPr lang="en-US" sz="2400" dirty="0"/>
              <a:t>Sculpture involves creative appeal</a:t>
            </a:r>
            <a:r>
              <a:rPr lang="en-US" dirty="0" smtClean="0"/>
              <a:t>.</a:t>
            </a:r>
          </a:p>
          <a:p>
            <a:r>
              <a:rPr lang="en-US" sz="2400" dirty="0" err="1" smtClean="0">
                <a:latin typeface="Arial Rounded MT Bold" panose="020F0704030504030204" pitchFamily="34" charset="0"/>
              </a:rPr>
              <a:t>Ie.bronze</a:t>
            </a:r>
            <a:r>
              <a:rPr lang="en-US" sz="2400" dirty="0" smtClean="0">
                <a:latin typeface="Arial Rounded MT Bold" panose="020F0704030504030204" pitchFamily="34" charset="0"/>
              </a:rPr>
              <a:t> dancing girl of </a:t>
            </a:r>
            <a:r>
              <a:rPr lang="en-US" sz="2400" dirty="0" err="1" smtClean="0">
                <a:latin typeface="Arial Rounded MT Bold" panose="020F0704030504030204" pitchFamily="34" charset="0"/>
              </a:rPr>
              <a:t>mohenjodaro,nataraj</a:t>
            </a:r>
            <a:r>
              <a:rPr lang="en-US" sz="2400" dirty="0" smtClean="0">
                <a:latin typeface="Arial Rounded MT Bold" panose="020F0704030504030204" pitchFamily="34" charset="0"/>
              </a:rPr>
              <a:t> idol</a:t>
            </a:r>
            <a:endParaRPr lang="en-US" sz="2400" dirty="0">
              <a:latin typeface="Arial Rounded MT Bold" panose="020F0704030504030204" pitchFamily="34" charset="0"/>
            </a:endParaRPr>
          </a:p>
          <a:p>
            <a:endParaRPr lang="en-US" dirty="0" smtClean="0"/>
          </a:p>
          <a:p>
            <a:endParaRPr lang="en-US" dirty="0" smtClean="0"/>
          </a:p>
        </p:txBody>
      </p:sp>
    </p:spTree>
    <p:extLst>
      <p:ext uri="{BB962C8B-B14F-4D97-AF65-F5344CB8AC3E}">
        <p14:creationId xmlns:p14="http://schemas.microsoft.com/office/powerpoint/2010/main" val="2470322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 of architecture and sculpture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455" y="2060812"/>
            <a:ext cx="4150407" cy="42444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483" y="2060812"/>
            <a:ext cx="4478792" cy="4244454"/>
          </a:xfrm>
          <a:prstGeom prst="rect">
            <a:avLst/>
          </a:prstGeom>
        </p:spPr>
      </p:pic>
    </p:spTree>
    <p:extLst>
      <p:ext uri="{BB962C8B-B14F-4D97-AF65-F5344CB8AC3E}">
        <p14:creationId xmlns:p14="http://schemas.microsoft.com/office/powerpoint/2010/main" val="202083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2" y="104633"/>
            <a:ext cx="8596668" cy="1320800"/>
          </a:xfrm>
        </p:spPr>
        <p:txBody>
          <a:bodyPr>
            <a:normAutofit/>
          </a:bodyPr>
          <a:lstStyle/>
          <a:p>
            <a:r>
              <a:rPr lang="en-US" sz="4000" b="1" dirty="0" smtClean="0">
                <a:latin typeface="Arial Rounded MT Bold" panose="020F0704030504030204" pitchFamily="34" charset="0"/>
              </a:rPr>
              <a:t> </a:t>
            </a:r>
            <a:r>
              <a:rPr lang="en-US" sz="4000" b="1" u="sng" dirty="0" smtClean="0">
                <a:latin typeface="Arial Rounded MT Bold" panose="020F0704030504030204" pitchFamily="34" charset="0"/>
              </a:rPr>
              <a:t>Indian Architecture and sculpture</a:t>
            </a:r>
            <a:endParaRPr lang="en-US" sz="4000" b="1" u="sng" dirty="0">
              <a:latin typeface="Arial Rounded MT Bold" panose="020F0704030504030204" pitchFamily="34" charset="0"/>
            </a:endParaRPr>
          </a:p>
        </p:txBody>
      </p:sp>
      <p:graphicFrame>
        <p:nvGraphicFramePr>
          <p:cNvPr id="5" name="Content Placeholder 4"/>
          <p:cNvGraphicFramePr>
            <a:graphicFrameLocks noGrp="1"/>
          </p:cNvGraphicFramePr>
          <p:nvPr>
            <p:ph idx="1"/>
            <p:extLst/>
          </p:nvPr>
        </p:nvGraphicFramePr>
        <p:xfrm>
          <a:off x="677863" y="873458"/>
          <a:ext cx="9571606" cy="5984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810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278" y="0"/>
            <a:ext cx="8596668" cy="1320800"/>
          </a:xfrm>
        </p:spPr>
        <p:txBody>
          <a:bodyPr>
            <a:normAutofit/>
          </a:bodyPr>
          <a:lstStyle/>
          <a:p>
            <a:r>
              <a:rPr lang="en-US" sz="4400" dirty="0"/>
              <a:t> </a:t>
            </a:r>
            <a:r>
              <a:rPr lang="en-US" sz="4400" dirty="0" smtClean="0"/>
              <a:t>    </a:t>
            </a:r>
            <a:r>
              <a:rPr lang="en-US" sz="4400" b="1" u="sng" dirty="0" smtClean="0"/>
              <a:t>1.Indus valley civilization</a:t>
            </a:r>
            <a:endParaRPr lang="en-US" sz="4400" b="1" u="sng" dirty="0"/>
          </a:p>
        </p:txBody>
      </p:sp>
      <p:sp>
        <p:nvSpPr>
          <p:cNvPr id="3" name="Content Placeholder 2"/>
          <p:cNvSpPr>
            <a:spLocks noGrp="1"/>
          </p:cNvSpPr>
          <p:nvPr>
            <p:ph idx="1"/>
          </p:nvPr>
        </p:nvSpPr>
        <p:spPr>
          <a:xfrm>
            <a:off x="1127710" y="832514"/>
            <a:ext cx="8725974" cy="5882184"/>
          </a:xfrm>
        </p:spPr>
        <p:txBody>
          <a:bodyPr>
            <a:normAutofit fontScale="92500" lnSpcReduction="20000"/>
          </a:bodyPr>
          <a:lstStyle/>
          <a:p>
            <a:r>
              <a:rPr lang="en-US" sz="3200" b="1" u="sng" dirty="0" smtClean="0">
                <a:solidFill>
                  <a:srgbClr val="FFC000"/>
                </a:solidFill>
              </a:rPr>
              <a:t>Architecture</a:t>
            </a:r>
          </a:p>
          <a:p>
            <a:pPr marL="0" indent="0">
              <a:buNone/>
            </a:pPr>
            <a:r>
              <a:rPr lang="en-US" sz="3200" dirty="0" smtClean="0"/>
              <a:t>1.Town planning</a:t>
            </a:r>
          </a:p>
          <a:p>
            <a:pPr marL="0" indent="0">
              <a:buNone/>
            </a:pPr>
            <a:r>
              <a:rPr lang="en-US" sz="3200" dirty="0" smtClean="0"/>
              <a:t>2.Public bath</a:t>
            </a:r>
          </a:p>
          <a:p>
            <a:pPr marL="0" indent="0">
              <a:buNone/>
            </a:pPr>
            <a:r>
              <a:rPr lang="en-US" sz="3200" dirty="0" smtClean="0"/>
              <a:t>3.Granaries</a:t>
            </a:r>
          </a:p>
          <a:p>
            <a:pPr marL="0" indent="0">
              <a:buNone/>
            </a:pPr>
            <a:r>
              <a:rPr lang="en-US" sz="3200" dirty="0" smtClean="0"/>
              <a:t>4.dockyard</a:t>
            </a:r>
          </a:p>
          <a:p>
            <a:r>
              <a:rPr lang="en-US" sz="3200" b="1" u="sng" dirty="0" smtClean="0">
                <a:solidFill>
                  <a:srgbClr val="FFC000"/>
                </a:solidFill>
              </a:rPr>
              <a:t>Sculpture</a:t>
            </a:r>
          </a:p>
          <a:p>
            <a:pPr marL="0" indent="0">
              <a:buNone/>
            </a:pPr>
            <a:r>
              <a:rPr lang="en-US" sz="3200" dirty="0" smtClean="0">
                <a:solidFill>
                  <a:schemeClr val="tx1"/>
                </a:solidFill>
              </a:rPr>
              <a:t>1.Bronze and terracotta sculpture</a:t>
            </a:r>
          </a:p>
          <a:p>
            <a:pPr marL="0" indent="0">
              <a:buNone/>
            </a:pPr>
            <a:r>
              <a:rPr lang="en-US" sz="3200" dirty="0" smtClean="0">
                <a:solidFill>
                  <a:schemeClr val="tx1"/>
                </a:solidFill>
              </a:rPr>
              <a:t>2.Seals</a:t>
            </a:r>
          </a:p>
          <a:p>
            <a:pPr marL="0" indent="0">
              <a:buNone/>
            </a:pPr>
            <a:r>
              <a:rPr lang="en-US" sz="3200" dirty="0" smtClean="0">
                <a:solidFill>
                  <a:schemeClr val="tx1"/>
                </a:solidFill>
              </a:rPr>
              <a:t>3.Stone sculpture</a:t>
            </a:r>
          </a:p>
          <a:p>
            <a:r>
              <a:rPr lang="en-US" sz="3200" b="1" u="sng" dirty="0" err="1" smtClean="0">
                <a:solidFill>
                  <a:srgbClr val="FFC000"/>
                </a:solidFill>
              </a:rPr>
              <a:t>Miscelleneous</a:t>
            </a:r>
            <a:endParaRPr lang="en-US" sz="3200" dirty="0">
              <a:solidFill>
                <a:schemeClr val="tx1"/>
              </a:solidFill>
            </a:endParaRPr>
          </a:p>
          <a:p>
            <a:pPr marL="0" indent="0">
              <a:buNone/>
            </a:pPr>
            <a:r>
              <a:rPr lang="en-US" sz="3200" dirty="0" smtClean="0">
                <a:solidFill>
                  <a:schemeClr val="tx1"/>
                </a:solidFill>
              </a:rPr>
              <a:t>1.Ornaments</a:t>
            </a:r>
          </a:p>
          <a:p>
            <a:pPr marL="0" indent="0">
              <a:buNone/>
            </a:pPr>
            <a:r>
              <a:rPr lang="en-US" sz="3200" dirty="0" smtClean="0">
                <a:solidFill>
                  <a:schemeClr val="tx1"/>
                </a:solidFill>
              </a:rPr>
              <a:t>2.pottery</a:t>
            </a:r>
          </a:p>
          <a:p>
            <a:pPr marL="0" indent="0">
              <a:buNone/>
            </a:pP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835" y="989677"/>
            <a:ext cx="4772419" cy="2581801"/>
          </a:xfrm>
          <a:prstGeom prst="rect">
            <a:avLst/>
          </a:prstGeom>
        </p:spPr>
      </p:pic>
    </p:spTree>
    <p:extLst>
      <p:ext uri="{BB962C8B-B14F-4D97-AF65-F5344CB8AC3E}">
        <p14:creationId xmlns:p14="http://schemas.microsoft.com/office/powerpoint/2010/main" val="1438707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519"/>
            <a:ext cx="8596668" cy="1320800"/>
          </a:xfrm>
        </p:spPr>
        <p:txBody>
          <a:bodyPr/>
          <a:lstStyle/>
          <a:p>
            <a:r>
              <a:rPr lang="en-US" dirty="0" smtClean="0"/>
              <a:t>           </a:t>
            </a:r>
            <a:r>
              <a:rPr lang="en-US" b="1" u="sng" dirty="0" smtClean="0"/>
              <a:t>Indus valley architecture</a:t>
            </a:r>
            <a:endParaRPr lang="en-US" b="1" u="sng" dirty="0"/>
          </a:p>
        </p:txBody>
      </p:sp>
      <p:sp>
        <p:nvSpPr>
          <p:cNvPr id="3" name="Content Placeholder 2"/>
          <p:cNvSpPr>
            <a:spLocks noGrp="1"/>
          </p:cNvSpPr>
          <p:nvPr>
            <p:ph idx="1"/>
          </p:nvPr>
        </p:nvSpPr>
        <p:spPr>
          <a:xfrm>
            <a:off x="677334" y="1050879"/>
            <a:ext cx="8596668" cy="4990484"/>
          </a:xfrm>
        </p:spPr>
        <p:txBody>
          <a:bodyPr>
            <a:normAutofit fontScale="92500" lnSpcReduction="10000"/>
          </a:bodyPr>
          <a:lstStyle/>
          <a:p>
            <a:r>
              <a:rPr lang="en-US" sz="3600" dirty="0" smtClean="0">
                <a:latin typeface="Arial Rounded MT Bold" panose="020F0704030504030204" pitchFamily="34" charset="0"/>
              </a:rPr>
              <a:t>Indigenous art</a:t>
            </a:r>
          </a:p>
          <a:p>
            <a:r>
              <a:rPr lang="en-US" sz="3600" dirty="0" smtClean="0">
                <a:latin typeface="Arial Rounded MT Bold" panose="020F0704030504030204" pitchFamily="34" charset="0"/>
              </a:rPr>
              <a:t>No influence of outside.</a:t>
            </a:r>
          </a:p>
          <a:p>
            <a:r>
              <a:rPr lang="en-US" sz="3600" dirty="0" smtClean="0">
                <a:latin typeface="Arial Rounded MT Bold" panose="020F0704030504030204" pitchFamily="34" charset="0"/>
              </a:rPr>
              <a:t>Different from ancient and medieval architecture.</a:t>
            </a:r>
          </a:p>
          <a:p>
            <a:r>
              <a:rPr lang="en-US" sz="3600" dirty="0" smtClean="0">
                <a:latin typeface="Arial Rounded MT Bold" panose="020F0704030504030204" pitchFamily="34" charset="0"/>
              </a:rPr>
              <a:t>No integral use of sculpture.</a:t>
            </a:r>
          </a:p>
          <a:p>
            <a:r>
              <a:rPr lang="en-US" sz="3600" dirty="0" smtClean="0">
                <a:latin typeface="Arial Rounded MT Bold" panose="020F0704030504030204" pitchFamily="34" charset="0"/>
              </a:rPr>
              <a:t>Concentration on utility factor rather then artistic factor.</a:t>
            </a:r>
          </a:p>
          <a:p>
            <a:pPr marL="0" indent="0">
              <a:buNone/>
            </a:pPr>
            <a:r>
              <a:rPr lang="en-US" sz="3600" dirty="0" smtClean="0">
                <a:latin typeface="Arial Rounded MT Bold" panose="020F0704030504030204" pitchFamily="34" charset="0"/>
              </a:rPr>
              <a:t>(Decorative embellishment may have been lost over time)</a:t>
            </a:r>
          </a:p>
          <a:p>
            <a:pPr marL="0" indent="0">
              <a:buNone/>
            </a:pPr>
            <a:endParaRPr lang="en-US" sz="3600" b="1" u="sng" dirty="0">
              <a:latin typeface="Arial Rounded MT Bold" panose="020F0704030504030204" pitchFamily="34" charset="0"/>
            </a:endParaRPr>
          </a:p>
        </p:txBody>
      </p:sp>
    </p:spTree>
    <p:extLst>
      <p:ext uri="{BB962C8B-B14F-4D97-AF65-F5344CB8AC3E}">
        <p14:creationId xmlns:p14="http://schemas.microsoft.com/office/powerpoint/2010/main" val="89862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                 </a:t>
            </a:r>
            <a:r>
              <a:rPr lang="en-US" sz="4000" b="1" u="sng" dirty="0" smtClean="0"/>
              <a:t>Town planning</a:t>
            </a:r>
            <a:endParaRPr lang="en-US" sz="4000" b="1" u="sng" dirty="0"/>
          </a:p>
        </p:txBody>
      </p:sp>
      <p:sp>
        <p:nvSpPr>
          <p:cNvPr id="3" name="Content Placeholder 2"/>
          <p:cNvSpPr>
            <a:spLocks noGrp="1"/>
          </p:cNvSpPr>
          <p:nvPr>
            <p:ph idx="1"/>
          </p:nvPr>
        </p:nvSpPr>
        <p:spPr>
          <a:xfrm>
            <a:off x="1132763" y="965958"/>
            <a:ext cx="8761863" cy="5677469"/>
          </a:xfrm>
        </p:spPr>
        <p:txBody>
          <a:bodyPr>
            <a:normAutofit/>
          </a:bodyPr>
          <a:lstStyle/>
          <a:p>
            <a:r>
              <a:rPr lang="en-US" sz="2400" dirty="0" smtClean="0">
                <a:latin typeface="Arial Rounded MT Bold" panose="020F0704030504030204" pitchFamily="34" charset="0"/>
              </a:rPr>
              <a:t>3</a:t>
            </a:r>
            <a:r>
              <a:rPr lang="en-US" sz="2400" baseline="30000" dirty="0" smtClean="0">
                <a:latin typeface="Arial Rounded MT Bold" panose="020F0704030504030204" pitchFamily="34" charset="0"/>
              </a:rPr>
              <a:t>rd</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milleneoum</a:t>
            </a:r>
            <a:r>
              <a:rPr lang="en-US" sz="2400" dirty="0" smtClean="0">
                <a:latin typeface="Arial Rounded MT Bold" panose="020F0704030504030204" pitchFamily="34" charset="0"/>
              </a:rPr>
              <a:t> B.C.</a:t>
            </a:r>
          </a:p>
          <a:p>
            <a:r>
              <a:rPr lang="en-US" sz="2400" dirty="0" smtClean="0">
                <a:latin typeface="Arial Rounded MT Bold" panose="020F0704030504030204" pitchFamily="34" charset="0"/>
              </a:rPr>
              <a:t>On and around Indus river bank.</a:t>
            </a:r>
          </a:p>
          <a:p>
            <a:r>
              <a:rPr lang="en-US" sz="2400" dirty="0" smtClean="0">
                <a:latin typeface="Arial Rounded MT Bold" panose="020F0704030504030204" pitchFamily="34" charset="0"/>
              </a:rPr>
              <a:t>Walled cities for security.</a:t>
            </a:r>
          </a:p>
          <a:p>
            <a:r>
              <a:rPr lang="en-US" sz="2400" dirty="0" smtClean="0">
                <a:latin typeface="Arial Rounded MT Bold" panose="020F0704030504030204" pitchFamily="34" charset="0"/>
              </a:rPr>
              <a:t>No evidence of temples or any religious structure.</a:t>
            </a:r>
          </a:p>
          <a:p>
            <a:r>
              <a:rPr lang="en-US" sz="2400" dirty="0"/>
              <a:t> </a:t>
            </a:r>
            <a:r>
              <a:rPr lang="en-US" sz="2400" dirty="0">
                <a:latin typeface="Arial Rounded MT Bold" panose="020F0704030504030204" pitchFamily="34" charset="0"/>
              </a:rPr>
              <a:t>Burnt brick was widely </a:t>
            </a:r>
            <a:r>
              <a:rPr lang="en-US" sz="2400" dirty="0" smtClean="0">
                <a:latin typeface="Arial Rounded MT Bold" panose="020F0704030504030204" pitchFamily="34" charset="0"/>
              </a:rPr>
              <a:t>used</a:t>
            </a:r>
          </a:p>
          <a:p>
            <a:r>
              <a:rPr lang="en-US" sz="2400" dirty="0">
                <a:latin typeface="Arial Rounded MT Bold" panose="020F0704030504030204" pitchFamily="34" charset="0"/>
              </a:rPr>
              <a:t>roads were wide and at right angles to one </a:t>
            </a:r>
            <a:r>
              <a:rPr lang="en-US" sz="2400" dirty="0" smtClean="0">
                <a:latin typeface="Arial Rounded MT Bold" panose="020F0704030504030204" pitchFamily="34" charset="0"/>
              </a:rPr>
              <a:t>another-rectangular grid pattern of  layout</a:t>
            </a:r>
          </a:p>
          <a:p>
            <a:r>
              <a:rPr lang="en-US" sz="2400" dirty="0" smtClean="0">
                <a:latin typeface="Arial Rounded MT Bold" panose="020F0704030504030204" pitchFamily="34" charset="0"/>
              </a:rPr>
              <a:t>Existence of assembly halls,workshops,hostels and market place</a:t>
            </a:r>
          </a:p>
          <a:p>
            <a:pPr>
              <a:buFont typeface="Wingdings" panose="05000000000000000000" pitchFamily="2" charset="2"/>
              <a:buChar char="v"/>
            </a:pPr>
            <a:endParaRPr lang="en-US" sz="2800" dirty="0" smtClean="0">
              <a:solidFill>
                <a:schemeClr val="tx1"/>
              </a:solidFill>
              <a:latin typeface="Arial Rounded MT Bold" panose="020F0704030504030204" pitchFamily="34" charset="0"/>
            </a:endParaRPr>
          </a:p>
          <a:p>
            <a:pPr marL="0" indent="0">
              <a:buNone/>
            </a:pPr>
            <a:endParaRPr lang="en-US" dirty="0"/>
          </a:p>
        </p:txBody>
      </p:sp>
    </p:spTree>
    <p:extLst>
      <p:ext uri="{BB962C8B-B14F-4D97-AF65-F5344CB8AC3E}">
        <p14:creationId xmlns:p14="http://schemas.microsoft.com/office/powerpoint/2010/main" val="3116774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42913"/>
            <a:ext cx="8596668" cy="5598449"/>
          </a:xfrm>
        </p:spPr>
        <p:txBody>
          <a:bodyPr/>
          <a:lstStyle/>
          <a:p>
            <a:r>
              <a:rPr lang="en-US" sz="2400" b="1" u="sng" dirty="0">
                <a:solidFill>
                  <a:srgbClr val="FFC000"/>
                </a:solidFill>
                <a:latin typeface="Arial Rounded MT Bold" panose="020F0704030504030204" pitchFamily="34" charset="0"/>
              </a:rPr>
              <a:t>Two parts of the town</a:t>
            </a:r>
          </a:p>
          <a:p>
            <a:pPr marL="0" indent="0">
              <a:buNone/>
            </a:pPr>
            <a:r>
              <a:rPr lang="en-US" sz="2400" dirty="0">
                <a:latin typeface="Arial Rounded MT Bold" panose="020F0704030504030204" pitchFamily="34" charset="0"/>
              </a:rPr>
              <a:t>1.</a:t>
            </a:r>
            <a:r>
              <a:rPr lang="en-US" sz="2400" u="sng" dirty="0">
                <a:latin typeface="Arial Rounded MT Bold" panose="020F0704030504030204" pitchFamily="34" charset="0"/>
              </a:rPr>
              <a:t>citadel</a:t>
            </a:r>
            <a:r>
              <a:rPr lang="en-US" sz="2400" dirty="0">
                <a:latin typeface="Arial Rounded MT Bold" panose="020F0704030504030204" pitchFamily="34" charset="0"/>
              </a:rPr>
              <a:t>-upper part-for elite class</a:t>
            </a:r>
          </a:p>
          <a:p>
            <a:pPr marL="0" indent="0">
              <a:buNone/>
            </a:pPr>
            <a:r>
              <a:rPr lang="en-US" sz="2400" dirty="0">
                <a:latin typeface="Arial Rounded MT Bold" panose="020F0704030504030204" pitchFamily="34" charset="0"/>
              </a:rPr>
              <a:t>-dominant citadel suggests some kind of political authority.</a:t>
            </a:r>
          </a:p>
          <a:p>
            <a:pPr marL="0" indent="0">
              <a:buNone/>
            </a:pPr>
            <a:r>
              <a:rPr lang="en-US" sz="2400" dirty="0">
                <a:latin typeface="Arial Rounded MT Bold" panose="020F0704030504030204" pitchFamily="34" charset="0"/>
              </a:rPr>
              <a:t>2.</a:t>
            </a:r>
            <a:r>
              <a:rPr lang="en-US" sz="2400" u="sng" dirty="0">
                <a:latin typeface="Arial Rounded MT Bold" panose="020F0704030504030204" pitchFamily="34" charset="0"/>
              </a:rPr>
              <a:t>non-citadel-</a:t>
            </a:r>
            <a:r>
              <a:rPr lang="en-US" sz="2400" dirty="0">
                <a:latin typeface="Arial Rounded MT Bold" panose="020F0704030504030204" pitchFamily="34" charset="0"/>
              </a:rPr>
              <a:t>lower part-for common </a:t>
            </a:r>
            <a:r>
              <a:rPr lang="en-US" sz="2400" dirty="0" smtClean="0">
                <a:latin typeface="Arial Rounded MT Bold" panose="020F0704030504030204" pitchFamily="34" charset="0"/>
              </a:rPr>
              <a:t>people</a:t>
            </a:r>
          </a:p>
          <a:p>
            <a:pPr marL="0" indent="0">
              <a:buNone/>
            </a:pPr>
            <a:endParaRPr lang="en-US" dirty="0" smtClean="0">
              <a:latin typeface="Arial Rounded MT Bold" panose="020F0704030504030204" pitchFamily="34" charset="0"/>
            </a:endParaRPr>
          </a:p>
          <a:p>
            <a:pPr marL="0" indent="0">
              <a:buNone/>
            </a:pPr>
            <a:endParaRPr lang="en-US" dirty="0">
              <a:latin typeface="Arial Rounded MT Bold" panose="020F0704030504030204" pitchFamily="34" charset="0"/>
            </a:endParaRPr>
          </a:p>
          <a:p>
            <a:pPr marL="0" indent="0">
              <a:buNone/>
            </a:pPr>
            <a:endParaRPr lang="en-US" dirty="0">
              <a:latin typeface="Arial Rounded MT Bold" panose="020F07040305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025866"/>
            <a:ext cx="5123391" cy="2803434"/>
          </a:xfrm>
          <a:prstGeom prst="rect">
            <a:avLst/>
          </a:prstGeom>
        </p:spPr>
      </p:pic>
    </p:spTree>
    <p:extLst>
      <p:ext uri="{BB962C8B-B14F-4D97-AF65-F5344CB8AC3E}">
        <p14:creationId xmlns:p14="http://schemas.microsoft.com/office/powerpoint/2010/main" val="75768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872" y="2411105"/>
            <a:ext cx="8596668" cy="1320800"/>
          </a:xfrm>
        </p:spPr>
        <p:txBody>
          <a:bodyPr>
            <a:noAutofit/>
          </a:bodyPr>
          <a:lstStyle/>
          <a:p>
            <a:r>
              <a:rPr lang="en-US" sz="5400" b="1" dirty="0" smtClean="0">
                <a:latin typeface="Arial Rounded MT Bold" panose="020F0704030504030204" pitchFamily="34" charset="0"/>
              </a:rPr>
              <a:t>Slides are available on </a:t>
            </a:r>
            <a:r>
              <a:rPr lang="en-US" sz="5400" b="1" u="sng" dirty="0" smtClean="0">
                <a:solidFill>
                  <a:srgbClr val="FFC000"/>
                </a:solidFill>
                <a:latin typeface="Arial Rounded MT Bold" panose="020F0704030504030204" pitchFamily="34" charset="0"/>
              </a:rPr>
              <a:t>mrunal.org</a:t>
            </a:r>
            <a:endParaRPr lang="en-US" sz="5400" b="1" u="sng" dirty="0">
              <a:solidFill>
                <a:srgbClr val="FFC000"/>
              </a:solidFill>
              <a:latin typeface="Arial Rounded MT Bold" panose="020F0704030504030204" pitchFamily="34" charset="0"/>
            </a:endParaRPr>
          </a:p>
        </p:txBody>
      </p:sp>
    </p:spTree>
    <p:extLst>
      <p:ext uri="{BB962C8B-B14F-4D97-AF65-F5344CB8AC3E}">
        <p14:creationId xmlns:p14="http://schemas.microsoft.com/office/powerpoint/2010/main" val="1529558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85750"/>
            <a:ext cx="8881005" cy="6329363"/>
          </a:xfrm>
        </p:spPr>
        <p:txBody>
          <a:bodyPr>
            <a:normAutofit/>
          </a:bodyPr>
          <a:lstStyle/>
          <a:p>
            <a:r>
              <a:rPr lang="en-US" sz="2400" b="1" u="sng" dirty="0" smtClean="0">
                <a:solidFill>
                  <a:srgbClr val="FFC000"/>
                </a:solidFill>
                <a:latin typeface="Arial Rounded MT Bold" panose="020F0704030504030204" pitchFamily="34" charset="0"/>
              </a:rPr>
              <a:t>Houses</a:t>
            </a:r>
          </a:p>
          <a:p>
            <a:endParaRPr lang="en-US" sz="2400" b="1" u="sng" dirty="0">
              <a:solidFill>
                <a:srgbClr val="FFC000"/>
              </a:solidFill>
              <a:latin typeface="Arial Rounded MT Bold" panose="020F0704030504030204" pitchFamily="34" charset="0"/>
            </a:endParaRPr>
          </a:p>
          <a:p>
            <a:endParaRPr lang="en-US" sz="2400" b="1" u="sng" dirty="0" smtClean="0">
              <a:solidFill>
                <a:srgbClr val="FFC000"/>
              </a:solidFill>
              <a:latin typeface="Arial Rounded MT Bold" panose="020F0704030504030204" pitchFamily="34" charset="0"/>
            </a:endParaRPr>
          </a:p>
          <a:p>
            <a:endParaRPr lang="en-US" sz="2400" b="1" u="sng" dirty="0">
              <a:solidFill>
                <a:srgbClr val="FFC000"/>
              </a:solidFill>
              <a:latin typeface="Arial Rounded MT Bold" panose="020F0704030504030204" pitchFamily="34" charset="0"/>
            </a:endParaRPr>
          </a:p>
          <a:p>
            <a:endParaRPr lang="en-US" sz="2400" b="1" u="sng" dirty="0" smtClean="0">
              <a:solidFill>
                <a:srgbClr val="FFC000"/>
              </a:solidFill>
              <a:latin typeface="Arial Rounded MT Bold" panose="020F0704030504030204" pitchFamily="34" charset="0"/>
            </a:endParaRPr>
          </a:p>
          <a:p>
            <a:endParaRPr lang="en-US" sz="2400" b="1" u="sng" dirty="0">
              <a:solidFill>
                <a:srgbClr val="FFC000"/>
              </a:solidFill>
              <a:latin typeface="Arial Rounded MT Bold" panose="020F0704030504030204" pitchFamily="34" charset="0"/>
            </a:endParaRPr>
          </a:p>
          <a:p>
            <a:pPr>
              <a:buFont typeface="Wingdings" panose="05000000000000000000" pitchFamily="2" charset="2"/>
              <a:buChar char="v"/>
            </a:pPr>
            <a:r>
              <a:rPr lang="en-US" sz="2400" dirty="0">
                <a:solidFill>
                  <a:schemeClr val="tx1"/>
                </a:solidFill>
                <a:latin typeface="Arial Rounded MT Bold" panose="020F0704030504030204" pitchFamily="34" charset="0"/>
              </a:rPr>
              <a:t>Built of begged clay</a:t>
            </a:r>
          </a:p>
          <a:p>
            <a:pPr>
              <a:buFont typeface="Wingdings" panose="05000000000000000000" pitchFamily="2" charset="2"/>
              <a:buChar char="v"/>
            </a:pPr>
            <a:r>
              <a:rPr lang="en-US" sz="2400" dirty="0">
                <a:solidFill>
                  <a:schemeClr val="tx1"/>
                </a:solidFill>
                <a:latin typeface="Arial Rounded MT Bold" panose="020F0704030504030204" pitchFamily="34" charset="0"/>
              </a:rPr>
              <a:t>Fixed size</a:t>
            </a:r>
          </a:p>
          <a:p>
            <a:pPr>
              <a:buFont typeface="Wingdings" panose="05000000000000000000" pitchFamily="2" charset="2"/>
              <a:buChar char="v"/>
            </a:pPr>
            <a:r>
              <a:rPr lang="en-US" sz="2400" dirty="0">
                <a:solidFill>
                  <a:schemeClr val="tx1"/>
                </a:solidFill>
                <a:latin typeface="Arial Rounded MT Bold" panose="020F0704030504030204" pitchFamily="34" charset="0"/>
              </a:rPr>
              <a:t>Use of stone and wood</a:t>
            </a:r>
          </a:p>
          <a:p>
            <a:pPr>
              <a:buFont typeface="Wingdings" panose="05000000000000000000" pitchFamily="2" charset="2"/>
              <a:buChar char="v"/>
            </a:pPr>
            <a:r>
              <a:rPr lang="en-US" sz="2400" dirty="0">
                <a:solidFill>
                  <a:schemeClr val="tx1"/>
                </a:solidFill>
                <a:latin typeface="Arial Rounded MT Bold" panose="020F0704030504030204" pitchFamily="34" charset="0"/>
              </a:rPr>
              <a:t>Included </a:t>
            </a:r>
            <a:r>
              <a:rPr lang="en-US" sz="2400" dirty="0" smtClean="0">
                <a:solidFill>
                  <a:schemeClr val="tx1"/>
                </a:solidFill>
                <a:latin typeface="Arial Rounded MT Bold" panose="020F0704030504030204" pitchFamily="34" charset="0"/>
              </a:rPr>
              <a:t>bath,upper-storeys </a:t>
            </a:r>
            <a:r>
              <a:rPr lang="en-US" sz="2400" dirty="0">
                <a:solidFill>
                  <a:schemeClr val="tx1"/>
                </a:solidFill>
                <a:latin typeface="Arial Rounded MT Bold" panose="020F0704030504030204" pitchFamily="34" charset="0"/>
              </a:rPr>
              <a:t>and wells</a:t>
            </a:r>
            <a:r>
              <a:rPr lang="en-US" sz="2400" dirty="0" smtClean="0">
                <a:solidFill>
                  <a:schemeClr val="tx1"/>
                </a:solidFill>
                <a:latin typeface="Arial Rounded MT Bold" panose="020F0704030504030204" pitchFamily="34" charset="0"/>
              </a:rPr>
              <a:t>.</a:t>
            </a:r>
          </a:p>
          <a:p>
            <a:pPr>
              <a:buFont typeface="Wingdings" panose="05000000000000000000" pitchFamily="2" charset="2"/>
              <a:buChar char="v"/>
            </a:pPr>
            <a:r>
              <a:rPr lang="en-US" sz="2400" dirty="0" smtClean="0">
                <a:solidFill>
                  <a:schemeClr val="tx1"/>
                </a:solidFill>
                <a:latin typeface="Arial Rounded MT Bold" panose="020F0704030504030204" pitchFamily="34" charset="0"/>
              </a:rPr>
              <a:t>Evidence of big buildings-public buildings or administrative or business </a:t>
            </a:r>
            <a:r>
              <a:rPr lang="en-US" sz="2400" dirty="0" err="1" smtClean="0">
                <a:solidFill>
                  <a:schemeClr val="tx1"/>
                </a:solidFill>
                <a:latin typeface="Arial Rounded MT Bold" panose="020F0704030504030204" pitchFamily="34" charset="0"/>
              </a:rPr>
              <a:t>centre</a:t>
            </a:r>
            <a:r>
              <a:rPr lang="en-US" sz="2400" dirty="0" smtClean="0">
                <a:solidFill>
                  <a:schemeClr val="tx1"/>
                </a:solidFill>
                <a:latin typeface="Arial Rounded MT Bold" panose="020F0704030504030204" pitchFamily="34" charset="0"/>
              </a:rPr>
              <a:t>.-pillared halls and courtyard.</a:t>
            </a:r>
          </a:p>
          <a:p>
            <a:pPr marL="0" indent="0">
              <a:buNone/>
            </a:pPr>
            <a:endParaRPr lang="en-US" sz="2400" dirty="0">
              <a:solidFill>
                <a:schemeClr val="tx1"/>
              </a:solidFill>
              <a:latin typeface="Arial Rounded MT Bold" panose="020F0704030504030204" pitchFamily="34" charset="0"/>
            </a:endParaRPr>
          </a:p>
          <a:p>
            <a:pPr marL="0" indent="0">
              <a:buNone/>
            </a:pP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117" y="921865"/>
            <a:ext cx="4007507" cy="2171700"/>
          </a:xfrm>
          <a:prstGeom prst="rect">
            <a:avLst/>
          </a:prstGeom>
        </p:spPr>
      </p:pic>
    </p:spTree>
    <p:extLst>
      <p:ext uri="{BB962C8B-B14F-4D97-AF65-F5344CB8AC3E}">
        <p14:creationId xmlns:p14="http://schemas.microsoft.com/office/powerpoint/2010/main" val="418438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5262"/>
            <a:ext cx="8596668" cy="1320800"/>
          </a:xfrm>
        </p:spPr>
        <p:txBody>
          <a:bodyPr/>
          <a:lstStyle/>
          <a:p>
            <a:r>
              <a:rPr lang="en-US" b="1" u="sng" dirty="0">
                <a:solidFill>
                  <a:srgbClr val="FFC000"/>
                </a:solidFill>
                <a:latin typeface="Arial Rounded MT Bold" panose="020F0704030504030204" pitchFamily="34" charset="0"/>
              </a:rPr>
              <a:t>Public bath</a:t>
            </a:r>
            <a:br>
              <a:rPr lang="en-US" b="1" u="sng" dirty="0">
                <a:solidFill>
                  <a:srgbClr val="FFC000"/>
                </a:solidFill>
                <a:latin typeface="Arial Rounded MT Bold" panose="020F0704030504030204" pitchFamily="34" charset="0"/>
              </a:rPr>
            </a:br>
            <a:endParaRPr lang="en-US" dirty="0"/>
          </a:p>
        </p:txBody>
      </p:sp>
      <p:sp>
        <p:nvSpPr>
          <p:cNvPr id="3" name="Content Placeholder 2"/>
          <p:cNvSpPr>
            <a:spLocks noGrp="1"/>
          </p:cNvSpPr>
          <p:nvPr>
            <p:ph idx="1"/>
          </p:nvPr>
        </p:nvSpPr>
        <p:spPr>
          <a:xfrm>
            <a:off x="677334" y="1314451"/>
            <a:ext cx="8596668" cy="4726912"/>
          </a:xfrm>
        </p:spPr>
        <p:txBody>
          <a:bodyPr>
            <a:normAutofit lnSpcReduction="10000"/>
          </a:bodyPr>
          <a:lstStyle/>
          <a:p>
            <a:pPr>
              <a:buFont typeface="Wingdings" panose="05000000000000000000" pitchFamily="2" charset="2"/>
              <a:buChar char="v"/>
            </a:pPr>
            <a:endParaRPr lang="en-US" sz="2400" dirty="0" smtClean="0">
              <a:solidFill>
                <a:schemeClr val="tx1"/>
              </a:solidFill>
              <a:latin typeface="Arial Rounded MT Bold" panose="020F0704030504030204" pitchFamily="34" charset="0"/>
            </a:endParaRPr>
          </a:p>
          <a:p>
            <a:pPr>
              <a:buFont typeface="Wingdings" panose="05000000000000000000" pitchFamily="2" charset="2"/>
              <a:buChar char="v"/>
            </a:pPr>
            <a:endParaRPr lang="en-US" sz="2400" dirty="0">
              <a:solidFill>
                <a:schemeClr val="tx1"/>
              </a:solidFill>
              <a:latin typeface="Arial Rounded MT Bold" panose="020F0704030504030204" pitchFamily="34" charset="0"/>
            </a:endParaRPr>
          </a:p>
          <a:p>
            <a:pPr>
              <a:buFont typeface="Wingdings" panose="05000000000000000000" pitchFamily="2" charset="2"/>
              <a:buChar char="v"/>
            </a:pPr>
            <a:endParaRPr lang="en-US" sz="2400" dirty="0" smtClean="0">
              <a:solidFill>
                <a:schemeClr val="tx1"/>
              </a:solidFill>
              <a:latin typeface="Arial Rounded MT Bold" panose="020F0704030504030204" pitchFamily="34" charset="0"/>
            </a:endParaRPr>
          </a:p>
          <a:p>
            <a:pPr>
              <a:buFont typeface="Wingdings" panose="05000000000000000000" pitchFamily="2" charset="2"/>
              <a:buChar char="v"/>
            </a:pPr>
            <a:endParaRPr lang="en-US" sz="2400" dirty="0">
              <a:solidFill>
                <a:schemeClr val="tx1"/>
              </a:solidFill>
              <a:latin typeface="Arial Rounded MT Bold" panose="020F0704030504030204" pitchFamily="34" charset="0"/>
            </a:endParaRPr>
          </a:p>
          <a:p>
            <a:pPr>
              <a:buFont typeface="Wingdings" panose="05000000000000000000" pitchFamily="2" charset="2"/>
              <a:buChar char="v"/>
            </a:pPr>
            <a:r>
              <a:rPr lang="en-US" sz="2400" dirty="0" smtClean="0">
                <a:solidFill>
                  <a:schemeClr val="tx1"/>
                </a:solidFill>
                <a:latin typeface="Arial Rounded MT Bold" panose="020F0704030504030204" pitchFamily="34" charset="0"/>
              </a:rPr>
              <a:t>Tank </a:t>
            </a:r>
            <a:r>
              <a:rPr lang="en-US" sz="2400" dirty="0" err="1">
                <a:solidFill>
                  <a:schemeClr val="tx1"/>
                </a:solidFill>
                <a:latin typeface="Arial Rounded MT Bold" panose="020F0704030504030204" pitchFamily="34" charset="0"/>
              </a:rPr>
              <a:t>type,stairs</a:t>
            </a:r>
            <a:endParaRPr lang="en-US" sz="2400" dirty="0">
              <a:solidFill>
                <a:schemeClr val="tx1"/>
              </a:solidFill>
              <a:latin typeface="Arial Rounded MT Bold" panose="020F0704030504030204" pitchFamily="34" charset="0"/>
            </a:endParaRPr>
          </a:p>
          <a:p>
            <a:pPr>
              <a:buFont typeface="Wingdings" panose="05000000000000000000" pitchFamily="2" charset="2"/>
              <a:buChar char="v"/>
            </a:pPr>
            <a:r>
              <a:rPr lang="en-US" sz="2400" dirty="0">
                <a:solidFill>
                  <a:schemeClr val="tx1"/>
                </a:solidFill>
                <a:latin typeface="Arial Rounded MT Bold" panose="020F0704030504030204" pitchFamily="34" charset="0"/>
              </a:rPr>
              <a:t>Small rooms along with the bath.</a:t>
            </a:r>
          </a:p>
          <a:p>
            <a:pPr>
              <a:buFont typeface="Wingdings" panose="05000000000000000000" pitchFamily="2" charset="2"/>
              <a:buChar char="v"/>
            </a:pPr>
            <a:r>
              <a:rPr lang="en-US" sz="2400" dirty="0">
                <a:solidFill>
                  <a:schemeClr val="tx1"/>
                </a:solidFill>
                <a:latin typeface="Arial Rounded MT Bold" panose="020F0704030504030204" pitchFamily="34" charset="0"/>
              </a:rPr>
              <a:t>Importance of ritual bathing.</a:t>
            </a:r>
          </a:p>
          <a:p>
            <a:pPr>
              <a:buFont typeface="Wingdings" panose="05000000000000000000" pitchFamily="2" charset="2"/>
              <a:buChar char="v"/>
            </a:pPr>
            <a:r>
              <a:rPr lang="en-US" sz="2400" dirty="0">
                <a:solidFill>
                  <a:schemeClr val="tx1"/>
                </a:solidFill>
                <a:latin typeface="Arial Rounded MT Bold" panose="020F0704030504030204" pitchFamily="34" charset="0"/>
              </a:rPr>
              <a:t>Importance of cleanliness.</a:t>
            </a:r>
          </a:p>
          <a:p>
            <a:pPr>
              <a:buFont typeface="Wingdings" panose="05000000000000000000" pitchFamily="2" charset="2"/>
              <a:buChar char="v"/>
            </a:pPr>
            <a:r>
              <a:rPr lang="en-US" sz="2400" dirty="0" err="1">
                <a:solidFill>
                  <a:schemeClr val="tx1"/>
                </a:solidFill>
                <a:latin typeface="Arial Rounded MT Bold" panose="020F0704030504030204" pitchFamily="34" charset="0"/>
              </a:rPr>
              <a:t>Ie.The</a:t>
            </a:r>
            <a:r>
              <a:rPr lang="en-US" sz="2400" dirty="0">
                <a:solidFill>
                  <a:schemeClr val="tx1"/>
                </a:solidFill>
                <a:latin typeface="Arial Rounded MT Bold" panose="020F0704030504030204" pitchFamily="34" charset="0"/>
              </a:rPr>
              <a:t> great bath of </a:t>
            </a:r>
            <a:r>
              <a:rPr lang="en-US" sz="2400" dirty="0" err="1">
                <a:solidFill>
                  <a:schemeClr val="tx1"/>
                </a:solidFill>
                <a:latin typeface="Arial Rounded MT Bold" panose="020F0704030504030204" pitchFamily="34" charset="0"/>
              </a:rPr>
              <a:t>mohe</a:t>
            </a:r>
            <a:r>
              <a:rPr lang="en-US" sz="2400" dirty="0">
                <a:solidFill>
                  <a:schemeClr val="tx1"/>
                </a:solidFill>
                <a:latin typeface="Arial Rounded MT Bold" panose="020F0704030504030204" pitchFamily="34" charset="0"/>
              </a:rPr>
              <a:t>-jo-</a:t>
            </a:r>
            <a:r>
              <a:rPr lang="en-US" sz="2400" dirty="0" err="1">
                <a:solidFill>
                  <a:schemeClr val="tx1"/>
                </a:solidFill>
                <a:latin typeface="Arial Rounded MT Bold" panose="020F0704030504030204" pitchFamily="34" charset="0"/>
              </a:rPr>
              <a:t>daro</a:t>
            </a:r>
            <a:r>
              <a:rPr lang="en-US" sz="2400" dirty="0">
                <a:solidFill>
                  <a:schemeClr val="tx1"/>
                </a:solidFill>
                <a:latin typeface="Arial Rounded MT Bold" panose="020F0704030504030204" pitchFamily="34" charset="0"/>
              </a:rPr>
              <a:t>.</a:t>
            </a:r>
          </a:p>
          <a:p>
            <a:pPr>
              <a:buFont typeface="Wingdings" panose="05000000000000000000" pitchFamily="2" charset="2"/>
              <a:buChar char="v"/>
            </a:pPr>
            <a:r>
              <a:rPr lang="en-US" sz="2400" dirty="0">
                <a:solidFill>
                  <a:schemeClr val="tx1"/>
                </a:solidFill>
                <a:latin typeface="Arial Rounded MT Bold" panose="020F0704030504030204" pitchFamily="34" charset="0"/>
              </a:rPr>
              <a:t>Still functional. No leakages or cracks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538" y="985839"/>
            <a:ext cx="4719729" cy="2085974"/>
          </a:xfrm>
          <a:prstGeom prst="rect">
            <a:avLst/>
          </a:prstGeom>
        </p:spPr>
      </p:pic>
    </p:spTree>
    <p:extLst>
      <p:ext uri="{BB962C8B-B14F-4D97-AF65-F5344CB8AC3E}">
        <p14:creationId xmlns:p14="http://schemas.microsoft.com/office/powerpoint/2010/main" val="403247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979" y="341196"/>
            <a:ext cx="8605262" cy="6196082"/>
          </a:xfrm>
        </p:spPr>
        <p:txBody>
          <a:bodyPr>
            <a:normAutofit/>
          </a:bodyPr>
          <a:lstStyle/>
          <a:p>
            <a:r>
              <a:rPr lang="en-US" sz="2400" b="1" u="sng" dirty="0" smtClean="0">
                <a:solidFill>
                  <a:srgbClr val="FFC000"/>
                </a:solidFill>
              </a:rPr>
              <a:t>Granaries</a:t>
            </a:r>
          </a:p>
          <a:p>
            <a:pPr>
              <a:buFont typeface="Wingdings" panose="05000000000000000000" pitchFamily="2" charset="2"/>
              <a:buChar char="v"/>
            </a:pPr>
            <a:r>
              <a:rPr lang="en-US" sz="2400" dirty="0" smtClean="0"/>
              <a:t>Found in citadel</a:t>
            </a:r>
          </a:p>
          <a:p>
            <a:pPr>
              <a:buFont typeface="Wingdings" panose="05000000000000000000" pitchFamily="2" charset="2"/>
              <a:buChar char="v"/>
            </a:pPr>
            <a:r>
              <a:rPr lang="en-US" sz="2400" dirty="0" smtClean="0"/>
              <a:t>Intelligent construction-strategic air ducts and platform </a:t>
            </a:r>
          </a:p>
          <a:p>
            <a:r>
              <a:rPr lang="en-US" sz="2400" b="1" u="sng" dirty="0" smtClean="0">
                <a:solidFill>
                  <a:srgbClr val="FFC000"/>
                </a:solidFill>
              </a:rPr>
              <a:t>Drainage system</a:t>
            </a:r>
          </a:p>
          <a:p>
            <a:endParaRPr lang="en-US" sz="2400" b="1" u="sng" dirty="0" smtClean="0">
              <a:solidFill>
                <a:srgbClr val="FFC000"/>
              </a:solidFill>
            </a:endParaRPr>
          </a:p>
          <a:p>
            <a:endParaRPr lang="en-US" sz="2400" b="1" u="sng" dirty="0">
              <a:solidFill>
                <a:srgbClr val="FFC000"/>
              </a:solidFill>
            </a:endParaRPr>
          </a:p>
          <a:p>
            <a:endParaRPr lang="en-US" sz="2400" b="1" u="sng" dirty="0" smtClean="0">
              <a:solidFill>
                <a:srgbClr val="FFC000"/>
              </a:solidFill>
            </a:endParaRPr>
          </a:p>
          <a:p>
            <a:endParaRPr lang="en-US" sz="2400" b="1" u="sng" dirty="0">
              <a:solidFill>
                <a:srgbClr val="FFC000"/>
              </a:solidFill>
            </a:endParaRPr>
          </a:p>
          <a:p>
            <a:endParaRPr lang="en-US" sz="2400" b="1" u="sng" dirty="0" smtClean="0">
              <a:solidFill>
                <a:srgbClr val="FFC000"/>
              </a:solidFill>
            </a:endParaRPr>
          </a:p>
          <a:p>
            <a:endParaRPr lang="en-US" sz="2400" b="1" u="sng" dirty="0" smtClean="0">
              <a:solidFill>
                <a:srgbClr val="FFC000"/>
              </a:solidFill>
            </a:endParaRPr>
          </a:p>
          <a:p>
            <a:pPr>
              <a:buFont typeface="Wingdings" panose="05000000000000000000" pitchFamily="2" charset="2"/>
              <a:buChar char="v"/>
            </a:pPr>
            <a:r>
              <a:rPr lang="en-US" sz="2400" dirty="0" smtClean="0"/>
              <a:t>Almost like modern system</a:t>
            </a:r>
          </a:p>
          <a:p>
            <a:pPr>
              <a:buFont typeface="Wingdings" panose="05000000000000000000" pitchFamily="2" charset="2"/>
              <a:buChar char="v"/>
            </a:pPr>
            <a:r>
              <a:rPr lang="en-US" sz="2400" dirty="0" smtClean="0"/>
              <a:t>Temporarily covered drains-cleaning purpose</a:t>
            </a:r>
          </a:p>
          <a:p>
            <a:pPr marL="0" indent="0">
              <a:buNone/>
            </a:pPr>
            <a:endParaRPr lang="en-US" dirty="0" smtClean="0"/>
          </a:p>
          <a:p>
            <a:pPr>
              <a:buFont typeface="Wingdings" panose="05000000000000000000" pitchFamily="2" charset="2"/>
              <a:buChar char="v"/>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61" y="2739314"/>
            <a:ext cx="3637770" cy="214279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610" y="2739314"/>
            <a:ext cx="2871788" cy="2142796"/>
          </a:xfrm>
          <a:prstGeom prst="rect">
            <a:avLst/>
          </a:prstGeom>
        </p:spPr>
      </p:pic>
    </p:spTree>
    <p:extLst>
      <p:ext uri="{BB962C8B-B14F-4D97-AF65-F5344CB8AC3E}">
        <p14:creationId xmlns:p14="http://schemas.microsoft.com/office/powerpoint/2010/main" val="2779040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C000"/>
                </a:solidFill>
              </a:rPr>
              <a:t>Dockyard of </a:t>
            </a:r>
            <a:r>
              <a:rPr lang="en-US" b="1" u="sng" dirty="0" err="1">
                <a:solidFill>
                  <a:srgbClr val="FFC000"/>
                </a:solidFill>
              </a:rPr>
              <a:t>Lothal</a:t>
            </a:r>
            <a:r>
              <a:rPr lang="en-US" b="1" u="sng" dirty="0">
                <a:solidFill>
                  <a:srgbClr val="FFC000"/>
                </a:solidFill>
              </a:rPr>
              <a:t/>
            </a:r>
            <a:br>
              <a:rPr lang="en-US" b="1" u="sng" dirty="0">
                <a:solidFill>
                  <a:srgbClr val="FFC000"/>
                </a:solidFill>
              </a:rPr>
            </a:br>
            <a:endParaRPr lang="en-US" dirty="0"/>
          </a:p>
        </p:txBody>
      </p:sp>
      <p:sp>
        <p:nvSpPr>
          <p:cNvPr id="3" name="Content Placeholder 2"/>
          <p:cNvSpPr>
            <a:spLocks noGrp="1"/>
          </p:cNvSpPr>
          <p:nvPr>
            <p:ph idx="1"/>
          </p:nvPr>
        </p:nvSpPr>
        <p:spPr>
          <a:xfrm>
            <a:off x="677334" y="2559050"/>
            <a:ext cx="9923991" cy="3626774"/>
          </a:xfrm>
        </p:spPr>
        <p:txBody>
          <a:bodyPr>
            <a:noAutofit/>
          </a:bodyPr>
          <a:lstStyle/>
          <a:p>
            <a:pPr>
              <a:buFont typeface="Wingdings" panose="05000000000000000000" pitchFamily="2" charset="2"/>
              <a:buChar char="v"/>
            </a:pPr>
            <a:r>
              <a:rPr lang="en-US" sz="2400" dirty="0" smtClean="0"/>
              <a:t>The </a:t>
            </a:r>
            <a:r>
              <a:rPr lang="en-US" sz="2400" dirty="0"/>
              <a:t>dockyard was located away from the main current to avoid deposition of silt.</a:t>
            </a:r>
          </a:p>
          <a:p>
            <a:pPr>
              <a:buFont typeface="Wingdings" panose="05000000000000000000" pitchFamily="2" charset="2"/>
              <a:buChar char="v"/>
            </a:pPr>
            <a:r>
              <a:rPr lang="en-US" sz="2400" dirty="0"/>
              <a:t> It is speculated that </a:t>
            </a:r>
            <a:r>
              <a:rPr lang="en-US" sz="2400" dirty="0" err="1"/>
              <a:t>Lothal</a:t>
            </a:r>
            <a:r>
              <a:rPr lang="en-US" sz="2400" dirty="0"/>
              <a:t> engineers studied tidal movements, and their effects on brick-built structures, since the walls are of kiln-burnt bricks.</a:t>
            </a:r>
          </a:p>
          <a:p>
            <a:pPr>
              <a:buFont typeface="Wingdings" panose="05000000000000000000" pitchFamily="2" charset="2"/>
              <a:buChar char="v"/>
            </a:pPr>
            <a:r>
              <a:rPr lang="en-US" sz="2400" dirty="0"/>
              <a:t>The dock, with a canal opening to allow water to flow into the river, thereby maintaining a stable water level.</a:t>
            </a:r>
          </a:p>
          <a:p>
            <a:pPr>
              <a:buFont typeface="Wingdings" panose="05000000000000000000" pitchFamily="2" charset="2"/>
              <a:buChar char="v"/>
            </a:pPr>
            <a:r>
              <a:rPr lang="en-US" sz="2400" dirty="0"/>
              <a:t>The dock also possessed a </a:t>
            </a:r>
            <a:r>
              <a:rPr lang="en-US" sz="2400" i="1" dirty="0"/>
              <a:t>lock-gate</a:t>
            </a:r>
            <a:r>
              <a:rPr lang="en-US" sz="2400" dirty="0"/>
              <a:t> system—a wooden door could be lowered at the mouth of the outlet to retain a minimum column of water in the basin so as to ensure floatation at low tides.</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329" y="157162"/>
            <a:ext cx="3509963" cy="2559050"/>
          </a:xfrm>
          <a:prstGeom prst="rect">
            <a:avLst/>
          </a:prstGeom>
        </p:spPr>
      </p:pic>
    </p:spTree>
    <p:extLst>
      <p:ext uri="{BB962C8B-B14F-4D97-AF65-F5344CB8AC3E}">
        <p14:creationId xmlns:p14="http://schemas.microsoft.com/office/powerpoint/2010/main" val="581958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3837"/>
            <a:ext cx="8596668" cy="1320800"/>
          </a:xfrm>
        </p:spPr>
        <p:txBody>
          <a:bodyPr/>
          <a:lstStyle/>
          <a:p>
            <a:r>
              <a:rPr lang="en-US" dirty="0" smtClean="0"/>
              <a:t>             </a:t>
            </a:r>
            <a:r>
              <a:rPr lang="en-US" b="1" u="sng" dirty="0" smtClean="0"/>
              <a:t>Indus valley sculpture</a:t>
            </a:r>
            <a:endParaRPr lang="en-US" b="1" u="sng" dirty="0"/>
          </a:p>
        </p:txBody>
      </p:sp>
      <p:sp>
        <p:nvSpPr>
          <p:cNvPr id="3" name="Content Placeholder 2"/>
          <p:cNvSpPr>
            <a:spLocks noGrp="1"/>
          </p:cNvSpPr>
          <p:nvPr>
            <p:ph idx="1"/>
          </p:nvPr>
        </p:nvSpPr>
        <p:spPr>
          <a:xfrm>
            <a:off x="677334" y="1405719"/>
            <a:ext cx="8596667" cy="5254388"/>
          </a:xfrm>
        </p:spPr>
        <p:txBody>
          <a:bodyPr>
            <a:normAutofit fontScale="85000" lnSpcReduction="20000"/>
          </a:bodyPr>
          <a:lstStyle/>
          <a:p>
            <a:r>
              <a:rPr lang="en-US" sz="3200" b="1" u="sng" dirty="0" smtClean="0">
                <a:solidFill>
                  <a:srgbClr val="FFC000"/>
                </a:solidFill>
                <a:latin typeface="Arial Black" panose="020B0A04020102020204" pitchFamily="34" charset="0"/>
              </a:rPr>
              <a:t>Seals</a:t>
            </a:r>
          </a:p>
          <a:p>
            <a:endParaRPr lang="en-US" sz="3200" b="1" u="sng" dirty="0">
              <a:solidFill>
                <a:srgbClr val="FFC000"/>
              </a:solidFill>
              <a:latin typeface="Arial Black" panose="020B0A04020102020204" pitchFamily="34" charset="0"/>
            </a:endParaRPr>
          </a:p>
          <a:p>
            <a:endParaRPr lang="en-US" sz="3200" b="1" u="sng" dirty="0" smtClean="0">
              <a:solidFill>
                <a:srgbClr val="FFC000"/>
              </a:solidFill>
              <a:latin typeface="Arial Black" panose="020B0A04020102020204" pitchFamily="34" charset="0"/>
            </a:endParaRPr>
          </a:p>
          <a:p>
            <a:endParaRPr lang="en-US" sz="3200" b="1" u="sng" dirty="0">
              <a:solidFill>
                <a:srgbClr val="FFC000"/>
              </a:solidFill>
              <a:latin typeface="Arial Black" panose="020B0A04020102020204" pitchFamily="34" charset="0"/>
            </a:endParaRPr>
          </a:p>
          <a:p>
            <a:endParaRPr lang="en-US" sz="3200" b="1" u="sng" dirty="0" smtClean="0">
              <a:solidFill>
                <a:srgbClr val="FFC000"/>
              </a:solidFill>
              <a:latin typeface="Arial Black" panose="020B0A04020102020204" pitchFamily="34" charset="0"/>
            </a:endParaRPr>
          </a:p>
          <a:p>
            <a:pPr>
              <a:buFont typeface="Wingdings" panose="05000000000000000000" pitchFamily="2" charset="2"/>
              <a:buChar char="v"/>
            </a:pPr>
            <a:r>
              <a:rPr lang="en-US" sz="2800" dirty="0" smtClean="0">
                <a:solidFill>
                  <a:schemeClr val="tx1"/>
                </a:solidFill>
                <a:latin typeface="Arial Rounded MT Bold" panose="020F0704030504030204" pitchFamily="34" charset="0"/>
              </a:rPr>
              <a:t>square or </a:t>
            </a:r>
            <a:r>
              <a:rPr lang="en-US" sz="2800" dirty="0" err="1" smtClean="0">
                <a:solidFill>
                  <a:schemeClr val="tx1"/>
                </a:solidFill>
                <a:latin typeface="Arial Rounded MT Bold" panose="020F0704030504030204" pitchFamily="34" charset="0"/>
              </a:rPr>
              <a:t>rectangular,</a:t>
            </a:r>
            <a:r>
              <a:rPr lang="en-US" sz="2800" dirty="0" err="1" smtClean="0"/>
              <a:t>circular</a:t>
            </a:r>
            <a:r>
              <a:rPr lang="en-US" sz="2800" dirty="0" smtClean="0"/>
              <a:t> </a:t>
            </a:r>
            <a:r>
              <a:rPr lang="en-US" sz="2800" dirty="0"/>
              <a:t>and few are cylindrical</a:t>
            </a:r>
            <a:r>
              <a:rPr lang="en-US" sz="2800" dirty="0" smtClean="0">
                <a:solidFill>
                  <a:schemeClr val="tx1"/>
                </a:solidFill>
                <a:latin typeface="Arial Rounded MT Bold" panose="020F0704030504030204" pitchFamily="34" charset="0"/>
              </a:rPr>
              <a:t> piece of stone</a:t>
            </a:r>
          </a:p>
          <a:p>
            <a:pPr>
              <a:buFont typeface="Wingdings" panose="05000000000000000000" pitchFamily="2" charset="2"/>
              <a:buChar char="v"/>
            </a:pPr>
            <a:r>
              <a:rPr lang="en-US" sz="2800" dirty="0" smtClean="0">
                <a:solidFill>
                  <a:schemeClr val="tx1"/>
                </a:solidFill>
                <a:latin typeface="Arial Rounded MT Bold" panose="020F0704030504030204" pitchFamily="34" charset="0"/>
              </a:rPr>
              <a:t>Average size-2*2 inches</a:t>
            </a:r>
          </a:p>
          <a:p>
            <a:pPr>
              <a:buFont typeface="Wingdings" panose="05000000000000000000" pitchFamily="2" charset="2"/>
              <a:buChar char="v"/>
            </a:pPr>
            <a:r>
              <a:rPr lang="en-US" sz="2800" dirty="0" smtClean="0">
                <a:solidFill>
                  <a:schemeClr val="tx1"/>
                </a:solidFill>
                <a:latin typeface="Arial Rounded MT Bold" panose="020F0704030504030204" pitchFamily="34" charset="0"/>
              </a:rPr>
              <a:t>Stone-soft </a:t>
            </a:r>
            <a:r>
              <a:rPr lang="en-US" sz="2800" dirty="0" err="1" smtClean="0">
                <a:solidFill>
                  <a:schemeClr val="tx1"/>
                </a:solidFill>
                <a:latin typeface="Arial Rounded MT Bold" panose="020F0704030504030204" pitchFamily="34" charset="0"/>
              </a:rPr>
              <a:t>riverstone</a:t>
            </a:r>
            <a:r>
              <a:rPr lang="en-US" sz="2800" dirty="0" smtClean="0">
                <a:solidFill>
                  <a:schemeClr val="tx1"/>
                </a:solidFill>
                <a:latin typeface="Arial Rounded MT Bold" panose="020F0704030504030204" pitchFamily="34" charset="0"/>
              </a:rPr>
              <a:t>- </a:t>
            </a:r>
            <a:r>
              <a:rPr lang="en-US" sz="2800" dirty="0" err="1" smtClean="0">
                <a:solidFill>
                  <a:schemeClr val="accent4">
                    <a:lumMod val="60000"/>
                    <a:lumOff val="40000"/>
                  </a:schemeClr>
                </a:solidFill>
                <a:latin typeface="Arial Rounded MT Bold" panose="020F0704030504030204" pitchFamily="34" charset="0"/>
              </a:rPr>
              <a:t>statite,copper</a:t>
            </a:r>
            <a:r>
              <a:rPr lang="en-US" sz="2800" dirty="0" smtClean="0">
                <a:solidFill>
                  <a:schemeClr val="accent4">
                    <a:lumMod val="60000"/>
                    <a:lumOff val="40000"/>
                  </a:schemeClr>
                </a:solidFill>
                <a:latin typeface="Arial Rounded MT Bold" panose="020F0704030504030204" pitchFamily="34" charset="0"/>
              </a:rPr>
              <a:t> and terracotta</a:t>
            </a:r>
          </a:p>
          <a:p>
            <a:pPr>
              <a:buFont typeface="Wingdings" panose="05000000000000000000" pitchFamily="2" charset="2"/>
              <a:buChar char="v"/>
            </a:pPr>
            <a:r>
              <a:rPr lang="en-US" sz="2800" dirty="0" smtClean="0">
                <a:solidFill>
                  <a:schemeClr val="tx1"/>
                </a:solidFill>
                <a:latin typeface="Arial Rounded MT Bold" panose="020F0704030504030204" pitchFamily="34" charset="0"/>
              </a:rPr>
              <a:t>Decorated with animal motifs-except cow</a:t>
            </a:r>
          </a:p>
          <a:p>
            <a:pPr>
              <a:buFont typeface="Wingdings" panose="05000000000000000000" pitchFamily="2" charset="2"/>
              <a:buChar char="v"/>
            </a:pPr>
            <a:r>
              <a:rPr lang="en-US" sz="2800" dirty="0" smtClean="0">
                <a:solidFill>
                  <a:schemeClr val="tx1"/>
                </a:solidFill>
                <a:latin typeface="Arial Rounded MT Bold" panose="020F0704030504030204" pitchFamily="34" charset="0"/>
              </a:rPr>
              <a:t>Pictographic script on both sides of the seals</a:t>
            </a:r>
          </a:p>
          <a:p>
            <a:pPr>
              <a:buFont typeface="Wingdings" panose="05000000000000000000" pitchFamily="2" charset="2"/>
              <a:buChar char="v"/>
            </a:pPr>
            <a:r>
              <a:rPr lang="en-US" sz="2800" dirty="0" smtClean="0">
                <a:solidFill>
                  <a:schemeClr val="tx1"/>
                </a:solidFill>
                <a:latin typeface="Arial Rounded MT Bold" panose="020F0704030504030204" pitchFamily="34" charset="0"/>
              </a:rPr>
              <a:t>Some gold, silver and ivory seals.</a:t>
            </a:r>
          </a:p>
          <a:p>
            <a:pPr marL="0" indent="0">
              <a:buNone/>
            </a:pPr>
            <a:endParaRPr lang="en-US" sz="2800" dirty="0" smtClean="0">
              <a:solidFill>
                <a:schemeClr val="tx1"/>
              </a:solidFill>
              <a:latin typeface="Arial Rounded MT Bold" panose="020F0704030504030204" pitchFamily="34" charset="0"/>
            </a:endParaRPr>
          </a:p>
          <a:p>
            <a:pPr>
              <a:buFont typeface="Wingdings" panose="05000000000000000000" pitchFamily="2" charset="2"/>
              <a:buChar char="v"/>
            </a:pPr>
            <a:endParaRPr lang="en-US" sz="2800" dirty="0" smtClean="0">
              <a:solidFill>
                <a:schemeClr val="tx1"/>
              </a:solidFill>
              <a:latin typeface="Arial Rounded MT Bold" panose="020F0704030504030204" pitchFamily="34" charset="0"/>
            </a:endParaRPr>
          </a:p>
          <a:p>
            <a:pPr>
              <a:buFont typeface="Wingdings" panose="05000000000000000000" pitchFamily="2" charset="2"/>
              <a:buChar char="v"/>
            </a:pPr>
            <a:endParaRPr lang="en-US" sz="2800" dirty="0" smtClean="0">
              <a:solidFill>
                <a:schemeClr val="tx1"/>
              </a:solidFill>
              <a:latin typeface="Arial Rounded MT Bold" panose="020F0704030504030204" pitchFamily="34" charset="0"/>
            </a:endParaRPr>
          </a:p>
          <a:p>
            <a:pPr>
              <a:buFont typeface="Wingdings" panose="05000000000000000000" pitchFamily="2" charset="2"/>
              <a:buChar char="v"/>
            </a:pPr>
            <a:endParaRPr lang="en-US" sz="2800" dirty="0" smtClean="0">
              <a:solidFill>
                <a:schemeClr val="tx1"/>
              </a:solidFill>
              <a:latin typeface="Arial Rounded MT Bold" panose="020F0704030504030204" pitchFamily="34" charset="0"/>
            </a:endParaRPr>
          </a:p>
          <a:p>
            <a:pPr>
              <a:buFont typeface="Wingdings" panose="05000000000000000000" pitchFamily="2" charset="2"/>
              <a:buChar char="v"/>
            </a:pPr>
            <a:endParaRPr lang="en-US" sz="2800" b="1" dirty="0">
              <a:solidFill>
                <a:schemeClr val="tx1"/>
              </a:solidFill>
              <a:latin typeface="Arial Black" panose="020B0A040201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859" y="857250"/>
            <a:ext cx="4015129" cy="2639146"/>
          </a:xfrm>
          <a:prstGeom prst="rect">
            <a:avLst/>
          </a:prstGeom>
        </p:spPr>
      </p:pic>
    </p:spTree>
    <p:extLst>
      <p:ext uri="{BB962C8B-B14F-4D97-AF65-F5344CB8AC3E}">
        <p14:creationId xmlns:p14="http://schemas.microsoft.com/office/powerpoint/2010/main" val="78976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a:t>
            </a:r>
            <a:endParaRPr lang="en-US" dirty="0"/>
          </a:p>
        </p:txBody>
      </p:sp>
      <p:sp>
        <p:nvSpPr>
          <p:cNvPr id="3" name="Content Placeholder 2"/>
          <p:cNvSpPr>
            <a:spLocks noGrp="1"/>
          </p:cNvSpPr>
          <p:nvPr>
            <p:ph idx="1"/>
          </p:nvPr>
        </p:nvSpPr>
        <p:spPr>
          <a:xfrm>
            <a:off x="677334" y="1371601"/>
            <a:ext cx="8596668" cy="4669762"/>
          </a:xfrm>
        </p:spPr>
        <p:txBody>
          <a:bodyPr>
            <a:normAutofit/>
          </a:bodyPr>
          <a:lstStyle/>
          <a:p>
            <a:pPr>
              <a:buFont typeface="Wingdings" panose="05000000000000000000" pitchFamily="2" charset="2"/>
              <a:buChar char="v"/>
            </a:pPr>
            <a:r>
              <a:rPr lang="en-US" sz="2400" dirty="0" smtClean="0">
                <a:solidFill>
                  <a:schemeClr val="accent4">
                    <a:lumMod val="60000"/>
                    <a:lumOff val="40000"/>
                  </a:schemeClr>
                </a:solidFill>
                <a:latin typeface="Arial Rounded MT Bold" panose="020F0704030504030204" pitchFamily="34" charset="0"/>
              </a:rPr>
              <a:t>Script</a:t>
            </a:r>
            <a:r>
              <a:rPr lang="en-US" sz="2400" dirty="0" smtClean="0">
                <a:solidFill>
                  <a:schemeClr val="tx1"/>
                </a:solidFill>
                <a:latin typeface="Arial Rounded MT Bold" panose="020F0704030504030204" pitchFamily="34" charset="0"/>
              </a:rPr>
              <a:t>-pictographic</a:t>
            </a:r>
          </a:p>
          <a:p>
            <a:pPr>
              <a:buFont typeface="Wingdings" panose="05000000000000000000" pitchFamily="2" charset="2"/>
              <a:buChar char="v"/>
            </a:pPr>
            <a:endParaRPr lang="en-US" sz="2400" dirty="0">
              <a:solidFill>
                <a:schemeClr val="tx1"/>
              </a:solidFill>
              <a:latin typeface="Arial Rounded MT Bold" panose="020F0704030504030204" pitchFamily="34" charset="0"/>
            </a:endParaRPr>
          </a:p>
          <a:p>
            <a:pPr>
              <a:buFont typeface="Wingdings" panose="05000000000000000000" pitchFamily="2" charset="2"/>
              <a:buChar char="v"/>
            </a:pPr>
            <a:endParaRPr lang="en-US" sz="2400" dirty="0" smtClean="0">
              <a:solidFill>
                <a:schemeClr val="tx1"/>
              </a:solidFill>
              <a:latin typeface="Arial Rounded MT Bold" panose="020F0704030504030204" pitchFamily="34" charset="0"/>
            </a:endParaRPr>
          </a:p>
          <a:p>
            <a:pPr>
              <a:buFont typeface="Wingdings" panose="05000000000000000000" pitchFamily="2" charset="2"/>
              <a:buChar char="v"/>
            </a:pPr>
            <a:endParaRPr lang="en-US" sz="2400" dirty="0" smtClean="0">
              <a:solidFill>
                <a:schemeClr val="tx1"/>
              </a:solidFill>
              <a:latin typeface="Arial Rounded MT Bold" panose="020F0704030504030204" pitchFamily="34" charset="0"/>
            </a:endParaRPr>
          </a:p>
          <a:p>
            <a:pPr>
              <a:buFont typeface="Wingdings" panose="05000000000000000000" pitchFamily="2" charset="2"/>
              <a:buChar char="v"/>
            </a:pPr>
            <a:endParaRPr lang="en-US" sz="2400" dirty="0" smtClean="0">
              <a:solidFill>
                <a:schemeClr val="tx1"/>
              </a:solidFill>
              <a:latin typeface="Arial Rounded MT Bold" panose="020F0704030504030204" pitchFamily="34" charset="0"/>
            </a:endParaRPr>
          </a:p>
          <a:p>
            <a:pPr>
              <a:buFont typeface="Wingdings" panose="05000000000000000000" pitchFamily="2" charset="2"/>
              <a:buChar char="v"/>
            </a:pPr>
            <a:endParaRPr lang="en-US" sz="2400" dirty="0">
              <a:solidFill>
                <a:schemeClr val="tx1"/>
              </a:solidFill>
              <a:latin typeface="Arial Rounded MT Bold" panose="020F0704030504030204" pitchFamily="34" charset="0"/>
            </a:endParaRPr>
          </a:p>
          <a:p>
            <a:pPr marL="0" indent="0">
              <a:buNone/>
            </a:pPr>
            <a:r>
              <a:rPr lang="en-US" sz="2400" dirty="0">
                <a:solidFill>
                  <a:schemeClr val="tx1"/>
                </a:solidFill>
                <a:latin typeface="Arial Rounded MT Bold" panose="020F0704030504030204" pitchFamily="34" charset="0"/>
              </a:rPr>
              <a:t>    -along with animal impressions which are yet to be       deciphered.</a:t>
            </a:r>
          </a:p>
          <a:p>
            <a:pPr marL="0" indent="0">
              <a:buNone/>
            </a:pPr>
            <a:r>
              <a:rPr lang="en-US" sz="2400" dirty="0">
                <a:solidFill>
                  <a:schemeClr val="tx1"/>
                </a:solidFill>
                <a:latin typeface="Arial Rounded MT Bold" panose="020F0704030504030204" pitchFamily="34" charset="0"/>
              </a:rPr>
              <a:t>    -direction of writing-right to left.</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34" y="2054496"/>
            <a:ext cx="2972141" cy="21309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2525" y="1677215"/>
            <a:ext cx="2815866" cy="2508250"/>
          </a:xfrm>
          <a:prstGeom prst="rect">
            <a:avLst/>
          </a:prstGeom>
        </p:spPr>
      </p:pic>
    </p:spTree>
    <p:extLst>
      <p:ext uri="{BB962C8B-B14F-4D97-AF65-F5344CB8AC3E}">
        <p14:creationId xmlns:p14="http://schemas.microsoft.com/office/powerpoint/2010/main" val="178588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898" y="223838"/>
            <a:ext cx="8596668" cy="1320800"/>
          </a:xfrm>
        </p:spPr>
        <p:txBody>
          <a:bodyPr/>
          <a:lstStyle/>
          <a:p>
            <a:r>
              <a:rPr lang="en-US" b="1" u="sng" dirty="0" smtClean="0">
                <a:latin typeface="Arial Rounded MT Bold" panose="020F0704030504030204" pitchFamily="34" charset="0"/>
              </a:rPr>
              <a:t>Seal of </a:t>
            </a:r>
            <a:r>
              <a:rPr lang="en-US" b="1" u="sng" dirty="0" err="1" smtClean="0">
                <a:latin typeface="Arial Rounded MT Bold" panose="020F0704030504030204" pitchFamily="34" charset="0"/>
              </a:rPr>
              <a:t>pashupati</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2160589"/>
            <a:ext cx="8596668" cy="4511674"/>
          </a:xfrm>
        </p:spPr>
        <p:txBody>
          <a:bodyPr>
            <a:normAutofit fontScale="92500" lnSpcReduction="10000"/>
          </a:bodyPr>
          <a:lstStyle/>
          <a:p>
            <a:endParaRPr lang="en-US" dirty="0" smtClean="0"/>
          </a:p>
          <a:p>
            <a:endParaRPr lang="en-US" dirty="0"/>
          </a:p>
          <a:p>
            <a:endParaRPr lang="en-US" dirty="0" smtClean="0"/>
          </a:p>
          <a:p>
            <a:endParaRPr lang="en-US" dirty="0" smtClean="0"/>
          </a:p>
          <a:p>
            <a:r>
              <a:rPr lang="en-US" sz="2400" dirty="0" smtClean="0">
                <a:latin typeface="Arial Rounded MT Bold" panose="020F0704030504030204" pitchFamily="34" charset="0"/>
              </a:rPr>
              <a:t>This </a:t>
            </a:r>
            <a:r>
              <a:rPr lang="en-US" sz="2400" dirty="0">
                <a:latin typeface="Arial Rounded MT Bold" panose="020F0704030504030204" pitchFamily="34" charset="0"/>
              </a:rPr>
              <a:t>seal shows a seated figure of a Yogi, probably Shiva </a:t>
            </a:r>
            <a:r>
              <a:rPr lang="en-US" sz="2400" dirty="0" err="1">
                <a:latin typeface="Arial Rounded MT Bold" panose="020F0704030504030204" pitchFamily="34" charset="0"/>
              </a:rPr>
              <a:t>Pashupati</a:t>
            </a:r>
            <a:r>
              <a:rPr lang="en-US" sz="2400" dirty="0">
                <a:latin typeface="Arial Rounded MT Bold" panose="020F0704030504030204" pitchFamily="34" charset="0"/>
              </a:rPr>
              <a:t>, surrounded by four animals - a rhino, a buffalo, an elephant and a tiger. There are two deer shown under the throne. </a:t>
            </a:r>
            <a:r>
              <a:rPr lang="en-US" sz="2400" dirty="0" err="1">
                <a:latin typeface="Arial Rounded MT Bold" panose="020F0704030504030204" pitchFamily="34" charset="0"/>
              </a:rPr>
              <a:t>Pashupati</a:t>
            </a:r>
            <a:r>
              <a:rPr lang="en-US" sz="2400" dirty="0">
                <a:latin typeface="Arial Rounded MT Bold" panose="020F0704030504030204" pitchFamily="34" charset="0"/>
              </a:rPr>
              <a:t> means the lord of animals</a:t>
            </a:r>
            <a:r>
              <a:rPr lang="en-US" sz="2400" dirty="0" smtClean="0">
                <a:latin typeface="Arial Rounded MT Bold" panose="020F0704030504030204" pitchFamily="34" charset="0"/>
              </a:rPr>
              <a:t>.</a:t>
            </a:r>
          </a:p>
          <a:p>
            <a:r>
              <a:rPr lang="en-US" sz="2400" dirty="0">
                <a:latin typeface="Arial Rounded MT Bold" panose="020F0704030504030204" pitchFamily="34" charset="0"/>
              </a:rPr>
              <a:t> religion of the </a:t>
            </a:r>
            <a:r>
              <a:rPr lang="en-US" sz="2400" dirty="0" err="1">
                <a:latin typeface="Arial Rounded MT Bold" panose="020F0704030504030204" pitchFamily="34" charset="0"/>
              </a:rPr>
              <a:t>Harappan</a:t>
            </a:r>
            <a:r>
              <a:rPr lang="en-US" sz="2400" dirty="0">
                <a:latin typeface="Arial Rounded MT Bold" panose="020F0704030504030204" pitchFamily="34" charset="0"/>
              </a:rPr>
              <a:t> </a:t>
            </a:r>
            <a:r>
              <a:rPr lang="en-US" sz="2400" dirty="0" smtClean="0">
                <a:latin typeface="Arial Rounded MT Bold" panose="020F0704030504030204" pitchFamily="34" charset="0"/>
              </a:rPr>
              <a:t>age</a:t>
            </a:r>
          </a:p>
          <a:p>
            <a:r>
              <a:rPr lang="en-US" sz="2400" dirty="0">
                <a:latin typeface="Arial Rounded MT Bold" panose="020F0704030504030204" pitchFamily="34" charset="0"/>
              </a:rPr>
              <a:t>Most of these seals have a knob at the back through which runs a hole and it is believed that they were used by different guilds or merchants and traders for stamping purposes.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21" y="884238"/>
            <a:ext cx="3509963" cy="2589213"/>
          </a:xfrm>
          <a:prstGeom prst="rect">
            <a:avLst/>
          </a:prstGeom>
        </p:spPr>
      </p:pic>
    </p:spTree>
    <p:extLst>
      <p:ext uri="{BB962C8B-B14F-4D97-AF65-F5344CB8AC3E}">
        <p14:creationId xmlns:p14="http://schemas.microsoft.com/office/powerpoint/2010/main" val="3608995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latin typeface="Arial Rounded MT Bold" panose="020F0704030504030204" pitchFamily="34" charset="0"/>
              </a:rPr>
              <a:t>Purpose of the seal</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283721" y="1732295"/>
            <a:ext cx="8506180" cy="4697080"/>
          </a:xfrm>
        </p:spPr>
        <p:txBody>
          <a:bodyPr>
            <a:normAutofit/>
          </a:bodyPr>
          <a:lstStyle/>
          <a:p>
            <a:r>
              <a:rPr lang="en-US" sz="2400" dirty="0" smtClean="0">
                <a:latin typeface="Arial Rounded MT Bold" panose="020F0704030504030204" pitchFamily="34" charset="0"/>
              </a:rPr>
              <a:t>Unit of trade and commerce-found in Mesopotamia</a:t>
            </a:r>
          </a:p>
          <a:p>
            <a:r>
              <a:rPr lang="en-US" sz="2400" dirty="0" smtClean="0">
                <a:latin typeface="Arial Rounded MT Bold" panose="020F0704030504030204" pitchFamily="34" charset="0"/>
              </a:rPr>
              <a:t>Copper seal-as an immolate</a:t>
            </a:r>
          </a:p>
          <a:p>
            <a:pPr marL="0" indent="0">
              <a:buNone/>
            </a:pPr>
            <a:r>
              <a:rPr lang="en-US" sz="2400" dirty="0">
                <a:latin typeface="Arial Rounded MT Bold" panose="020F0704030504030204" pitchFamily="34" charset="0"/>
              </a:rPr>
              <a:t> </a:t>
            </a:r>
            <a:r>
              <a:rPr lang="en-US" sz="2400" dirty="0" smtClean="0">
                <a:latin typeface="Arial Rounded MT Bold" panose="020F0704030504030204" pitchFamily="34" charset="0"/>
              </a:rPr>
              <a:t>     -proof-some seals had small hall in upper side.</a:t>
            </a:r>
          </a:p>
          <a:p>
            <a:r>
              <a:rPr lang="en-US" sz="2400" dirty="0" smtClean="0">
                <a:latin typeface="Arial Rounded MT Bold" panose="020F0704030504030204" pitchFamily="34" charset="0"/>
              </a:rPr>
              <a:t>As an education tool-pie is shown in one seal.</a:t>
            </a:r>
          </a:p>
          <a:p>
            <a:r>
              <a:rPr lang="en-US" sz="2400" dirty="0" smtClean="0">
                <a:latin typeface="Arial Rounded MT Bold" panose="020F0704030504030204" pitchFamily="34" charset="0"/>
              </a:rPr>
              <a:t>Examples-</a:t>
            </a:r>
            <a:r>
              <a:rPr lang="en-US" sz="2400" dirty="0" err="1" smtClean="0">
                <a:latin typeface="Arial Rounded MT Bold" panose="020F0704030504030204" pitchFamily="34" charset="0"/>
              </a:rPr>
              <a:t>pashupati</a:t>
            </a:r>
            <a:r>
              <a:rPr lang="en-US" sz="2400" dirty="0" smtClean="0">
                <a:latin typeface="Arial Rounded MT Bold" panose="020F0704030504030204" pitchFamily="34" charset="0"/>
              </a:rPr>
              <a:t> seal-lord </a:t>
            </a:r>
            <a:r>
              <a:rPr lang="en-US" sz="2400" dirty="0" err="1" smtClean="0">
                <a:latin typeface="Arial Rounded MT Bold" panose="020F0704030504030204" pitchFamily="34" charset="0"/>
              </a:rPr>
              <a:t>shiva</a:t>
            </a:r>
            <a:r>
              <a:rPr lang="en-US" sz="2400" dirty="0" smtClean="0">
                <a:latin typeface="Arial Rounded MT Bold" panose="020F0704030504030204" pitchFamily="34" charset="0"/>
              </a:rPr>
              <a:t> type deity</a:t>
            </a:r>
          </a:p>
          <a:p>
            <a:pPr marL="0" indent="0">
              <a:buNone/>
            </a:pPr>
            <a:r>
              <a:rPr lang="en-US" sz="2400" dirty="0" smtClean="0">
                <a:latin typeface="Arial Rounded MT Bold" panose="020F0704030504030204" pitchFamily="34" charset="0"/>
              </a:rPr>
              <a:t>                  -Unicorn seal-bull</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215" y="1732295"/>
            <a:ext cx="2590800" cy="3057525"/>
          </a:xfrm>
          <a:prstGeom prst="rect">
            <a:avLst/>
          </a:prstGeom>
        </p:spPr>
      </p:pic>
    </p:spTree>
    <p:extLst>
      <p:ext uri="{BB962C8B-B14F-4D97-AF65-F5344CB8AC3E}">
        <p14:creationId xmlns:p14="http://schemas.microsoft.com/office/powerpoint/2010/main" val="63277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3977"/>
            <a:ext cx="8596668" cy="1320800"/>
          </a:xfrm>
        </p:spPr>
        <p:txBody>
          <a:bodyPr/>
          <a:lstStyle/>
          <a:p>
            <a:r>
              <a:rPr lang="en-US" dirty="0">
                <a:latin typeface="Arial Rounded MT Bold" panose="020F0704030504030204" pitchFamily="34" charset="0"/>
              </a:rPr>
              <a:t> </a:t>
            </a:r>
            <a:r>
              <a:rPr lang="en-US" dirty="0" smtClean="0">
                <a:latin typeface="Arial Rounded MT Bold" panose="020F0704030504030204" pitchFamily="34" charset="0"/>
              </a:rPr>
              <a:t>               </a:t>
            </a:r>
            <a:r>
              <a:rPr lang="en-US" b="1" u="sng" dirty="0" smtClean="0">
                <a:latin typeface="Arial Rounded MT Bold" panose="020F0704030504030204" pitchFamily="34" charset="0"/>
              </a:rPr>
              <a:t>Terracotta sculpture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696036"/>
            <a:ext cx="9613079" cy="6482685"/>
          </a:xfrm>
        </p:spPr>
        <p:txBody>
          <a:bodyPr>
            <a:normAutofit/>
          </a:bodyPr>
          <a:lstStyle/>
          <a:p>
            <a:r>
              <a:rPr lang="en-US" sz="2600" dirty="0">
                <a:latin typeface="Arial Rounded MT Bold" panose="020F0704030504030204" pitchFamily="34" charset="0"/>
              </a:rPr>
              <a:t>The sculptor at </a:t>
            </a:r>
            <a:r>
              <a:rPr lang="en-US" sz="2600" dirty="0" err="1">
                <a:latin typeface="Arial Rounded MT Bold" panose="020F0704030504030204" pitchFamily="34" charset="0"/>
              </a:rPr>
              <a:t>Mohenjodaro</a:t>
            </a:r>
            <a:r>
              <a:rPr lang="en-US" sz="2600" dirty="0">
                <a:latin typeface="Arial Rounded MT Bold" panose="020F0704030504030204" pitchFamily="34" charset="0"/>
              </a:rPr>
              <a:t> was adept in his art and could fashion both realistically as well as stylistically</a:t>
            </a:r>
            <a:r>
              <a:rPr lang="en-US" sz="2600" dirty="0" smtClean="0">
                <a:latin typeface="Arial Rounded MT Bold" panose="020F0704030504030204" pitchFamily="34" charset="0"/>
              </a:rPr>
              <a:t>.</a:t>
            </a:r>
          </a:p>
          <a:p>
            <a:r>
              <a:rPr lang="en-US" sz="2600" dirty="0" smtClean="0">
                <a:latin typeface="Arial Rounded MT Bold" panose="020F0704030504030204" pitchFamily="34" charset="0"/>
              </a:rPr>
              <a:t>Technique-hand-made</a:t>
            </a:r>
          </a:p>
          <a:p>
            <a:r>
              <a:rPr lang="en-US" sz="2600" dirty="0" smtClean="0">
                <a:latin typeface="Arial Rounded MT Bold" panose="020F0704030504030204" pitchFamily="34" charset="0"/>
              </a:rPr>
              <a:t>Pinching method</a:t>
            </a:r>
          </a:p>
          <a:p>
            <a:r>
              <a:rPr lang="en-US" sz="2600" dirty="0" smtClean="0">
                <a:latin typeface="Arial Rounded MT Bold" panose="020F0704030504030204" pitchFamily="34" charset="0"/>
              </a:rPr>
              <a:t>Famous figures—</a:t>
            </a:r>
          </a:p>
          <a:p>
            <a:pPr>
              <a:buFont typeface="Wingdings" panose="05000000000000000000" pitchFamily="2" charset="2"/>
              <a:buChar char="v"/>
            </a:pPr>
            <a:r>
              <a:rPr lang="en-US" sz="2600" u="sng" dirty="0" smtClean="0">
                <a:solidFill>
                  <a:srgbClr val="FFC000"/>
                </a:solidFill>
                <a:latin typeface="Arial Rounded MT Bold" panose="020F0704030504030204" pitchFamily="34" charset="0"/>
              </a:rPr>
              <a:t>Mother Goddess</a:t>
            </a:r>
            <a:r>
              <a:rPr lang="en-US" sz="2600" dirty="0" smtClean="0">
                <a:latin typeface="Arial Rounded MT Bold" panose="020F0704030504030204" pitchFamily="34" charset="0"/>
              </a:rPr>
              <a:t>-</a:t>
            </a:r>
          </a:p>
          <a:p>
            <a:pPr>
              <a:buFont typeface="Wingdings" panose="05000000000000000000" pitchFamily="2" charset="2"/>
              <a:buChar char="v"/>
            </a:pPr>
            <a:endParaRPr lang="en-US" sz="2600" dirty="0">
              <a:latin typeface="Arial Rounded MT Bold" panose="020F0704030504030204" pitchFamily="34" charset="0"/>
            </a:endParaRPr>
          </a:p>
          <a:p>
            <a:pPr>
              <a:buFont typeface="Wingdings" panose="05000000000000000000" pitchFamily="2" charset="2"/>
              <a:buChar char="v"/>
            </a:pPr>
            <a:endParaRPr lang="en-US" sz="2600" dirty="0" smtClean="0">
              <a:latin typeface="Arial Rounded MT Bold" panose="020F0704030504030204" pitchFamily="34" charset="0"/>
            </a:endParaRPr>
          </a:p>
          <a:p>
            <a:pPr>
              <a:buFont typeface="Wingdings" panose="05000000000000000000" pitchFamily="2" charset="2"/>
              <a:buChar char="v"/>
            </a:pPr>
            <a:endParaRPr lang="en-US" sz="2600" dirty="0">
              <a:latin typeface="Arial Rounded MT Bold" panose="020F0704030504030204" pitchFamily="34" charset="0"/>
            </a:endParaRPr>
          </a:p>
          <a:p>
            <a:pPr>
              <a:buFont typeface="Wingdings" panose="05000000000000000000" pitchFamily="2" charset="2"/>
              <a:buChar char="v"/>
            </a:pPr>
            <a:r>
              <a:rPr lang="en-US" sz="2600" dirty="0" smtClean="0">
                <a:latin typeface="Arial Rounded MT Bold" panose="020F0704030504030204" pitchFamily="34" charset="0"/>
              </a:rPr>
              <a:t>from </a:t>
            </a:r>
            <a:r>
              <a:rPr lang="en-US" sz="2600" dirty="0" err="1" smtClean="0">
                <a:latin typeface="Arial Rounded MT Bold" panose="020F0704030504030204" pitchFamily="34" charset="0"/>
              </a:rPr>
              <a:t>mohenjo-daro</a:t>
            </a:r>
            <a:endParaRPr lang="en-US" sz="2600" dirty="0" smtClean="0">
              <a:latin typeface="Arial Rounded MT Bold" panose="020F0704030504030204" pitchFamily="34" charset="0"/>
            </a:endParaRPr>
          </a:p>
          <a:p>
            <a:r>
              <a:rPr lang="en-US" sz="2600" dirty="0" smtClean="0">
                <a:latin typeface="Arial Rounded MT Bold" panose="020F0704030504030204" pitchFamily="34" charset="0"/>
              </a:rPr>
              <a:t>Worshipped for fertility </a:t>
            </a:r>
            <a:r>
              <a:rPr lang="en-US" sz="2600" dirty="0">
                <a:latin typeface="Arial Rounded MT Bold" panose="020F0704030504030204" pitchFamily="34" charset="0"/>
              </a:rPr>
              <a:t>and </a:t>
            </a:r>
            <a:r>
              <a:rPr lang="en-US" sz="2600" dirty="0" smtClean="0">
                <a:latin typeface="Arial Rounded MT Bold" panose="020F0704030504030204" pitchFamily="34" charset="0"/>
              </a:rPr>
              <a:t>prosperity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554" y="3262834"/>
            <a:ext cx="1709738" cy="2308603"/>
          </a:xfrm>
          <a:prstGeom prst="rect">
            <a:avLst/>
          </a:prstGeom>
        </p:spPr>
      </p:pic>
    </p:spTree>
    <p:extLst>
      <p:ext uri="{BB962C8B-B14F-4D97-AF65-F5344CB8AC3E}">
        <p14:creationId xmlns:p14="http://schemas.microsoft.com/office/powerpoint/2010/main" val="598947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85801"/>
            <a:ext cx="8596668" cy="5355562"/>
          </a:xfrm>
        </p:spPr>
        <p:txBody>
          <a:bodyPr>
            <a:normAutofit fontScale="92500" lnSpcReduction="10000"/>
          </a:bodyPr>
          <a:lstStyle/>
          <a:p>
            <a:pPr>
              <a:buFont typeface="Wingdings" panose="05000000000000000000" pitchFamily="2" charset="2"/>
              <a:buChar char="v"/>
            </a:pPr>
            <a:r>
              <a:rPr lang="en-US" sz="2400" dirty="0">
                <a:latin typeface="Arial Rounded MT Bold" panose="020F0704030504030204" pitchFamily="34" charset="0"/>
              </a:rPr>
              <a:t>Toy carts-</a:t>
            </a:r>
            <a:r>
              <a:rPr lang="en-US" sz="2400" u="sng" dirty="0">
                <a:solidFill>
                  <a:schemeClr val="accent1">
                    <a:lumMod val="60000"/>
                    <a:lumOff val="40000"/>
                  </a:schemeClr>
                </a:solidFill>
                <a:latin typeface="Arial Rounded MT Bold" panose="020F0704030504030204" pitchFamily="34" charset="0"/>
              </a:rPr>
              <a:t>The toy animal, with a moveable </a:t>
            </a:r>
            <a:r>
              <a:rPr lang="en-US" sz="2400" u="sng" dirty="0" smtClean="0">
                <a:solidFill>
                  <a:schemeClr val="accent1">
                    <a:lumMod val="60000"/>
                    <a:lumOff val="40000"/>
                  </a:schemeClr>
                </a:solidFill>
                <a:latin typeface="Arial Rounded MT Bold" panose="020F0704030504030204" pitchFamily="34" charset="0"/>
              </a:rPr>
              <a:t>head</a:t>
            </a:r>
          </a:p>
          <a:p>
            <a:pPr>
              <a:buFont typeface="Wingdings" panose="05000000000000000000" pitchFamily="2" charset="2"/>
              <a:buChar char="v"/>
            </a:pPr>
            <a:endParaRPr lang="en-US" sz="2400" u="sng" dirty="0">
              <a:solidFill>
                <a:schemeClr val="accent1">
                  <a:lumMod val="60000"/>
                  <a:lumOff val="40000"/>
                </a:schemeClr>
              </a:solidFill>
              <a:latin typeface="Arial Rounded MT Bold" panose="020F0704030504030204" pitchFamily="34" charset="0"/>
            </a:endParaRPr>
          </a:p>
          <a:p>
            <a:pPr>
              <a:buFont typeface="Wingdings" panose="05000000000000000000" pitchFamily="2" charset="2"/>
              <a:buChar char="v"/>
            </a:pPr>
            <a:endParaRPr lang="en-US" sz="2400" u="sng" dirty="0" smtClean="0">
              <a:solidFill>
                <a:schemeClr val="accent1">
                  <a:lumMod val="60000"/>
                  <a:lumOff val="40000"/>
                </a:schemeClr>
              </a:solidFill>
              <a:latin typeface="Arial Rounded MT Bold" panose="020F0704030504030204" pitchFamily="34" charset="0"/>
            </a:endParaRPr>
          </a:p>
          <a:p>
            <a:pPr>
              <a:buFont typeface="Wingdings" panose="05000000000000000000" pitchFamily="2" charset="2"/>
              <a:buChar char="v"/>
            </a:pPr>
            <a:endParaRPr lang="en-US" sz="2400" u="sng" dirty="0">
              <a:solidFill>
                <a:schemeClr val="accent1">
                  <a:lumMod val="60000"/>
                  <a:lumOff val="40000"/>
                </a:schemeClr>
              </a:solidFill>
              <a:latin typeface="Arial Rounded MT Bold" panose="020F0704030504030204" pitchFamily="34" charset="0"/>
            </a:endParaRPr>
          </a:p>
          <a:p>
            <a:pPr>
              <a:buFont typeface="Wingdings" panose="05000000000000000000" pitchFamily="2" charset="2"/>
              <a:buChar char="v"/>
            </a:pPr>
            <a:endParaRPr lang="en-US" sz="2400" u="sng" dirty="0" smtClean="0">
              <a:solidFill>
                <a:schemeClr val="accent1">
                  <a:lumMod val="60000"/>
                  <a:lumOff val="40000"/>
                </a:schemeClr>
              </a:solidFill>
              <a:latin typeface="Arial Rounded MT Bold" panose="020F0704030504030204" pitchFamily="34" charset="0"/>
            </a:endParaRPr>
          </a:p>
          <a:p>
            <a:pPr>
              <a:buFont typeface="Wingdings" panose="05000000000000000000" pitchFamily="2" charset="2"/>
              <a:buChar char="v"/>
            </a:pPr>
            <a:endParaRPr lang="en-US" sz="2400" u="sng" dirty="0" smtClean="0">
              <a:solidFill>
                <a:schemeClr val="accent1">
                  <a:lumMod val="60000"/>
                  <a:lumOff val="40000"/>
                </a:schemeClr>
              </a:solidFill>
              <a:latin typeface="Arial Rounded MT Bold" panose="020F0704030504030204" pitchFamily="34" charset="0"/>
            </a:endParaRPr>
          </a:p>
          <a:p>
            <a:pPr marL="0" indent="0">
              <a:buNone/>
            </a:pPr>
            <a:endParaRPr lang="en-US" sz="2400" u="sng" dirty="0">
              <a:solidFill>
                <a:schemeClr val="accent1">
                  <a:lumMod val="60000"/>
                  <a:lumOff val="40000"/>
                </a:schemeClr>
              </a:solidFill>
              <a:latin typeface="Arial Rounded MT Bold" panose="020F0704030504030204" pitchFamily="34" charset="0"/>
            </a:endParaRPr>
          </a:p>
          <a:p>
            <a:pPr>
              <a:buFont typeface="Wingdings" panose="05000000000000000000" pitchFamily="2" charset="2"/>
              <a:buChar char="v"/>
            </a:pPr>
            <a:r>
              <a:rPr lang="en-US" sz="2400" dirty="0">
                <a:latin typeface="Arial Rounded MT Bold" panose="020F0704030504030204" pitchFamily="34" charset="0"/>
              </a:rPr>
              <a:t>Birds and </a:t>
            </a:r>
            <a:r>
              <a:rPr lang="en-US" sz="2400" dirty="0" smtClean="0">
                <a:latin typeface="Arial Rounded MT Bold" panose="020F0704030504030204" pitchFamily="34" charset="0"/>
              </a:rPr>
              <a:t>animals</a:t>
            </a:r>
            <a:endParaRPr lang="en-US" sz="2400" dirty="0">
              <a:latin typeface="Arial Rounded MT Bold" panose="020F0704030504030204" pitchFamily="34" charset="0"/>
            </a:endParaRPr>
          </a:p>
          <a:p>
            <a:pPr>
              <a:buFont typeface="Wingdings" panose="05000000000000000000" pitchFamily="2" charset="2"/>
              <a:buChar char="v"/>
            </a:pPr>
            <a:r>
              <a:rPr lang="en-US" sz="2400" dirty="0">
                <a:solidFill>
                  <a:srgbClr val="FFC000"/>
                </a:solidFill>
                <a:latin typeface="Arial Rounded MT Bold" panose="020F0704030504030204" pitchFamily="34" charset="0"/>
              </a:rPr>
              <a:t>Terracotta figure of a bull-</a:t>
            </a:r>
            <a:r>
              <a:rPr lang="en-US" sz="2400" dirty="0">
                <a:latin typeface="Arial Rounded MT Bold" panose="020F0704030504030204" pitchFamily="34" charset="0"/>
              </a:rPr>
              <a:t> shows the study of anatomy</a:t>
            </a:r>
          </a:p>
          <a:p>
            <a:pPr>
              <a:buFont typeface="Wingdings" panose="05000000000000000000" pitchFamily="2" charset="2"/>
              <a:buChar char="v"/>
            </a:pPr>
            <a:r>
              <a:rPr lang="en-US" sz="2400" dirty="0">
                <a:solidFill>
                  <a:srgbClr val="FFC000"/>
                </a:solidFill>
                <a:latin typeface="Arial Rounded MT Bold" panose="020F0704030504030204" pitchFamily="34" charset="0"/>
              </a:rPr>
              <a:t>The pair of squirrels </a:t>
            </a:r>
            <a:r>
              <a:rPr lang="en-US" sz="2400" dirty="0">
                <a:latin typeface="Arial Rounded MT Bold" panose="020F0704030504030204" pitchFamily="34" charset="0"/>
              </a:rPr>
              <a:t>- in a very natural and characteristic fashion seated on their haunches and nibbling at some fruit.</a:t>
            </a:r>
          </a:p>
          <a:p>
            <a:pPr marL="0" indent="0">
              <a:buNone/>
            </a:pPr>
            <a:r>
              <a:rPr lang="en-US" sz="2400" dirty="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612" y="1415720"/>
            <a:ext cx="3000375" cy="1947862"/>
          </a:xfrm>
          <a:prstGeom prst="rect">
            <a:avLst/>
          </a:prstGeom>
        </p:spPr>
      </p:pic>
    </p:spTree>
    <p:extLst>
      <p:ext uri="{BB962C8B-B14F-4D97-AF65-F5344CB8AC3E}">
        <p14:creationId xmlns:p14="http://schemas.microsoft.com/office/powerpoint/2010/main" val="6363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Rounded MT Bold" panose="020F0704030504030204" pitchFamily="34" charset="0"/>
              </a:rPr>
              <a:t>Importance in exam</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Rounded MT Bold" panose="020F0704030504030204" pitchFamily="34" charset="0"/>
              </a:rPr>
              <a:t>prelims</a:t>
            </a:r>
          </a:p>
          <a:p>
            <a:r>
              <a:rPr lang="en-US" sz="2800" dirty="0" smtClean="0">
                <a:latin typeface="Arial Rounded MT Bold" panose="020F0704030504030204" pitchFamily="34" charset="0"/>
              </a:rPr>
              <a:t>2013-16 MARKS</a:t>
            </a:r>
          </a:p>
          <a:p>
            <a:r>
              <a:rPr lang="en-US" sz="2800" dirty="0" smtClean="0">
                <a:latin typeface="Arial Rounded MT Bold" panose="020F0704030504030204" pitchFamily="34" charset="0"/>
              </a:rPr>
              <a:t>2014-30 MARKS</a:t>
            </a:r>
          </a:p>
          <a:p>
            <a:r>
              <a:rPr lang="en-US" sz="2800" dirty="0" smtClean="0">
                <a:latin typeface="Arial Rounded MT Bold" panose="020F0704030504030204" pitchFamily="34" charset="0"/>
              </a:rPr>
              <a:t>2015-10 marks</a:t>
            </a:r>
          </a:p>
          <a:p>
            <a:r>
              <a:rPr lang="en-US" sz="2800" dirty="0" smtClean="0">
                <a:latin typeface="Arial Rounded MT Bold" panose="020F0704030504030204" pitchFamily="34" charset="0"/>
              </a:rPr>
              <a:t>Mains examination-APPROX 20-30 MARKS EACH YEAR</a:t>
            </a:r>
            <a:endParaRPr lang="en-US" sz="2800" dirty="0">
              <a:latin typeface="Arial Rounded MT Bold" panose="020F07040305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882" y="119063"/>
            <a:ext cx="4782517" cy="3267075"/>
          </a:xfrm>
          <a:prstGeom prst="rect">
            <a:avLst/>
          </a:prstGeom>
        </p:spPr>
      </p:pic>
    </p:spTree>
    <p:extLst>
      <p:ext uri="{BB962C8B-B14F-4D97-AF65-F5344CB8AC3E}">
        <p14:creationId xmlns:p14="http://schemas.microsoft.com/office/powerpoint/2010/main" val="1559184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281"/>
            <a:ext cx="8596668" cy="1320800"/>
          </a:xfrm>
        </p:spPr>
        <p:txBody>
          <a:bodyPr/>
          <a:lstStyle/>
          <a:p>
            <a:r>
              <a:rPr lang="en-US" dirty="0" smtClean="0"/>
              <a:t>                </a:t>
            </a:r>
            <a:r>
              <a:rPr lang="en-US" b="1" u="sng" dirty="0" smtClean="0">
                <a:latin typeface="Arial Rounded MT Bold" panose="020F0704030504030204" pitchFamily="34" charset="0"/>
              </a:rPr>
              <a:t>Bronze sculpture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983397"/>
            <a:ext cx="8596668" cy="3880773"/>
          </a:xfrm>
        </p:spPr>
        <p:txBody>
          <a:bodyPr>
            <a:noAutofit/>
          </a:bodyPr>
          <a:lstStyle/>
          <a:p>
            <a:r>
              <a:rPr lang="en-US" sz="2800" dirty="0" smtClean="0">
                <a:solidFill>
                  <a:srgbClr val="FFC000"/>
                </a:solidFill>
              </a:rPr>
              <a:t>Technique-lost wax method  (</a:t>
            </a:r>
            <a:r>
              <a:rPr lang="en-US" sz="2800" b="1" i="1" u="sng" dirty="0" err="1" smtClean="0">
                <a:solidFill>
                  <a:srgbClr val="FFC000"/>
                </a:solidFill>
              </a:rPr>
              <a:t>cire</a:t>
            </a:r>
            <a:r>
              <a:rPr lang="en-US" sz="2800" b="1" i="1" u="sng" dirty="0" smtClean="0">
                <a:solidFill>
                  <a:srgbClr val="FFC000"/>
                </a:solidFill>
              </a:rPr>
              <a:t> </a:t>
            </a:r>
            <a:r>
              <a:rPr lang="en-US" sz="2800" b="1" i="1" u="sng" dirty="0" err="1" smtClean="0">
                <a:solidFill>
                  <a:srgbClr val="FFC000"/>
                </a:solidFill>
              </a:rPr>
              <a:t>perdue</a:t>
            </a:r>
            <a:r>
              <a:rPr lang="en-US" sz="2800" b="1" i="1" u="sng" dirty="0" smtClean="0">
                <a:solidFill>
                  <a:srgbClr val="FFC000"/>
                </a:solidFill>
              </a:rPr>
              <a:t>)</a:t>
            </a:r>
            <a:endParaRPr lang="en-US" sz="2800" b="1" u="sng" dirty="0" smtClean="0">
              <a:solidFill>
                <a:srgbClr val="FFC000"/>
              </a:solidFill>
            </a:endParaRPr>
          </a:p>
          <a:p>
            <a:r>
              <a:rPr lang="en-US" sz="2800" dirty="0" smtClean="0"/>
              <a:t>Used for bronze casting</a:t>
            </a:r>
          </a:p>
          <a:p>
            <a:r>
              <a:rPr lang="en-US" sz="2800" dirty="0" smtClean="0"/>
              <a:t>At first the wax figures are covered with the coating of clay</a:t>
            </a:r>
          </a:p>
          <a:p>
            <a:r>
              <a:rPr lang="en-US" sz="2800" dirty="0" smtClean="0"/>
              <a:t>Then allowed it to dry.</a:t>
            </a:r>
          </a:p>
          <a:p>
            <a:r>
              <a:rPr lang="en-US" sz="2800" dirty="0" smtClean="0"/>
              <a:t>Then it is heated and the molten wax is allowed to drain out through a tiny hall at the bottom of clay curve.</a:t>
            </a:r>
          </a:p>
          <a:p>
            <a:r>
              <a:rPr lang="en-US" sz="2800" dirty="0" smtClean="0"/>
              <a:t>The hollow mould is then filled with bronze or any other metal.</a:t>
            </a:r>
          </a:p>
          <a:p>
            <a:r>
              <a:rPr lang="en-US" sz="2800" dirty="0" smtClean="0"/>
              <a:t>Once the metal is cooled, the clay is removed.</a:t>
            </a:r>
            <a:endParaRPr lang="en-US" sz="2800" dirty="0"/>
          </a:p>
        </p:txBody>
      </p:sp>
    </p:spTree>
    <p:extLst>
      <p:ext uri="{BB962C8B-B14F-4D97-AF65-F5344CB8AC3E}">
        <p14:creationId xmlns:p14="http://schemas.microsoft.com/office/powerpoint/2010/main" val="1712308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683" y="150125"/>
            <a:ext cx="10005941" cy="6579288"/>
          </a:xfrm>
        </p:spPr>
        <p:txBody>
          <a:bodyPr>
            <a:normAutofit fontScale="77500" lnSpcReduction="20000"/>
          </a:bodyPr>
          <a:lstStyle/>
          <a:p>
            <a:r>
              <a:rPr lang="en-US" sz="2400" dirty="0" smtClean="0">
                <a:latin typeface="Arial Rounded MT Bold" panose="020F0704030504030204" pitchFamily="34" charset="0"/>
              </a:rPr>
              <a:t>Major sites-</a:t>
            </a:r>
            <a:r>
              <a:rPr lang="en-US" sz="2400" dirty="0" err="1" smtClean="0">
                <a:latin typeface="Arial Rounded MT Bold" panose="020F0704030504030204" pitchFamily="34" charset="0"/>
              </a:rPr>
              <a:t>kalibangan,Harappa,Diemabath</a:t>
            </a:r>
            <a:endParaRPr lang="en-US" sz="2400" dirty="0" smtClean="0">
              <a:latin typeface="Arial Rounded MT Bold" panose="020F0704030504030204" pitchFamily="34" charset="0"/>
            </a:endParaRPr>
          </a:p>
          <a:p>
            <a:r>
              <a:rPr lang="en-US" sz="2400" b="1" u="sng" dirty="0" smtClean="0">
                <a:solidFill>
                  <a:srgbClr val="FFC000"/>
                </a:solidFill>
                <a:latin typeface="Arial Rounded MT Bold" panose="020F0704030504030204" pitchFamily="34" charset="0"/>
              </a:rPr>
              <a:t>Bronze Dancing girl</a:t>
            </a:r>
          </a:p>
          <a:p>
            <a:endParaRPr lang="en-US" sz="2400" b="1" u="sng" dirty="0">
              <a:solidFill>
                <a:srgbClr val="FFC000"/>
              </a:solidFill>
              <a:latin typeface="Arial Rounded MT Bold" panose="020F0704030504030204" pitchFamily="34" charset="0"/>
            </a:endParaRPr>
          </a:p>
          <a:p>
            <a:endParaRPr lang="en-US" sz="2400" b="1" u="sng" dirty="0" smtClean="0">
              <a:solidFill>
                <a:srgbClr val="FFC000"/>
              </a:solidFill>
              <a:latin typeface="Arial Rounded MT Bold" panose="020F0704030504030204" pitchFamily="34" charset="0"/>
            </a:endParaRPr>
          </a:p>
          <a:p>
            <a:endParaRPr lang="en-US" sz="2400" b="1" u="sng" dirty="0">
              <a:solidFill>
                <a:srgbClr val="FFC000"/>
              </a:solidFill>
              <a:latin typeface="Arial Rounded MT Bold" panose="020F0704030504030204" pitchFamily="34" charset="0"/>
            </a:endParaRPr>
          </a:p>
          <a:p>
            <a:endParaRPr lang="en-US" sz="2400" b="1" u="sng" dirty="0" smtClean="0">
              <a:solidFill>
                <a:srgbClr val="FFC000"/>
              </a:solidFill>
              <a:latin typeface="Arial Rounded MT Bold" panose="020F0704030504030204" pitchFamily="34" charset="0"/>
            </a:endParaRPr>
          </a:p>
          <a:p>
            <a:endParaRPr lang="en-US" sz="2400" b="1" u="sng" dirty="0">
              <a:solidFill>
                <a:srgbClr val="FFC000"/>
              </a:solidFill>
              <a:latin typeface="Arial Rounded MT Bold" panose="020F0704030504030204" pitchFamily="34" charset="0"/>
            </a:endParaRPr>
          </a:p>
          <a:p>
            <a:endParaRPr lang="en-US" sz="2400" b="1" u="sng" dirty="0" smtClean="0">
              <a:solidFill>
                <a:srgbClr val="FFC000"/>
              </a:solidFill>
              <a:latin typeface="Arial Rounded MT Bold" panose="020F0704030504030204" pitchFamily="34" charset="0"/>
            </a:endParaRPr>
          </a:p>
          <a:p>
            <a:endParaRPr lang="en-US" sz="2400" dirty="0" smtClean="0">
              <a:latin typeface="Arial Rounded MT Bold" panose="020F0704030504030204" pitchFamily="34" charset="0"/>
            </a:endParaRPr>
          </a:p>
          <a:p>
            <a:endParaRPr lang="en-US" sz="2800" dirty="0">
              <a:latin typeface="Arial Rounded MT Bold" panose="020F0704030504030204" pitchFamily="34" charset="0"/>
            </a:endParaRPr>
          </a:p>
          <a:p>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Found at Mohenjo-Daro</a:t>
            </a:r>
          </a:p>
          <a:p>
            <a:r>
              <a:rPr lang="en-US" sz="2800" dirty="0" smtClean="0">
                <a:latin typeface="Arial Rounded MT Bold" panose="020F0704030504030204" pitchFamily="34" charset="0"/>
              </a:rPr>
              <a:t>Naked sculpture-a naked woman only wearing ornaments</a:t>
            </a:r>
          </a:p>
          <a:p>
            <a:r>
              <a:rPr lang="en-US" sz="2800" dirty="0" smtClean="0">
                <a:latin typeface="Arial Rounded MT Bold" panose="020F0704030504030204" pitchFamily="34" charset="0"/>
              </a:rPr>
              <a:t>Bengles,necklace,emulates and a particular hair-style</a:t>
            </a:r>
          </a:p>
          <a:p>
            <a:r>
              <a:rPr lang="en-US" sz="2800" dirty="0"/>
              <a:t>figure shows a female dancing figure standing as if relaxing after a dance number, with her right hand on her hip and the left dangling free</a:t>
            </a:r>
            <a:r>
              <a:rPr lang="en-US" sz="2800" dirty="0" smtClean="0"/>
              <a:t>.</a:t>
            </a:r>
          </a:p>
          <a:p>
            <a:endParaRPr lang="en-US" sz="2400" dirty="0" smtClean="0">
              <a:latin typeface="Arial Rounded MT Bold" panose="020F0704030504030204" pitchFamily="34" charset="0"/>
            </a:endParaRPr>
          </a:p>
          <a:p>
            <a:pPr marL="0" indent="0">
              <a:buNone/>
            </a:pPr>
            <a:r>
              <a:rPr lang="en-US" sz="2400" b="1" dirty="0" smtClean="0">
                <a:solidFill>
                  <a:srgbClr val="FFC000"/>
                </a:solidFill>
                <a:latin typeface="Arial Rounded MT Bold" panose="020F0704030504030204" pitchFamily="34"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4" y="989012"/>
            <a:ext cx="2600326" cy="2950308"/>
          </a:xfrm>
          <a:prstGeom prst="rect">
            <a:avLst/>
          </a:prstGeom>
        </p:spPr>
      </p:pic>
    </p:spTree>
    <p:extLst>
      <p:ext uri="{BB962C8B-B14F-4D97-AF65-F5344CB8AC3E}">
        <p14:creationId xmlns:p14="http://schemas.microsoft.com/office/powerpoint/2010/main" val="138271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817" y="241110"/>
            <a:ext cx="8596668" cy="1320800"/>
          </a:xfrm>
        </p:spPr>
        <p:txBody>
          <a:bodyPr/>
          <a:lstStyle/>
          <a:p>
            <a:r>
              <a:rPr lang="en-US" b="1" u="sng" dirty="0">
                <a:solidFill>
                  <a:schemeClr val="accent1">
                    <a:lumMod val="60000"/>
                    <a:lumOff val="40000"/>
                  </a:schemeClr>
                </a:solidFill>
                <a:latin typeface="Arial Rounded MT Bold" panose="020F0704030504030204" pitchFamily="34" charset="0"/>
              </a:rPr>
              <a:t>stone Sculpture</a:t>
            </a:r>
            <a:br>
              <a:rPr lang="en-US" b="1" u="sng" dirty="0">
                <a:solidFill>
                  <a:schemeClr val="accent1">
                    <a:lumMod val="60000"/>
                    <a:lumOff val="40000"/>
                  </a:schemeClr>
                </a:solidFill>
                <a:latin typeface="Arial Rounded MT Bold" panose="020F0704030504030204" pitchFamily="34" charset="0"/>
              </a:rPr>
            </a:br>
            <a:endParaRPr lang="en-US" dirty="0"/>
          </a:p>
        </p:txBody>
      </p:sp>
      <p:sp>
        <p:nvSpPr>
          <p:cNvPr id="3" name="Content Placeholder 2"/>
          <p:cNvSpPr>
            <a:spLocks noGrp="1"/>
          </p:cNvSpPr>
          <p:nvPr>
            <p:ph idx="1"/>
          </p:nvPr>
        </p:nvSpPr>
        <p:spPr>
          <a:xfrm>
            <a:off x="655093" y="600501"/>
            <a:ext cx="9184943" cy="5950424"/>
          </a:xfrm>
        </p:spPr>
        <p:txBody>
          <a:bodyPr>
            <a:normAutofit/>
          </a:bodyPr>
          <a:lstStyle/>
          <a:p>
            <a:r>
              <a:rPr lang="en-US" sz="2400" dirty="0" smtClean="0">
                <a:solidFill>
                  <a:srgbClr val="FFC000"/>
                </a:solidFill>
                <a:latin typeface="Arial Rounded MT Bold" panose="020F0704030504030204" pitchFamily="34" charset="0"/>
              </a:rPr>
              <a:t>Bearded priest</a:t>
            </a:r>
          </a:p>
          <a:p>
            <a:pPr>
              <a:buFont typeface="Wingdings" panose="05000000000000000000" pitchFamily="2" charset="2"/>
              <a:buChar char="v"/>
            </a:pPr>
            <a:r>
              <a:rPr lang="en-US" sz="2400" dirty="0" smtClean="0"/>
              <a:t> from </a:t>
            </a:r>
            <a:r>
              <a:rPr lang="en-US" sz="2400" dirty="0" err="1" smtClean="0"/>
              <a:t>Mohenjodaro</a:t>
            </a:r>
            <a:endParaRPr lang="en-US" sz="2400" dirty="0" smtClean="0"/>
          </a:p>
          <a:p>
            <a:pPr>
              <a:buFont typeface="Wingdings" panose="05000000000000000000" pitchFamily="2" charset="2"/>
              <a:buChar char="v"/>
            </a:pPr>
            <a:r>
              <a:rPr lang="en-US" sz="2400" dirty="0" smtClean="0"/>
              <a:t>weaving a shawl with trefoil pattern. </a:t>
            </a:r>
          </a:p>
          <a:p>
            <a:pPr>
              <a:buFont typeface="Wingdings" panose="05000000000000000000" pitchFamily="2" charset="2"/>
              <a:buChar char="v"/>
            </a:pPr>
            <a:r>
              <a:rPr lang="en-US" sz="2400" dirty="0" smtClean="0"/>
              <a:t>It bears a close resemblance to a similar figure discovered in the Sumerian sites of Ur and Susa.</a:t>
            </a:r>
            <a:endParaRPr lang="en-US" sz="2400" dirty="0" smtClean="0">
              <a:latin typeface="Arial Rounded MT Bold" panose="020F0704030504030204" pitchFamily="34" charset="0"/>
            </a:endParaRPr>
          </a:p>
          <a:p>
            <a:r>
              <a:rPr lang="en-US" sz="2400" dirty="0" smtClean="0">
                <a:solidFill>
                  <a:srgbClr val="FFC000"/>
                </a:solidFill>
                <a:latin typeface="Arial Rounded MT Bold" panose="020F0704030504030204" pitchFamily="34" charset="0"/>
              </a:rPr>
              <a:t>Male torso</a:t>
            </a:r>
            <a:r>
              <a:rPr lang="en-US" sz="2400" dirty="0" smtClean="0">
                <a:latin typeface="Arial Rounded MT Bold" panose="020F0704030504030204" pitchFamily="34" charset="0"/>
              </a:rPr>
              <a:t>-made of red limestone.</a:t>
            </a:r>
          </a:p>
          <a:p>
            <a:pPr>
              <a:buFont typeface="Wingdings" panose="05000000000000000000" pitchFamily="2" charset="2"/>
              <a:buChar char="v"/>
            </a:pPr>
            <a:r>
              <a:rPr lang="en-US" sz="2400" dirty="0" smtClean="0">
                <a:latin typeface="Arial Rounded MT Bold" panose="020F0704030504030204" pitchFamily="34" charset="0"/>
              </a:rPr>
              <a:t>From Harappa</a:t>
            </a:r>
          </a:p>
          <a:p>
            <a:pPr>
              <a:buFont typeface="Wingdings" panose="05000000000000000000" pitchFamily="2" charset="2"/>
              <a:buChar char="v"/>
            </a:pPr>
            <a:r>
              <a:rPr lang="en-US" sz="2400" dirty="0" smtClean="0"/>
              <a:t>remarkable for its naturalistic pose and sophisticated modelling, highlighting its physical beauty.</a:t>
            </a:r>
          </a:p>
          <a:p>
            <a:pPr>
              <a:buFont typeface="Wingdings" panose="05000000000000000000" pitchFamily="2" charset="2"/>
              <a:buChar char="v"/>
            </a:pPr>
            <a:r>
              <a:rPr lang="en-US" sz="2400" dirty="0" smtClean="0"/>
              <a:t> The head and arms of this figure were carved separately and socketed into the drilled holes of the torso.</a:t>
            </a:r>
          </a:p>
          <a:p>
            <a:r>
              <a:rPr lang="en-US" sz="2400" dirty="0">
                <a:solidFill>
                  <a:srgbClr val="FFC000"/>
                </a:solidFill>
              </a:rPr>
              <a:t>The figure of a male dancer belonging to the same period and discovered at Harappa</a:t>
            </a:r>
            <a:endParaRPr lang="en-US" sz="2400" dirty="0" smtClean="0">
              <a:solidFill>
                <a:srgbClr val="FFC000"/>
              </a:solidFill>
            </a:endParaRP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0010" y="600501"/>
            <a:ext cx="1961915" cy="2975212"/>
          </a:xfrm>
          <a:prstGeom prst="rect">
            <a:avLst/>
          </a:prstGeom>
        </p:spPr>
      </p:pic>
    </p:spTree>
    <p:extLst>
      <p:ext uri="{BB962C8B-B14F-4D97-AF65-F5344CB8AC3E}">
        <p14:creationId xmlns:p14="http://schemas.microsoft.com/office/powerpoint/2010/main" val="2647605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Rounded MT Bold" panose="020F0704030504030204" pitchFamily="34" charset="0"/>
              </a:rPr>
              <a:t> </a:t>
            </a:r>
            <a:r>
              <a:rPr lang="en-US" b="1" dirty="0" smtClean="0">
                <a:latin typeface="Arial Rounded MT Bold" panose="020F0704030504030204" pitchFamily="34" charset="0"/>
              </a:rPr>
              <a:t>                         </a:t>
            </a:r>
            <a:r>
              <a:rPr lang="en-US" b="1" u="sng" dirty="0">
                <a:latin typeface="Arial Rounded MT Bold" panose="020F0704030504030204" pitchFamily="34" charset="0"/>
              </a:rPr>
              <a:t>O</a:t>
            </a:r>
            <a:r>
              <a:rPr lang="en-US" b="1" u="sng" dirty="0" smtClean="0">
                <a:latin typeface="Arial Rounded MT Bold" panose="020F0704030504030204" pitchFamily="34" charset="0"/>
              </a:rPr>
              <a:t>rnaments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827459" y="1692323"/>
            <a:ext cx="9462953" cy="5616053"/>
          </a:xfrm>
        </p:spPr>
        <p:txBody>
          <a:bodyPr>
            <a:normAutofit/>
          </a:bodyPr>
          <a:lstStyle/>
          <a:p>
            <a:r>
              <a:rPr lang="en-US" sz="2400" dirty="0" smtClean="0">
                <a:latin typeface="Arial Rounded MT Bold" panose="020F0704030504030204" pitchFamily="34" charset="0"/>
              </a:rPr>
              <a:t>Use of ornaments by both male and female</a:t>
            </a:r>
          </a:p>
          <a:p>
            <a:r>
              <a:rPr lang="en-US" sz="2400" dirty="0" smtClean="0">
                <a:latin typeface="Arial Rounded MT Bold" panose="020F0704030504030204" pitchFamily="34" charset="0"/>
              </a:rPr>
              <a:t>Large variety of material-</a:t>
            </a:r>
            <a:r>
              <a:rPr lang="en-US" sz="2400" dirty="0" err="1" smtClean="0">
                <a:latin typeface="Arial Rounded MT Bold" panose="020F0704030504030204" pitchFamily="34" charset="0"/>
              </a:rPr>
              <a:t>bne,precious</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metal,gem</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stone,begged</a:t>
            </a:r>
            <a:r>
              <a:rPr lang="en-US" sz="2400" dirty="0" smtClean="0">
                <a:latin typeface="Arial Rounded MT Bold" panose="020F0704030504030204" pitchFamily="34" charset="0"/>
              </a:rPr>
              <a:t> clay</a:t>
            </a:r>
          </a:p>
          <a:p>
            <a:r>
              <a:rPr lang="en-US" sz="2400" dirty="0" smtClean="0">
                <a:latin typeface="Arial Rounded MT Bold" panose="020F0704030504030204" pitchFamily="34" charset="0"/>
              </a:rPr>
              <a:t>Some unisex ornaments-</a:t>
            </a:r>
            <a:r>
              <a:rPr lang="en-US" sz="2400" dirty="0" err="1" smtClean="0">
                <a:latin typeface="Arial Rounded MT Bold" panose="020F0704030504030204" pitchFamily="34" charset="0"/>
              </a:rPr>
              <a:t>necklace,armlets</a:t>
            </a:r>
            <a:r>
              <a:rPr lang="en-US" sz="2400" dirty="0" smtClean="0">
                <a:latin typeface="Arial Rounded MT Bold" panose="020F0704030504030204" pitchFamily="34" charset="0"/>
              </a:rPr>
              <a:t> etc.</a:t>
            </a:r>
          </a:p>
          <a:p>
            <a:r>
              <a:rPr lang="en-US" sz="2400" dirty="0" smtClean="0">
                <a:latin typeface="Arial Rounded MT Bold" panose="020F0704030504030204" pitchFamily="34" charset="0"/>
              </a:rPr>
              <a:t>Evidences of dead bodies with ornaments.</a:t>
            </a:r>
          </a:p>
          <a:p>
            <a:r>
              <a:rPr lang="en-US" sz="2400" dirty="0" smtClean="0">
                <a:latin typeface="Arial Rounded MT Bold" panose="020F0704030504030204" pitchFamily="34" charset="0"/>
              </a:rPr>
              <a:t>Spinning of cotton and wool.</a:t>
            </a:r>
          </a:p>
          <a:p>
            <a:r>
              <a:rPr lang="en-US" sz="2400" dirty="0" smtClean="0">
                <a:latin typeface="Arial Rounded MT Bold" panose="020F0704030504030204" pitchFamily="34" charset="0"/>
              </a:rPr>
              <a:t>Consciousness of fashion.</a:t>
            </a:r>
          </a:p>
          <a:p>
            <a:r>
              <a:rPr lang="en-US" sz="2400" dirty="0" err="1" smtClean="0">
                <a:latin typeface="Arial Rounded MT Bold" panose="020F0704030504030204" pitchFamily="34" charset="0"/>
              </a:rPr>
              <a:t>Cillabar</a:t>
            </a:r>
            <a:r>
              <a:rPr lang="en-US" sz="2400" dirty="0" smtClean="0">
                <a:latin typeface="Arial Rounded MT Bold" panose="020F0704030504030204" pitchFamily="34" charset="0"/>
              </a:rPr>
              <a:t> was used as a cosmetic</a:t>
            </a:r>
          </a:p>
          <a:p>
            <a:r>
              <a:rPr lang="en-US" sz="2400" dirty="0" smtClean="0">
                <a:latin typeface="Arial Rounded MT Bold" panose="020F0704030504030204" pitchFamily="34" charset="0"/>
              </a:rPr>
              <a:t>Variety of cosmetics-lipstick ,eye-</a:t>
            </a:r>
            <a:r>
              <a:rPr lang="en-US" sz="2400" dirty="0" err="1" smtClean="0">
                <a:latin typeface="Arial Rounded MT Bold" panose="020F0704030504030204" pitchFamily="34" charset="0"/>
              </a:rPr>
              <a:t>liner,face</a:t>
            </a:r>
            <a:r>
              <a:rPr lang="en-US" sz="2400" dirty="0" smtClean="0">
                <a:latin typeface="Arial Rounded MT Bold" panose="020F0704030504030204" pitchFamily="34" charset="0"/>
              </a:rPr>
              <a:t> paint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343" y="2130425"/>
            <a:ext cx="3100388" cy="3413125"/>
          </a:xfrm>
          <a:prstGeom prst="rect">
            <a:avLst/>
          </a:prstGeom>
        </p:spPr>
      </p:pic>
    </p:spTree>
    <p:extLst>
      <p:ext uri="{BB962C8B-B14F-4D97-AF65-F5344CB8AC3E}">
        <p14:creationId xmlns:p14="http://schemas.microsoft.com/office/powerpoint/2010/main" val="3602534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latin typeface="Arial Rounded MT Bold" panose="020F0704030504030204" pitchFamily="34" charset="0"/>
              </a:rPr>
              <a:t>Pottery</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936641" y="1665027"/>
            <a:ext cx="8712326" cy="4690234"/>
          </a:xfrm>
        </p:spPr>
        <p:txBody>
          <a:bodyPr>
            <a:normAutofit/>
          </a:bodyPr>
          <a:lstStyle/>
          <a:p>
            <a:r>
              <a:rPr lang="en-US" sz="2400" dirty="0" smtClean="0">
                <a:latin typeface="Arial Rounded MT Bold" panose="020F0704030504030204" pitchFamily="34" charset="0"/>
              </a:rPr>
              <a:t>Red and black pottery.</a:t>
            </a:r>
          </a:p>
          <a:p>
            <a:r>
              <a:rPr lang="en-US" sz="2400" dirty="0" smtClean="0">
                <a:latin typeface="Arial Rounded MT Bold" panose="020F0704030504030204" pitchFamily="34" charset="0"/>
              </a:rPr>
              <a:t>Use of 2 </a:t>
            </a:r>
            <a:r>
              <a:rPr lang="en-US" sz="2400" dirty="0" err="1" smtClean="0">
                <a:latin typeface="Arial Rounded MT Bold" panose="020F0704030504030204" pitchFamily="34" charset="0"/>
              </a:rPr>
              <a:t>colours</a:t>
            </a:r>
            <a:r>
              <a:rPr lang="en-US" sz="2400" dirty="0" smtClean="0">
                <a:latin typeface="Arial Rounded MT Bold" panose="020F0704030504030204" pitchFamily="34" charset="0"/>
              </a:rPr>
              <a:t>-red and black</a:t>
            </a:r>
          </a:p>
          <a:p>
            <a:pPr marL="0" indent="0">
              <a:buNone/>
            </a:pPr>
            <a:r>
              <a:rPr lang="en-US" sz="2400" dirty="0">
                <a:latin typeface="Arial Rounded MT Bold" panose="020F0704030504030204" pitchFamily="34" charset="0"/>
              </a:rPr>
              <a:t> </a:t>
            </a:r>
            <a:r>
              <a:rPr lang="en-US" sz="2400" dirty="0" smtClean="0">
                <a:latin typeface="Arial Rounded MT Bold" panose="020F0704030504030204" pitchFamily="34" charset="0"/>
              </a:rPr>
              <a:t>     background color –red color</a:t>
            </a:r>
          </a:p>
          <a:p>
            <a:pPr marL="0" indent="0">
              <a:buNone/>
            </a:pPr>
            <a:r>
              <a:rPr lang="en-US" sz="2400" dirty="0">
                <a:latin typeface="Arial Rounded MT Bold" panose="020F0704030504030204" pitchFamily="34" charset="0"/>
              </a:rPr>
              <a:t> </a:t>
            </a:r>
            <a:r>
              <a:rPr lang="en-US" sz="2400" dirty="0" smtClean="0">
                <a:latin typeface="Arial Rounded MT Bold" panose="020F0704030504030204" pitchFamily="34" charset="0"/>
              </a:rPr>
              <a:t>     To draw some design –black color</a:t>
            </a:r>
          </a:p>
          <a:p>
            <a:pPr marL="0" indent="0">
              <a:buNone/>
            </a:pPr>
            <a:r>
              <a:rPr lang="en-US" sz="2400" dirty="0" smtClean="0">
                <a:latin typeface="Arial Rounded MT Bold" panose="020F0704030504030204" pitchFamily="34" charset="0"/>
              </a:rPr>
              <a:t>Hence the name black and red pottery.</a:t>
            </a:r>
          </a:p>
          <a:p>
            <a:r>
              <a:rPr lang="en-US" sz="2400" dirty="0" smtClean="0">
                <a:latin typeface="Arial Rounded MT Bold" panose="020F0704030504030204" pitchFamily="34" charset="0"/>
              </a:rPr>
              <a:t>Not hand made but wheel made ware.</a:t>
            </a:r>
          </a:p>
          <a:p>
            <a:r>
              <a:rPr lang="en-US" sz="2400" dirty="0" smtClean="0">
                <a:latin typeface="Arial Rounded MT Bold" panose="020F0704030504030204" pitchFamily="34" charset="0"/>
              </a:rPr>
              <a:t>Some plain pottery which was more common.</a:t>
            </a:r>
          </a:p>
          <a:p>
            <a:r>
              <a:rPr lang="en-US" sz="2400" dirty="0" smtClean="0">
                <a:latin typeface="Arial Rounded MT Bold" panose="020F0704030504030204" pitchFamily="34" charset="0"/>
              </a:rPr>
              <a:t>Some painted pottery.</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7" y="1028701"/>
            <a:ext cx="3757391" cy="2828924"/>
          </a:xfrm>
          <a:prstGeom prst="rect">
            <a:avLst/>
          </a:prstGeom>
        </p:spPr>
      </p:pic>
    </p:spTree>
    <p:extLst>
      <p:ext uri="{BB962C8B-B14F-4D97-AF65-F5344CB8AC3E}">
        <p14:creationId xmlns:p14="http://schemas.microsoft.com/office/powerpoint/2010/main" val="1336514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0849" y="266700"/>
            <a:ext cx="8596668" cy="1320800"/>
          </a:xfrm>
        </p:spPr>
        <p:txBody>
          <a:bodyPr/>
          <a:lstStyle/>
          <a:p>
            <a:r>
              <a:rPr lang="en-US" dirty="0" smtClean="0"/>
              <a:t>Use of pottery</a:t>
            </a:r>
            <a:endParaRPr lang="en-US" dirty="0"/>
          </a:p>
        </p:txBody>
      </p:sp>
      <p:sp>
        <p:nvSpPr>
          <p:cNvPr id="3" name="Content Placeholder 2"/>
          <p:cNvSpPr>
            <a:spLocks noGrp="1"/>
          </p:cNvSpPr>
          <p:nvPr>
            <p:ph idx="1"/>
          </p:nvPr>
        </p:nvSpPr>
        <p:spPr>
          <a:xfrm>
            <a:off x="677333" y="971550"/>
            <a:ext cx="9381067" cy="5629275"/>
          </a:xfrm>
        </p:spPr>
        <p:txBody>
          <a:bodyPr>
            <a:normAutofit lnSpcReduction="10000"/>
          </a:bodyPr>
          <a:lstStyle/>
          <a:p>
            <a:r>
              <a:rPr lang="en-US" sz="3200" dirty="0" smtClean="0">
                <a:latin typeface="Arial Rounded MT Bold" panose="020F0704030504030204" pitchFamily="34" charset="0"/>
              </a:rPr>
              <a:t>Household purpose</a:t>
            </a:r>
          </a:p>
          <a:p>
            <a:r>
              <a:rPr lang="en-US" sz="3200" dirty="0" smtClean="0">
                <a:latin typeface="Arial Rounded MT Bold" panose="020F0704030504030204" pitchFamily="34" charset="0"/>
              </a:rPr>
              <a:t>For decoration purpose-</a:t>
            </a:r>
          </a:p>
          <a:p>
            <a:pPr>
              <a:buFont typeface="Wingdings" panose="05000000000000000000" pitchFamily="2" charset="2"/>
              <a:buChar char="v"/>
            </a:pPr>
            <a:r>
              <a:rPr lang="en-US" sz="3200" dirty="0" smtClean="0">
                <a:latin typeface="Arial Rounded MT Bold" panose="020F0704030504030204" pitchFamily="34" charset="0"/>
              </a:rPr>
              <a:t>proof-some very small sized pottery.</a:t>
            </a:r>
          </a:p>
          <a:p>
            <a:pPr>
              <a:buFont typeface="Wingdings" panose="05000000000000000000" pitchFamily="2" charset="2"/>
              <a:buChar char="v"/>
            </a:pPr>
            <a:r>
              <a:rPr lang="en-US" sz="3200" dirty="0" smtClean="0">
                <a:latin typeface="Arial Rounded MT Bold" panose="020F0704030504030204" pitchFamily="34" charset="0"/>
              </a:rPr>
              <a:t>can’t be used for household or storage purpose</a:t>
            </a:r>
          </a:p>
          <a:p>
            <a:pPr>
              <a:buFont typeface="Wingdings" panose="05000000000000000000" pitchFamily="2" charset="2"/>
              <a:buChar char="v"/>
            </a:pPr>
            <a:endParaRPr lang="en-US" sz="3200" dirty="0">
              <a:latin typeface="Arial Rounded MT Bold" panose="020F0704030504030204" pitchFamily="34" charset="0"/>
            </a:endParaRPr>
          </a:p>
          <a:p>
            <a:pPr>
              <a:buFont typeface="Wingdings" panose="05000000000000000000" pitchFamily="2" charset="2"/>
              <a:buChar char="v"/>
            </a:pPr>
            <a:endParaRPr lang="en-US" sz="3200" dirty="0" smtClean="0">
              <a:latin typeface="Arial Rounded MT Bold" panose="020F0704030504030204" pitchFamily="34" charset="0"/>
            </a:endParaRPr>
          </a:p>
          <a:p>
            <a:endParaRPr lang="en-US" sz="3200" dirty="0" smtClean="0">
              <a:latin typeface="Arial Rounded MT Bold" panose="020F0704030504030204" pitchFamily="34" charset="0"/>
            </a:endParaRPr>
          </a:p>
          <a:p>
            <a:endParaRPr lang="en-US" sz="3200" dirty="0">
              <a:latin typeface="Arial Rounded MT Bold" panose="020F0704030504030204" pitchFamily="34" charset="0"/>
            </a:endParaRPr>
          </a:p>
          <a:p>
            <a:r>
              <a:rPr lang="en-US" sz="3200" dirty="0" smtClean="0">
                <a:latin typeface="Arial Rounded MT Bold" panose="020F0704030504030204" pitchFamily="34" charset="0"/>
              </a:rPr>
              <a:t>Perforated pottery-for </a:t>
            </a:r>
            <a:r>
              <a:rPr lang="en-US" sz="3200" dirty="0">
                <a:latin typeface="Arial Rounded MT Bold" panose="020F0704030504030204" pitchFamily="34" charset="0"/>
              </a:rPr>
              <a:t>straining liqueur</a:t>
            </a: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279" y="3638550"/>
            <a:ext cx="3767139" cy="2347913"/>
          </a:xfrm>
          <a:prstGeom prst="rect">
            <a:avLst/>
          </a:prstGeom>
        </p:spPr>
      </p:pic>
    </p:spTree>
    <p:extLst>
      <p:ext uri="{BB962C8B-B14F-4D97-AF65-F5344CB8AC3E}">
        <p14:creationId xmlns:p14="http://schemas.microsoft.com/office/powerpoint/2010/main" val="2329255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7103" y="341194"/>
            <a:ext cx="9225887" cy="6291617"/>
          </a:xfrm>
        </p:spPr>
        <p:txBody>
          <a:bodyPr>
            <a:normAutofit lnSpcReduction="10000"/>
          </a:bodyPr>
          <a:lstStyle/>
          <a:p>
            <a:pPr marL="0" indent="0">
              <a:buNone/>
            </a:pPr>
            <a:r>
              <a:rPr lang="en-US" sz="2800" b="1" dirty="0" smtClean="0">
                <a:solidFill>
                  <a:schemeClr val="accent1">
                    <a:lumMod val="60000"/>
                    <a:lumOff val="40000"/>
                  </a:schemeClr>
                </a:solidFill>
              </a:rPr>
              <a:t>                      </a:t>
            </a:r>
            <a:r>
              <a:rPr lang="en-US" sz="2800" b="1" u="sng" dirty="0" smtClean="0">
                <a:solidFill>
                  <a:schemeClr val="accent1">
                    <a:lumMod val="60000"/>
                    <a:lumOff val="40000"/>
                  </a:schemeClr>
                </a:solidFill>
              </a:rPr>
              <a:t>End of Indus valley civilization</a:t>
            </a:r>
          </a:p>
          <a:p>
            <a:pPr marL="0" indent="0">
              <a:buNone/>
            </a:pPr>
            <a:endParaRPr lang="en-US" sz="2400" dirty="0" smtClean="0"/>
          </a:p>
          <a:p>
            <a:pPr marL="0" indent="0">
              <a:buNone/>
            </a:pPr>
            <a:r>
              <a:rPr lang="en-US" sz="2400" dirty="0" smtClean="0"/>
              <a:t>The </a:t>
            </a:r>
            <a:r>
              <a:rPr lang="en-US" sz="2400" dirty="0"/>
              <a:t>Indus civilization came to an end in about C.1500 B.C. probably due to the Aryan invasion of India. </a:t>
            </a:r>
            <a:endParaRPr lang="en-US" sz="2400" dirty="0" smtClean="0"/>
          </a:p>
          <a:p>
            <a:r>
              <a:rPr lang="en-US" sz="2400" dirty="0" smtClean="0"/>
              <a:t>Except </a:t>
            </a:r>
            <a:r>
              <a:rPr lang="en-US" sz="2400" dirty="0"/>
              <a:t>for some antiquities of the copper hoard culture and ceramics, no trace of any plastic art is found during the next 1000 years. </a:t>
            </a:r>
            <a:endParaRPr lang="en-US" sz="2400" dirty="0" smtClean="0"/>
          </a:p>
          <a:p>
            <a:r>
              <a:rPr lang="en-US" sz="2400" dirty="0" smtClean="0"/>
              <a:t>This </a:t>
            </a:r>
            <a:r>
              <a:rPr lang="en-US" sz="2400" dirty="0"/>
              <a:t>may perhaps be due to perishable materials like wood </a:t>
            </a:r>
            <a:r>
              <a:rPr lang="en-US" sz="2400" dirty="0" smtClean="0"/>
              <a:t>which </a:t>
            </a:r>
            <a:r>
              <a:rPr lang="en-US" sz="2400" dirty="0"/>
              <a:t>could not withstand the rigors of time</a:t>
            </a:r>
            <a:r>
              <a:rPr lang="en-US" sz="2400" dirty="0" smtClean="0"/>
              <a:t>.</a:t>
            </a:r>
          </a:p>
          <a:p>
            <a:r>
              <a:rPr lang="en-US" sz="2400" dirty="0" smtClean="0"/>
              <a:t> </a:t>
            </a:r>
            <a:r>
              <a:rPr lang="en-US" sz="2400" dirty="0"/>
              <a:t>The carvings of flat surface, as met with at </a:t>
            </a:r>
            <a:r>
              <a:rPr lang="en-US" sz="2400" dirty="0" err="1"/>
              <a:t>Bharhut</a:t>
            </a:r>
            <a:r>
              <a:rPr lang="en-US" sz="2400" dirty="0"/>
              <a:t> and </a:t>
            </a:r>
            <a:r>
              <a:rPr lang="en-US" sz="2400" dirty="0" err="1"/>
              <a:t>Sanchi</a:t>
            </a:r>
            <a:r>
              <a:rPr lang="en-US" sz="2400" dirty="0"/>
              <a:t>, are an echo of </a:t>
            </a:r>
            <a:r>
              <a:rPr lang="en-US" sz="2400" dirty="0" smtClean="0"/>
              <a:t>an </a:t>
            </a:r>
            <a:r>
              <a:rPr lang="en-US" sz="2400" dirty="0"/>
              <a:t>earlier tradition in wood or ivory</a:t>
            </a:r>
            <a:r>
              <a:rPr lang="en-US" sz="2400" dirty="0" smtClean="0"/>
              <a:t>.</a:t>
            </a:r>
          </a:p>
          <a:p>
            <a:r>
              <a:rPr lang="en-US" sz="2400" dirty="0" smtClean="0"/>
              <a:t> </a:t>
            </a:r>
            <a:r>
              <a:rPr lang="en-US" sz="2400" dirty="0"/>
              <a:t>But this intervening period of about 1000 years is important, because it was during this time that a synthesis took place between the fertility cults of the Dravidians, who were the original inhabitants of India, and the Aryan elements of rites and rituals</a:t>
            </a:r>
            <a:r>
              <a:rPr lang="en-US" sz="2400" dirty="0" smtClean="0"/>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190499"/>
            <a:ext cx="2638425" cy="1966913"/>
          </a:xfrm>
          <a:prstGeom prst="rect">
            <a:avLst/>
          </a:prstGeom>
        </p:spPr>
      </p:pic>
    </p:spTree>
    <p:extLst>
      <p:ext uri="{BB962C8B-B14F-4D97-AF65-F5344CB8AC3E}">
        <p14:creationId xmlns:p14="http://schemas.microsoft.com/office/powerpoint/2010/main" val="3472187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rgbClr val="FFC000"/>
                </a:solidFill>
              </a:rPr>
              <a:t>(Q)To what extent has the urban planning and culture of the Indus valley civilization provided inputs to the present day urbanization? Discuss.</a:t>
            </a:r>
            <a:endParaRPr lang="en-US" sz="4000" dirty="0">
              <a:solidFill>
                <a:srgbClr val="FFC000"/>
              </a:solidFill>
            </a:endParaRPr>
          </a:p>
        </p:txBody>
      </p:sp>
      <p:sp>
        <p:nvSpPr>
          <p:cNvPr id="3" name="Content Placeholder 2"/>
          <p:cNvSpPr>
            <a:spLocks noGrp="1"/>
          </p:cNvSpPr>
          <p:nvPr>
            <p:ph idx="1"/>
          </p:nvPr>
        </p:nvSpPr>
        <p:spPr>
          <a:xfrm>
            <a:off x="677334" y="3743326"/>
            <a:ext cx="8295216" cy="2940974"/>
          </a:xfrm>
        </p:spPr>
        <p:txBody>
          <a:bodyPr>
            <a:normAutofit/>
          </a:bodyPr>
          <a:lstStyle/>
          <a:p>
            <a:r>
              <a:rPr lang="en-US" sz="4000" u="sng" dirty="0" smtClean="0"/>
              <a:t>(GS-1-Mains-2014)</a:t>
            </a:r>
            <a:endParaRPr lang="en-US" sz="4000" u="sng" dirty="0"/>
          </a:p>
        </p:txBody>
      </p:sp>
    </p:spTree>
    <p:extLst>
      <p:ext uri="{BB962C8B-B14F-4D97-AF65-F5344CB8AC3E}">
        <p14:creationId xmlns:p14="http://schemas.microsoft.com/office/powerpoint/2010/main" val="1297090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3484" y="123825"/>
            <a:ext cx="8596668" cy="1320800"/>
          </a:xfrm>
        </p:spPr>
        <p:txBody>
          <a:bodyPr/>
          <a:lstStyle/>
          <a:p>
            <a:r>
              <a:rPr lang="en-US" dirty="0" smtClean="0"/>
              <a:t>current</a:t>
            </a:r>
            <a:endParaRPr lang="en-US" dirty="0"/>
          </a:p>
        </p:txBody>
      </p:sp>
      <p:sp>
        <p:nvSpPr>
          <p:cNvPr id="3" name="Content Placeholder 2"/>
          <p:cNvSpPr>
            <a:spLocks noGrp="1"/>
          </p:cNvSpPr>
          <p:nvPr>
            <p:ph idx="1"/>
          </p:nvPr>
        </p:nvSpPr>
        <p:spPr>
          <a:xfrm>
            <a:off x="677334" y="928689"/>
            <a:ext cx="9452504" cy="5486400"/>
          </a:xfrm>
        </p:spPr>
        <p:txBody>
          <a:bodyPr>
            <a:normAutofit/>
          </a:bodyPr>
          <a:lstStyle/>
          <a:p>
            <a:r>
              <a:rPr lang="en-US" sz="3200" dirty="0">
                <a:solidFill>
                  <a:srgbClr val="FFC000"/>
                </a:solidFill>
              </a:rPr>
              <a:t>1Q. Examine how recent excavations of remnants of the </a:t>
            </a:r>
            <a:r>
              <a:rPr lang="en-US" sz="3200" dirty="0" err="1">
                <a:solidFill>
                  <a:srgbClr val="FFC000"/>
                </a:solidFill>
              </a:rPr>
              <a:t>Harappan</a:t>
            </a:r>
            <a:r>
              <a:rPr lang="en-US" sz="3200" dirty="0">
                <a:solidFill>
                  <a:srgbClr val="FFC000"/>
                </a:solidFill>
              </a:rPr>
              <a:t> Civilization in India have helped historians to understand </a:t>
            </a:r>
            <a:r>
              <a:rPr lang="en-US" sz="3200" dirty="0" err="1">
                <a:solidFill>
                  <a:srgbClr val="FFC000"/>
                </a:solidFill>
              </a:rPr>
              <a:t>Harappan</a:t>
            </a:r>
            <a:r>
              <a:rPr lang="en-US" sz="3200" dirty="0">
                <a:solidFill>
                  <a:srgbClr val="FFC000"/>
                </a:solidFill>
              </a:rPr>
              <a:t> culture. (200 Words)</a:t>
            </a:r>
          </a:p>
          <a:p>
            <a:endParaRPr lang="en-US" dirty="0"/>
          </a:p>
        </p:txBody>
      </p:sp>
    </p:spTree>
    <p:extLst>
      <p:ext uri="{BB962C8B-B14F-4D97-AF65-F5344CB8AC3E}">
        <p14:creationId xmlns:p14="http://schemas.microsoft.com/office/powerpoint/2010/main" val="3602431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1475"/>
            <a:ext cx="9495366" cy="5669887"/>
          </a:xfrm>
        </p:spPr>
        <p:txBody>
          <a:bodyPr>
            <a:noAutofit/>
          </a:bodyPr>
          <a:lstStyle/>
          <a:p>
            <a:r>
              <a:rPr lang="en-US" sz="2000" dirty="0">
                <a:latin typeface="Arial Rounded MT Bold" panose="020F0704030504030204" pitchFamily="34" charset="0"/>
              </a:rPr>
              <a:t>The remnants are the only sources to study </a:t>
            </a:r>
            <a:r>
              <a:rPr lang="en-US" sz="2000" dirty="0" err="1">
                <a:latin typeface="Arial Rounded MT Bold" panose="020F0704030504030204" pitchFamily="34" charset="0"/>
              </a:rPr>
              <a:t>Harappan</a:t>
            </a:r>
            <a:r>
              <a:rPr lang="en-US" sz="2000" dirty="0">
                <a:latin typeface="Arial Rounded MT Bold" panose="020F0704030504030204" pitchFamily="34" charset="0"/>
              </a:rPr>
              <a:t> civilization which had flourished 3000 BCE and vanishes around 1500 BCE. Recently during excavation at </a:t>
            </a:r>
            <a:r>
              <a:rPr lang="en-US" sz="2000" dirty="0" err="1">
                <a:latin typeface="Arial Rounded MT Bold" panose="020F0704030504030204" pitchFamily="34" charset="0"/>
              </a:rPr>
              <a:t>Rakhigarhiin</a:t>
            </a:r>
            <a:r>
              <a:rPr lang="en-US" sz="2000" dirty="0">
                <a:latin typeface="Arial Rounded MT Bold" panose="020F0704030504030204" pitchFamily="34" charset="0"/>
              </a:rPr>
              <a:t> Haryana 4 skeletons and lot of terracotta’s and potteries were found.</a:t>
            </a:r>
          </a:p>
          <a:p>
            <a:pPr lvl="0"/>
            <a:r>
              <a:rPr lang="en-US" sz="2000" dirty="0">
                <a:latin typeface="Arial Rounded MT Bold" panose="020F0704030504030204" pitchFamily="34" charset="0"/>
              </a:rPr>
              <a:t>Reconstruct facial Software and DNA test would reveal the physical structure of the </a:t>
            </a:r>
            <a:r>
              <a:rPr lang="en-US" sz="2000" dirty="0" err="1">
                <a:latin typeface="Arial Rounded MT Bold" panose="020F0704030504030204" pitchFamily="34" charset="0"/>
              </a:rPr>
              <a:t>harrapan</a:t>
            </a:r>
            <a:r>
              <a:rPr lang="en-US" sz="2000" dirty="0">
                <a:latin typeface="Arial Rounded MT Bold" panose="020F0704030504030204" pitchFamily="34" charset="0"/>
              </a:rPr>
              <a:t> people, their height and skin </a:t>
            </a:r>
            <a:r>
              <a:rPr lang="en-US" sz="2000" dirty="0" err="1">
                <a:latin typeface="Arial Rounded MT Bold" panose="020F0704030504030204" pitchFamily="34" charset="0"/>
              </a:rPr>
              <a:t>colours</a:t>
            </a:r>
            <a:r>
              <a:rPr lang="en-US" sz="2000" dirty="0">
                <a:latin typeface="Arial Rounded MT Bold" panose="020F0704030504030204" pitchFamily="34" charset="0"/>
              </a:rPr>
              <a:t>, eye </a:t>
            </a:r>
            <a:r>
              <a:rPr lang="en-US" sz="2000" dirty="0" err="1">
                <a:latin typeface="Arial Rounded MT Bold" panose="020F0704030504030204" pitchFamily="34" charset="0"/>
              </a:rPr>
              <a:t>colours</a:t>
            </a:r>
            <a:r>
              <a:rPr lang="en-US" sz="2000" dirty="0">
                <a:latin typeface="Arial Rounded MT Bold" panose="020F0704030504030204" pitchFamily="34" charset="0"/>
              </a:rPr>
              <a:t> etc.</a:t>
            </a:r>
          </a:p>
          <a:p>
            <a:pPr lvl="0"/>
            <a:r>
              <a:rPr lang="en-US" sz="2000" dirty="0" err="1">
                <a:latin typeface="Arial Rounded MT Bold" panose="020F0704030504030204" pitchFamily="34" charset="0"/>
              </a:rPr>
              <a:t>Idli</a:t>
            </a:r>
            <a:r>
              <a:rPr lang="en-US" sz="2000" dirty="0">
                <a:latin typeface="Arial Rounded MT Bold" panose="020F0704030504030204" pitchFamily="34" charset="0"/>
              </a:rPr>
              <a:t> shaped terracotta found in </a:t>
            </a:r>
            <a:r>
              <a:rPr lang="en-US" sz="2000" dirty="0" err="1">
                <a:latin typeface="Arial Rounded MT Bold" panose="020F0704030504030204" pitchFamily="34" charset="0"/>
              </a:rPr>
              <a:t>Rakhigarhi</a:t>
            </a:r>
            <a:r>
              <a:rPr lang="en-US" sz="2000" dirty="0">
                <a:latin typeface="Arial Rounded MT Bold" panose="020F0704030504030204" pitchFamily="34" charset="0"/>
              </a:rPr>
              <a:t> are in more than in other </a:t>
            </a:r>
            <a:r>
              <a:rPr lang="en-US" sz="2000" dirty="0" err="1">
                <a:latin typeface="Arial Rounded MT Bold" panose="020F0704030504030204" pitchFamily="34" charset="0"/>
              </a:rPr>
              <a:t>harrapan</a:t>
            </a:r>
            <a:r>
              <a:rPr lang="en-US" sz="2000" dirty="0">
                <a:latin typeface="Arial Rounded MT Bold" panose="020F0704030504030204" pitchFamily="34" charset="0"/>
              </a:rPr>
              <a:t> sites and perhaps which shows the terracotta may be manufactured in </a:t>
            </a:r>
            <a:r>
              <a:rPr lang="en-US" sz="2000" dirty="0" err="1">
                <a:latin typeface="Arial Rounded MT Bold" panose="020F0704030504030204" pitchFamily="34" charset="0"/>
              </a:rPr>
              <a:t>Rakhigarhi</a:t>
            </a:r>
            <a:r>
              <a:rPr lang="en-US" sz="2000" dirty="0">
                <a:latin typeface="Arial Rounded MT Bold" panose="020F0704030504030204" pitchFamily="34" charset="0"/>
              </a:rPr>
              <a:t>.</a:t>
            </a:r>
          </a:p>
          <a:p>
            <a:pPr lvl="0"/>
            <a:r>
              <a:rPr lang="en-US" sz="2000" dirty="0">
                <a:latin typeface="Arial Rounded MT Bold" panose="020F0704030504030204" pitchFamily="34" charset="0"/>
              </a:rPr>
              <a:t>The size of burial pit and the quality &amp; quantity of goods kept with burial pit would</a:t>
            </a:r>
          </a:p>
          <a:p>
            <a:r>
              <a:rPr lang="en-US" sz="2000" dirty="0">
                <a:latin typeface="Arial Rounded MT Bold" panose="020F0704030504030204" pitchFamily="34" charset="0"/>
              </a:rPr>
              <a:t>perhaps reveal the socio economic condition of the </a:t>
            </a:r>
            <a:r>
              <a:rPr lang="en-US" sz="2000" dirty="0" err="1">
                <a:latin typeface="Arial Rounded MT Bold" panose="020F0704030504030204" pitchFamily="34" charset="0"/>
              </a:rPr>
              <a:t>harrapan</a:t>
            </a:r>
            <a:r>
              <a:rPr lang="en-US" sz="2000" dirty="0">
                <a:latin typeface="Arial Rounded MT Bold" panose="020F0704030504030204" pitchFamily="34" charset="0"/>
              </a:rPr>
              <a:t> people.</a:t>
            </a:r>
          </a:p>
          <a:p>
            <a:pPr lvl="0"/>
            <a:r>
              <a:rPr lang="en-US" sz="2000" dirty="0">
                <a:latin typeface="Arial Rounded MT Bold" panose="020F0704030504030204" pitchFamily="34" charset="0"/>
              </a:rPr>
              <a:t>Huge amount of painted potteries were found at the </a:t>
            </a:r>
            <a:r>
              <a:rPr lang="en-US" sz="2000" dirty="0" err="1">
                <a:latin typeface="Arial Rounded MT Bold" panose="020F0704030504030204" pitchFamily="34" charset="0"/>
              </a:rPr>
              <a:t>rakhigarhi</a:t>
            </a:r>
            <a:r>
              <a:rPr lang="en-US" sz="2000" dirty="0">
                <a:latin typeface="Arial Rounded MT Bold" panose="020F0704030504030204" pitchFamily="34" charset="0"/>
              </a:rPr>
              <a:t> site so the site may be the home of rich and dominants people of society.</a:t>
            </a:r>
          </a:p>
          <a:p>
            <a:r>
              <a:rPr lang="en-US" sz="2000" dirty="0">
                <a:latin typeface="Arial Rounded MT Bold" panose="020F0704030504030204" pitchFamily="34" charset="0"/>
              </a:rPr>
              <a:t>Excavation near burial pits has revealed about the Burial customs and rituals, being followed</a:t>
            </a:r>
          </a:p>
        </p:txBody>
      </p:sp>
    </p:spTree>
    <p:extLst>
      <p:ext uri="{BB962C8B-B14F-4D97-AF65-F5344CB8AC3E}">
        <p14:creationId xmlns:p14="http://schemas.microsoft.com/office/powerpoint/2010/main" val="254706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Difference between art and culture</a:t>
            </a:r>
            <a:endParaRPr lang="en-US" b="1" u="sng" dirty="0">
              <a:latin typeface="Arial Rounded MT Bold" panose="020F0704030504030204" pitchFamily="34" charset="0"/>
            </a:endParaRPr>
          </a:p>
        </p:txBody>
      </p:sp>
      <p:sp>
        <p:nvSpPr>
          <p:cNvPr id="3" name="Text Placeholder 2"/>
          <p:cNvSpPr>
            <a:spLocks noGrp="1"/>
          </p:cNvSpPr>
          <p:nvPr>
            <p:ph type="body" idx="1"/>
          </p:nvPr>
        </p:nvSpPr>
        <p:spPr>
          <a:xfrm>
            <a:off x="675745" y="1584721"/>
            <a:ext cx="4185623" cy="576262"/>
          </a:xfrm>
        </p:spPr>
        <p:txBody>
          <a:bodyPr/>
          <a:lstStyle/>
          <a:p>
            <a:r>
              <a:rPr lang="en-US" dirty="0" smtClean="0">
                <a:solidFill>
                  <a:schemeClr val="accent5">
                    <a:lumMod val="60000"/>
                    <a:lumOff val="40000"/>
                  </a:schemeClr>
                </a:solidFill>
              </a:rPr>
              <a:t>                   Art</a:t>
            </a:r>
            <a:endParaRPr lang="en-US" dirty="0">
              <a:solidFill>
                <a:schemeClr val="accent5">
                  <a:lumMod val="60000"/>
                  <a:lumOff val="40000"/>
                </a:schemeClr>
              </a:solidFill>
            </a:endParaRPr>
          </a:p>
        </p:txBody>
      </p:sp>
      <p:sp>
        <p:nvSpPr>
          <p:cNvPr id="4" name="Content Placeholder 3"/>
          <p:cNvSpPr>
            <a:spLocks noGrp="1"/>
          </p:cNvSpPr>
          <p:nvPr>
            <p:ph sz="half" idx="2"/>
          </p:nvPr>
        </p:nvSpPr>
        <p:spPr>
          <a:xfrm>
            <a:off x="675745" y="2160983"/>
            <a:ext cx="4185623" cy="3880379"/>
          </a:xfrm>
        </p:spPr>
        <p:txBody>
          <a:bodyPr>
            <a:normAutofit fontScale="92500" lnSpcReduction="20000"/>
          </a:bodyPr>
          <a:lstStyle/>
          <a:p>
            <a:r>
              <a:rPr lang="en-US" dirty="0"/>
              <a:t> </a:t>
            </a:r>
            <a:r>
              <a:rPr lang="en-US" sz="2400" dirty="0">
                <a:latin typeface="Arial Rounded MT Bold" panose="020F0704030504030204" pitchFamily="34" charset="0"/>
              </a:rPr>
              <a:t>Art is the creative expression of one’s experiences, emotions and other </a:t>
            </a:r>
            <a:r>
              <a:rPr lang="en-US" sz="2400" dirty="0" smtClean="0">
                <a:latin typeface="Arial Rounded MT Bold" panose="020F0704030504030204" pitchFamily="34" charset="0"/>
              </a:rPr>
              <a:t>qualities</a:t>
            </a:r>
          </a:p>
          <a:p>
            <a:r>
              <a:rPr lang="en-US" sz="2400" dirty="0">
                <a:latin typeface="Arial Rounded MT Bold" panose="020F0704030504030204" pitchFamily="34" charset="0"/>
              </a:rPr>
              <a:t> Art is one aspect of culture</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 </a:t>
            </a:r>
            <a:r>
              <a:rPr lang="en-US" sz="2400" dirty="0">
                <a:latin typeface="Arial Rounded MT Bold" panose="020F0704030504030204" pitchFamily="34" charset="0"/>
              </a:rPr>
              <a:t>Art is influenced heavily by culture and is born as a by-product of culture, reflecting some of its customs, beliefs and values.</a:t>
            </a:r>
          </a:p>
        </p:txBody>
      </p:sp>
      <p:sp>
        <p:nvSpPr>
          <p:cNvPr id="5" name="Text Placeholder 4"/>
          <p:cNvSpPr>
            <a:spLocks noGrp="1"/>
          </p:cNvSpPr>
          <p:nvPr>
            <p:ph type="body" sz="quarter" idx="3"/>
          </p:nvPr>
        </p:nvSpPr>
        <p:spPr>
          <a:xfrm>
            <a:off x="6388546" y="1642269"/>
            <a:ext cx="4185618" cy="576262"/>
          </a:xfrm>
        </p:spPr>
        <p:txBody>
          <a:bodyPr/>
          <a:lstStyle/>
          <a:p>
            <a:r>
              <a:rPr lang="en-US" dirty="0" smtClean="0">
                <a:solidFill>
                  <a:schemeClr val="accent5">
                    <a:lumMod val="60000"/>
                    <a:lumOff val="40000"/>
                  </a:schemeClr>
                </a:solidFill>
              </a:rPr>
              <a:t>culture</a:t>
            </a:r>
            <a:endParaRPr lang="en-US" dirty="0">
              <a:solidFill>
                <a:schemeClr val="accent5">
                  <a:lumMod val="60000"/>
                  <a:lumOff val="40000"/>
                </a:schemeClr>
              </a:solidFill>
            </a:endParaRPr>
          </a:p>
        </p:txBody>
      </p:sp>
      <p:sp>
        <p:nvSpPr>
          <p:cNvPr id="6" name="Content Placeholder 5"/>
          <p:cNvSpPr>
            <a:spLocks noGrp="1"/>
          </p:cNvSpPr>
          <p:nvPr>
            <p:ph sz="quarter" idx="4"/>
          </p:nvPr>
        </p:nvSpPr>
        <p:spPr>
          <a:xfrm>
            <a:off x="5088384" y="2218531"/>
            <a:ext cx="4185617" cy="3822831"/>
          </a:xfrm>
        </p:spPr>
        <p:txBody>
          <a:bodyPr>
            <a:normAutofit fontScale="77500" lnSpcReduction="20000"/>
          </a:bodyPr>
          <a:lstStyle/>
          <a:p>
            <a:r>
              <a:rPr lang="en-US" dirty="0"/>
              <a:t> </a:t>
            </a:r>
            <a:r>
              <a:rPr lang="en-US" sz="2400" dirty="0">
                <a:latin typeface="Arial Rounded MT Bold" panose="020F0704030504030204" pitchFamily="34" charset="0"/>
              </a:rPr>
              <a:t>it comprises a wide variety of human </a:t>
            </a:r>
            <a:r>
              <a:rPr lang="en-US" sz="2400" dirty="0" err="1">
                <a:latin typeface="Arial Rounded MT Bold" panose="020F0704030504030204" pitchFamily="34" charset="0"/>
              </a:rPr>
              <a:t>behaviours</a:t>
            </a:r>
            <a:r>
              <a:rPr lang="en-US" sz="2400" dirty="0">
                <a:latin typeface="Arial Rounded MT Bold" panose="020F0704030504030204" pitchFamily="34" charset="0"/>
              </a:rPr>
              <a:t> </a:t>
            </a:r>
            <a:endParaRPr lang="en-US" sz="2400" dirty="0" smtClean="0">
              <a:latin typeface="Arial Rounded MT Bold" panose="020F0704030504030204" pitchFamily="34" charset="0"/>
            </a:endParaRPr>
          </a:p>
          <a:p>
            <a:r>
              <a:rPr lang="en-US" sz="2400" dirty="0">
                <a:latin typeface="Arial Rounded MT Bold" panose="020F0704030504030204" pitchFamily="34" charset="0"/>
              </a:rPr>
              <a:t>The evolved human capacity to act creatively and imaginatively and represent and classify experiences with </a:t>
            </a:r>
            <a:r>
              <a:rPr lang="en-US" sz="2400" dirty="0" smtClean="0">
                <a:latin typeface="Arial Rounded MT Bold" panose="020F0704030504030204" pitchFamily="34" charset="0"/>
              </a:rPr>
              <a:t>symbols</a:t>
            </a:r>
          </a:p>
          <a:p>
            <a:r>
              <a:rPr lang="en-US" sz="2400" dirty="0">
                <a:latin typeface="Arial Rounded MT Bold" panose="020F0704030504030204" pitchFamily="34" charset="0"/>
              </a:rPr>
              <a:t>Culture is the ensemble of social forms, material traits, customary beliefs, and other human phenomena that cannot be directly attributed to a genetic inheritance of a religious, racial, or social group.</a:t>
            </a:r>
          </a:p>
        </p:txBody>
      </p:sp>
    </p:spTree>
    <p:extLst>
      <p:ext uri="{BB962C8B-B14F-4D97-AF65-F5344CB8AC3E}">
        <p14:creationId xmlns:p14="http://schemas.microsoft.com/office/powerpoint/2010/main" val="3463511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14375"/>
            <a:ext cx="8523816" cy="5326987"/>
          </a:xfrm>
        </p:spPr>
        <p:txBody>
          <a:bodyPr>
            <a:normAutofit fontScale="77500" lnSpcReduction="20000"/>
          </a:bodyPr>
          <a:lstStyle/>
          <a:p>
            <a:pPr lvl="0"/>
            <a:r>
              <a:rPr lang="en-US" sz="2200" dirty="0">
                <a:latin typeface="Arial Rounded MT Bold" panose="020F0704030504030204" pitchFamily="34" charset="0"/>
              </a:rPr>
              <a:t>The chemical tests will give insight about the diet of </a:t>
            </a:r>
            <a:r>
              <a:rPr lang="en-US" sz="2200" dirty="0" err="1">
                <a:latin typeface="Arial Rounded MT Bold" panose="020F0704030504030204" pitchFamily="34" charset="0"/>
              </a:rPr>
              <a:t>Harrapan</a:t>
            </a:r>
            <a:r>
              <a:rPr lang="en-US" sz="2200" dirty="0">
                <a:latin typeface="Arial Rounded MT Bold" panose="020F0704030504030204" pitchFamily="34" charset="0"/>
              </a:rPr>
              <a:t> people and health status. The people were either vegetarian or non-vegetarian. It will also tell about the cause of death whether they died due to malnutrition.</a:t>
            </a:r>
          </a:p>
          <a:p>
            <a:pPr lvl="0"/>
            <a:r>
              <a:rPr lang="en-US" sz="2200" dirty="0">
                <a:latin typeface="Arial Rounded MT Bold" panose="020F0704030504030204" pitchFamily="34" charset="0"/>
              </a:rPr>
              <a:t>The finding of a lot of broken pottery and charred animal remains outside the burial pits point to some ritual been done before the body was placed inside the pit at </a:t>
            </a:r>
            <a:r>
              <a:rPr lang="en-US" sz="2200" dirty="0" err="1">
                <a:latin typeface="Arial Rounded MT Bold" panose="020F0704030504030204" pitchFamily="34" charset="0"/>
              </a:rPr>
              <a:t>Rakhigarhi</a:t>
            </a:r>
            <a:r>
              <a:rPr lang="en-US" sz="2200" dirty="0">
                <a:latin typeface="Arial Rounded MT Bold" panose="020F0704030504030204" pitchFamily="34" charset="0"/>
              </a:rPr>
              <a:t>.</a:t>
            </a:r>
          </a:p>
          <a:p>
            <a:pPr lvl="0"/>
            <a:r>
              <a:rPr lang="en-US" sz="2200" dirty="0">
                <a:latin typeface="Arial Rounded MT Bold" panose="020F0704030504030204" pitchFamily="34" charset="0"/>
              </a:rPr>
              <a:t>Hearths, furnaces, broken bangles and burnt bangles, all made of faience, found in the trenches at RGR-4 indicate the presence of an industrial unit there. Bangles made of shell point to the </a:t>
            </a:r>
            <a:r>
              <a:rPr lang="en-US" sz="2200" dirty="0" err="1">
                <a:latin typeface="Arial Rounded MT Bold" panose="020F0704030504030204" pitchFamily="34" charset="0"/>
              </a:rPr>
              <a:t>Harappans</a:t>
            </a:r>
            <a:r>
              <a:rPr lang="en-US" sz="2200" dirty="0">
                <a:latin typeface="Arial Rounded MT Bold" panose="020F0704030504030204" pitchFamily="34" charset="0"/>
              </a:rPr>
              <a:t>’ trade contacts with the Saurashtra region in present-day Gujarat.</a:t>
            </a:r>
          </a:p>
          <a:p>
            <a:pPr lvl="0"/>
            <a:r>
              <a:rPr lang="en-US" sz="2200" dirty="0">
                <a:latin typeface="Arial Rounded MT Bold" panose="020F0704030504030204" pitchFamily="34" charset="0"/>
              </a:rPr>
              <a:t>Figurines of dogs with a belt around the neck show that the </a:t>
            </a:r>
            <a:r>
              <a:rPr lang="en-US" sz="2200" dirty="0" err="1">
                <a:latin typeface="Arial Rounded MT Bold" panose="020F0704030504030204" pitchFamily="34" charset="0"/>
              </a:rPr>
              <a:t>Harappans</a:t>
            </a:r>
            <a:r>
              <a:rPr lang="en-US" sz="2200" dirty="0">
                <a:latin typeface="Arial Rounded MT Bold" panose="020F0704030504030204" pitchFamily="34" charset="0"/>
              </a:rPr>
              <a:t> kept dogs. A seal with the carving of a tiger and the impression of a similar one on a "terracotta sealing" points that such seals were used for trade.</a:t>
            </a:r>
          </a:p>
          <a:p>
            <a:pPr lvl="0"/>
            <a:r>
              <a:rPr lang="en-US" sz="2200" dirty="0">
                <a:latin typeface="Arial Rounded MT Bold" panose="020F0704030504030204" pitchFamily="34" charset="0"/>
              </a:rPr>
              <a:t>Since no evidence has been found of a Late </a:t>
            </a:r>
            <a:r>
              <a:rPr lang="en-US" sz="2200" dirty="0" err="1">
                <a:latin typeface="Arial Rounded MT Bold" panose="020F0704030504030204" pitchFamily="34" charset="0"/>
              </a:rPr>
              <a:t>Harappan</a:t>
            </a:r>
            <a:r>
              <a:rPr lang="en-US" sz="2200" dirty="0">
                <a:latin typeface="Arial Rounded MT Bold" panose="020F0704030504030204" pitchFamily="34" charset="0"/>
              </a:rPr>
              <a:t> phase having existed at </a:t>
            </a:r>
            <a:r>
              <a:rPr lang="en-US" sz="2200" dirty="0" err="1">
                <a:latin typeface="Arial Rounded MT Bold" panose="020F0704030504030204" pitchFamily="34" charset="0"/>
              </a:rPr>
              <a:t>Rakhigarhi</a:t>
            </a:r>
            <a:r>
              <a:rPr lang="en-US" sz="2200" dirty="0">
                <a:latin typeface="Arial Rounded MT Bold" panose="020F0704030504030204" pitchFamily="34" charset="0"/>
              </a:rPr>
              <a:t>, it is possible that the rivers </a:t>
            </a:r>
            <a:r>
              <a:rPr lang="en-US" sz="2200" dirty="0" err="1">
                <a:latin typeface="Arial Rounded MT Bold" panose="020F0704030504030204" pitchFamily="34" charset="0"/>
              </a:rPr>
              <a:t>Saraswati</a:t>
            </a:r>
            <a:r>
              <a:rPr lang="en-US" sz="2200" dirty="0">
                <a:latin typeface="Arial Rounded MT Bold" panose="020F0704030504030204" pitchFamily="34" charset="0"/>
              </a:rPr>
              <a:t> and </a:t>
            </a:r>
            <a:r>
              <a:rPr lang="en-US" sz="2200" dirty="0" err="1">
                <a:latin typeface="Arial Rounded MT Bold" panose="020F0704030504030204" pitchFamily="34" charset="0"/>
              </a:rPr>
              <a:t>Drishadvati</a:t>
            </a:r>
            <a:r>
              <a:rPr lang="en-US" sz="2200" dirty="0">
                <a:latin typeface="Arial Rounded MT Bold" panose="020F0704030504030204" pitchFamily="34" charset="0"/>
              </a:rPr>
              <a:t> were not active as they were during the Early and Mature </a:t>
            </a:r>
            <a:r>
              <a:rPr lang="en-US" sz="2200" dirty="0" err="1">
                <a:latin typeface="Arial Rounded MT Bold" panose="020F0704030504030204" pitchFamily="34" charset="0"/>
              </a:rPr>
              <a:t>Harappan</a:t>
            </a:r>
            <a:r>
              <a:rPr lang="en-US" sz="2200" dirty="0">
                <a:latin typeface="Arial Rounded MT Bold" panose="020F0704030504030204" pitchFamily="34" charset="0"/>
              </a:rPr>
              <a:t> phases. The </a:t>
            </a:r>
            <a:r>
              <a:rPr lang="en-US" sz="2200" dirty="0" err="1">
                <a:latin typeface="Arial Rounded MT Bold" panose="020F0704030504030204" pitchFamily="34" charset="0"/>
              </a:rPr>
              <a:t>Saraswati</a:t>
            </a:r>
            <a:r>
              <a:rPr lang="en-US" sz="2200" dirty="0">
                <a:latin typeface="Arial Rounded MT Bold" panose="020F0704030504030204" pitchFamily="34" charset="0"/>
              </a:rPr>
              <a:t> could have gone dry around 2000 BCE and so the Late </a:t>
            </a:r>
            <a:r>
              <a:rPr lang="en-US" sz="2200" dirty="0" err="1">
                <a:latin typeface="Arial Rounded MT Bold" panose="020F0704030504030204" pitchFamily="34" charset="0"/>
              </a:rPr>
              <a:t>Harappan</a:t>
            </a:r>
            <a:r>
              <a:rPr lang="en-US" sz="2200" dirty="0">
                <a:latin typeface="Arial Rounded MT Bold" panose="020F0704030504030204" pitchFamily="34" charset="0"/>
              </a:rPr>
              <a:t> people moved away from the </a:t>
            </a:r>
            <a:r>
              <a:rPr lang="en-US" sz="2200" dirty="0" err="1">
                <a:latin typeface="Arial Rounded MT Bold" panose="020F0704030504030204" pitchFamily="34" charset="0"/>
              </a:rPr>
              <a:t>Saraswati</a:t>
            </a:r>
            <a:r>
              <a:rPr lang="en-US" sz="2200" dirty="0">
                <a:latin typeface="Arial Rounded MT Bold" panose="020F0704030504030204" pitchFamily="34" charset="0"/>
              </a:rPr>
              <a:t> river banks. So the Early and the Mature </a:t>
            </a:r>
            <a:r>
              <a:rPr lang="en-US" sz="2200" dirty="0" err="1">
                <a:latin typeface="Arial Rounded MT Bold" panose="020F0704030504030204" pitchFamily="34" charset="0"/>
              </a:rPr>
              <a:t>Harappan</a:t>
            </a:r>
            <a:r>
              <a:rPr lang="en-US" sz="2200" dirty="0">
                <a:latin typeface="Arial Rounded MT Bold" panose="020F0704030504030204" pitchFamily="34" charset="0"/>
              </a:rPr>
              <a:t> sites are mostly on the banks of the </a:t>
            </a:r>
            <a:r>
              <a:rPr lang="en-US" sz="2200" dirty="0" err="1">
                <a:latin typeface="Arial Rounded MT Bold" panose="020F0704030504030204" pitchFamily="34" charset="0"/>
              </a:rPr>
              <a:t>Saraswati</a:t>
            </a:r>
            <a:r>
              <a:rPr lang="en-US" sz="2200" dirty="0">
                <a:latin typeface="Arial Rounded MT Bold" panose="020F0704030504030204" pitchFamily="34" charset="0"/>
              </a:rPr>
              <a:t> and the </a:t>
            </a:r>
            <a:r>
              <a:rPr lang="en-US" sz="2200" dirty="0" err="1">
                <a:latin typeface="Arial Rounded MT Bold" panose="020F0704030504030204" pitchFamily="34" charset="0"/>
              </a:rPr>
              <a:t>Drishdavati</a:t>
            </a:r>
            <a:r>
              <a:rPr lang="en-US" dirty="0"/>
              <a:t>.</a:t>
            </a:r>
          </a:p>
          <a:p>
            <a:endParaRPr lang="en-US" dirty="0"/>
          </a:p>
        </p:txBody>
      </p:sp>
    </p:spTree>
    <p:extLst>
      <p:ext uri="{BB962C8B-B14F-4D97-AF65-F5344CB8AC3E}">
        <p14:creationId xmlns:p14="http://schemas.microsoft.com/office/powerpoint/2010/main" val="781771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0455"/>
            <a:ext cx="8596668" cy="1320800"/>
          </a:xfrm>
        </p:spPr>
        <p:txBody>
          <a:bodyPr>
            <a:normAutofit fontScale="90000"/>
          </a:bodyPr>
          <a:lstStyle/>
          <a:p>
            <a:pPr algn="ctr"/>
            <a:r>
              <a:rPr lang="en-US" dirty="0" smtClean="0"/>
              <a:t>   </a:t>
            </a:r>
            <a:r>
              <a:rPr lang="en-US" b="1" u="sng" dirty="0" smtClean="0">
                <a:latin typeface="Arial Rounded MT Bold" panose="020F0704030504030204" pitchFamily="34" charset="0"/>
              </a:rPr>
              <a:t>Mauryan and post-</a:t>
            </a:r>
            <a:r>
              <a:rPr lang="en-US" b="1" u="sng" dirty="0" err="1" smtClean="0">
                <a:latin typeface="Arial Rounded MT Bold" panose="020F0704030504030204" pitchFamily="34" charset="0"/>
              </a:rPr>
              <a:t>Mauryan</a:t>
            </a:r>
            <a:r>
              <a:rPr lang="en-US" b="1" u="sng" dirty="0" smtClean="0">
                <a:latin typeface="Arial Rounded MT Bold" panose="020F0704030504030204" pitchFamily="34" charset="0"/>
              </a:rPr>
              <a:t> period</a:t>
            </a:r>
            <a:br>
              <a:rPr lang="en-US" b="1" u="sng" dirty="0" smtClean="0">
                <a:latin typeface="Arial Rounded MT Bold" panose="020F0704030504030204" pitchFamily="34" charset="0"/>
              </a:rPr>
            </a:br>
            <a:r>
              <a:rPr lang="en-US" b="1" u="sng" dirty="0" smtClean="0">
                <a:latin typeface="Arial Rounded MT Bold" panose="020F0704030504030204" pitchFamily="34" charset="0"/>
              </a:rPr>
              <a:t>(Buddhist Art)</a:t>
            </a:r>
            <a:br>
              <a:rPr lang="en-US" b="1" u="sng" dirty="0" smtClean="0">
                <a:latin typeface="Arial Rounded MT Bold" panose="020F0704030504030204" pitchFamily="34" charset="0"/>
              </a:rPr>
            </a:b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119116"/>
            <a:ext cx="8596668" cy="4922247"/>
          </a:xfrm>
        </p:spPr>
        <p:txBody>
          <a:bodyPr/>
          <a:lstStyle/>
          <a:p>
            <a:endParaRPr lang="en-US" sz="2400" dirty="0" smtClean="0">
              <a:latin typeface="Arial Rounded MT Bold" panose="020F0704030504030204" pitchFamily="34" charset="0"/>
            </a:endParaRPr>
          </a:p>
          <a:p>
            <a:endParaRPr lang="en-US" sz="2400" dirty="0">
              <a:latin typeface="Arial Rounded MT Bold" panose="020F0704030504030204" pitchFamily="34" charset="0"/>
            </a:endParaRPr>
          </a:p>
          <a:p>
            <a:endParaRPr lang="en-US" sz="2400" dirty="0" smtClean="0">
              <a:latin typeface="Arial Rounded MT Bold" panose="020F0704030504030204" pitchFamily="34" charset="0"/>
            </a:endParaRPr>
          </a:p>
          <a:p>
            <a:endParaRPr lang="en-US" sz="2400" dirty="0">
              <a:latin typeface="Arial Rounded MT Bold" panose="020F0704030504030204" pitchFamily="34" charset="0"/>
            </a:endParaRPr>
          </a:p>
          <a:p>
            <a:r>
              <a:rPr lang="en-US" sz="2400" dirty="0" smtClean="0">
                <a:latin typeface="Arial Rounded MT Bold" panose="020F0704030504030204" pitchFamily="34" charset="0"/>
              </a:rPr>
              <a:t>Outside influence is present-Persian </a:t>
            </a:r>
            <a:r>
              <a:rPr lang="en-US" sz="2400" dirty="0">
                <a:latin typeface="Arial Rounded MT Bold" panose="020F0704030504030204" pitchFamily="34" charset="0"/>
              </a:rPr>
              <a:t>and </a:t>
            </a:r>
            <a:r>
              <a:rPr lang="en-US" sz="2400" dirty="0" smtClean="0">
                <a:latin typeface="Arial Rounded MT Bold" panose="020F0704030504030204" pitchFamily="34" charset="0"/>
              </a:rPr>
              <a:t>achaemenian</a:t>
            </a:r>
          </a:p>
          <a:p>
            <a:endParaRPr lang="en-US" dirty="0"/>
          </a:p>
          <a:p>
            <a:endParaRPr lang="en-US" dirty="0" smtClean="0"/>
          </a:p>
          <a:p>
            <a:endParaRPr lang="en-US" dirty="0"/>
          </a:p>
        </p:txBody>
      </p:sp>
      <p:graphicFrame>
        <p:nvGraphicFramePr>
          <p:cNvPr id="6" name="Diagram 5"/>
          <p:cNvGraphicFramePr/>
          <p:nvPr>
            <p:extLst/>
          </p:nvPr>
        </p:nvGraphicFramePr>
        <p:xfrm>
          <a:off x="1105469" y="1774208"/>
          <a:ext cx="7084200" cy="4740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3288" y="1333430"/>
            <a:ext cx="3165918" cy="1710666"/>
          </a:xfrm>
          <a:prstGeom prst="rect">
            <a:avLst/>
          </a:prstGeom>
        </p:spPr>
      </p:pic>
    </p:spTree>
    <p:extLst>
      <p:ext uri="{BB962C8B-B14F-4D97-AF65-F5344CB8AC3E}">
        <p14:creationId xmlns:p14="http://schemas.microsoft.com/office/powerpoint/2010/main" val="1042546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7463"/>
            <a:ext cx="8596668" cy="1320800"/>
          </a:xfrm>
        </p:spPr>
        <p:txBody>
          <a:bodyPr/>
          <a:lstStyle/>
          <a:p>
            <a:pPr algn="ctr"/>
            <a:r>
              <a:rPr lang="en-US" b="1" u="sng" dirty="0" smtClean="0">
                <a:latin typeface="Arial Rounded MT Bold" panose="020F0704030504030204" pitchFamily="34" charset="0"/>
              </a:rPr>
              <a:t>Mauryan period</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900752"/>
            <a:ext cx="8944338" cy="5609229"/>
          </a:xfrm>
        </p:spPr>
        <p:txBody>
          <a:bodyPr>
            <a:normAutofit fontScale="70000" lnSpcReduction="20000"/>
          </a:bodyPr>
          <a:lstStyle/>
          <a:p>
            <a:r>
              <a:rPr lang="en-US" sz="3800" dirty="0" smtClean="0">
                <a:solidFill>
                  <a:srgbClr val="FFC000"/>
                </a:solidFill>
                <a:latin typeface="Arial Rounded MT Bold" panose="020F0704030504030204" pitchFamily="34" charset="0"/>
              </a:rPr>
              <a:t>Time period-</a:t>
            </a:r>
            <a:r>
              <a:rPr lang="en-US" sz="3800" dirty="0">
                <a:latin typeface="Arial Rounded MT Bold" panose="020F0704030504030204" pitchFamily="34" charset="0"/>
              </a:rPr>
              <a:t> 4th-3rd centuries B.C. </a:t>
            </a:r>
            <a:endParaRPr lang="en-US" sz="3800" dirty="0" smtClean="0">
              <a:latin typeface="Arial Rounded MT Bold" panose="020F0704030504030204" pitchFamily="34" charset="0"/>
            </a:endParaRPr>
          </a:p>
          <a:p>
            <a:r>
              <a:rPr lang="en-US" sz="3800" dirty="0" smtClean="0">
                <a:latin typeface="Arial Rounded MT Bold" panose="020F0704030504030204" pitchFamily="34" charset="0"/>
              </a:rPr>
              <a:t>Asoka, first </a:t>
            </a:r>
            <a:r>
              <a:rPr lang="en-US" sz="3800" dirty="0" err="1" smtClean="0">
                <a:latin typeface="Arial Rounded MT Bold" panose="020F0704030504030204" pitchFamily="34" charset="0"/>
              </a:rPr>
              <a:t>mauryan</a:t>
            </a:r>
            <a:r>
              <a:rPr lang="en-US" sz="3800" dirty="0" smtClean="0">
                <a:latin typeface="Arial Rounded MT Bold" panose="020F0704030504030204" pitchFamily="34" charset="0"/>
              </a:rPr>
              <a:t> to ‘think in stone’</a:t>
            </a:r>
          </a:p>
          <a:p>
            <a:pPr marL="0" indent="0" algn="ctr">
              <a:buNone/>
            </a:pPr>
            <a:r>
              <a:rPr lang="en-US" sz="3800" b="1" u="sng" dirty="0" smtClean="0">
                <a:solidFill>
                  <a:srgbClr val="FFC000"/>
                </a:solidFill>
                <a:latin typeface="Arial Rounded MT Bold" panose="020F0704030504030204" pitchFamily="34" charset="0"/>
              </a:rPr>
              <a:t>Pillars</a:t>
            </a:r>
          </a:p>
          <a:p>
            <a:r>
              <a:rPr lang="en-US" sz="3800" dirty="0">
                <a:latin typeface="Arial Rounded MT Bold" panose="020F0704030504030204" pitchFamily="34" charset="0"/>
              </a:rPr>
              <a:t>The great Buddhist Emperor </a:t>
            </a:r>
            <a:r>
              <a:rPr lang="en-US" sz="3800" dirty="0" err="1">
                <a:latin typeface="Arial Rounded MT Bold" panose="020F0704030504030204" pitchFamily="34" charset="0"/>
              </a:rPr>
              <a:t>Ashoka</a:t>
            </a:r>
            <a:r>
              <a:rPr lang="en-US" sz="3800" dirty="0">
                <a:latin typeface="Arial Rounded MT Bold" panose="020F0704030504030204" pitchFamily="34" charset="0"/>
              </a:rPr>
              <a:t> caused the erection of monolithic pillars of </a:t>
            </a:r>
            <a:r>
              <a:rPr lang="en-US" sz="3800" dirty="0" smtClean="0">
                <a:latin typeface="Arial Rounded MT Bold" panose="020F0704030504030204" pitchFamily="34" charset="0"/>
              </a:rPr>
              <a:t>sandstone. </a:t>
            </a:r>
          </a:p>
          <a:p>
            <a:r>
              <a:rPr lang="en-US" sz="3800" dirty="0" err="1" smtClean="0">
                <a:latin typeface="Arial Rounded MT Bold" panose="020F0704030504030204" pitchFamily="34" charset="0"/>
              </a:rPr>
              <a:t>Asokan</a:t>
            </a:r>
            <a:r>
              <a:rPr lang="en-US" sz="3800" dirty="0" smtClean="0">
                <a:latin typeface="Arial Rounded MT Bold" panose="020F0704030504030204" pitchFamily="34" charset="0"/>
              </a:rPr>
              <a:t> pillars were lofty free standing monolithic columns erected on sacred sites.</a:t>
            </a:r>
          </a:p>
          <a:p>
            <a:r>
              <a:rPr lang="en-US" sz="3800" dirty="0" smtClean="0">
                <a:latin typeface="Arial Rounded MT Bold" panose="020F0704030504030204" pitchFamily="34" charset="0"/>
              </a:rPr>
              <a:t>30 </a:t>
            </a:r>
            <a:r>
              <a:rPr lang="en-US" sz="3800" dirty="0">
                <a:latin typeface="Arial Rounded MT Bold" panose="020F0704030504030204" pitchFamily="34" charset="0"/>
              </a:rPr>
              <a:t>to 40 feet high, crowned by animal figures like the </a:t>
            </a:r>
            <a:r>
              <a:rPr lang="en-US" sz="3800" dirty="0" smtClean="0">
                <a:latin typeface="Arial Rounded MT Bold" panose="020F0704030504030204" pitchFamily="34" charset="0"/>
              </a:rPr>
              <a:t>bull</a:t>
            </a:r>
            <a:r>
              <a:rPr lang="en-US" sz="3800" dirty="0">
                <a:latin typeface="Arial Rounded MT Bold" panose="020F0704030504030204" pitchFamily="34" charset="0"/>
              </a:rPr>
              <a:t>, lion and </a:t>
            </a:r>
            <a:r>
              <a:rPr lang="en-US" sz="3800" dirty="0" smtClean="0">
                <a:latin typeface="Arial Rounded MT Bold" panose="020F0704030504030204" pitchFamily="34" charset="0"/>
              </a:rPr>
              <a:t>elephant</a:t>
            </a:r>
          </a:p>
          <a:p>
            <a:r>
              <a:rPr lang="en-US" sz="3800" dirty="0" smtClean="0">
                <a:latin typeface="Arial Rounded MT Bold" panose="020F0704030504030204" pitchFamily="34" charset="0"/>
              </a:rPr>
              <a:t>inscribed </a:t>
            </a:r>
            <a:r>
              <a:rPr lang="en-US" sz="3800" dirty="0">
                <a:latin typeface="Arial Rounded MT Bold" panose="020F0704030504030204" pitchFamily="34" charset="0"/>
              </a:rPr>
              <a:t>with the Buddhist concepts of morality, humanity and piety, which he wished his people to </a:t>
            </a:r>
            <a:r>
              <a:rPr lang="en-US" sz="3800" dirty="0" smtClean="0">
                <a:latin typeface="Arial Rounded MT Bold" panose="020F0704030504030204" pitchFamily="34" charset="0"/>
              </a:rPr>
              <a:t>follow</a:t>
            </a:r>
          </a:p>
          <a:p>
            <a:r>
              <a:rPr lang="en-US" sz="3800" dirty="0">
                <a:latin typeface="Arial Rounded MT Bold" panose="020F0704030504030204" pitchFamily="34" charset="0"/>
              </a:rPr>
              <a:t>Famous </a:t>
            </a:r>
            <a:r>
              <a:rPr lang="en-US" sz="3800" dirty="0" err="1">
                <a:latin typeface="Arial Rounded MT Bold" panose="020F0704030504030204" pitchFamily="34" charset="0"/>
              </a:rPr>
              <a:t>Ashokan</a:t>
            </a:r>
            <a:r>
              <a:rPr lang="en-US" sz="3800" dirty="0">
                <a:latin typeface="Arial Rounded MT Bold" panose="020F0704030504030204" pitchFamily="34" charset="0"/>
              </a:rPr>
              <a:t> pillars are from </a:t>
            </a:r>
            <a:r>
              <a:rPr lang="en-US" sz="3800" dirty="0" err="1">
                <a:solidFill>
                  <a:srgbClr val="FFFF00"/>
                </a:solidFill>
                <a:latin typeface="Arial Rounded MT Bold" panose="020F0704030504030204" pitchFamily="34" charset="0"/>
              </a:rPr>
              <a:t>Lauriya</a:t>
            </a:r>
            <a:r>
              <a:rPr lang="en-US" sz="3800" dirty="0">
                <a:solidFill>
                  <a:srgbClr val="FFFF00"/>
                </a:solidFill>
                <a:latin typeface="Arial Rounded MT Bold" panose="020F0704030504030204" pitchFamily="34" charset="0"/>
              </a:rPr>
              <a:t> </a:t>
            </a:r>
            <a:r>
              <a:rPr lang="en-US" sz="3800" dirty="0" err="1">
                <a:solidFill>
                  <a:srgbClr val="FFFF00"/>
                </a:solidFill>
                <a:latin typeface="Arial Rounded MT Bold" panose="020F0704030504030204" pitchFamily="34" charset="0"/>
              </a:rPr>
              <a:t>Nandangarh</a:t>
            </a:r>
            <a:r>
              <a:rPr lang="en-US" sz="3800" dirty="0">
                <a:solidFill>
                  <a:srgbClr val="FFFF00"/>
                </a:solidFill>
                <a:latin typeface="Arial Rounded MT Bold" panose="020F0704030504030204" pitchFamily="34" charset="0"/>
              </a:rPr>
              <a:t> in Bihar, </a:t>
            </a:r>
            <a:r>
              <a:rPr lang="en-US" sz="3800" dirty="0" err="1">
                <a:solidFill>
                  <a:srgbClr val="FFFF00"/>
                </a:solidFill>
                <a:latin typeface="Arial Rounded MT Bold" panose="020F0704030504030204" pitchFamily="34" charset="0"/>
              </a:rPr>
              <a:t>Sanchi</a:t>
            </a:r>
            <a:r>
              <a:rPr lang="en-US" sz="3800" dirty="0">
                <a:solidFill>
                  <a:srgbClr val="FFFF00"/>
                </a:solidFill>
                <a:latin typeface="Arial Rounded MT Bold" panose="020F0704030504030204" pitchFamily="34" charset="0"/>
              </a:rPr>
              <a:t> and Sarnath</a:t>
            </a:r>
            <a:r>
              <a:rPr lang="en-US" sz="3800" dirty="0">
                <a:solidFill>
                  <a:srgbClr val="FFFF00"/>
                </a:solidFill>
              </a:rPr>
              <a:t>.</a:t>
            </a:r>
            <a:endParaRPr lang="en-US" sz="3800" dirty="0" smtClean="0">
              <a:solidFill>
                <a:srgbClr val="FFFF00"/>
              </a:solidFill>
              <a:latin typeface="Arial Rounded MT Bold" panose="020F0704030504030204" pitchFamily="34" charset="0"/>
            </a:endParaRPr>
          </a:p>
          <a:p>
            <a:pPr marL="0" indent="0">
              <a:buNone/>
            </a:pPr>
            <a:endParaRPr lang="en-US" sz="2400" dirty="0" smtClean="0">
              <a:solidFill>
                <a:schemeClr val="tx1"/>
              </a:solidFill>
              <a:latin typeface="Arial Rounded MT Bold" panose="020F0704030504030204" pitchFamily="34" charset="0"/>
            </a:endParaRPr>
          </a:p>
          <a:p>
            <a:endParaRPr lang="en-US" sz="2400" dirty="0">
              <a:solidFill>
                <a:schemeClr val="tx1"/>
              </a:solidFill>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7937" y="757238"/>
            <a:ext cx="1462088" cy="5643562"/>
          </a:xfrm>
          <a:prstGeom prst="rect">
            <a:avLst/>
          </a:prstGeom>
        </p:spPr>
      </p:pic>
    </p:spTree>
    <p:extLst>
      <p:ext uri="{BB962C8B-B14F-4D97-AF65-F5344CB8AC3E}">
        <p14:creationId xmlns:p14="http://schemas.microsoft.com/office/powerpoint/2010/main" val="3435616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1525"/>
            <a:ext cx="8596668" cy="5269837"/>
          </a:xfrm>
        </p:spPr>
        <p:txBody>
          <a:bodyPr/>
          <a:lstStyle/>
          <a:p>
            <a:pPr marL="0" indent="0">
              <a:buNone/>
            </a:pPr>
            <a:r>
              <a:rPr lang="en-US" sz="3200" u="sng" dirty="0">
                <a:solidFill>
                  <a:srgbClr val="FFC000"/>
                </a:solidFill>
                <a:latin typeface="Arial Rounded MT Bold" panose="020F0704030504030204" pitchFamily="34" charset="0"/>
              </a:rPr>
              <a:t>Purpose-</a:t>
            </a:r>
          </a:p>
          <a:p>
            <a:r>
              <a:rPr lang="en-US" sz="3200" dirty="0">
                <a:solidFill>
                  <a:schemeClr val="tx1"/>
                </a:solidFill>
                <a:latin typeface="Arial Rounded MT Bold" panose="020F0704030504030204" pitchFamily="34" charset="0"/>
              </a:rPr>
              <a:t>Symbol of state</a:t>
            </a:r>
          </a:p>
          <a:p>
            <a:r>
              <a:rPr lang="en-US" sz="3200" dirty="0">
                <a:solidFill>
                  <a:schemeClr val="tx1"/>
                </a:solidFill>
                <a:latin typeface="Arial Rounded MT Bold" panose="020F0704030504030204" pitchFamily="34" charset="0"/>
              </a:rPr>
              <a:t>To declare the victory</a:t>
            </a:r>
          </a:p>
          <a:p>
            <a:r>
              <a:rPr lang="en-US" sz="3200" dirty="0">
                <a:solidFill>
                  <a:schemeClr val="tx1"/>
                </a:solidFill>
                <a:latin typeface="Arial Rounded MT Bold" panose="020F0704030504030204" pitchFamily="34" charset="0"/>
              </a:rPr>
              <a:t>To spread the moral ideas.</a:t>
            </a:r>
          </a:p>
          <a:p>
            <a:pPr marL="0" indent="0">
              <a:buNone/>
            </a:pPr>
            <a:endParaRPr lang="en-US" sz="3200" dirty="0">
              <a:solidFill>
                <a:schemeClr val="tx1"/>
              </a:solidFill>
              <a:latin typeface="Arial Rounded MT Bold" panose="020F0704030504030204" pitchFamily="34" charset="0"/>
            </a:endParaRPr>
          </a:p>
          <a:p>
            <a:endParaRPr lang="en-US" dirty="0"/>
          </a:p>
        </p:txBody>
      </p:sp>
    </p:spTree>
    <p:extLst>
      <p:ext uri="{BB962C8B-B14F-4D97-AF65-F5344CB8AC3E}">
        <p14:creationId xmlns:p14="http://schemas.microsoft.com/office/powerpoint/2010/main" val="690865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919" y="172872"/>
            <a:ext cx="8596668" cy="1320800"/>
          </a:xfrm>
        </p:spPr>
        <p:txBody>
          <a:bodyPr/>
          <a:lstStyle/>
          <a:p>
            <a:r>
              <a:rPr lang="en-US" b="1" u="sng" dirty="0" smtClean="0"/>
              <a:t>Design of the pillar</a:t>
            </a:r>
            <a:endParaRPr lang="en-US"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6808" y="941696"/>
            <a:ext cx="6341173" cy="5727913"/>
          </a:xfrm>
        </p:spPr>
      </p:pic>
    </p:spTree>
    <p:extLst>
      <p:ext uri="{BB962C8B-B14F-4D97-AF65-F5344CB8AC3E}">
        <p14:creationId xmlns:p14="http://schemas.microsoft.com/office/powerpoint/2010/main" val="2095898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Different types of capital</a:t>
            </a:r>
            <a:endParaRPr lang="en-US" b="1" u="sng" dirty="0"/>
          </a:p>
        </p:txBody>
      </p:sp>
      <p:sp>
        <p:nvSpPr>
          <p:cNvPr id="3" name="Content Placeholder 2"/>
          <p:cNvSpPr>
            <a:spLocks noGrp="1"/>
          </p:cNvSpPr>
          <p:nvPr>
            <p:ph idx="1"/>
          </p:nvPr>
        </p:nvSpPr>
        <p:spPr>
          <a:xfrm>
            <a:off x="677333" y="1378425"/>
            <a:ext cx="9681317" cy="4662938"/>
          </a:xfrm>
        </p:spPr>
        <p:txBody>
          <a:bodyPr>
            <a:normAutofit/>
          </a:bodyPr>
          <a:lstStyle/>
          <a:p>
            <a:r>
              <a:rPr lang="en-US" sz="2800" dirty="0">
                <a:solidFill>
                  <a:srgbClr val="FFFF00"/>
                </a:solidFill>
                <a:latin typeface="Arial Rounded MT Bold" panose="020F0704030504030204" pitchFamily="34" charset="0"/>
              </a:rPr>
              <a:t>a - Lotus Column (Bell) b - Lotus Column (Bud) c - Papyrus Column (Bud) d - Papyrus Column (Bell</a:t>
            </a:r>
            <a:r>
              <a:rPr lang="en-US" sz="2800" dirty="0" smtClean="0">
                <a:solidFill>
                  <a:srgbClr val="FFFF00"/>
                </a:solidFill>
                <a:latin typeface="Arial Rounded MT Bold" panose="020F0704030504030204" pitchFamily="34" charset="0"/>
              </a:rPr>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3657600" lvl="8" indent="0">
              <a:buNone/>
            </a:pPr>
            <a:r>
              <a:rPr lang="en-US" dirty="0" smtClean="0"/>
              <a:t>	</a:t>
            </a:r>
            <a:r>
              <a:rPr lang="en-US" sz="1600" b="1" dirty="0" smtClean="0">
                <a:solidFill>
                  <a:srgbClr val="FFFF00"/>
                </a:solidFill>
                <a:latin typeface="Arial Rounded MT Bold" panose="020F0704030504030204" pitchFamily="34" charset="0"/>
              </a:rPr>
              <a:t>                        bell-shaped </a:t>
            </a:r>
            <a:r>
              <a:rPr lang="en-US" sz="1600" b="1" dirty="0">
                <a:solidFill>
                  <a:srgbClr val="FFFF00"/>
                </a:solidFill>
                <a:latin typeface="Arial Rounded MT Bold" panose="020F0704030504030204" pitchFamily="34" charset="0"/>
              </a:rPr>
              <a:t>base consisting </a:t>
            </a:r>
            <a:r>
              <a:rPr lang="en-US" sz="1600" b="1" dirty="0" smtClean="0">
                <a:solidFill>
                  <a:srgbClr val="FFFF00"/>
                </a:solidFill>
                <a:latin typeface="Arial Rounded MT Bold" panose="020F0704030504030204" pitchFamily="34" charset="0"/>
              </a:rPr>
              <a:t>of </a:t>
            </a:r>
            <a:r>
              <a:rPr lang="en-US" sz="1600" b="1" dirty="0">
                <a:solidFill>
                  <a:srgbClr val="FFFF00"/>
                </a:solidFill>
                <a:latin typeface="Arial Rounded MT Bold" panose="020F0704030504030204" pitchFamily="34" charset="0"/>
              </a:rPr>
              <a:t>a lotus</a:t>
            </a:r>
            <a:endParaRPr lang="en-US" sz="1600" b="1" dirty="0" smtClean="0">
              <a:solidFill>
                <a:srgbClr val="FFFF00"/>
              </a:solidFill>
              <a:latin typeface="Arial Rounded MT Bold" panose="020F0704030504030204" pitchFamily="34" charset="0"/>
            </a:endParaRPr>
          </a:p>
          <a:p>
            <a:pPr marL="0" indent="0">
              <a:buNone/>
            </a:pPr>
            <a:r>
              <a:rPr lang="en-US" sz="1600" b="1" dirty="0">
                <a:solidFill>
                  <a:srgbClr val="FFFF00"/>
                </a:solidFill>
                <a:latin typeface="Arial Rounded MT Bold" panose="020F0704030504030204" pitchFamily="34" charset="0"/>
              </a:rPr>
              <a:t>	</a:t>
            </a:r>
            <a:r>
              <a:rPr lang="en-US" sz="1600" b="1" dirty="0" smtClean="0">
                <a:solidFill>
                  <a:srgbClr val="FFFF00"/>
                </a:solidFill>
                <a:latin typeface="Arial Rounded MT Bold" panose="020F0704030504030204" pitchFamily="34" charset="0"/>
              </a:rPr>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8"/>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55" y="2699225"/>
            <a:ext cx="4483365" cy="25988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298" y="2547274"/>
            <a:ext cx="2075909" cy="2597931"/>
          </a:xfrm>
          <a:prstGeom prst="rect">
            <a:avLst/>
          </a:prstGeom>
        </p:spPr>
      </p:pic>
    </p:spTree>
    <p:extLst>
      <p:ext uri="{BB962C8B-B14F-4D97-AF65-F5344CB8AC3E}">
        <p14:creationId xmlns:p14="http://schemas.microsoft.com/office/powerpoint/2010/main" val="4287899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041" y="159434"/>
            <a:ext cx="8596668" cy="1320800"/>
          </a:xfrm>
        </p:spPr>
        <p:txBody>
          <a:bodyPr/>
          <a:lstStyle/>
          <a:p>
            <a:pPr algn="ctr"/>
            <a:r>
              <a:rPr lang="en-US" b="1" u="sng" dirty="0" smtClean="0">
                <a:latin typeface="Arial Rounded MT Bold" panose="020F0704030504030204" pitchFamily="34" charset="0"/>
              </a:rPr>
              <a:t>Features of Mauryan pillar</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1240041" y="1333235"/>
            <a:ext cx="8880106" cy="5524765"/>
          </a:xfrm>
        </p:spPr>
        <p:txBody>
          <a:bodyPr>
            <a:noAutofit/>
          </a:bodyPr>
          <a:lstStyle/>
          <a:p>
            <a:r>
              <a:rPr lang="en-US" sz="2400" dirty="0" smtClean="0">
                <a:latin typeface="Arial Rounded MT Bold" panose="020F0704030504030204" pitchFamily="34" charset="0"/>
              </a:rPr>
              <a:t>Uniformity in all pillars of Mauryan art</a:t>
            </a:r>
          </a:p>
          <a:p>
            <a:r>
              <a:rPr lang="en-US" sz="2400" dirty="0" smtClean="0">
                <a:latin typeface="Arial Rounded MT Bold" panose="020F0704030504030204" pitchFamily="34" charset="0"/>
              </a:rPr>
              <a:t>Chunar sandstone was used.</a:t>
            </a:r>
          </a:p>
          <a:p>
            <a:r>
              <a:rPr lang="en-US" sz="2400" dirty="0" smtClean="0">
                <a:latin typeface="Arial Rounded MT Bold" panose="020F0704030504030204" pitchFamily="34" charset="0"/>
              </a:rPr>
              <a:t>Monolith shaft</a:t>
            </a:r>
          </a:p>
          <a:p>
            <a:r>
              <a:rPr lang="en-US" sz="2400" dirty="0" smtClean="0">
                <a:latin typeface="Arial Rounded MT Bold" panose="020F0704030504030204" pitchFamily="34" charset="0"/>
              </a:rPr>
              <a:t>Use of animal</a:t>
            </a:r>
          </a:p>
          <a:p>
            <a:r>
              <a:rPr lang="en-US" sz="2400" dirty="0" smtClean="0">
                <a:latin typeface="Arial Rounded MT Bold" panose="020F0704030504030204" pitchFamily="34" charset="0"/>
              </a:rPr>
              <a:t>Different types of abacus-</a:t>
            </a:r>
            <a:r>
              <a:rPr lang="en-US" sz="2400" dirty="0" err="1" smtClean="0">
                <a:latin typeface="Arial Rounded MT Bold" panose="020F0704030504030204" pitchFamily="34" charset="0"/>
              </a:rPr>
              <a:t>round,rectangular,square</a:t>
            </a:r>
            <a:r>
              <a:rPr lang="en-US" sz="2400" dirty="0" smtClean="0">
                <a:latin typeface="Arial Rounded MT Bold" panose="020F0704030504030204" pitchFamily="34" charset="0"/>
              </a:rPr>
              <a:t> etc.</a:t>
            </a:r>
          </a:p>
          <a:p>
            <a:r>
              <a:rPr lang="en-US" sz="2400" dirty="0" smtClean="0">
                <a:latin typeface="Arial Rounded MT Bold" panose="020F0704030504030204" pitchFamily="34" charset="0"/>
              </a:rPr>
              <a:t>Edicts were inscribed-generally on </a:t>
            </a:r>
            <a:r>
              <a:rPr lang="en-US" sz="2400" dirty="0" err="1" smtClean="0">
                <a:latin typeface="Arial Rounded MT Bold" panose="020F0704030504030204" pitchFamily="34" charset="0"/>
              </a:rPr>
              <a:t>abacus,sometimes</a:t>
            </a:r>
            <a:r>
              <a:rPr lang="en-US" sz="2400" dirty="0" smtClean="0">
                <a:latin typeface="Arial Rounded MT Bold" panose="020F0704030504030204" pitchFamily="34" charset="0"/>
              </a:rPr>
              <a:t> on the </a:t>
            </a:r>
            <a:r>
              <a:rPr lang="en-US" sz="2400" dirty="0" err="1" smtClean="0">
                <a:latin typeface="Arial Rounded MT Bold" panose="020F0704030504030204" pitchFamily="34" charset="0"/>
              </a:rPr>
              <a:t>shaft,too</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Achaemanian influence-Bell shaped capital</a:t>
            </a:r>
          </a:p>
          <a:p>
            <a:r>
              <a:rPr lang="en-US" sz="2400" dirty="0" smtClean="0">
                <a:latin typeface="Arial Rounded MT Bold" panose="020F0704030504030204" pitchFamily="34" charset="0"/>
              </a:rPr>
              <a:t>Iranian/Persian influence-</a:t>
            </a:r>
            <a:r>
              <a:rPr lang="en-US" sz="2400" dirty="0" err="1" smtClean="0">
                <a:latin typeface="Arial Rounded MT Bold" panose="020F0704030504030204" pitchFamily="34" charset="0"/>
              </a:rPr>
              <a:t>clusterous</a:t>
            </a:r>
            <a:r>
              <a:rPr lang="en-US" sz="2400" dirty="0" smtClean="0">
                <a:latin typeface="Arial Rounded MT Bold" panose="020F0704030504030204" pitchFamily="34" charset="0"/>
              </a:rPr>
              <a:t>/Highly polished pillars</a:t>
            </a:r>
          </a:p>
        </p:txBody>
      </p:sp>
    </p:spTree>
    <p:extLst>
      <p:ext uri="{BB962C8B-B14F-4D97-AF65-F5344CB8AC3E}">
        <p14:creationId xmlns:p14="http://schemas.microsoft.com/office/powerpoint/2010/main" val="2644330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567" y="1576293"/>
            <a:ext cx="8874629" cy="5281707"/>
          </a:xfrm>
        </p:spPr>
        <p:txBody>
          <a:bodyPr>
            <a:normAutofit/>
          </a:bodyPr>
          <a:lstStyle/>
          <a:p>
            <a:r>
              <a:rPr lang="en-US" sz="2800" u="sng" dirty="0">
                <a:solidFill>
                  <a:schemeClr val="accent4">
                    <a:lumMod val="60000"/>
                    <a:lumOff val="40000"/>
                  </a:schemeClr>
                </a:solidFill>
                <a:latin typeface="Arial Rounded MT Bold" panose="020F0704030504030204" pitchFamily="34" charset="0"/>
              </a:rPr>
              <a:t>Difference between Mauryan and </a:t>
            </a:r>
            <a:r>
              <a:rPr lang="en-US" sz="2800" u="sng" dirty="0" err="1">
                <a:solidFill>
                  <a:schemeClr val="accent4">
                    <a:lumMod val="60000"/>
                    <a:lumOff val="40000"/>
                  </a:schemeClr>
                </a:solidFill>
                <a:latin typeface="Arial Rounded MT Bold" panose="020F0704030504030204" pitchFamily="34" charset="0"/>
              </a:rPr>
              <a:t>achamanian</a:t>
            </a:r>
            <a:r>
              <a:rPr lang="en-US" sz="2800" u="sng" dirty="0">
                <a:solidFill>
                  <a:schemeClr val="accent4">
                    <a:lumMod val="60000"/>
                    <a:lumOff val="40000"/>
                  </a:schemeClr>
                </a:solidFill>
                <a:latin typeface="Arial Rounded MT Bold" panose="020F0704030504030204" pitchFamily="34" charset="0"/>
              </a:rPr>
              <a:t> pillars</a:t>
            </a:r>
          </a:p>
          <a:p>
            <a:pPr>
              <a:buFont typeface="Wingdings" panose="05000000000000000000" pitchFamily="2" charset="2"/>
              <a:buChar char="v"/>
            </a:pPr>
            <a:r>
              <a:rPr lang="en-US" sz="2800" dirty="0">
                <a:solidFill>
                  <a:srgbClr val="FFFF00"/>
                </a:solidFill>
                <a:latin typeface="Arial Rounded MT Bold" panose="020F0704030504030204" pitchFamily="34" charset="0"/>
              </a:rPr>
              <a:t>Mauryan pillars are monolith</a:t>
            </a:r>
          </a:p>
          <a:p>
            <a:pPr>
              <a:buFont typeface="Wingdings" panose="05000000000000000000" pitchFamily="2" charset="2"/>
              <a:buChar char="v"/>
            </a:pPr>
            <a:r>
              <a:rPr lang="en-US" sz="2800" dirty="0">
                <a:solidFill>
                  <a:srgbClr val="FFFF00"/>
                </a:solidFill>
                <a:latin typeface="Arial Rounded MT Bold" panose="020F0704030504030204" pitchFamily="34" charset="0"/>
              </a:rPr>
              <a:t>Achamanian pillars are made from different stones</a:t>
            </a:r>
          </a:p>
          <a:p>
            <a:pPr marL="0" indent="0">
              <a:buNone/>
            </a:pPr>
            <a:endParaRPr lang="en-US" sz="2800" dirty="0"/>
          </a:p>
        </p:txBody>
      </p:sp>
    </p:spTree>
    <p:extLst>
      <p:ext uri="{BB962C8B-B14F-4D97-AF65-F5344CB8AC3E}">
        <p14:creationId xmlns:p14="http://schemas.microsoft.com/office/powerpoint/2010/main" val="1394524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757" y="100037"/>
            <a:ext cx="8596668" cy="1320800"/>
          </a:xfrm>
        </p:spPr>
        <p:txBody>
          <a:bodyPr/>
          <a:lstStyle/>
          <a:p>
            <a:pPr algn="ctr"/>
            <a:r>
              <a:rPr lang="en-US" b="1" u="sng" dirty="0" smtClean="0"/>
              <a:t>Sarnath Pillar</a:t>
            </a:r>
            <a:endParaRPr lang="en-US" b="1" u="sng" dirty="0"/>
          </a:p>
        </p:txBody>
      </p:sp>
      <p:sp>
        <p:nvSpPr>
          <p:cNvPr id="3" name="Content Placeholder 2"/>
          <p:cNvSpPr>
            <a:spLocks noGrp="1"/>
          </p:cNvSpPr>
          <p:nvPr>
            <p:ph idx="1"/>
          </p:nvPr>
        </p:nvSpPr>
        <p:spPr>
          <a:xfrm>
            <a:off x="942534" y="872197"/>
            <a:ext cx="10387454" cy="5985803"/>
          </a:xfrm>
        </p:spPr>
        <p:txBody>
          <a:bodyPr>
            <a:normAutofit lnSpcReduction="10000"/>
          </a:bodyPr>
          <a:lstStyle/>
          <a:p>
            <a:r>
              <a:rPr lang="en-US" sz="2400" dirty="0" smtClean="0">
                <a:latin typeface="Arial Rounded MT Bold" panose="020F0704030504030204" pitchFamily="34" charset="0"/>
              </a:rPr>
              <a:t>Most remarkable</a:t>
            </a:r>
          </a:p>
          <a:p>
            <a:endParaRPr lang="en-US" sz="2400" dirty="0">
              <a:latin typeface="Arial Rounded MT Bold" panose="020F0704030504030204" pitchFamily="34" charset="0"/>
            </a:endParaRPr>
          </a:p>
          <a:p>
            <a:endParaRPr lang="en-US" sz="2400" dirty="0" smtClean="0">
              <a:latin typeface="Arial Rounded MT Bold" panose="020F0704030504030204" pitchFamily="34" charset="0"/>
            </a:endParaRPr>
          </a:p>
          <a:p>
            <a:endParaRPr lang="en-US" sz="2400" dirty="0">
              <a:latin typeface="Arial Rounded MT Bold" panose="020F0704030504030204" pitchFamily="34" charset="0"/>
            </a:endParaRPr>
          </a:p>
          <a:p>
            <a:endParaRPr lang="en-US" sz="2400" dirty="0" smtClean="0">
              <a:latin typeface="Arial Rounded MT Bold" panose="020F0704030504030204" pitchFamily="34" charset="0"/>
            </a:endParaRPr>
          </a:p>
          <a:p>
            <a:r>
              <a:rPr lang="en-US" sz="2400" dirty="0">
                <a:latin typeface="Arial Rounded MT Bold" panose="020F0704030504030204" pitchFamily="34" charset="0"/>
              </a:rPr>
              <a:t>highly polished monolithic lion-capital </a:t>
            </a:r>
            <a:r>
              <a:rPr lang="en-US" sz="2400" dirty="0" smtClean="0">
                <a:latin typeface="Arial Rounded MT Bold" panose="020F0704030504030204" pitchFamily="34" charset="0"/>
              </a:rPr>
              <a:t>, </a:t>
            </a:r>
            <a:r>
              <a:rPr lang="en-US" sz="2400" dirty="0">
                <a:latin typeface="Arial Rounded MT Bold" panose="020F0704030504030204" pitchFamily="34" charset="0"/>
              </a:rPr>
              <a:t>which is now the Emblem of the Government of </a:t>
            </a:r>
            <a:r>
              <a:rPr lang="en-US" sz="2400" dirty="0" smtClean="0">
                <a:latin typeface="Arial Rounded MT Bold" panose="020F0704030504030204" pitchFamily="34" charset="0"/>
              </a:rPr>
              <a:t>India</a:t>
            </a:r>
          </a:p>
          <a:p>
            <a:r>
              <a:rPr lang="en-US" sz="2400" dirty="0">
                <a:latin typeface="Arial Rounded MT Bold" panose="020F0704030504030204" pitchFamily="34" charset="0"/>
              </a:rPr>
              <a:t>represents four roaring lions back to back facing the four cardinal directions</a:t>
            </a:r>
            <a:r>
              <a:rPr lang="en-US" sz="2400" dirty="0" smtClean="0">
                <a:latin typeface="Arial Rounded MT Bold" panose="020F0704030504030204" pitchFamily="34" charset="0"/>
              </a:rPr>
              <a:t>.</a:t>
            </a:r>
          </a:p>
          <a:p>
            <a:r>
              <a:rPr lang="en-US" sz="2400" dirty="0">
                <a:latin typeface="Arial Rounded MT Bold" panose="020F0704030504030204" pitchFamily="34" charset="0"/>
              </a:rPr>
              <a:t>The round abacus is decorated with four </a:t>
            </a:r>
            <a:r>
              <a:rPr lang="en-US" sz="2400" i="1" dirty="0" err="1">
                <a:latin typeface="Arial Rounded MT Bold" panose="020F0704030504030204" pitchFamily="34" charset="0"/>
              </a:rPr>
              <a:t>dharmachakras</a:t>
            </a:r>
            <a:r>
              <a:rPr lang="en-US" sz="2400" i="1" dirty="0">
                <a:latin typeface="Arial Rounded MT Bold" panose="020F0704030504030204" pitchFamily="34" charset="0"/>
              </a:rPr>
              <a:t> </a:t>
            </a:r>
            <a:r>
              <a:rPr lang="en-US" sz="2400" dirty="0">
                <a:latin typeface="Arial Rounded MT Bold" panose="020F0704030504030204" pitchFamily="34" charset="0"/>
              </a:rPr>
              <a:t>or wheels of law, alternating with an elephant, a bull, a horse and a </a:t>
            </a:r>
            <a:r>
              <a:rPr lang="en-US" sz="2400" dirty="0" smtClean="0">
                <a:latin typeface="Arial Rounded MT Bold" panose="020F0704030504030204" pitchFamily="34" charset="0"/>
              </a:rPr>
              <a:t>lion.</a:t>
            </a:r>
          </a:p>
          <a:p>
            <a:r>
              <a:rPr lang="en-US" sz="2400" dirty="0">
                <a:latin typeface="Arial Rounded MT Bold" panose="020F0704030504030204" pitchFamily="34" charset="0"/>
              </a:rPr>
              <a:t>alternating with an elephant, a bull, a horse and a lion, all carved with masterly skill. The abacus is supported by a bell-shaped base consisting of a lotus with </a:t>
            </a:r>
            <a:r>
              <a:rPr lang="en-US" sz="2400" i="1" dirty="0" smtClean="0">
                <a:latin typeface="Arial Rounded MT Bold" panose="020F0704030504030204" pitchFamily="34" charset="0"/>
              </a:rPr>
              <a:t>dharma chakra.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341" y="760437"/>
            <a:ext cx="1333500" cy="2396197"/>
          </a:xfrm>
          <a:prstGeom prst="rect">
            <a:avLst/>
          </a:prstGeom>
        </p:spPr>
      </p:pic>
    </p:spTree>
    <p:extLst>
      <p:ext uri="{BB962C8B-B14F-4D97-AF65-F5344CB8AC3E}">
        <p14:creationId xmlns:p14="http://schemas.microsoft.com/office/powerpoint/2010/main" val="1398173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71513"/>
            <a:ext cx="8596668" cy="5369849"/>
          </a:xfrm>
        </p:spPr>
        <p:txBody>
          <a:bodyPr>
            <a:normAutofit lnSpcReduction="10000"/>
          </a:bodyPr>
          <a:lstStyle/>
          <a:p>
            <a:r>
              <a:rPr lang="en-US" sz="2800" dirty="0">
                <a:latin typeface="Arial Rounded MT Bold" panose="020F0704030504030204" pitchFamily="34" charset="0"/>
              </a:rPr>
              <a:t> Invested with a great power and dignity, and reveals the aristocratic and international nature of </a:t>
            </a:r>
            <a:r>
              <a:rPr lang="en-US" sz="2800" dirty="0" err="1">
                <a:latin typeface="Arial Rounded MT Bold" panose="020F0704030504030204" pitchFamily="34" charset="0"/>
              </a:rPr>
              <a:t>Mauryan</a:t>
            </a:r>
            <a:r>
              <a:rPr lang="en-US" sz="2800" dirty="0">
                <a:latin typeface="Arial Rounded MT Bold" panose="020F0704030504030204" pitchFamily="34" charset="0"/>
              </a:rPr>
              <a:t> art.</a:t>
            </a:r>
          </a:p>
          <a:p>
            <a:r>
              <a:rPr lang="en-US" sz="2800" dirty="0">
                <a:latin typeface="Arial Rounded MT Bold" panose="020F0704030504030204" pitchFamily="34" charset="0"/>
              </a:rPr>
              <a:t> it was only Asoka who started making extensive use of stone for sculptures and great monuments whereas the previous tradition consisted of working in wood and clay .</a:t>
            </a:r>
          </a:p>
          <a:p>
            <a:r>
              <a:rPr lang="en-US" sz="2800" dirty="0">
                <a:latin typeface="Arial Rounded MT Bold" panose="020F0704030504030204" pitchFamily="34" charset="0"/>
              </a:rPr>
              <a:t>the animals on the abacus will reveal that these animals are not static or rigid. They have been very keenly and lovingly observed in nature and are very naturalistically represented, full of life.</a:t>
            </a:r>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436" y="671513"/>
            <a:ext cx="2319339" cy="5369849"/>
          </a:xfrm>
          <a:prstGeom prst="rect">
            <a:avLst/>
          </a:prstGeom>
        </p:spPr>
      </p:pic>
    </p:spTree>
    <p:extLst>
      <p:ext uri="{BB962C8B-B14F-4D97-AF65-F5344CB8AC3E}">
        <p14:creationId xmlns:p14="http://schemas.microsoft.com/office/powerpoint/2010/main" val="399627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Black" panose="020B0A04020102020204" pitchFamily="34" charset="0"/>
              </a:rPr>
              <a:t>Understanding of Indian art</a:t>
            </a:r>
            <a:endParaRPr lang="en-US" b="1" u="sng"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lvl="0"/>
            <a:r>
              <a:rPr lang="en-US" sz="2800" dirty="0">
                <a:latin typeface="Arial Rounded MT Bold" panose="020F0704030504030204" pitchFamily="34" charset="0"/>
              </a:rPr>
              <a:t>architecture has been described as an art of organizing space, functionally and beautifully.</a:t>
            </a:r>
          </a:p>
          <a:p>
            <a:pPr lvl="0"/>
            <a:r>
              <a:rPr lang="en-US" sz="2800" dirty="0">
                <a:latin typeface="Arial Rounded MT Bold" panose="020F0704030504030204" pitchFamily="34" charset="0"/>
              </a:rPr>
              <a:t>The character of Indian art is best described as plastic, organic and sculptural</a:t>
            </a:r>
          </a:p>
          <a:p>
            <a:pPr lvl="0"/>
            <a:r>
              <a:rPr lang="en-US" sz="2800" dirty="0">
                <a:latin typeface="Arial Rounded MT Bold" panose="020F0704030504030204" pitchFamily="34" charset="0"/>
              </a:rPr>
              <a:t>Also in ancient India, the arts were not separated as they unfortunately are today the architect; the sculptor and the painter were often one man. </a:t>
            </a:r>
          </a:p>
          <a:p>
            <a:endParaRPr lang="en-US" sz="2800" dirty="0">
              <a:latin typeface="Arial Rounded MT Bold" panose="020F07040305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02" y="481013"/>
            <a:ext cx="2076450" cy="2209800"/>
          </a:xfrm>
          <a:prstGeom prst="rect">
            <a:avLst/>
          </a:prstGeom>
        </p:spPr>
      </p:pic>
    </p:spTree>
    <p:extLst>
      <p:ext uri="{BB962C8B-B14F-4D97-AF65-F5344CB8AC3E}">
        <p14:creationId xmlns:p14="http://schemas.microsoft.com/office/powerpoint/2010/main" val="388800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Bull capital of </a:t>
            </a:r>
            <a:r>
              <a:rPr lang="en-US" b="1" u="sng" dirty="0" err="1">
                <a:latin typeface="Arial Rounded MT Bold" panose="020F0704030504030204" pitchFamily="34" charset="0"/>
              </a:rPr>
              <a:t>Rampurva</a:t>
            </a:r>
            <a:r>
              <a:rPr lang="en-US" b="1" u="sng" dirty="0">
                <a:latin typeface="Arial Rounded MT Bold" panose="020F0704030504030204" pitchFamily="34" charset="0"/>
              </a:rPr>
              <a:t>, Bihar</a:t>
            </a:r>
          </a:p>
        </p:txBody>
      </p:sp>
      <p:sp>
        <p:nvSpPr>
          <p:cNvPr id="3" name="Content Placeholder 2"/>
          <p:cNvSpPr>
            <a:spLocks noGrp="1"/>
          </p:cNvSpPr>
          <p:nvPr>
            <p:ph idx="1"/>
          </p:nvPr>
        </p:nvSpPr>
        <p:spPr/>
        <p:txBody>
          <a:bodyPr>
            <a:normAutofit lnSpcReduction="10000"/>
          </a:bodyPr>
          <a:lstStyle/>
          <a:p>
            <a:r>
              <a:rPr lang="en-US" sz="2400" dirty="0" smtClean="0">
                <a:latin typeface="Arial Rounded MT Bold" panose="020F0704030504030204" pitchFamily="34" charset="0"/>
              </a:rPr>
              <a:t>3</a:t>
            </a:r>
            <a:r>
              <a:rPr lang="en-US" sz="2400" baseline="30000" dirty="0" smtClean="0">
                <a:latin typeface="Arial Rounded MT Bold" panose="020F0704030504030204" pitchFamily="34" charset="0"/>
              </a:rPr>
              <a:t>rd</a:t>
            </a:r>
            <a:r>
              <a:rPr lang="en-US" sz="2400" dirty="0" smtClean="0">
                <a:latin typeface="Arial Rounded MT Bold" panose="020F0704030504030204" pitchFamily="34" charset="0"/>
              </a:rPr>
              <a:t> B.C.</a:t>
            </a:r>
          </a:p>
          <a:p>
            <a:r>
              <a:rPr lang="en-US" sz="2400" dirty="0">
                <a:latin typeface="Arial Rounded MT Bold" panose="020F0704030504030204" pitchFamily="34" charset="0"/>
              </a:rPr>
              <a:t>mixture of Persian and Indian </a:t>
            </a:r>
            <a:r>
              <a:rPr lang="en-US" sz="2400" dirty="0" smtClean="0">
                <a:latin typeface="Arial Rounded MT Bold" panose="020F0704030504030204" pitchFamily="34" charset="0"/>
              </a:rPr>
              <a:t>elements</a:t>
            </a:r>
          </a:p>
          <a:p>
            <a:r>
              <a:rPr lang="en-US" sz="2400" dirty="0">
                <a:latin typeface="Arial Rounded MT Bold" panose="020F0704030504030204" pitchFamily="34" charset="0"/>
              </a:rPr>
              <a:t>lotus </a:t>
            </a:r>
            <a:r>
              <a:rPr lang="en-US" sz="2400" dirty="0" smtClean="0">
                <a:latin typeface="Arial Rounded MT Bold" panose="020F0704030504030204" pitchFamily="34" charset="0"/>
              </a:rPr>
              <a:t>capital</a:t>
            </a:r>
          </a:p>
          <a:p>
            <a:r>
              <a:rPr lang="en-US" sz="2400" dirty="0">
                <a:latin typeface="Arial Rounded MT Bold" panose="020F0704030504030204" pitchFamily="34" charset="0"/>
              </a:rPr>
              <a:t> The motifs on the abacus are beautiful decorative elements like the rosette, </a:t>
            </a:r>
            <a:r>
              <a:rPr lang="en-US" sz="2400" dirty="0" err="1">
                <a:latin typeface="Arial Rounded MT Bold" panose="020F0704030504030204" pitchFamily="34" charset="0"/>
              </a:rPr>
              <a:t>palmette</a:t>
            </a:r>
            <a:r>
              <a:rPr lang="en-US" sz="2400" dirty="0">
                <a:latin typeface="Arial Rounded MT Bold" panose="020F0704030504030204" pitchFamily="34" charset="0"/>
              </a:rPr>
              <a:t> and the acanthus </a:t>
            </a:r>
            <a:r>
              <a:rPr lang="en-US" sz="2400" dirty="0" smtClean="0">
                <a:latin typeface="Arial Rounded MT Bold" panose="020F0704030504030204" pitchFamily="34" charset="0"/>
              </a:rPr>
              <a:t>ornaments-- </a:t>
            </a:r>
            <a:r>
              <a:rPr lang="en-US" sz="2400" dirty="0">
                <a:latin typeface="Arial Rounded MT Bold" panose="020F0704030504030204" pitchFamily="34" charset="0"/>
              </a:rPr>
              <a:t>none of </a:t>
            </a:r>
            <a:r>
              <a:rPr lang="en-US" sz="2400" dirty="0" smtClean="0">
                <a:latin typeface="Arial Rounded MT Bold" panose="020F0704030504030204" pitchFamily="34" charset="0"/>
              </a:rPr>
              <a:t>them is </a:t>
            </a:r>
            <a:r>
              <a:rPr lang="en-US" sz="2400" dirty="0">
                <a:latin typeface="Arial Rounded MT Bold" panose="020F0704030504030204" pitchFamily="34" charset="0"/>
              </a:rPr>
              <a:t>Indian</a:t>
            </a:r>
            <a:r>
              <a:rPr lang="en-US" sz="2400" dirty="0" smtClean="0">
                <a:latin typeface="Arial Rounded MT Bold" panose="020F0704030504030204" pitchFamily="34" charset="0"/>
              </a:rPr>
              <a:t>.</a:t>
            </a:r>
          </a:p>
          <a:p>
            <a:r>
              <a:rPr lang="en-US" sz="2400" b="1" dirty="0" smtClean="0">
                <a:latin typeface="Arial Rounded MT Bold" panose="020F0704030504030204" pitchFamily="34" charset="0"/>
              </a:rPr>
              <a:t>Bull-</a:t>
            </a:r>
          </a:p>
          <a:p>
            <a:pPr>
              <a:buFont typeface="Wingdings" panose="05000000000000000000" pitchFamily="2" charset="2"/>
              <a:buChar char="v"/>
            </a:pPr>
            <a:r>
              <a:rPr lang="en-US" sz="2400" dirty="0">
                <a:latin typeface="Arial Rounded MT Bold" panose="020F0704030504030204" pitchFamily="34" charset="0"/>
              </a:rPr>
              <a:t>master-piece of Indian </a:t>
            </a:r>
            <a:r>
              <a:rPr lang="en-US" sz="2400" dirty="0" smtClean="0">
                <a:latin typeface="Arial Rounded MT Bold" panose="020F0704030504030204" pitchFamily="34" charset="0"/>
              </a:rPr>
              <a:t>craftsmanship.</a:t>
            </a:r>
          </a:p>
          <a:p>
            <a:pPr>
              <a:buFont typeface="Wingdings" panose="05000000000000000000" pitchFamily="2" charset="2"/>
              <a:buChar char="v"/>
            </a:pPr>
            <a:r>
              <a:rPr lang="en-US" sz="2400" dirty="0">
                <a:latin typeface="Arial Rounded MT Bold" panose="020F0704030504030204" pitchFamily="34" charset="0"/>
              </a:rPr>
              <a:t>a humped </a:t>
            </a:r>
            <a:r>
              <a:rPr lang="en-US" sz="2400" dirty="0" smtClean="0">
                <a:latin typeface="Arial Rounded MT Bold" panose="020F0704030504030204" pitchFamily="34" charset="0"/>
              </a:rPr>
              <a:t>bull is </a:t>
            </a:r>
            <a:r>
              <a:rPr lang="en-US" sz="2400" dirty="0">
                <a:latin typeface="Arial Rounded MT Bold" panose="020F0704030504030204" pitchFamily="34" charset="0"/>
              </a:rPr>
              <a:t>well </a:t>
            </a:r>
            <a:r>
              <a:rPr lang="en-US" sz="2400" dirty="0" smtClean="0">
                <a:latin typeface="Arial Rounded MT Bold" panose="020F0704030504030204" pitchFamily="34" charset="0"/>
              </a:rPr>
              <a:t>modelled</a:t>
            </a:r>
          </a:p>
          <a:p>
            <a:pPr>
              <a:buFont typeface="Wingdings" panose="05000000000000000000" pitchFamily="2" charset="2"/>
              <a:buChar char="v"/>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8575" y="776288"/>
            <a:ext cx="2997200" cy="3624261"/>
          </a:xfrm>
          <a:prstGeom prst="rect">
            <a:avLst/>
          </a:prstGeom>
        </p:spPr>
      </p:pic>
    </p:spTree>
    <p:extLst>
      <p:ext uri="{BB962C8B-B14F-4D97-AF65-F5344CB8AC3E}">
        <p14:creationId xmlns:p14="http://schemas.microsoft.com/office/powerpoint/2010/main" val="420910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094" y="43767"/>
            <a:ext cx="8596668" cy="1320800"/>
          </a:xfrm>
        </p:spPr>
        <p:txBody>
          <a:bodyPr/>
          <a:lstStyle/>
          <a:p>
            <a:pPr algn="ctr"/>
            <a:r>
              <a:rPr lang="en-US" dirty="0"/>
              <a:t> </a:t>
            </a:r>
            <a:r>
              <a:rPr lang="en-US" b="1" u="sng" dirty="0">
                <a:latin typeface="Arial Rounded MT Bold" panose="020F0704030504030204" pitchFamily="34" charset="0"/>
              </a:rPr>
              <a:t>R</a:t>
            </a:r>
            <a:r>
              <a:rPr lang="en-US" b="1" u="sng" dirty="0" smtClean="0">
                <a:latin typeface="Arial Rounded MT Bold" panose="020F0704030504030204" pitchFamily="34" charset="0"/>
              </a:rPr>
              <a:t>ock-cut </a:t>
            </a:r>
            <a:r>
              <a:rPr lang="en-US" b="1" u="sng" dirty="0" err="1" smtClean="0">
                <a:latin typeface="Arial Rounded MT Bold" panose="020F0704030504030204" pitchFamily="34" charset="0"/>
              </a:rPr>
              <a:t>elephant,Dhauli,Odisha</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069146"/>
            <a:ext cx="9212254" cy="5430128"/>
          </a:xfrm>
        </p:spPr>
        <p:txBody>
          <a:bodyPr>
            <a:normAutofit fontScale="92500" lnSpcReduction="10000"/>
          </a:bodyPr>
          <a:lstStyle/>
          <a:p>
            <a:r>
              <a:rPr lang="en-US" sz="2400" dirty="0" err="1">
                <a:latin typeface="Arial Rounded MT Bold" panose="020F0704030504030204" pitchFamily="34" charset="0"/>
              </a:rPr>
              <a:t>Dhauli</a:t>
            </a:r>
            <a:r>
              <a:rPr lang="en-US" sz="2400" dirty="0">
                <a:latin typeface="Arial Rounded MT Bold" panose="020F0704030504030204" pitchFamily="34" charset="0"/>
              </a:rPr>
              <a:t> hill is presumed to be the area where the </a:t>
            </a:r>
            <a:r>
              <a:rPr lang="en-US" sz="2400" dirty="0" err="1">
                <a:latin typeface="Arial Rounded MT Bold" panose="020F0704030504030204" pitchFamily="34" charset="0"/>
                <a:hlinkClick r:id="rId2" tooltip="Kalinga War"/>
              </a:rPr>
              <a:t>Kalinga</a:t>
            </a:r>
            <a:r>
              <a:rPr lang="en-US" sz="2400" dirty="0">
                <a:latin typeface="Arial Rounded MT Bold" panose="020F0704030504030204" pitchFamily="34" charset="0"/>
                <a:hlinkClick r:id="rId2" tooltip="Kalinga War"/>
              </a:rPr>
              <a:t> War</a:t>
            </a:r>
            <a:r>
              <a:rPr lang="en-US" sz="2400" dirty="0">
                <a:latin typeface="Arial Rounded MT Bold" panose="020F0704030504030204" pitchFamily="34" charset="0"/>
              </a:rPr>
              <a:t> was </a:t>
            </a:r>
            <a:r>
              <a:rPr lang="en-US" sz="2400" dirty="0" smtClean="0">
                <a:latin typeface="Arial Rounded MT Bold" panose="020F0704030504030204" pitchFamily="34" charset="0"/>
              </a:rPr>
              <a:t>fought.</a:t>
            </a:r>
          </a:p>
          <a:p>
            <a:r>
              <a:rPr lang="en-US" sz="2400" dirty="0" smtClean="0">
                <a:latin typeface="Arial Rounded MT Bold" panose="020F0704030504030204" pitchFamily="34" charset="0"/>
              </a:rPr>
              <a:t>has </a:t>
            </a:r>
            <a:r>
              <a:rPr lang="en-US" sz="2400" dirty="0">
                <a:latin typeface="Arial Rounded MT Bold" panose="020F0704030504030204" pitchFamily="34" charset="0"/>
              </a:rPr>
              <a:t>major </a:t>
            </a:r>
            <a:r>
              <a:rPr lang="en-US" sz="2400" dirty="0">
                <a:latin typeface="Arial Rounded MT Bold" panose="020F0704030504030204" pitchFamily="34" charset="0"/>
                <a:hlinkClick r:id="rId3" tooltip="Edict"/>
              </a:rPr>
              <a:t>Edicts</a:t>
            </a:r>
            <a:r>
              <a:rPr lang="en-US" sz="2400" dirty="0">
                <a:latin typeface="Arial Rounded MT Bold" panose="020F0704030504030204" pitchFamily="34" charset="0"/>
              </a:rPr>
              <a:t> of </a:t>
            </a:r>
            <a:r>
              <a:rPr lang="en-US" sz="2400" dirty="0" err="1">
                <a:latin typeface="Arial Rounded MT Bold" panose="020F0704030504030204" pitchFamily="34" charset="0"/>
                <a:hlinkClick r:id="rId4" tooltip="Ashoka"/>
              </a:rPr>
              <a:t>Ashoka</a:t>
            </a:r>
            <a:r>
              <a:rPr lang="en-US" sz="2400" dirty="0">
                <a:latin typeface="Arial Rounded MT Bold" panose="020F0704030504030204" pitchFamily="34" charset="0"/>
              </a:rPr>
              <a:t> engraved </a:t>
            </a:r>
            <a:r>
              <a:rPr lang="en-US" sz="2400" dirty="0" smtClean="0">
                <a:latin typeface="Arial Rounded MT Bold" panose="020F0704030504030204" pitchFamily="34" charset="0"/>
              </a:rPr>
              <a:t>.</a:t>
            </a:r>
          </a:p>
          <a:p>
            <a:r>
              <a:rPr lang="en-US" sz="2400" dirty="0">
                <a:latin typeface="Arial Rounded MT Bold" panose="020F0704030504030204" pitchFamily="34" charset="0"/>
              </a:rPr>
              <a:t>concern for the "welfare of the whole world</a:t>
            </a:r>
            <a:r>
              <a:rPr lang="en-US" sz="2400" dirty="0" smtClean="0">
                <a:latin typeface="Arial Rounded MT Bold" panose="020F0704030504030204" pitchFamily="34" charset="0"/>
              </a:rPr>
              <a:t>".</a:t>
            </a:r>
          </a:p>
          <a:p>
            <a:r>
              <a:rPr lang="en-US" sz="2400" dirty="0">
                <a:latin typeface="Arial Rounded MT Bold" panose="020F0704030504030204" pitchFamily="34" charset="0"/>
              </a:rPr>
              <a:t>The rock-cut </a:t>
            </a:r>
            <a:r>
              <a:rPr lang="en-US" sz="2400" dirty="0" smtClean="0">
                <a:latin typeface="Arial Rounded MT Bold" panose="020F0704030504030204" pitchFamily="34" charset="0"/>
              </a:rPr>
              <a:t>elephant is</a:t>
            </a:r>
            <a:r>
              <a:rPr lang="en-US" sz="2400" dirty="0">
                <a:latin typeface="Arial Rounded MT Bold" panose="020F0704030504030204" pitchFamily="34" charset="0"/>
              </a:rPr>
              <a:t> above the </a:t>
            </a:r>
            <a:r>
              <a:rPr lang="en-US" sz="2400" dirty="0" smtClean="0">
                <a:latin typeface="Arial Rounded MT Bold" panose="020F0704030504030204" pitchFamily="34" charset="0"/>
              </a:rPr>
              <a:t>Edicts.</a:t>
            </a:r>
          </a:p>
          <a:p>
            <a:r>
              <a:rPr lang="en-US" sz="2400" dirty="0">
                <a:latin typeface="Arial Rounded MT Bold" panose="020F0704030504030204" pitchFamily="34" charset="0"/>
              </a:rPr>
              <a:t>the earliest </a:t>
            </a:r>
            <a:r>
              <a:rPr lang="en-US" sz="2400" dirty="0">
                <a:latin typeface="Arial Rounded MT Bold" panose="020F0704030504030204" pitchFamily="34" charset="0"/>
                <a:hlinkClick r:id="rId5" tooltip="Buddhist"/>
              </a:rPr>
              <a:t>Buddhist</a:t>
            </a:r>
            <a:r>
              <a:rPr lang="en-US" sz="2400" dirty="0">
                <a:latin typeface="Arial Rounded MT Bold" panose="020F0704030504030204" pitchFamily="34" charset="0"/>
              </a:rPr>
              <a:t> sculpture of Odisha. </a:t>
            </a:r>
            <a:endParaRPr lang="en-US" sz="2400" dirty="0" smtClean="0">
              <a:latin typeface="Arial Rounded MT Bold" panose="020F0704030504030204" pitchFamily="34" charset="0"/>
            </a:endParaRPr>
          </a:p>
          <a:p>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The </a:t>
            </a:r>
            <a:r>
              <a:rPr lang="en-US" sz="2400" dirty="0">
                <a:latin typeface="Arial Rounded MT Bold" panose="020F0704030504030204" pitchFamily="34" charset="0"/>
              </a:rPr>
              <a:t>stone elephant shows the animal's foreparts only, though it has a fine sense of form and movement</a:t>
            </a:r>
            <a:r>
              <a:rPr lang="en-US" sz="2400" dirty="0" smtClean="0">
                <a:latin typeface="Arial Rounded MT Bold" panose="020F0704030504030204" pitchFamily="34" charset="0"/>
              </a:rPr>
              <a:t>.</a:t>
            </a:r>
          </a:p>
          <a:p>
            <a:r>
              <a:rPr lang="en-US" sz="2400" dirty="0">
                <a:latin typeface="Arial Rounded MT Bold" panose="020F0704030504030204" pitchFamily="34" charset="0"/>
              </a:rPr>
              <a:t>He built several </a:t>
            </a:r>
            <a:r>
              <a:rPr lang="en-US" sz="2400" dirty="0">
                <a:latin typeface="Arial Rounded MT Bold" panose="020F0704030504030204" pitchFamily="34" charset="0"/>
                <a:hlinkClick r:id="rId6" tooltip="Chaitya"/>
              </a:rPr>
              <a:t>chaityas</a:t>
            </a:r>
            <a:r>
              <a:rPr lang="en-US" sz="2400" dirty="0">
                <a:latin typeface="Arial Rounded MT Bold" panose="020F0704030504030204" pitchFamily="34" charset="0"/>
              </a:rPr>
              <a:t>, </a:t>
            </a:r>
            <a:r>
              <a:rPr lang="en-US" sz="2400" dirty="0">
                <a:latin typeface="Arial Rounded MT Bold" panose="020F0704030504030204" pitchFamily="34" charset="0"/>
                <a:hlinkClick r:id="rId7" tooltip="Stupa"/>
              </a:rPr>
              <a:t>stupas</a:t>
            </a:r>
            <a:r>
              <a:rPr lang="en-US" sz="2400" dirty="0">
                <a:latin typeface="Arial Rounded MT Bold" panose="020F0704030504030204" pitchFamily="34" charset="0"/>
              </a:rPr>
              <a:t> and </a:t>
            </a:r>
            <a:r>
              <a:rPr lang="en-US" sz="2400" dirty="0">
                <a:latin typeface="Arial Rounded MT Bold" panose="020F0704030504030204" pitchFamily="34" charset="0"/>
                <a:hlinkClick r:id="rId8" tooltip="Column"/>
              </a:rPr>
              <a:t>pillars</a:t>
            </a:r>
            <a:r>
              <a:rPr lang="en-US" sz="2400" dirty="0">
                <a:latin typeface="Arial Rounded MT Bold" panose="020F0704030504030204" pitchFamily="34" charset="0"/>
              </a:rPr>
              <a:t> there. He got abodes excavated for the recluse, instructions inscribed for officials, expounded the main principles of </a:t>
            </a:r>
            <a:r>
              <a:rPr lang="en-US" sz="2400" b="1" dirty="0" err="1">
                <a:latin typeface="Arial Rounded MT Bold" panose="020F0704030504030204" pitchFamily="34" charset="0"/>
              </a:rPr>
              <a:t>dandaniti</a:t>
            </a:r>
            <a:r>
              <a:rPr lang="en-US" sz="2400" dirty="0">
                <a:latin typeface="Arial Rounded MT Bold" panose="020F0704030504030204" pitchFamily="34" charset="0"/>
              </a:rPr>
              <a:t> for the public, provided special status to his new kingdom including the stupas at </a:t>
            </a:r>
            <a:r>
              <a:rPr lang="en-US" sz="2400" dirty="0" err="1">
                <a:latin typeface="Arial Rounded MT Bold" panose="020F0704030504030204" pitchFamily="34" charset="0"/>
              </a:rPr>
              <a:t>Dhauli</a:t>
            </a:r>
            <a:endParaRPr lang="en-US" sz="2400" dirty="0" smtClean="0">
              <a:latin typeface="Arial Rounded MT Bold" panose="020F0704030504030204" pitchFamily="34" charset="0"/>
            </a:endParaRPr>
          </a:p>
          <a:p>
            <a:endParaRPr lang="en-US" dirty="0"/>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55155" y="1528764"/>
            <a:ext cx="3667530" cy="2431732"/>
          </a:xfrm>
          <a:prstGeom prst="rect">
            <a:avLst/>
          </a:prstGeom>
        </p:spPr>
      </p:pic>
    </p:spTree>
    <p:extLst>
      <p:ext uri="{BB962C8B-B14F-4D97-AF65-F5344CB8AC3E}">
        <p14:creationId xmlns:p14="http://schemas.microsoft.com/office/powerpoint/2010/main" val="3465341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0"/>
            <a:ext cx="8596668" cy="1320800"/>
          </a:xfrm>
        </p:spPr>
        <p:txBody>
          <a:bodyPr/>
          <a:lstStyle/>
          <a:p>
            <a:pPr algn="ctr"/>
            <a:r>
              <a:rPr lang="en-US" b="1" u="sng" dirty="0" smtClean="0">
                <a:latin typeface="Arial Rounded MT Bold" panose="020F0704030504030204" pitchFamily="34" charset="0"/>
              </a:rPr>
              <a:t>Stupa</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35130" y="660400"/>
            <a:ext cx="9845301" cy="5791981"/>
          </a:xfrm>
        </p:spPr>
        <p:txBody>
          <a:bodyPr>
            <a:noAutofit/>
          </a:bodyPr>
          <a:lstStyle/>
          <a:p>
            <a:r>
              <a:rPr lang="en-US" sz="2400" dirty="0" smtClean="0">
                <a:latin typeface="Arial Rounded MT Bold" panose="020F0704030504030204" pitchFamily="34" charset="0"/>
              </a:rPr>
              <a:t>Started during </a:t>
            </a:r>
            <a:r>
              <a:rPr lang="en-US" sz="2400" dirty="0" err="1" smtClean="0">
                <a:latin typeface="Arial Rounded MT Bold" panose="020F0704030504030204" pitchFamily="34" charset="0"/>
              </a:rPr>
              <a:t>vedic</a:t>
            </a:r>
            <a:r>
              <a:rPr lang="en-US" sz="2400" dirty="0" smtClean="0">
                <a:latin typeface="Arial Rounded MT Bold" panose="020F0704030504030204" pitchFamily="34" charset="0"/>
              </a:rPr>
              <a:t> period</a:t>
            </a:r>
          </a:p>
          <a:p>
            <a:r>
              <a:rPr lang="en-US" sz="2400" dirty="0" smtClean="0">
                <a:latin typeface="Arial Rounded MT Bold" panose="020F0704030504030204" pitchFamily="34" charset="0"/>
              </a:rPr>
              <a:t>Flourished during Mauryan period.</a:t>
            </a:r>
          </a:p>
          <a:p>
            <a:r>
              <a:rPr lang="en-US" sz="2400" b="1" u="sng" dirty="0" smtClean="0">
                <a:solidFill>
                  <a:srgbClr val="FFFF00"/>
                </a:solidFill>
                <a:latin typeface="Arial Rounded MT Bold" panose="020F0704030504030204" pitchFamily="34" charset="0"/>
              </a:rPr>
              <a:t>STUPA-</a:t>
            </a:r>
          </a:p>
          <a:p>
            <a:pPr>
              <a:buFont typeface="Wingdings" panose="05000000000000000000" pitchFamily="2" charset="2"/>
              <a:buChar char="v"/>
            </a:pPr>
            <a:r>
              <a:rPr lang="en-US" sz="2400" dirty="0" smtClean="0">
                <a:solidFill>
                  <a:schemeClr val="tx1"/>
                </a:solidFill>
                <a:latin typeface="Arial Rounded MT Bold" panose="020F0704030504030204" pitchFamily="34" charset="0"/>
              </a:rPr>
              <a:t>Conventional representation of funerary mound</a:t>
            </a:r>
          </a:p>
          <a:p>
            <a:pPr>
              <a:buFont typeface="Wingdings" panose="05000000000000000000" pitchFamily="2" charset="2"/>
              <a:buChar char="v"/>
            </a:pPr>
            <a:r>
              <a:rPr lang="en-US" sz="2400" dirty="0" smtClean="0">
                <a:latin typeface="Arial Rounded MT Bold" panose="020F0704030504030204" pitchFamily="34" charset="0"/>
              </a:rPr>
              <a:t>It was </a:t>
            </a:r>
            <a:r>
              <a:rPr lang="en-US" sz="2400" dirty="0">
                <a:latin typeface="Arial Rounded MT Bold" panose="020F0704030504030204" pitchFamily="34" charset="0"/>
              </a:rPr>
              <a:t>once the resting place of the bones and ashes of a holy man</a:t>
            </a:r>
            <a:r>
              <a:rPr lang="en-US" sz="2400" dirty="0" smtClean="0">
                <a:latin typeface="Arial Rounded MT Bold" panose="020F0704030504030204" pitchFamily="34" charset="0"/>
              </a:rPr>
              <a:t>.</a:t>
            </a:r>
          </a:p>
          <a:p>
            <a:pPr>
              <a:buFont typeface="Wingdings" panose="05000000000000000000" pitchFamily="2" charset="2"/>
              <a:buChar char="v"/>
            </a:pPr>
            <a:r>
              <a:rPr lang="en-US" sz="2400" dirty="0" smtClean="0">
                <a:solidFill>
                  <a:schemeClr val="tx1"/>
                </a:solidFill>
                <a:latin typeface="Arial Rounded MT Bold" panose="020F0704030504030204" pitchFamily="34" charset="0"/>
              </a:rPr>
              <a:t>In the Buddhist traditions,originally,9 stupas were constructed.</a:t>
            </a:r>
          </a:p>
          <a:p>
            <a:pPr>
              <a:buFont typeface="Wingdings" panose="05000000000000000000" pitchFamily="2" charset="2"/>
              <a:buChar char="v"/>
            </a:pPr>
            <a:r>
              <a:rPr lang="en-US" sz="2400" dirty="0" smtClean="0">
                <a:solidFill>
                  <a:schemeClr val="tx1"/>
                </a:solidFill>
                <a:latin typeface="Arial Rounded MT Bold" panose="020F0704030504030204" pitchFamily="34" charset="0"/>
              </a:rPr>
              <a:t>8 stupas-ashes and relics of Buddha</a:t>
            </a:r>
          </a:p>
          <a:p>
            <a:pPr>
              <a:buFont typeface="Wingdings" panose="05000000000000000000" pitchFamily="2" charset="2"/>
              <a:buChar char="v"/>
            </a:pPr>
            <a:r>
              <a:rPr lang="en-US" sz="2400" dirty="0" smtClean="0">
                <a:solidFill>
                  <a:schemeClr val="tx1"/>
                </a:solidFill>
                <a:latin typeface="Arial Rounded MT Bold" panose="020F0704030504030204" pitchFamily="34" charset="0"/>
              </a:rPr>
              <a:t>1 stupa-over the vessel in which such relics were originally kept.</a:t>
            </a:r>
          </a:p>
          <a:p>
            <a:pPr>
              <a:buFont typeface="Wingdings" panose="05000000000000000000" pitchFamily="2" charset="2"/>
              <a:buChar char="v"/>
            </a:pPr>
            <a:r>
              <a:rPr lang="en-US" sz="2400" dirty="0" smtClean="0">
                <a:solidFill>
                  <a:schemeClr val="tx1"/>
                </a:solidFill>
                <a:latin typeface="Arial Rounded MT Bold" panose="020F0704030504030204" pitchFamily="34" charset="0"/>
              </a:rPr>
              <a:t>Definition-Stupa is the Buddhist monument that is hemispherical dome with Buddha’s relics inside.</a:t>
            </a:r>
            <a:endParaRPr lang="en-US" sz="2400" dirty="0">
              <a:solidFill>
                <a:schemeClr val="tx1"/>
              </a:solidFill>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003" y="222250"/>
            <a:ext cx="3283709" cy="2197100"/>
          </a:xfrm>
          <a:prstGeom prst="rect">
            <a:avLst/>
          </a:prstGeom>
        </p:spPr>
      </p:pic>
    </p:spTree>
    <p:extLst>
      <p:ext uri="{BB962C8B-B14F-4D97-AF65-F5344CB8AC3E}">
        <p14:creationId xmlns:p14="http://schemas.microsoft.com/office/powerpoint/2010/main" val="957510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Architecture of stupa</a:t>
            </a:r>
            <a:endParaRPr lang="en-US" b="1"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5748" y="1448972"/>
            <a:ext cx="7779433" cy="4768948"/>
          </a:xfrm>
        </p:spPr>
      </p:pic>
    </p:spTree>
    <p:extLst>
      <p:ext uri="{BB962C8B-B14F-4D97-AF65-F5344CB8AC3E}">
        <p14:creationId xmlns:p14="http://schemas.microsoft.com/office/powerpoint/2010/main" val="16422129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9829"/>
            <a:ext cx="9493608" cy="5661534"/>
          </a:xfrm>
        </p:spPr>
        <p:txBody>
          <a:bodyPr/>
          <a:lstStyle/>
          <a:p>
            <a:pPr marL="0" indent="0" algn="ctr">
              <a:buNone/>
            </a:pPr>
            <a:r>
              <a:rPr lang="en-US" sz="3600" b="1" u="sng" dirty="0" smtClean="0">
                <a:solidFill>
                  <a:schemeClr val="accent2">
                    <a:lumMod val="60000"/>
                    <a:lumOff val="40000"/>
                  </a:schemeClr>
                </a:solidFill>
                <a:latin typeface="Arial Rounded MT Bold" panose="020F0704030504030204" pitchFamily="34" charset="0"/>
              </a:rPr>
              <a:t>Understanding of architecture of stupa</a:t>
            </a:r>
          </a:p>
          <a:p>
            <a:r>
              <a:rPr lang="en-US" sz="2400" dirty="0" err="1" smtClean="0">
                <a:latin typeface="Arial Rounded MT Bold" panose="020F0704030504030204" pitchFamily="34" charset="0"/>
              </a:rPr>
              <a:t>Anda</a:t>
            </a:r>
            <a:r>
              <a:rPr lang="en-US" sz="2400" dirty="0" smtClean="0">
                <a:latin typeface="Arial Rounded MT Bold" panose="020F0704030504030204" pitchFamily="34" charset="0"/>
              </a:rPr>
              <a:t>-hemispherical dome</a:t>
            </a:r>
          </a:p>
          <a:p>
            <a:r>
              <a:rPr lang="en-US" sz="2400" dirty="0" err="1" smtClean="0">
                <a:latin typeface="Arial Rounded MT Bold" panose="020F0704030504030204" pitchFamily="34" charset="0"/>
              </a:rPr>
              <a:t>Medhi</a:t>
            </a:r>
            <a:r>
              <a:rPr lang="en-US" sz="2400" dirty="0" smtClean="0">
                <a:latin typeface="Arial Rounded MT Bold" panose="020F0704030504030204" pitchFamily="34" charset="0"/>
              </a:rPr>
              <a:t>-circular base with the enclosed walls.</a:t>
            </a:r>
          </a:p>
          <a:p>
            <a:r>
              <a:rPr lang="en-US" sz="2400" dirty="0" err="1" smtClean="0">
                <a:latin typeface="Arial Rounded MT Bold" panose="020F0704030504030204" pitchFamily="34" charset="0"/>
              </a:rPr>
              <a:t>Toran</a:t>
            </a:r>
            <a:r>
              <a:rPr lang="en-US" sz="2400" dirty="0" smtClean="0">
                <a:latin typeface="Arial Rounded MT Bold" panose="020F0704030504030204" pitchFamily="34" charset="0"/>
              </a:rPr>
              <a:t>-gateway</a:t>
            </a:r>
          </a:p>
          <a:p>
            <a:r>
              <a:rPr lang="en-US" sz="2400" dirty="0" err="1" smtClean="0">
                <a:latin typeface="Arial Rounded MT Bold" panose="020F0704030504030204" pitchFamily="34" charset="0"/>
              </a:rPr>
              <a:t>Vedika</a:t>
            </a:r>
            <a:r>
              <a:rPr lang="en-US" sz="2400" dirty="0" smtClean="0">
                <a:latin typeface="Arial Rounded MT Bold" panose="020F0704030504030204" pitchFamily="34" charset="0"/>
              </a:rPr>
              <a:t>-upraised platform</a:t>
            </a:r>
          </a:p>
          <a:p>
            <a:r>
              <a:rPr lang="en-US" sz="2400" dirty="0" smtClean="0">
                <a:latin typeface="Arial Rounded MT Bold" panose="020F0704030504030204" pitchFamily="34" charset="0"/>
              </a:rPr>
              <a:t>Chhatri-3 </a:t>
            </a:r>
            <a:r>
              <a:rPr lang="en-US" sz="2400" dirty="0" err="1" smtClean="0">
                <a:latin typeface="Arial Rounded MT Bold" panose="020F0704030504030204" pitchFamily="34" charset="0"/>
              </a:rPr>
              <a:t>chhatras</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Represents </a:t>
            </a:r>
            <a:r>
              <a:rPr lang="en-US" sz="2400" dirty="0" err="1" smtClean="0">
                <a:latin typeface="Arial Rounded MT Bold" panose="020F0704030504030204" pitchFamily="34" charset="0"/>
              </a:rPr>
              <a:t>triratna-Buddha,dharma</a:t>
            </a:r>
            <a:r>
              <a:rPr lang="en-US" sz="2400" dirty="0" smtClean="0">
                <a:latin typeface="Arial Rounded MT Bold" panose="020F0704030504030204" pitchFamily="34" charset="0"/>
              </a:rPr>
              <a:t> and sangha.</a:t>
            </a:r>
          </a:p>
          <a:p>
            <a:r>
              <a:rPr lang="en-US" sz="2400" dirty="0" smtClean="0">
                <a:latin typeface="Arial Rounded MT Bold" panose="020F0704030504030204" pitchFamily="34" charset="0"/>
              </a:rPr>
              <a:t>Core of the stupa-unburned bricks</a:t>
            </a:r>
          </a:p>
          <a:p>
            <a:r>
              <a:rPr lang="en-US" sz="2400" dirty="0" smtClean="0">
                <a:latin typeface="Arial Rounded MT Bold" panose="020F0704030504030204" pitchFamily="34" charset="0"/>
              </a:rPr>
              <a:t>Outer surface-burnt bricks with lime plaster</a:t>
            </a:r>
          </a:p>
          <a:p>
            <a:r>
              <a:rPr lang="en-US" sz="2400" dirty="0" smtClean="0">
                <a:latin typeface="Arial Rounded MT Bold" panose="020F0704030504030204" pitchFamily="34" charset="0"/>
              </a:rPr>
              <a:t>Maximum stupas were constructed by </a:t>
            </a:r>
            <a:r>
              <a:rPr lang="en-US" sz="2400" dirty="0" err="1" smtClean="0">
                <a:latin typeface="Arial Rounded MT Bold" panose="020F0704030504030204" pitchFamily="34" charset="0"/>
              </a:rPr>
              <a:t>asoka</a:t>
            </a:r>
            <a:endParaRPr lang="en-US" sz="2400" dirty="0" smtClean="0">
              <a:latin typeface="Arial Rounded MT Bold" panose="020F0704030504030204" pitchFamily="34" charset="0"/>
            </a:endParaRPr>
          </a:p>
          <a:p>
            <a:endParaRPr lang="en-US" dirty="0" smtClean="0"/>
          </a:p>
          <a:p>
            <a:endParaRPr lang="en-US" dirty="0"/>
          </a:p>
        </p:txBody>
      </p:sp>
    </p:spTree>
    <p:extLst>
      <p:ext uri="{BB962C8B-B14F-4D97-AF65-F5344CB8AC3E}">
        <p14:creationId xmlns:p14="http://schemas.microsoft.com/office/powerpoint/2010/main" val="1707546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259" y="0"/>
            <a:ext cx="8596668" cy="1320800"/>
          </a:xfrm>
        </p:spPr>
        <p:txBody>
          <a:bodyPr/>
          <a:lstStyle/>
          <a:p>
            <a:r>
              <a:rPr lang="en-US" dirty="0" smtClean="0"/>
              <a:t>Development of stupa architecture</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16259" y="829994"/>
            <a:ext cx="8243668" cy="5655212"/>
          </a:xfrm>
        </p:spPr>
      </p:pic>
    </p:spTree>
    <p:extLst>
      <p:ext uri="{BB962C8B-B14F-4D97-AF65-F5344CB8AC3E}">
        <p14:creationId xmlns:p14="http://schemas.microsoft.com/office/powerpoint/2010/main" val="1759046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111"/>
            <a:ext cx="8596668" cy="1320800"/>
          </a:xfrm>
        </p:spPr>
        <p:txBody>
          <a:bodyPr/>
          <a:lstStyle/>
          <a:p>
            <a:pPr algn="ctr"/>
            <a:r>
              <a:rPr lang="en-US" b="1" u="sng" dirty="0" smtClean="0">
                <a:latin typeface="Arial Rounded MT Bold" panose="020F0704030504030204" pitchFamily="34" charset="0"/>
              </a:rPr>
              <a:t>Gateway of stupas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1153550"/>
            <a:ext cx="9155983" cy="5317587"/>
          </a:xfrm>
        </p:spPr>
        <p:txBody>
          <a:bodyPr>
            <a:noAutofit/>
          </a:bodyPr>
          <a:lstStyle/>
          <a:p>
            <a:r>
              <a:rPr lang="en-US" sz="2400" dirty="0">
                <a:latin typeface="Arial Rounded MT Bold" panose="020F0704030504030204" pitchFamily="34" charset="0"/>
              </a:rPr>
              <a:t>The railing and gateways at </a:t>
            </a:r>
            <a:r>
              <a:rPr lang="en-US" sz="2400" dirty="0" err="1">
                <a:latin typeface="Arial Rounded MT Bold" panose="020F0704030504030204" pitchFamily="34" charset="0"/>
              </a:rPr>
              <a:t>Bharhut</a:t>
            </a:r>
            <a:r>
              <a:rPr lang="en-US" sz="2400" dirty="0">
                <a:latin typeface="Arial Rounded MT Bold" panose="020F0704030504030204" pitchFamily="34" charset="0"/>
              </a:rPr>
              <a:t>, </a:t>
            </a:r>
            <a:r>
              <a:rPr lang="en-US" sz="2400" dirty="0" err="1">
                <a:latin typeface="Arial Rounded MT Bold" panose="020F0704030504030204" pitchFamily="34" charset="0"/>
              </a:rPr>
              <a:t>Sanchi</a:t>
            </a:r>
            <a:r>
              <a:rPr lang="en-US" sz="2400" dirty="0">
                <a:latin typeface="Arial Rounded MT Bold" panose="020F0704030504030204" pitchFamily="34" charset="0"/>
              </a:rPr>
              <a:t> and Bodh Gaya are the most famous in the north </a:t>
            </a:r>
            <a:r>
              <a:rPr lang="en-US" sz="2400" dirty="0" smtClean="0">
                <a:latin typeface="Arial Rounded MT Bold" panose="020F0704030504030204" pitchFamily="34" charset="0"/>
              </a:rPr>
              <a:t>.</a:t>
            </a:r>
            <a:endParaRPr lang="en-US" sz="2400" dirty="0">
              <a:latin typeface="Arial Rounded MT Bold" panose="020F0704030504030204" pitchFamily="34" charset="0"/>
            </a:endParaRPr>
          </a:p>
          <a:p>
            <a:r>
              <a:rPr lang="en-US" sz="2400" dirty="0" smtClean="0">
                <a:latin typeface="Arial Rounded MT Bold" panose="020F0704030504030204" pitchFamily="34" charset="0"/>
              </a:rPr>
              <a:t> </a:t>
            </a:r>
            <a:r>
              <a:rPr lang="en-US" sz="2400" dirty="0">
                <a:latin typeface="Arial Rounded MT Bold" panose="020F0704030504030204" pitchFamily="34" charset="0"/>
              </a:rPr>
              <a:t>at Amravati and </a:t>
            </a:r>
            <a:r>
              <a:rPr lang="en-US" sz="2400" dirty="0" err="1">
                <a:latin typeface="Arial Rounded MT Bold" panose="020F0704030504030204" pitchFamily="34" charset="0"/>
              </a:rPr>
              <a:t>Nagarjunakonda</a:t>
            </a:r>
            <a:r>
              <a:rPr lang="en-US" sz="2400" dirty="0">
                <a:latin typeface="Arial Rounded MT Bold" panose="020F0704030504030204" pitchFamily="34" charset="0"/>
              </a:rPr>
              <a:t> in the South</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 </a:t>
            </a:r>
            <a:r>
              <a:rPr lang="en-US" sz="2400" dirty="0">
                <a:latin typeface="Arial Rounded MT Bold" panose="020F0704030504030204" pitchFamily="34" charset="0"/>
              </a:rPr>
              <a:t>Upright pillars and cross bars, based on wooden construction, were made and provided the occasion for dome of the  finest low relief carvings to be found anywhere in Indian art</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 </a:t>
            </a:r>
            <a:r>
              <a:rPr lang="en-US" sz="2400" dirty="0">
                <a:latin typeface="Arial Rounded MT Bold" panose="020F0704030504030204" pitchFamily="34" charset="0"/>
              </a:rPr>
              <a:t>On these surfaces are carved the </a:t>
            </a:r>
            <a:r>
              <a:rPr lang="en-US" sz="2400" dirty="0" err="1">
                <a:latin typeface="Arial Rounded MT Bold" panose="020F0704030504030204" pitchFamily="34" charset="0"/>
              </a:rPr>
              <a:t>favourite</a:t>
            </a:r>
            <a:r>
              <a:rPr lang="en-US" sz="2400" dirty="0">
                <a:latin typeface="Arial Rounded MT Bold" panose="020F0704030504030204" pitchFamily="34" charset="0"/>
              </a:rPr>
              <a:t> symbols of Buddhism, the lotus, elephant, bull, lion and horse and some of the </a:t>
            </a:r>
            <a:r>
              <a:rPr lang="en-US" sz="2400" dirty="0" err="1">
                <a:latin typeface="Arial Rounded MT Bold" panose="020F0704030504030204" pitchFamily="34" charset="0"/>
              </a:rPr>
              <a:t>Jataka</a:t>
            </a:r>
            <a:r>
              <a:rPr lang="en-US" sz="2400" dirty="0">
                <a:latin typeface="Arial Rounded MT Bold" panose="020F0704030504030204" pitchFamily="34" charset="0"/>
              </a:rPr>
              <a:t> </a:t>
            </a:r>
            <a:r>
              <a:rPr lang="en-US" sz="2400" dirty="0" smtClean="0">
                <a:latin typeface="Arial Rounded MT Bold" panose="020F0704030504030204" pitchFamily="34" charset="0"/>
              </a:rPr>
              <a:t>stories.</a:t>
            </a:r>
          </a:p>
          <a:p>
            <a:r>
              <a:rPr lang="en-US" sz="2400" dirty="0" smtClean="0">
                <a:latin typeface="Arial Rounded MT Bold" panose="020F0704030504030204" pitchFamily="34" charset="0"/>
              </a:rPr>
              <a:t> </a:t>
            </a:r>
            <a:r>
              <a:rPr lang="en-US" sz="2400" dirty="0">
                <a:latin typeface="Arial Rounded MT Bold" panose="020F0704030504030204" pitchFamily="34" charset="0"/>
              </a:rPr>
              <a:t>depicted in low relief with such exuberant details that they are considered a land-mark in the story of Indian art</a:t>
            </a:r>
            <a:r>
              <a:rPr lang="en-US" sz="2400" dirty="0" smtClean="0">
                <a:latin typeface="Arial Rounded MT Bold" panose="020F0704030504030204" pitchFamily="34" charset="0"/>
              </a:rPr>
              <a:t>.</a:t>
            </a:r>
            <a:r>
              <a:rPr lang="en-US" sz="2400" dirty="0">
                <a:latin typeface="Arial Rounded MT Bold" panose="020F0704030504030204" pitchFamily="34" charset="0"/>
              </a:rPr>
              <a:t> </a:t>
            </a:r>
            <a:endParaRPr lang="en-US" sz="2400" dirty="0" smtClean="0">
              <a:latin typeface="Arial Rounded MT Bold" panose="020F0704030504030204" pitchFamily="34" charset="0"/>
            </a:endParaRPr>
          </a:p>
          <a:p>
            <a:pPr marL="0" indent="0">
              <a:buNone/>
            </a:pP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8325" y="1414462"/>
            <a:ext cx="2573165" cy="4000499"/>
          </a:xfrm>
          <a:prstGeom prst="rect">
            <a:avLst/>
          </a:prstGeom>
        </p:spPr>
      </p:pic>
    </p:spTree>
    <p:extLst>
      <p:ext uri="{BB962C8B-B14F-4D97-AF65-F5344CB8AC3E}">
        <p14:creationId xmlns:p14="http://schemas.microsoft.com/office/powerpoint/2010/main" val="2390706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381" y="257908"/>
            <a:ext cx="8596668" cy="1320800"/>
          </a:xfrm>
        </p:spPr>
        <p:txBody>
          <a:bodyPr>
            <a:normAutofit/>
          </a:bodyPr>
          <a:lstStyle/>
          <a:p>
            <a:pPr algn="ctr"/>
            <a:r>
              <a:rPr lang="en-US" b="1" u="sng" dirty="0" err="1" smtClean="0">
                <a:latin typeface="Arial Rounded MT Bold" panose="020F0704030504030204" pitchFamily="34" charset="0"/>
              </a:rPr>
              <a:t>Sanchi</a:t>
            </a:r>
            <a:r>
              <a:rPr lang="en-US" b="1" u="sng" dirty="0" smtClean="0">
                <a:latin typeface="Arial Rounded MT Bold" panose="020F0704030504030204" pitchFamily="34" charset="0"/>
              </a:rPr>
              <a:t> Stupa</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998806"/>
            <a:ext cx="10436144" cy="5859194"/>
          </a:xfrm>
        </p:spPr>
        <p:txBody>
          <a:bodyPr>
            <a:normAutofit lnSpcReduction="10000"/>
          </a:bodyPr>
          <a:lstStyle/>
          <a:p>
            <a:r>
              <a:rPr lang="en-US" sz="2600" dirty="0" smtClean="0">
                <a:latin typeface="Arial Rounded MT Bold" panose="020F0704030504030204" pitchFamily="34" charset="0"/>
              </a:rPr>
              <a:t>Hemispherical in </a:t>
            </a:r>
            <a:r>
              <a:rPr lang="en-US" sz="2600" dirty="0" err="1" smtClean="0">
                <a:latin typeface="Arial Rounded MT Bold" panose="020F0704030504030204" pitchFamily="34" charset="0"/>
              </a:rPr>
              <a:t>shape,with</a:t>
            </a:r>
            <a:r>
              <a:rPr lang="en-US" sz="2600" dirty="0" smtClean="0">
                <a:latin typeface="Arial Rounded MT Bold" panose="020F0704030504030204" pitchFamily="34" charset="0"/>
              </a:rPr>
              <a:t> low base.</a:t>
            </a:r>
          </a:p>
          <a:p>
            <a:endParaRPr lang="en-US" sz="2600" dirty="0">
              <a:latin typeface="Arial Rounded MT Bold" panose="020F0704030504030204" pitchFamily="34" charset="0"/>
            </a:endParaRPr>
          </a:p>
          <a:p>
            <a:endParaRPr lang="en-US" sz="2600" dirty="0" smtClean="0">
              <a:latin typeface="Arial Rounded MT Bold" panose="020F0704030504030204" pitchFamily="34" charset="0"/>
            </a:endParaRPr>
          </a:p>
          <a:p>
            <a:endParaRPr lang="en-US" sz="2600" dirty="0">
              <a:latin typeface="Arial Rounded MT Bold" panose="020F0704030504030204" pitchFamily="34" charset="0"/>
            </a:endParaRPr>
          </a:p>
          <a:p>
            <a:endParaRPr lang="en-US" sz="2600" dirty="0" smtClean="0">
              <a:latin typeface="Arial Rounded MT Bold" panose="020F0704030504030204" pitchFamily="34" charset="0"/>
            </a:endParaRPr>
          </a:p>
          <a:p>
            <a:endParaRPr lang="en-US" sz="2600" dirty="0" smtClean="0">
              <a:latin typeface="Arial Rounded MT Bold" panose="020F0704030504030204" pitchFamily="34" charset="0"/>
            </a:endParaRPr>
          </a:p>
          <a:p>
            <a:r>
              <a:rPr lang="en-US" sz="2600" dirty="0" smtClean="0">
                <a:latin typeface="Arial Rounded MT Bold" panose="020F0704030504030204" pitchFamily="34" charset="0"/>
              </a:rPr>
              <a:t>The </a:t>
            </a:r>
            <a:r>
              <a:rPr lang="en-US" sz="2600" dirty="0">
                <a:latin typeface="Arial Rounded MT Bold" panose="020F0704030504030204" pitchFamily="34" charset="0"/>
              </a:rPr>
              <a:t>existing stupa at </a:t>
            </a:r>
            <a:r>
              <a:rPr lang="en-US" sz="2600" dirty="0" err="1">
                <a:latin typeface="Arial Rounded MT Bold" panose="020F0704030504030204" pitchFamily="34" charset="0"/>
              </a:rPr>
              <a:t>Sanchi</a:t>
            </a:r>
            <a:r>
              <a:rPr lang="en-US" sz="2600" dirty="0">
                <a:latin typeface="Arial Rounded MT Bold" panose="020F0704030504030204" pitchFamily="34" charset="0"/>
              </a:rPr>
              <a:t> encloses </a:t>
            </a:r>
            <a:r>
              <a:rPr lang="en-US" sz="2600" dirty="0" smtClean="0">
                <a:latin typeface="Arial Rounded MT Bold" panose="020F0704030504030204" pitchFamily="34" charset="0"/>
              </a:rPr>
              <a:t>the </a:t>
            </a:r>
            <a:r>
              <a:rPr lang="en-US" sz="2600" dirty="0">
                <a:latin typeface="Arial Rounded MT Bold" panose="020F0704030504030204" pitchFamily="34" charset="0"/>
              </a:rPr>
              <a:t>original stupa and has been </a:t>
            </a:r>
            <a:r>
              <a:rPr lang="en-US" sz="2600" dirty="0" smtClean="0">
                <a:latin typeface="Arial Rounded MT Bold" panose="020F0704030504030204" pitchFamily="34" charset="0"/>
              </a:rPr>
              <a:t>enlarged. </a:t>
            </a:r>
            <a:endParaRPr lang="en-US" sz="2600" dirty="0">
              <a:latin typeface="Arial Rounded MT Bold" panose="020F0704030504030204" pitchFamily="34" charset="0"/>
            </a:endParaRPr>
          </a:p>
          <a:p>
            <a:r>
              <a:rPr lang="en-US" sz="2600" dirty="0" smtClean="0">
                <a:latin typeface="Arial Rounded MT Bold" panose="020F0704030504030204" pitchFamily="34" charset="0"/>
              </a:rPr>
              <a:t>It is  </a:t>
            </a:r>
            <a:r>
              <a:rPr lang="en-US" sz="2600" dirty="0">
                <a:latin typeface="Arial Rounded MT Bold" panose="020F0704030504030204" pitchFamily="34" charset="0"/>
              </a:rPr>
              <a:t>enclosed within the stone railing or balustrade, when stone was adopted in the place of wood</a:t>
            </a:r>
            <a:r>
              <a:rPr lang="en-US" sz="2600" dirty="0" smtClean="0">
                <a:latin typeface="Arial Rounded MT Bold" panose="020F0704030504030204" pitchFamily="34" charset="0"/>
              </a:rPr>
              <a:t>.</a:t>
            </a:r>
          </a:p>
          <a:p>
            <a:r>
              <a:rPr lang="en-US" sz="2600" dirty="0">
                <a:latin typeface="Arial Rounded MT Bold" panose="020F0704030504030204" pitchFamily="34" charset="0"/>
              </a:rPr>
              <a:t>a circumambulatory path as well as the stone railing with four elegantly carved gateways in the four cardinal </a:t>
            </a:r>
            <a:r>
              <a:rPr lang="en-US" sz="2600" dirty="0" smtClean="0">
                <a:latin typeface="Arial Rounded MT Bold" panose="020F0704030504030204" pitchFamily="34" charset="0"/>
              </a:rPr>
              <a:t>directions were added in 1</a:t>
            </a:r>
            <a:r>
              <a:rPr lang="en-US" sz="2600" baseline="30000" dirty="0" smtClean="0">
                <a:latin typeface="Arial Rounded MT Bold" panose="020F0704030504030204" pitchFamily="34" charset="0"/>
              </a:rPr>
              <a:t>st</a:t>
            </a:r>
            <a:r>
              <a:rPr lang="en-US" sz="2600" dirty="0" smtClean="0">
                <a:latin typeface="Arial Rounded MT Bold" panose="020F0704030504030204" pitchFamily="34" charset="0"/>
              </a:rPr>
              <a:t> century B.C.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825" y="1578708"/>
            <a:ext cx="3288575" cy="2074129"/>
          </a:xfrm>
          <a:prstGeom prst="rect">
            <a:avLst/>
          </a:prstGeom>
        </p:spPr>
      </p:pic>
    </p:spTree>
    <p:extLst>
      <p:ext uri="{BB962C8B-B14F-4D97-AF65-F5344CB8AC3E}">
        <p14:creationId xmlns:p14="http://schemas.microsoft.com/office/powerpoint/2010/main" val="2199637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00051"/>
            <a:ext cx="8596668" cy="5641312"/>
          </a:xfrm>
        </p:spPr>
        <p:txBody>
          <a:bodyPr>
            <a:normAutofit lnSpcReduction="10000"/>
          </a:bodyPr>
          <a:lstStyle/>
          <a:p>
            <a:r>
              <a:rPr lang="en-US" sz="2800" dirty="0">
                <a:latin typeface="Arial Rounded MT Bold" panose="020F0704030504030204" pitchFamily="34" charset="0"/>
              </a:rPr>
              <a:t>Originally wooden umbrella-represented royalty and dignity</a:t>
            </a:r>
          </a:p>
          <a:p>
            <a:r>
              <a:rPr lang="en-US" sz="2800" dirty="0">
                <a:latin typeface="Arial Rounded MT Bold" panose="020F0704030504030204" pitchFamily="34" charset="0"/>
              </a:rPr>
              <a:t>Later it developed in composition on top of the dome, the </a:t>
            </a:r>
            <a:r>
              <a:rPr lang="en-US" sz="2800" dirty="0" err="1">
                <a:latin typeface="Arial Rounded MT Bold" panose="020F0704030504030204" pitchFamily="34" charset="0"/>
              </a:rPr>
              <a:t>Harmika</a:t>
            </a:r>
            <a:r>
              <a:rPr lang="en-US" sz="2800" dirty="0">
                <a:latin typeface="Arial Rounded MT Bold" panose="020F0704030504030204" pitchFamily="34" charset="0"/>
              </a:rPr>
              <a:t>; a square Buddhist railing from which rises the shaft that holds the imperial umbrella, sometimes single and later on multiplied to three or even more-3 </a:t>
            </a:r>
            <a:r>
              <a:rPr lang="en-US" sz="2800" dirty="0" err="1">
                <a:latin typeface="Arial Rounded MT Bold" panose="020F0704030504030204" pitchFamily="34" charset="0"/>
              </a:rPr>
              <a:t>chhatras</a:t>
            </a:r>
            <a:r>
              <a:rPr lang="en-US" sz="2800" dirty="0">
                <a:latin typeface="Arial Rounded MT Bold" panose="020F0704030504030204" pitchFamily="34" charset="0"/>
              </a:rPr>
              <a:t>(</a:t>
            </a:r>
            <a:r>
              <a:rPr lang="en-US" sz="2800" dirty="0" err="1">
                <a:latin typeface="Arial Rounded MT Bold" panose="020F0704030504030204" pitchFamily="34" charset="0"/>
              </a:rPr>
              <a:t>triratna</a:t>
            </a:r>
            <a:r>
              <a:rPr lang="en-US" sz="2800" dirty="0">
                <a:latin typeface="Arial Rounded MT Bold" panose="020F0704030504030204" pitchFamily="34" charset="0"/>
              </a:rPr>
              <a:t>), diminishing in size as they go upwards.</a:t>
            </a:r>
          </a:p>
          <a:p>
            <a:r>
              <a:rPr lang="en-US" sz="2800" dirty="0">
                <a:latin typeface="Arial Rounded MT Bold" panose="020F0704030504030204" pitchFamily="34" charset="0"/>
              </a:rPr>
              <a:t>Symbolized the cosmic mountain</a:t>
            </a:r>
          </a:p>
          <a:p>
            <a:r>
              <a:rPr lang="en-US" sz="2800" dirty="0">
                <a:latin typeface="Arial Rounded MT Bold" panose="020F0704030504030204" pitchFamily="34" charset="0"/>
              </a:rPr>
              <a:t>Inscription by ivory carvers on the southern gateway-suggests the transference of stupa from wood and ivory to stone</a:t>
            </a:r>
            <a:r>
              <a:rPr lang="en-US" dirty="0">
                <a:latin typeface="Arial Rounded MT Bold" panose="020F0704030504030204" pitchFamily="34" charset="0"/>
              </a:rPr>
              <a:t>.</a:t>
            </a:r>
          </a:p>
          <a:p>
            <a:endParaRPr lang="en-US" dirty="0"/>
          </a:p>
          <a:p>
            <a:endParaRPr lang="en-US" dirty="0"/>
          </a:p>
        </p:txBody>
      </p:sp>
    </p:spTree>
    <p:extLst>
      <p:ext uri="{BB962C8B-B14F-4D97-AF65-F5344CB8AC3E}">
        <p14:creationId xmlns:p14="http://schemas.microsoft.com/office/powerpoint/2010/main" val="3384341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950"/>
            <a:ext cx="8596668" cy="1320800"/>
          </a:xfrm>
        </p:spPr>
        <p:txBody>
          <a:bodyPr/>
          <a:lstStyle/>
          <a:p>
            <a:pPr algn="ctr"/>
            <a:r>
              <a:rPr lang="en-US" u="sng" dirty="0" smtClean="0">
                <a:latin typeface="Arial Rounded MT Bold" panose="020F0704030504030204" pitchFamily="34" charset="0"/>
              </a:rPr>
              <a:t>Amravati stupa</a:t>
            </a:r>
            <a:endParaRPr lang="en-US" u="sng" dirty="0">
              <a:latin typeface="Arial Rounded MT Bold" panose="020F0704030504030204" pitchFamily="34" charset="0"/>
            </a:endParaRPr>
          </a:p>
        </p:txBody>
      </p:sp>
      <p:sp>
        <p:nvSpPr>
          <p:cNvPr id="3" name="Content Placeholder 2"/>
          <p:cNvSpPr>
            <a:spLocks noGrp="1"/>
          </p:cNvSpPr>
          <p:nvPr>
            <p:ph idx="1"/>
          </p:nvPr>
        </p:nvSpPr>
        <p:spPr>
          <a:xfrm>
            <a:off x="677334" y="1252025"/>
            <a:ext cx="8596668" cy="6420363"/>
          </a:xfrm>
        </p:spPr>
        <p:txBody>
          <a:bodyPr>
            <a:noAutofit/>
          </a:bodyPr>
          <a:lstStyle/>
          <a:p>
            <a:endParaRPr lang="en-US" sz="2400" dirty="0" smtClean="0">
              <a:latin typeface="Arial Rounded MT Bold" panose="020F0704030504030204" pitchFamily="34" charset="0"/>
            </a:endParaRPr>
          </a:p>
          <a:p>
            <a:endParaRPr lang="en-US" sz="2400" dirty="0">
              <a:latin typeface="Arial Rounded MT Bold" panose="020F0704030504030204" pitchFamily="34" charset="0"/>
            </a:endParaRPr>
          </a:p>
          <a:p>
            <a:endParaRPr lang="en-US" sz="2400" dirty="0" smtClean="0">
              <a:latin typeface="Arial Rounded MT Bold" panose="020F0704030504030204" pitchFamily="34" charset="0"/>
            </a:endParaRPr>
          </a:p>
          <a:p>
            <a:endParaRPr lang="en-US" sz="2400" dirty="0">
              <a:latin typeface="Arial Rounded MT Bold" panose="020F0704030504030204" pitchFamily="34" charset="0"/>
            </a:endParaRPr>
          </a:p>
          <a:p>
            <a:r>
              <a:rPr lang="en-US" sz="2400" dirty="0" smtClean="0">
                <a:latin typeface="Arial Rounded MT Bold" panose="020F0704030504030204" pitchFamily="34" charset="0"/>
              </a:rPr>
              <a:t>2</a:t>
            </a:r>
            <a:r>
              <a:rPr lang="en-US" sz="2400" baseline="30000" dirty="0" smtClean="0">
                <a:latin typeface="Arial Rounded MT Bold" panose="020F0704030504030204" pitchFamily="34" charset="0"/>
              </a:rPr>
              <a:t>nd</a:t>
            </a:r>
            <a:r>
              <a:rPr lang="en-US" sz="2400" dirty="0" smtClean="0">
                <a:latin typeface="Arial Rounded MT Bold" panose="020F0704030504030204" pitchFamily="34" charset="0"/>
              </a:rPr>
              <a:t> or 1</a:t>
            </a:r>
            <a:r>
              <a:rPr lang="en-US" sz="2400" baseline="30000" dirty="0" smtClean="0">
                <a:latin typeface="Arial Rounded MT Bold" panose="020F0704030504030204" pitchFamily="34" charset="0"/>
              </a:rPr>
              <a:t>st</a:t>
            </a:r>
            <a:r>
              <a:rPr lang="en-US" sz="2400" dirty="0" smtClean="0">
                <a:latin typeface="Arial Rounded MT Bold" panose="020F0704030504030204" pitchFamily="34" charset="0"/>
              </a:rPr>
              <a:t> B.C.</a:t>
            </a:r>
          </a:p>
          <a:p>
            <a:r>
              <a:rPr lang="en-US" sz="2400" dirty="0">
                <a:latin typeface="Arial Rounded MT Bold" panose="020F0704030504030204" pitchFamily="34" charset="0"/>
              </a:rPr>
              <a:t>Amravati, which was the capital of the ancient </a:t>
            </a:r>
            <a:r>
              <a:rPr lang="en-US" sz="2400" dirty="0" err="1">
                <a:latin typeface="Arial Rounded MT Bold" panose="020F0704030504030204" pitchFamily="34" charset="0"/>
              </a:rPr>
              <a:t>Satavahana</a:t>
            </a:r>
            <a:r>
              <a:rPr lang="en-US" sz="2400" dirty="0">
                <a:latin typeface="Arial Rounded MT Bold" panose="020F0704030504030204" pitchFamily="34" charset="0"/>
              </a:rPr>
              <a:t> dynasty, came under influence of the Buddhist faith through the </a:t>
            </a:r>
            <a:r>
              <a:rPr lang="en-US" sz="2400" dirty="0" err="1">
                <a:latin typeface="Arial Rounded MT Bold" panose="020F0704030504030204" pitchFamily="34" charset="0"/>
              </a:rPr>
              <a:t>Kushanas</a:t>
            </a:r>
            <a:r>
              <a:rPr lang="en-US" sz="2400" dirty="0">
                <a:latin typeface="Arial Rounded MT Bold" panose="020F0704030504030204" pitchFamily="34" charset="0"/>
              </a:rPr>
              <a:t> of </a:t>
            </a:r>
            <a:r>
              <a:rPr lang="en-US" sz="2400" dirty="0" smtClean="0">
                <a:latin typeface="Arial Rounded MT Bold" panose="020F0704030504030204" pitchFamily="34" charset="0"/>
              </a:rPr>
              <a:t>Mathura.</a:t>
            </a:r>
          </a:p>
          <a:p>
            <a:r>
              <a:rPr lang="en-US" sz="2400" dirty="0">
                <a:latin typeface="Arial Rounded MT Bold" panose="020F0704030504030204" pitchFamily="34" charset="0"/>
              </a:rPr>
              <a:t>Marbles used instead of bricks and stones. its Inner side has engraving of Buddha’s life</a:t>
            </a:r>
            <a:r>
              <a:rPr lang="en-US" sz="2400" dirty="0"/>
              <a:t>.</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In later centuries it was transformed from </a:t>
            </a:r>
            <a:r>
              <a:rPr lang="en-US" sz="2400" dirty="0" err="1" smtClean="0">
                <a:latin typeface="Arial Rounded MT Bold" panose="020F0704030504030204" pitchFamily="34" charset="0"/>
              </a:rPr>
              <a:t>hinayan</a:t>
            </a:r>
            <a:r>
              <a:rPr lang="en-US" sz="2400" dirty="0" smtClean="0">
                <a:latin typeface="Arial Rounded MT Bold" panose="020F0704030504030204" pitchFamily="34" charset="0"/>
              </a:rPr>
              <a:t> shrine to </a:t>
            </a:r>
            <a:r>
              <a:rPr lang="en-US" sz="2400" dirty="0" err="1" smtClean="0">
                <a:latin typeface="Arial Rounded MT Bold" panose="020F0704030504030204" pitchFamily="34" charset="0"/>
              </a:rPr>
              <a:t>mahayan</a:t>
            </a:r>
            <a:r>
              <a:rPr lang="en-US" sz="2400" dirty="0" smtClean="0">
                <a:latin typeface="Arial Rounded MT Bold" panose="020F0704030504030204" pitchFamily="34" charset="0"/>
              </a:rPr>
              <a:t> shrine.</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22" y="1100137"/>
            <a:ext cx="3504141" cy="1981200"/>
          </a:xfrm>
          <a:prstGeom prst="rect">
            <a:avLst/>
          </a:prstGeom>
        </p:spPr>
      </p:pic>
    </p:spTree>
    <p:extLst>
      <p:ext uri="{BB962C8B-B14F-4D97-AF65-F5344CB8AC3E}">
        <p14:creationId xmlns:p14="http://schemas.microsoft.com/office/powerpoint/2010/main" val="3151748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Rounded MT Bold" panose="020F0704030504030204" pitchFamily="34" charset="0"/>
              </a:rPr>
              <a:t>Qualities of Indian artists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735898" y="1671638"/>
            <a:ext cx="9136765" cy="5186362"/>
          </a:xfrm>
        </p:spPr>
        <p:txBody>
          <a:bodyPr>
            <a:normAutofit fontScale="70000" lnSpcReduction="20000"/>
          </a:bodyPr>
          <a:lstStyle/>
          <a:p>
            <a:pPr lvl="0"/>
            <a:r>
              <a:rPr lang="en-US" sz="3400" dirty="0">
                <a:latin typeface="Arial Rounded MT Bold" panose="020F0704030504030204" pitchFamily="34" charset="0"/>
              </a:rPr>
              <a:t>If the Greeks excelled in the portrayal of the physical charm of the human body, the Egyptians in </a:t>
            </a:r>
            <a:r>
              <a:rPr lang="en-US" sz="3400" dirty="0">
                <a:solidFill>
                  <a:srgbClr val="FFFF00"/>
                </a:solidFill>
                <a:latin typeface="Arial Rounded MT Bold" panose="020F0704030504030204" pitchFamily="34" charset="0"/>
              </a:rPr>
              <a:t>the grandeur of their pyramids and the Chinese in the beauty of their landscapes, the Indians were unsurpassed in transmitting the spiritual contents into their plastic forms embodying the high ideals and the common beliefs of the people.</a:t>
            </a:r>
          </a:p>
          <a:p>
            <a:pPr lvl="0"/>
            <a:r>
              <a:rPr lang="en-US" sz="3400" dirty="0">
                <a:latin typeface="Arial Rounded MT Bold" panose="020F0704030504030204" pitchFamily="34" charset="0"/>
              </a:rPr>
              <a:t> Indian artists visualized the qualities of various gods and goddesses as mentioned in their scriptures and infused these qualities into their images whose proportions they based on the idealized figures of man and woman.</a:t>
            </a:r>
          </a:p>
          <a:p>
            <a:pPr lvl="0"/>
            <a:r>
              <a:rPr lang="en-US" sz="3400" dirty="0">
                <a:latin typeface="Arial Rounded MT Bold" panose="020F0704030504030204" pitchFamily="34" charset="0"/>
              </a:rPr>
              <a:t>There were two qualities about which the Indian artists cared more than about anything else, namely, </a:t>
            </a:r>
            <a:r>
              <a:rPr lang="en-US" sz="3400" dirty="0">
                <a:solidFill>
                  <a:srgbClr val="FFFF00"/>
                </a:solidFill>
                <a:latin typeface="Arial Rounded MT Bold" panose="020F0704030504030204" pitchFamily="34" charset="0"/>
              </a:rPr>
              <a:t>a feeling for volume and vivid representation</a:t>
            </a:r>
            <a:r>
              <a:rPr lang="en-US" sz="3400" dirty="0">
                <a:latin typeface="Arial Rounded MT Bold" panose="020F0704030504030204" pitchFamily="34" charset="0"/>
              </a:rPr>
              <a:t>, even at the risk of sacrificing, at times, anatomical truth or perspective.</a:t>
            </a:r>
          </a:p>
          <a:p>
            <a:pPr lvl="0"/>
            <a:r>
              <a:rPr lang="en-US" sz="3400" dirty="0">
                <a:latin typeface="Arial Rounded MT Bold" panose="020F0704030504030204" pitchFamily="34" charset="0"/>
              </a:rPr>
              <a:t>Indian art is a treasure house of ancient contemporary life, its faiths and beliefs, customs and manners.</a:t>
            </a:r>
          </a:p>
          <a:p>
            <a:endParaRPr lang="en-US" sz="3400" dirty="0">
              <a:latin typeface="Arial Rounded MT Bold" panose="020F0704030504030204" pitchFamily="34"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174" y="70096"/>
            <a:ext cx="3091951" cy="1860304"/>
          </a:xfrm>
          <a:prstGeom prst="rect">
            <a:avLst/>
          </a:prstGeom>
        </p:spPr>
      </p:pic>
    </p:spTree>
    <p:extLst>
      <p:ext uri="{BB962C8B-B14F-4D97-AF65-F5344CB8AC3E}">
        <p14:creationId xmlns:p14="http://schemas.microsoft.com/office/powerpoint/2010/main" val="28273415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85825"/>
            <a:ext cx="8596668" cy="5155537"/>
          </a:xfrm>
        </p:spPr>
        <p:txBody>
          <a:bodyPr>
            <a:normAutofit/>
          </a:bodyPr>
          <a:lstStyle/>
          <a:p>
            <a:pPr marL="0" indent="0">
              <a:buNone/>
            </a:pPr>
            <a:r>
              <a:rPr lang="en-US" sz="2800" dirty="0">
                <a:latin typeface="Arial Rounded MT Bold" panose="020F0704030504030204" pitchFamily="34" charset="0"/>
              </a:rPr>
              <a:t>Further development of stupas at </a:t>
            </a:r>
            <a:r>
              <a:rPr lang="en-US" sz="2800" dirty="0" err="1">
                <a:latin typeface="Arial Rounded MT Bold" panose="020F0704030504030204" pitchFamily="34" charset="0"/>
              </a:rPr>
              <a:t>sanchi</a:t>
            </a:r>
            <a:r>
              <a:rPr lang="en-US" sz="2800" dirty="0">
                <a:latin typeface="Arial Rounded MT Bold" panose="020F0704030504030204" pitchFamily="34" charset="0"/>
              </a:rPr>
              <a:t> and </a:t>
            </a:r>
            <a:r>
              <a:rPr lang="en-US" sz="2800" dirty="0" err="1">
                <a:latin typeface="Arial Rounded MT Bold" panose="020F0704030504030204" pitchFamily="34" charset="0"/>
              </a:rPr>
              <a:t>barhut</a:t>
            </a:r>
            <a:endParaRPr lang="en-US" sz="2800" dirty="0">
              <a:latin typeface="Arial Rounded MT Bold" panose="020F0704030504030204" pitchFamily="34" charset="0"/>
            </a:endParaRPr>
          </a:p>
          <a:p>
            <a:r>
              <a:rPr lang="en-US" sz="2800" dirty="0">
                <a:latin typeface="Arial Rounded MT Bold" panose="020F0704030504030204" pitchFamily="34" charset="0"/>
              </a:rPr>
              <a:t>The </a:t>
            </a:r>
            <a:r>
              <a:rPr lang="en-US" sz="2800" dirty="0" err="1">
                <a:latin typeface="Arial Rounded MT Bold" panose="020F0704030504030204" pitchFamily="34" charset="0"/>
              </a:rPr>
              <a:t>base,dome</a:t>
            </a:r>
            <a:r>
              <a:rPr lang="en-US" sz="2800" dirty="0">
                <a:latin typeface="Arial Rounded MT Bold" panose="020F0704030504030204" pitchFamily="34" charset="0"/>
              </a:rPr>
              <a:t> and hemisphere dome was sculpted.</a:t>
            </a:r>
          </a:p>
          <a:p>
            <a:r>
              <a:rPr lang="en-US" sz="2800" dirty="0">
                <a:latin typeface="Arial Rounded MT Bold" panose="020F0704030504030204" pitchFamily="34" charset="0"/>
              </a:rPr>
              <a:t>Stupas of </a:t>
            </a:r>
            <a:r>
              <a:rPr lang="en-US" sz="2800" dirty="0" err="1">
                <a:latin typeface="Arial Rounded MT Bold" panose="020F0704030504030204" pitchFamily="34" charset="0"/>
              </a:rPr>
              <a:t>nagarjunkoda</a:t>
            </a:r>
            <a:r>
              <a:rPr lang="en-US" sz="2800" dirty="0">
                <a:latin typeface="Arial Rounded MT Bold" panose="020F0704030504030204" pitchFamily="34" charset="0"/>
              </a:rPr>
              <a:t> in Krishna valley-very large</a:t>
            </a:r>
          </a:p>
          <a:p>
            <a:r>
              <a:rPr lang="en-US" sz="2800" dirty="0" err="1">
                <a:latin typeface="Arial Rounded MT Bold" panose="020F0704030504030204" pitchFamily="34" charset="0"/>
              </a:rPr>
              <a:t>Maha</a:t>
            </a:r>
            <a:r>
              <a:rPr lang="en-US" sz="2800" dirty="0">
                <a:latin typeface="Arial Rounded MT Bold" panose="020F0704030504030204" pitchFamily="34" charset="0"/>
              </a:rPr>
              <a:t> chaitya of </a:t>
            </a:r>
            <a:r>
              <a:rPr lang="en-US" sz="2800" dirty="0" err="1">
                <a:latin typeface="Arial Rounded MT Bold" panose="020F0704030504030204" pitchFamily="34" charset="0"/>
              </a:rPr>
              <a:t>nagarjunkoda</a:t>
            </a:r>
            <a:r>
              <a:rPr lang="en-US" sz="2800" dirty="0">
                <a:latin typeface="Arial Rounded MT Bold" panose="020F0704030504030204" pitchFamily="34" charset="0"/>
              </a:rPr>
              <a:t> has the base in the form of swastika-which represents the sun</a:t>
            </a:r>
          </a:p>
          <a:p>
            <a:endParaRPr lang="en-US" dirty="0"/>
          </a:p>
        </p:txBody>
      </p:sp>
    </p:spTree>
    <p:extLst>
      <p:ext uri="{BB962C8B-B14F-4D97-AF65-F5344CB8AC3E}">
        <p14:creationId xmlns:p14="http://schemas.microsoft.com/office/powerpoint/2010/main" val="27812632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550" y="201637"/>
            <a:ext cx="8596668" cy="1320800"/>
          </a:xfrm>
        </p:spPr>
        <p:txBody>
          <a:bodyPr/>
          <a:lstStyle/>
          <a:p>
            <a:pPr algn="ctr"/>
            <a:r>
              <a:rPr lang="en-US" u="sng" dirty="0" smtClean="0">
                <a:latin typeface="Arial Rounded MT Bold" panose="020F0704030504030204" pitchFamily="34" charset="0"/>
              </a:rPr>
              <a:t>Popular art</a:t>
            </a:r>
            <a:endParaRPr lang="en-US" u="sng" dirty="0">
              <a:latin typeface="Arial Rounded MT Bold" panose="020F0704030504030204" pitchFamily="34" charset="0"/>
            </a:endParaRPr>
          </a:p>
        </p:txBody>
      </p:sp>
      <p:sp>
        <p:nvSpPr>
          <p:cNvPr id="3" name="Content Placeholder 2"/>
          <p:cNvSpPr>
            <a:spLocks noGrp="1"/>
          </p:cNvSpPr>
          <p:nvPr>
            <p:ph idx="1"/>
          </p:nvPr>
        </p:nvSpPr>
        <p:spPr>
          <a:xfrm>
            <a:off x="677334" y="970671"/>
            <a:ext cx="8719884" cy="5070691"/>
          </a:xfrm>
        </p:spPr>
        <p:txBody>
          <a:bodyPr>
            <a:normAutofit/>
          </a:bodyPr>
          <a:lstStyle/>
          <a:p>
            <a:pPr marL="0" indent="0" algn="ctr">
              <a:buNone/>
            </a:pPr>
            <a:r>
              <a:rPr lang="en-US" sz="3200" b="1" u="sng" dirty="0" smtClean="0">
                <a:solidFill>
                  <a:srgbClr val="FFC000"/>
                </a:solidFill>
                <a:latin typeface="Arial Rounded MT Bold" panose="020F0704030504030204" pitchFamily="34" charset="0"/>
              </a:rPr>
              <a:t>(1)Caves</a:t>
            </a:r>
          </a:p>
          <a:p>
            <a:r>
              <a:rPr lang="en-US" sz="2400" dirty="0" smtClean="0">
                <a:solidFill>
                  <a:schemeClr val="tx1"/>
                </a:solidFill>
                <a:latin typeface="Arial Rounded MT Bold" panose="020F0704030504030204" pitchFamily="34" charset="0"/>
              </a:rPr>
              <a:t>Real beginning of rock cut architecture</a:t>
            </a:r>
          </a:p>
          <a:p>
            <a:r>
              <a:rPr lang="en-US" sz="2400" dirty="0" err="1" smtClean="0">
                <a:solidFill>
                  <a:schemeClr val="tx1"/>
                </a:solidFill>
                <a:latin typeface="Arial Rounded MT Bold" panose="020F0704030504030204" pitchFamily="34" charset="0"/>
              </a:rPr>
              <a:t>Ie</a:t>
            </a:r>
            <a:r>
              <a:rPr lang="en-US" sz="2400" dirty="0" smtClean="0">
                <a:solidFill>
                  <a:schemeClr val="tx1"/>
                </a:solidFill>
                <a:latin typeface="Arial Rounded MT Bold" panose="020F0704030504030204" pitchFamily="34" charset="0"/>
              </a:rPr>
              <a:t>-elephant rock cut at </a:t>
            </a:r>
            <a:r>
              <a:rPr lang="en-US" sz="2400" dirty="0" err="1" smtClean="0">
                <a:solidFill>
                  <a:schemeClr val="tx1"/>
                </a:solidFill>
                <a:latin typeface="Arial Rounded MT Bold" panose="020F0704030504030204" pitchFamily="34" charset="0"/>
              </a:rPr>
              <a:t>Dhauli,Odisha</a:t>
            </a:r>
            <a:r>
              <a:rPr lang="en-US" sz="2400" dirty="0" smtClean="0">
                <a:solidFill>
                  <a:schemeClr val="tx1"/>
                </a:solidFill>
                <a:latin typeface="Arial Rounded MT Bold" panose="020F0704030504030204" pitchFamily="34" charset="0"/>
              </a:rPr>
              <a:t>.</a:t>
            </a:r>
          </a:p>
          <a:p>
            <a:r>
              <a:rPr lang="en-US" sz="2400" dirty="0" smtClean="0">
                <a:solidFill>
                  <a:schemeClr val="tx1"/>
                </a:solidFill>
                <a:latin typeface="Arial Rounded MT Bold" panose="020F0704030504030204" pitchFamily="34" charset="0"/>
              </a:rPr>
              <a:t>Mauryan caves-</a:t>
            </a:r>
            <a:r>
              <a:rPr lang="en-US" sz="2400" dirty="0" err="1" smtClean="0">
                <a:solidFill>
                  <a:schemeClr val="tx1"/>
                </a:solidFill>
                <a:latin typeface="Arial Rounded MT Bold" panose="020F0704030504030204" pitchFamily="34" charset="0"/>
              </a:rPr>
              <a:t>vihar</a:t>
            </a:r>
            <a:endParaRPr lang="en-US" sz="2400" dirty="0" smtClean="0">
              <a:solidFill>
                <a:schemeClr val="tx1"/>
              </a:solidFill>
              <a:latin typeface="Arial Rounded MT Bold" panose="020F0704030504030204" pitchFamily="34" charset="0"/>
            </a:endParaRPr>
          </a:p>
          <a:p>
            <a:r>
              <a:rPr lang="en-US" sz="2400" dirty="0" smtClean="0">
                <a:solidFill>
                  <a:schemeClr val="tx1"/>
                </a:solidFill>
                <a:latin typeface="Arial Rounded MT Bold" panose="020F0704030504030204" pitchFamily="34" charset="0"/>
              </a:rPr>
              <a:t>Post-</a:t>
            </a:r>
            <a:r>
              <a:rPr lang="en-US" sz="2400" dirty="0" err="1" smtClean="0">
                <a:solidFill>
                  <a:schemeClr val="tx1"/>
                </a:solidFill>
                <a:latin typeface="Arial Rounded MT Bold" panose="020F0704030504030204" pitchFamily="34" charset="0"/>
              </a:rPr>
              <a:t>mauryan</a:t>
            </a:r>
            <a:r>
              <a:rPr lang="en-US" sz="2400" dirty="0" smtClean="0">
                <a:solidFill>
                  <a:schemeClr val="tx1"/>
                </a:solidFill>
                <a:latin typeface="Arial Rounded MT Bold" panose="020F0704030504030204" pitchFamily="34" charset="0"/>
              </a:rPr>
              <a:t> caves-chaitya</a:t>
            </a:r>
          </a:p>
          <a:p>
            <a:pPr marL="0" indent="0">
              <a:buNone/>
            </a:pPr>
            <a:endParaRPr lang="en-US" sz="2400" dirty="0" smtClean="0">
              <a:solidFill>
                <a:schemeClr val="tx1"/>
              </a:solidFill>
              <a:latin typeface="Arial Rounded MT Bold" panose="020F0704030504030204" pitchFamily="34" charset="0"/>
            </a:endParaRPr>
          </a:p>
          <a:p>
            <a:endParaRPr lang="en-US" sz="2400" dirty="0" smtClean="0">
              <a:solidFill>
                <a:schemeClr val="tx1"/>
              </a:solidFill>
              <a:latin typeface="Arial Rounded MT Bold" panose="020F0704030504030204" pitchFamily="34" charset="0"/>
            </a:endParaRPr>
          </a:p>
          <a:p>
            <a:pPr marL="0" indent="0">
              <a:buNone/>
            </a:pPr>
            <a:endParaRPr lang="en-US" sz="2400" dirty="0">
              <a:solidFill>
                <a:schemeClr val="tx1"/>
              </a:solidFill>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50" y="3643313"/>
            <a:ext cx="4019550" cy="2209800"/>
          </a:xfrm>
          <a:prstGeom prst="rect">
            <a:avLst/>
          </a:prstGeom>
        </p:spPr>
      </p:pic>
    </p:spTree>
    <p:extLst>
      <p:ext uri="{BB962C8B-B14F-4D97-AF65-F5344CB8AC3E}">
        <p14:creationId xmlns:p14="http://schemas.microsoft.com/office/powerpoint/2010/main" val="24906525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8641"/>
            <a:ext cx="9099712" cy="5492722"/>
          </a:xfrm>
        </p:spPr>
        <p:txBody>
          <a:bodyPr/>
          <a:lstStyle/>
          <a:p>
            <a:r>
              <a:rPr lang="en-US" sz="2800" b="1" u="sng" dirty="0">
                <a:solidFill>
                  <a:srgbClr val="FFC000"/>
                </a:solidFill>
                <a:latin typeface="Arial Rounded MT Bold" panose="020F0704030504030204" pitchFamily="34" charset="0"/>
              </a:rPr>
              <a:t>Features</a:t>
            </a:r>
          </a:p>
          <a:p>
            <a:pPr marL="0" indent="0">
              <a:buNone/>
            </a:pPr>
            <a:r>
              <a:rPr lang="en-US" sz="2800" dirty="0">
                <a:solidFill>
                  <a:schemeClr val="tx1"/>
                </a:solidFill>
                <a:latin typeface="Arial Rounded MT Bold" panose="020F0704030504030204" pitchFamily="34" charset="0"/>
              </a:rPr>
              <a:t>(1)Artistic gateway</a:t>
            </a:r>
          </a:p>
          <a:p>
            <a:pPr marL="0" indent="0">
              <a:buNone/>
            </a:pPr>
            <a:r>
              <a:rPr lang="en-US" sz="2800" dirty="0">
                <a:solidFill>
                  <a:schemeClr val="tx1"/>
                </a:solidFill>
                <a:latin typeface="Arial Rounded MT Bold" panose="020F0704030504030204" pitchFamily="34" charset="0"/>
              </a:rPr>
              <a:t>(2)Polishing inside the cave</a:t>
            </a:r>
          </a:p>
          <a:p>
            <a:r>
              <a:rPr lang="en-US" sz="2800" dirty="0">
                <a:solidFill>
                  <a:schemeClr val="tx1"/>
                </a:solidFill>
                <a:latin typeface="Arial Rounded MT Bold" panose="020F0704030504030204" pitchFamily="34" charset="0"/>
              </a:rPr>
              <a:t>7 sisters-4 caves of </a:t>
            </a:r>
            <a:r>
              <a:rPr lang="en-US" sz="2800" dirty="0" err="1">
                <a:solidFill>
                  <a:schemeClr val="tx1"/>
                </a:solidFill>
                <a:latin typeface="Arial Rounded MT Bold" panose="020F0704030504030204" pitchFamily="34" charset="0"/>
              </a:rPr>
              <a:t>barabar</a:t>
            </a:r>
            <a:r>
              <a:rPr lang="en-US" sz="2800" dirty="0">
                <a:solidFill>
                  <a:schemeClr val="tx1"/>
                </a:solidFill>
                <a:latin typeface="Arial Rounded MT Bold" panose="020F0704030504030204" pitchFamily="34" charset="0"/>
              </a:rPr>
              <a:t> caves+3 caves of </a:t>
            </a:r>
            <a:r>
              <a:rPr lang="en-US" sz="2800" dirty="0" err="1">
                <a:solidFill>
                  <a:schemeClr val="tx1"/>
                </a:solidFill>
                <a:latin typeface="Arial Rounded MT Bold" panose="020F0704030504030204" pitchFamily="34" charset="0"/>
              </a:rPr>
              <a:t>Nagarjuni</a:t>
            </a:r>
            <a:r>
              <a:rPr lang="en-US" sz="2800" dirty="0">
                <a:solidFill>
                  <a:schemeClr val="tx1"/>
                </a:solidFill>
                <a:latin typeface="Arial Rounded MT Bold" panose="020F0704030504030204" pitchFamily="34" charset="0"/>
              </a:rPr>
              <a:t> </a:t>
            </a:r>
            <a:r>
              <a:rPr lang="en-US" sz="2800" dirty="0" smtClean="0">
                <a:solidFill>
                  <a:schemeClr val="tx1"/>
                </a:solidFill>
                <a:latin typeface="Arial Rounded MT Bold" panose="020F0704030504030204" pitchFamily="34" charset="0"/>
              </a:rPr>
              <a:t>caves</a:t>
            </a:r>
          </a:p>
          <a:p>
            <a:r>
              <a:rPr lang="en-US" sz="2800" b="1" u="sng" dirty="0" smtClean="0">
                <a:solidFill>
                  <a:srgbClr val="FFC000"/>
                </a:solidFill>
                <a:latin typeface="Arial Rounded MT Bold" panose="020F0704030504030204" pitchFamily="34" charset="0"/>
              </a:rPr>
              <a:t>Use of caves</a:t>
            </a:r>
          </a:p>
          <a:p>
            <a:r>
              <a:rPr lang="en-US" sz="2800" u="sng" dirty="0" err="1" smtClean="0">
                <a:solidFill>
                  <a:schemeClr val="accent4">
                    <a:lumMod val="60000"/>
                    <a:lumOff val="40000"/>
                  </a:schemeClr>
                </a:solidFill>
                <a:latin typeface="Arial Rounded MT Bold" panose="020F0704030504030204" pitchFamily="34" charset="0"/>
              </a:rPr>
              <a:t>Vihar</a:t>
            </a:r>
            <a:r>
              <a:rPr lang="en-US" sz="2800" dirty="0" smtClean="0">
                <a:solidFill>
                  <a:schemeClr val="tx1"/>
                </a:solidFill>
                <a:latin typeface="Arial Rounded MT Bold" panose="020F0704030504030204" pitchFamily="34" charset="0"/>
              </a:rPr>
              <a:t>-rest places for monks</a:t>
            </a:r>
          </a:p>
          <a:p>
            <a:r>
              <a:rPr lang="en-US" sz="2800" u="sng" dirty="0" err="1" smtClean="0">
                <a:solidFill>
                  <a:schemeClr val="accent4">
                    <a:lumMod val="60000"/>
                    <a:lumOff val="40000"/>
                  </a:schemeClr>
                </a:solidFill>
                <a:latin typeface="Arial Rounded MT Bold" panose="020F0704030504030204" pitchFamily="34" charset="0"/>
              </a:rPr>
              <a:t>Ajivikas</a:t>
            </a:r>
            <a:r>
              <a:rPr lang="en-US" sz="2800" dirty="0" err="1" smtClean="0">
                <a:solidFill>
                  <a:schemeClr val="tx1"/>
                </a:solidFill>
                <a:latin typeface="Arial Rounded MT Bold" panose="020F0704030504030204" pitchFamily="34" charset="0"/>
              </a:rPr>
              <a:t>-jain</a:t>
            </a:r>
            <a:r>
              <a:rPr lang="en-US" sz="2800" dirty="0" smtClean="0">
                <a:solidFill>
                  <a:schemeClr val="tx1"/>
                </a:solidFill>
                <a:latin typeface="Arial Rounded MT Bold" panose="020F0704030504030204" pitchFamily="34" charset="0"/>
              </a:rPr>
              <a:t> </a:t>
            </a:r>
            <a:r>
              <a:rPr lang="en-US" sz="2800" dirty="0" err="1" smtClean="0">
                <a:solidFill>
                  <a:schemeClr val="tx1"/>
                </a:solidFill>
                <a:latin typeface="Arial Rounded MT Bold" panose="020F0704030504030204" pitchFamily="34" charset="0"/>
              </a:rPr>
              <a:t>sect,some</a:t>
            </a:r>
            <a:r>
              <a:rPr lang="en-US" sz="2800" dirty="0" smtClean="0">
                <a:solidFill>
                  <a:schemeClr val="tx1"/>
                </a:solidFill>
                <a:latin typeface="Arial Rounded MT Bold" panose="020F0704030504030204" pitchFamily="34" charset="0"/>
              </a:rPr>
              <a:t> caves were given to the monks of this sect.</a:t>
            </a:r>
            <a:endParaRPr lang="en-US" sz="2800" dirty="0">
              <a:solidFill>
                <a:schemeClr val="tx1"/>
              </a:solidFill>
              <a:latin typeface="Arial Rounded MT Bold" panose="020F0704030504030204" pitchFamily="34" charset="0"/>
            </a:endParaRP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38125"/>
            <a:ext cx="2667674" cy="2004141"/>
          </a:xfrm>
          <a:prstGeom prst="rect">
            <a:avLst/>
          </a:prstGeom>
        </p:spPr>
      </p:pic>
    </p:spTree>
    <p:extLst>
      <p:ext uri="{BB962C8B-B14F-4D97-AF65-F5344CB8AC3E}">
        <p14:creationId xmlns:p14="http://schemas.microsoft.com/office/powerpoint/2010/main" val="20887707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latin typeface="Arial Rounded MT Bold" panose="020F0704030504030204" pitchFamily="34" charset="0"/>
              </a:rPr>
              <a:t>(2)Sculpture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902417" y="1589650"/>
            <a:ext cx="8762088" cy="4958150"/>
          </a:xfrm>
        </p:spPr>
        <p:txBody>
          <a:bodyPr>
            <a:normAutofit fontScale="92500" lnSpcReduction="20000"/>
          </a:bodyPr>
          <a:lstStyle/>
          <a:p>
            <a:r>
              <a:rPr lang="en-US" sz="2400" dirty="0" err="1" smtClean="0">
                <a:solidFill>
                  <a:schemeClr val="tx1"/>
                </a:solidFill>
                <a:latin typeface="Arial Rounded MT Bold" panose="020F0704030504030204" pitchFamily="34" charset="0"/>
              </a:rPr>
              <a:t>Yaksh</a:t>
            </a:r>
            <a:r>
              <a:rPr lang="en-US" sz="2400" dirty="0" smtClean="0">
                <a:solidFill>
                  <a:schemeClr val="tx1"/>
                </a:solidFill>
                <a:latin typeface="Arial Rounded MT Bold" panose="020F0704030504030204" pitchFamily="34" charset="0"/>
              </a:rPr>
              <a:t> and </a:t>
            </a:r>
            <a:r>
              <a:rPr lang="en-US" sz="2400" dirty="0" err="1" smtClean="0">
                <a:solidFill>
                  <a:schemeClr val="tx1"/>
                </a:solidFill>
                <a:latin typeface="Arial Rounded MT Bold" panose="020F0704030504030204" pitchFamily="34" charset="0"/>
              </a:rPr>
              <a:t>yakshini</a:t>
            </a:r>
            <a:r>
              <a:rPr lang="en-US" sz="2400" dirty="0" smtClean="0">
                <a:solidFill>
                  <a:schemeClr val="tx1"/>
                </a:solidFill>
                <a:latin typeface="Arial Rounded MT Bold" panose="020F0704030504030204" pitchFamily="34" charset="0"/>
              </a:rPr>
              <a:t> sculptures</a:t>
            </a:r>
          </a:p>
          <a:p>
            <a:r>
              <a:rPr lang="en-US" sz="2400" dirty="0" smtClean="0">
                <a:solidFill>
                  <a:schemeClr val="tx1"/>
                </a:solidFill>
                <a:latin typeface="Arial Rounded MT Bold" panose="020F0704030504030204" pitchFamily="34" charset="0"/>
              </a:rPr>
              <a:t>Objects of worship in folk religion</a:t>
            </a:r>
          </a:p>
          <a:p>
            <a:r>
              <a:rPr lang="en-US" sz="2400" dirty="0" smtClean="0">
                <a:solidFill>
                  <a:schemeClr val="tx1"/>
                </a:solidFill>
                <a:latin typeface="Arial Rounded MT Bold" panose="020F0704030504030204" pitchFamily="34" charset="0"/>
              </a:rPr>
              <a:t>Places-</a:t>
            </a:r>
            <a:r>
              <a:rPr lang="en-US" sz="2400" dirty="0" err="1" smtClean="0">
                <a:solidFill>
                  <a:schemeClr val="tx1"/>
                </a:solidFill>
                <a:latin typeface="Arial Rounded MT Bold" panose="020F0704030504030204" pitchFamily="34" charset="0"/>
              </a:rPr>
              <a:t>yaksh</a:t>
            </a:r>
            <a:r>
              <a:rPr lang="en-US" sz="2400" dirty="0" smtClean="0">
                <a:solidFill>
                  <a:schemeClr val="tx1"/>
                </a:solidFill>
                <a:latin typeface="Arial Rounded MT Bold" panose="020F0704030504030204" pitchFamily="34" charset="0"/>
              </a:rPr>
              <a:t>-</a:t>
            </a:r>
            <a:r>
              <a:rPr lang="en-US" sz="2400" dirty="0" err="1" smtClean="0">
                <a:solidFill>
                  <a:schemeClr val="tx1"/>
                </a:solidFill>
                <a:latin typeface="Arial Rounded MT Bold" panose="020F0704030504030204" pitchFamily="34" charset="0"/>
              </a:rPr>
              <a:t>parkham</a:t>
            </a:r>
            <a:r>
              <a:rPr lang="en-US" sz="2400" dirty="0" smtClean="0">
                <a:solidFill>
                  <a:schemeClr val="tx1"/>
                </a:solidFill>
                <a:latin typeface="Arial Rounded MT Bold" panose="020F0704030504030204" pitchFamily="34" charset="0"/>
              </a:rPr>
              <a:t> in </a:t>
            </a:r>
            <a:r>
              <a:rPr lang="en-US" sz="2400" dirty="0" err="1" smtClean="0">
                <a:solidFill>
                  <a:schemeClr val="tx1"/>
                </a:solidFill>
                <a:latin typeface="Arial Rounded MT Bold" panose="020F0704030504030204" pitchFamily="34" charset="0"/>
              </a:rPr>
              <a:t>UP,pawaya</a:t>
            </a:r>
            <a:r>
              <a:rPr lang="en-US" sz="2400" dirty="0" smtClean="0">
                <a:solidFill>
                  <a:schemeClr val="tx1"/>
                </a:solidFill>
                <a:latin typeface="Arial Rounded MT Bold" panose="020F0704030504030204" pitchFamily="34" charset="0"/>
              </a:rPr>
              <a:t> in MP,</a:t>
            </a:r>
          </a:p>
          <a:p>
            <a:pPr marL="0" indent="0">
              <a:buNone/>
            </a:pPr>
            <a:r>
              <a:rPr lang="en-US" sz="2400" dirty="0">
                <a:solidFill>
                  <a:schemeClr val="tx1"/>
                </a:solidFill>
                <a:latin typeface="Arial Rounded MT Bold" panose="020F0704030504030204" pitchFamily="34" charset="0"/>
              </a:rPr>
              <a:t> </a:t>
            </a:r>
            <a:r>
              <a:rPr lang="en-US" sz="2400" dirty="0" smtClean="0">
                <a:solidFill>
                  <a:schemeClr val="tx1"/>
                </a:solidFill>
                <a:latin typeface="Arial Rounded MT Bold" panose="020F0704030504030204" pitchFamily="34" charset="0"/>
              </a:rPr>
              <a:t>              -</a:t>
            </a:r>
            <a:r>
              <a:rPr lang="en-US" sz="2400" dirty="0" err="1" smtClean="0">
                <a:solidFill>
                  <a:schemeClr val="tx1"/>
                </a:solidFill>
                <a:latin typeface="Arial Rounded MT Bold" panose="020F0704030504030204" pitchFamily="34" charset="0"/>
              </a:rPr>
              <a:t>Yakshini-Didarganj</a:t>
            </a:r>
            <a:r>
              <a:rPr lang="en-US" sz="2400" dirty="0" smtClean="0">
                <a:solidFill>
                  <a:schemeClr val="tx1"/>
                </a:solidFill>
                <a:latin typeface="Arial Rounded MT Bold" panose="020F0704030504030204" pitchFamily="34" charset="0"/>
              </a:rPr>
              <a:t> in Bihar</a:t>
            </a:r>
          </a:p>
          <a:p>
            <a:r>
              <a:rPr lang="en-US" sz="2400" dirty="0">
                <a:latin typeface="Arial Rounded MT Bold" panose="020F0704030504030204" pitchFamily="34" charset="0"/>
              </a:rPr>
              <a:t>The sculptor in India took delight in fashioning his beautiful creations in poetic or visual metaphors in preference to direct observation</a:t>
            </a:r>
            <a:r>
              <a:rPr lang="en-US" sz="2400" dirty="0" smtClean="0">
                <a:latin typeface="Arial Rounded MT Bold" panose="020F0704030504030204" pitchFamily="34" charset="0"/>
              </a:rPr>
              <a:t>.</a:t>
            </a:r>
          </a:p>
          <a:p>
            <a:r>
              <a:rPr lang="en-US" sz="2400" dirty="0">
                <a:latin typeface="Arial Rounded MT Bold" panose="020F0704030504030204" pitchFamily="34" charset="0"/>
              </a:rPr>
              <a:t>The surface of </a:t>
            </a:r>
            <a:r>
              <a:rPr lang="en-US" sz="2400" dirty="0" smtClean="0">
                <a:latin typeface="Arial Rounded MT Bold" panose="020F0704030504030204" pitchFamily="34" charset="0"/>
              </a:rPr>
              <a:t>figure </a:t>
            </a:r>
            <a:r>
              <a:rPr lang="en-US" sz="2400" dirty="0">
                <a:latin typeface="Arial Rounded MT Bold" panose="020F0704030504030204" pitchFamily="34" charset="0"/>
              </a:rPr>
              <a:t>bears the typical lustrous polish of the period</a:t>
            </a:r>
            <a:r>
              <a:rPr lang="en-US" sz="2400" dirty="0" smtClean="0">
                <a:latin typeface="Arial Rounded MT Bold" panose="020F0704030504030204" pitchFamily="34" charset="0"/>
              </a:rPr>
              <a:t>.</a:t>
            </a:r>
          </a:p>
          <a:p>
            <a:r>
              <a:rPr lang="en-US" sz="2400" dirty="0">
                <a:latin typeface="Arial Rounded MT Bold" panose="020F0704030504030204" pitchFamily="34" charset="0"/>
              </a:rPr>
              <a:t>striking example of Mauryan art in the 3rd century B.C. is the handsome torso of a male figure from </a:t>
            </a:r>
            <a:r>
              <a:rPr lang="en-US" sz="2400" dirty="0" err="1">
                <a:latin typeface="Arial Rounded MT Bold" panose="020F0704030504030204" pitchFamily="34" charset="0"/>
              </a:rPr>
              <a:t>Lohanipur</a:t>
            </a:r>
            <a:r>
              <a:rPr lang="en-US" sz="2400" dirty="0">
                <a:latin typeface="Arial Rounded MT Bold" panose="020F0704030504030204" pitchFamily="34" charset="0"/>
              </a:rPr>
              <a:t>. The modelling of the figure executed in a realistic manner, is invested with a wonderful vitality. It probably represents a Jain Tirthankara or a </a:t>
            </a:r>
            <a:r>
              <a:rPr lang="en-US" sz="2400" dirty="0" err="1">
                <a:latin typeface="Arial Rounded MT Bold" panose="020F0704030504030204" pitchFamily="34" charset="0"/>
              </a:rPr>
              <a:t>Saviour</a:t>
            </a:r>
            <a:r>
              <a:rPr lang="en-US" sz="2400" dirty="0">
                <a:latin typeface="Arial Rounded MT Bold" panose="020F0704030504030204" pitchFamily="34" charset="0"/>
              </a:rPr>
              <a:t> of the </a:t>
            </a:r>
            <a:r>
              <a:rPr lang="en-US" sz="2400" dirty="0" err="1">
                <a:latin typeface="Arial Rounded MT Bold" panose="020F0704030504030204" pitchFamily="34" charset="0"/>
              </a:rPr>
              <a:t>Digambara</a:t>
            </a:r>
            <a:r>
              <a:rPr lang="en-US" sz="2400" dirty="0">
                <a:latin typeface="Arial Rounded MT Bold" panose="020F0704030504030204" pitchFamily="34" charset="0"/>
              </a:rPr>
              <a:t> </a:t>
            </a:r>
            <a:r>
              <a:rPr lang="en-US" sz="2400" dirty="0" smtClean="0">
                <a:latin typeface="Arial Rounded MT Bold" panose="020F0704030504030204" pitchFamily="34" charset="0"/>
              </a:rPr>
              <a:t>sect.</a:t>
            </a:r>
          </a:p>
          <a:p>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3006" y="349211"/>
            <a:ext cx="2494136" cy="26442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0775" y="3483449"/>
            <a:ext cx="1714500" cy="2667000"/>
          </a:xfrm>
          <a:prstGeom prst="rect">
            <a:avLst/>
          </a:prstGeom>
        </p:spPr>
      </p:pic>
    </p:spTree>
    <p:extLst>
      <p:ext uri="{BB962C8B-B14F-4D97-AF65-F5344CB8AC3E}">
        <p14:creationId xmlns:p14="http://schemas.microsoft.com/office/powerpoint/2010/main" val="27953178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787" y="511383"/>
            <a:ext cx="8596668" cy="1320800"/>
          </a:xfrm>
        </p:spPr>
        <p:txBody>
          <a:bodyPr>
            <a:normAutofit/>
          </a:bodyPr>
          <a:lstStyle/>
          <a:p>
            <a:pPr algn="ctr"/>
            <a:r>
              <a:rPr lang="en-US" sz="3200" b="1" u="sng" dirty="0" smtClean="0"/>
              <a:t>The </a:t>
            </a:r>
            <a:r>
              <a:rPr lang="en-US" sz="3200" b="1" u="sng" dirty="0" err="1" smtClean="0"/>
              <a:t>sunga</a:t>
            </a:r>
            <a:r>
              <a:rPr lang="en-US" sz="3200" b="1" u="sng" dirty="0" smtClean="0"/>
              <a:t> influence on </a:t>
            </a:r>
            <a:r>
              <a:rPr lang="en-US" sz="3200" b="1" u="sng" dirty="0"/>
              <a:t>M</a:t>
            </a:r>
            <a:r>
              <a:rPr lang="en-US" sz="3200" b="1" u="sng" dirty="0" smtClean="0"/>
              <a:t>auryan sculpture</a:t>
            </a:r>
            <a:endParaRPr lang="en-US" sz="3200" b="1" u="sng" dirty="0"/>
          </a:p>
        </p:txBody>
      </p:sp>
      <p:sp>
        <p:nvSpPr>
          <p:cNvPr id="3" name="Content Placeholder 2"/>
          <p:cNvSpPr>
            <a:spLocks noGrp="1"/>
          </p:cNvSpPr>
          <p:nvPr>
            <p:ph idx="1"/>
          </p:nvPr>
        </p:nvSpPr>
        <p:spPr>
          <a:xfrm>
            <a:off x="514414" y="1586523"/>
            <a:ext cx="11168070" cy="7278456"/>
          </a:xfrm>
        </p:spPr>
        <p:txBody>
          <a:bodyPr>
            <a:noAutofit/>
          </a:bodyPr>
          <a:lstStyle/>
          <a:p>
            <a:r>
              <a:rPr lang="en-US" sz="2400" dirty="0" smtClean="0">
                <a:latin typeface="Arial Rounded MT Bold" panose="020F0704030504030204" pitchFamily="34" charset="0"/>
              </a:rPr>
              <a:t>185 </a:t>
            </a:r>
            <a:r>
              <a:rPr lang="en-US" sz="2400" dirty="0">
                <a:latin typeface="Arial Rounded MT Bold" panose="020F0704030504030204" pitchFamily="34" charset="0"/>
              </a:rPr>
              <a:t>B.C. </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Their </a:t>
            </a:r>
            <a:r>
              <a:rPr lang="en-US" sz="2400" dirty="0">
                <a:latin typeface="Arial Rounded MT Bold" panose="020F0704030504030204" pitchFamily="34" charset="0"/>
              </a:rPr>
              <a:t>native style, distinguished by its simplicity and folk appeal is best represented in monolithic free standing sculptures of </a:t>
            </a:r>
            <a:r>
              <a:rPr lang="en-US" sz="2400" i="1" dirty="0" err="1">
                <a:latin typeface="Arial Rounded MT Bold" panose="020F0704030504030204" pitchFamily="34" charset="0"/>
              </a:rPr>
              <a:t>Yakshas</a:t>
            </a:r>
            <a:r>
              <a:rPr lang="en-US" sz="2400" i="1" dirty="0">
                <a:latin typeface="Arial Rounded MT Bold" panose="020F0704030504030204" pitchFamily="34" charset="0"/>
              </a:rPr>
              <a:t> </a:t>
            </a:r>
            <a:r>
              <a:rPr lang="en-US" sz="2400" dirty="0">
                <a:latin typeface="Arial Rounded MT Bold" panose="020F0704030504030204" pitchFamily="34" charset="0"/>
              </a:rPr>
              <a:t>and </a:t>
            </a:r>
            <a:r>
              <a:rPr lang="en-US" sz="2400" i="1" dirty="0" err="1">
                <a:latin typeface="Arial Rounded MT Bold" panose="020F0704030504030204" pitchFamily="34" charset="0"/>
              </a:rPr>
              <a:t>Yakshis</a:t>
            </a:r>
            <a:r>
              <a:rPr lang="en-US" sz="2400" i="1" dirty="0">
                <a:latin typeface="Arial Rounded MT Bold" panose="020F0704030504030204" pitchFamily="34" charset="0"/>
              </a:rPr>
              <a:t>, </a:t>
            </a:r>
            <a:r>
              <a:rPr lang="en-US" sz="2400" dirty="0">
                <a:latin typeface="Arial Rounded MT Bold" panose="020F0704030504030204" pitchFamily="34" charset="0"/>
              </a:rPr>
              <a:t>discovered from Gwalior and Mathura</a:t>
            </a:r>
          </a:p>
          <a:p>
            <a:r>
              <a:rPr lang="en-US" sz="2400" dirty="0">
                <a:latin typeface="Arial Rounded MT Bold" panose="020F0704030504030204" pitchFamily="34" charset="0"/>
              </a:rPr>
              <a:t>On the pillars of </a:t>
            </a:r>
            <a:r>
              <a:rPr lang="en-US" sz="2400" dirty="0" err="1">
                <a:latin typeface="Arial Rounded MT Bold" panose="020F0704030504030204" pitchFamily="34" charset="0"/>
              </a:rPr>
              <a:t>barhut</a:t>
            </a:r>
            <a:r>
              <a:rPr lang="en-US" sz="2400" dirty="0">
                <a:latin typeface="Arial Rounded MT Bold" panose="020F0704030504030204" pitchFamily="34" charset="0"/>
              </a:rPr>
              <a:t> stupa-The figure of </a:t>
            </a:r>
            <a:r>
              <a:rPr lang="en-US" sz="2400" dirty="0" err="1">
                <a:latin typeface="Arial Rounded MT Bold" panose="020F0704030504030204" pitchFamily="34" charset="0"/>
              </a:rPr>
              <a:t>Chulakoka</a:t>
            </a:r>
            <a:r>
              <a:rPr lang="en-US" sz="2400" dirty="0">
                <a:latin typeface="Arial Rounded MT Bold" panose="020F0704030504030204" pitchFamily="34" charset="0"/>
              </a:rPr>
              <a:t> </a:t>
            </a:r>
            <a:r>
              <a:rPr lang="en-US" sz="2400" dirty="0" err="1">
                <a:latin typeface="Arial Rounded MT Bold" panose="020F0704030504030204" pitchFamily="34" charset="0"/>
              </a:rPr>
              <a:t>Devta</a:t>
            </a:r>
            <a:r>
              <a:rPr lang="en-US" sz="2400" dirty="0">
                <a:latin typeface="Arial Rounded MT Bold" panose="020F0704030504030204" pitchFamily="34" charset="0"/>
              </a:rPr>
              <a:t> -</a:t>
            </a:r>
            <a:r>
              <a:rPr lang="en-US" sz="2400" dirty="0" smtClean="0">
                <a:latin typeface="Arial Rounded MT Bold" panose="020F0704030504030204" pitchFamily="34" charset="0"/>
              </a:rPr>
              <a:t> </a:t>
            </a:r>
            <a:r>
              <a:rPr lang="en-US" sz="2400" dirty="0">
                <a:latin typeface="Arial Rounded MT Bold" panose="020F0704030504030204" pitchFamily="34" charset="0"/>
              </a:rPr>
              <a:t>representing its indigenous character and folk quality</a:t>
            </a:r>
            <a:r>
              <a:rPr lang="en-US" sz="2400" dirty="0" smtClean="0">
                <a:latin typeface="Arial Rounded MT Bold" panose="020F0704030504030204" pitchFamily="34" charset="0"/>
              </a:rPr>
              <a:t>.</a:t>
            </a:r>
          </a:p>
          <a:p>
            <a:r>
              <a:rPr lang="en-US" sz="2400" dirty="0" err="1" smtClean="0">
                <a:latin typeface="Arial Rounded MT Bold" panose="020F0704030504030204" pitchFamily="34" charset="0"/>
              </a:rPr>
              <a:t>Yaksha</a:t>
            </a:r>
            <a:r>
              <a:rPr lang="en-US" sz="2400" dirty="0" smtClean="0">
                <a:latin typeface="Arial Rounded MT Bold" panose="020F0704030504030204" pitchFamily="34" charset="0"/>
              </a:rPr>
              <a:t>-The </a:t>
            </a:r>
            <a:r>
              <a:rPr lang="en-US" sz="2400" dirty="0">
                <a:latin typeface="Arial Rounded MT Bold" panose="020F0704030504030204" pitchFamily="34" charset="0"/>
              </a:rPr>
              <a:t>two amulets strung on his necklace ward off evil spirits from his devotees. </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The </a:t>
            </a:r>
            <a:r>
              <a:rPr lang="en-US" sz="2400" dirty="0">
                <a:latin typeface="Arial Rounded MT Bold" panose="020F0704030504030204" pitchFamily="34" charset="0"/>
              </a:rPr>
              <a:t>back of his right hand bears an inscription giving the name of the sculptor</a:t>
            </a:r>
            <a:endParaRPr lang="en-US" sz="24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6671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Yaksha</a:t>
            </a:r>
            <a:r>
              <a:rPr lang="en-US" b="1" u="sng" dirty="0" smtClean="0">
                <a:latin typeface="Arial Rounded MT Bold" panose="020F0704030504030204" pitchFamily="34" charset="0"/>
              </a:rPr>
              <a:t> and </a:t>
            </a:r>
            <a:r>
              <a:rPr lang="en-US" b="1" u="sng" dirty="0" err="1" smtClean="0">
                <a:latin typeface="Arial Rounded MT Bold" panose="020F0704030504030204" pitchFamily="34" charset="0"/>
              </a:rPr>
              <a:t>yakshini</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561515"/>
            <a:ext cx="8596668" cy="4479848"/>
          </a:xfrm>
        </p:spPr>
        <p:txBody>
          <a:bodyPr>
            <a:normAutofit/>
          </a:bodyPr>
          <a:lstStyle/>
          <a:p>
            <a:r>
              <a:rPr lang="en-US" sz="2800" dirty="0" err="1" smtClean="0">
                <a:latin typeface="Arial Rounded MT Bold" panose="020F0704030504030204" pitchFamily="34" charset="0"/>
              </a:rPr>
              <a:t>Yaksha</a:t>
            </a:r>
            <a:r>
              <a:rPr lang="en-US" sz="2800" dirty="0" smtClean="0">
                <a:latin typeface="Arial Rounded MT Bold" panose="020F0704030504030204" pitchFamily="34" charset="0"/>
              </a:rPr>
              <a:t> and </a:t>
            </a:r>
            <a:r>
              <a:rPr lang="en-US" sz="2800" dirty="0" err="1" smtClean="0">
                <a:latin typeface="Arial Rounded MT Bold" panose="020F0704030504030204" pitchFamily="34" charset="0"/>
              </a:rPr>
              <a:t>yakshini</a:t>
            </a:r>
            <a:r>
              <a:rPr lang="en-US" sz="2800" dirty="0" smtClean="0">
                <a:latin typeface="Arial Rounded MT Bold" panose="020F0704030504030204" pitchFamily="34" charset="0"/>
              </a:rPr>
              <a:t> figures are related to all three religions</a:t>
            </a:r>
          </a:p>
          <a:p>
            <a:r>
              <a:rPr lang="en-US" sz="2800" b="1" u="sng" dirty="0" smtClean="0">
                <a:solidFill>
                  <a:srgbClr val="FFC000"/>
                </a:solidFill>
                <a:latin typeface="Arial Rounded MT Bold" panose="020F0704030504030204" pitchFamily="34" charset="0"/>
              </a:rPr>
              <a:t>Hinduism</a:t>
            </a:r>
            <a:r>
              <a:rPr lang="en-US" sz="2800" dirty="0" smtClean="0">
                <a:latin typeface="Arial Rounded MT Bold" panose="020F0704030504030204" pitchFamily="34" charset="0"/>
              </a:rPr>
              <a:t>-reference in </a:t>
            </a:r>
            <a:r>
              <a:rPr lang="en-US" sz="2800" dirty="0" err="1" smtClean="0">
                <a:latin typeface="Arial Rounded MT Bold" panose="020F0704030504030204" pitchFamily="34" charset="0"/>
              </a:rPr>
              <a:t>tamil</a:t>
            </a:r>
            <a:r>
              <a:rPr lang="en-US" sz="2800" dirty="0" smtClean="0">
                <a:latin typeface="Arial Rounded MT Bold" panose="020F0704030504030204" pitchFamily="34" charset="0"/>
              </a:rPr>
              <a:t> script-</a:t>
            </a:r>
            <a:r>
              <a:rPr lang="en-US" sz="2800" dirty="0" err="1" smtClean="0">
                <a:latin typeface="Arial Rounded MT Bold" panose="020F0704030504030204" pitchFamily="34" charset="0"/>
              </a:rPr>
              <a:t>shilpadhikaram</a:t>
            </a:r>
            <a:endParaRPr lang="en-US" sz="2800" dirty="0" smtClean="0">
              <a:latin typeface="Arial Rounded MT Bold" panose="020F0704030504030204" pitchFamily="34" charset="0"/>
            </a:endParaRPr>
          </a:p>
          <a:p>
            <a:r>
              <a:rPr lang="en-US" sz="2800" b="1" u="sng" dirty="0" smtClean="0">
                <a:solidFill>
                  <a:srgbClr val="FFC000"/>
                </a:solidFill>
                <a:latin typeface="Arial Rounded MT Bold" panose="020F0704030504030204" pitchFamily="34" charset="0"/>
              </a:rPr>
              <a:t>Buddhism</a:t>
            </a:r>
            <a:r>
              <a:rPr lang="en-US" sz="2800" dirty="0" smtClean="0">
                <a:latin typeface="Arial Rounded MT Bold" panose="020F0704030504030204" pitchFamily="34" charset="0"/>
              </a:rPr>
              <a:t>-On the walls of stupa there are so many sculptures of </a:t>
            </a:r>
            <a:r>
              <a:rPr lang="en-US" sz="2800" dirty="0" err="1" smtClean="0">
                <a:latin typeface="Arial Rounded MT Bold" panose="020F0704030504030204" pitchFamily="34" charset="0"/>
              </a:rPr>
              <a:t>yaksha</a:t>
            </a:r>
            <a:r>
              <a:rPr lang="en-US" sz="2800" dirty="0" smtClean="0">
                <a:latin typeface="Arial Rounded MT Bold" panose="020F0704030504030204" pitchFamily="34" charset="0"/>
              </a:rPr>
              <a:t>.</a:t>
            </a:r>
          </a:p>
          <a:p>
            <a:r>
              <a:rPr lang="en-US" sz="2800" b="1" u="sng" dirty="0" smtClean="0">
                <a:solidFill>
                  <a:srgbClr val="FFC000"/>
                </a:solidFill>
                <a:latin typeface="Arial Rounded MT Bold" panose="020F0704030504030204" pitchFamily="34" charset="0"/>
              </a:rPr>
              <a:t>Jainism</a:t>
            </a:r>
            <a:r>
              <a:rPr lang="en-US" sz="2800" dirty="0" smtClean="0">
                <a:latin typeface="Arial Rounded MT Bold" panose="020F0704030504030204" pitchFamily="34" charset="0"/>
              </a:rPr>
              <a:t>-In the </a:t>
            </a:r>
            <a:r>
              <a:rPr lang="en-US" sz="2800" dirty="0" err="1" smtClean="0">
                <a:latin typeface="Arial Rounded MT Bold" panose="020F0704030504030204" pitchFamily="34" charset="0"/>
              </a:rPr>
              <a:t>jain</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scripts,Every</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teerthankar</a:t>
            </a:r>
            <a:r>
              <a:rPr lang="en-US" sz="2800" dirty="0" smtClean="0">
                <a:latin typeface="Arial Rounded MT Bold" panose="020F0704030504030204" pitchFamily="34" charset="0"/>
              </a:rPr>
              <a:t> is found to be associated with one </a:t>
            </a:r>
            <a:r>
              <a:rPr lang="en-US" sz="2800" dirty="0" err="1" smtClean="0">
                <a:latin typeface="Arial Rounded MT Bold" panose="020F0704030504030204" pitchFamily="34" charset="0"/>
              </a:rPr>
              <a:t>Yakshi</a:t>
            </a:r>
            <a:r>
              <a:rPr lang="en-US" sz="2800" dirty="0" smtClean="0">
                <a:latin typeface="Arial Rounded MT Bold" panose="020F0704030504030204" pitchFamily="34" charset="0"/>
              </a:rPr>
              <a:t>.</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32084156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109" y="194469"/>
            <a:ext cx="8596668" cy="1320800"/>
          </a:xfrm>
        </p:spPr>
        <p:txBody>
          <a:bodyPr/>
          <a:lstStyle/>
          <a:p>
            <a:pPr algn="ctr"/>
            <a:r>
              <a:rPr lang="en-US" b="1" u="sng" dirty="0" smtClean="0">
                <a:latin typeface="Arial Rounded MT Bold" panose="020F0704030504030204" pitchFamily="34" charset="0"/>
              </a:rPr>
              <a:t>(3)pottery</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789876" y="1930400"/>
            <a:ext cx="8596668" cy="4395442"/>
          </a:xfrm>
        </p:spPr>
        <p:txBody>
          <a:bodyPr/>
          <a:lstStyle/>
          <a:p>
            <a:endParaRPr lang="en-US" sz="2800" dirty="0" smtClean="0">
              <a:latin typeface="Arial Rounded MT Bold" panose="020F0704030504030204" pitchFamily="34" charset="0"/>
            </a:endParaRPr>
          </a:p>
          <a:p>
            <a:endParaRPr lang="en-US" sz="2800" dirty="0">
              <a:latin typeface="Arial Rounded MT Bold" panose="020F0704030504030204" pitchFamily="34" charset="0"/>
            </a:endParaRPr>
          </a:p>
          <a:p>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Northern black polished wear</a:t>
            </a:r>
          </a:p>
          <a:p>
            <a:r>
              <a:rPr lang="en-US" sz="2800" dirty="0" smtClean="0">
                <a:latin typeface="Arial Rounded MT Bold" panose="020F0704030504030204" pitchFamily="34" charset="0"/>
              </a:rPr>
              <a:t>Maturity and climax in pottery making.</a:t>
            </a:r>
          </a:p>
          <a:p>
            <a:r>
              <a:rPr lang="en-US" sz="2800" dirty="0" smtClean="0">
                <a:latin typeface="Arial Rounded MT Bold" panose="020F0704030504030204" pitchFamily="34" charset="0"/>
              </a:rPr>
              <a:t>Some silver pottery is found.</a:t>
            </a:r>
          </a:p>
          <a:p>
            <a:r>
              <a:rPr lang="en-US" sz="2800" dirty="0" smtClean="0">
                <a:latin typeface="Arial Rounded MT Bold" panose="020F0704030504030204" pitchFamily="34" charset="0"/>
              </a:rPr>
              <a:t>Purpose of silver pottery-luxury wear.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773" y="1100138"/>
            <a:ext cx="2911990" cy="2336799"/>
          </a:xfrm>
          <a:prstGeom prst="rect">
            <a:avLst/>
          </a:prstGeom>
        </p:spPr>
      </p:pic>
    </p:spTree>
    <p:extLst>
      <p:ext uri="{BB962C8B-B14F-4D97-AF65-F5344CB8AC3E}">
        <p14:creationId xmlns:p14="http://schemas.microsoft.com/office/powerpoint/2010/main" val="38267692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Post-Mauryan Period</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505243"/>
            <a:ext cx="8596668" cy="4536119"/>
          </a:xfrm>
        </p:spPr>
        <p:txBody>
          <a:bodyPr>
            <a:normAutofit/>
          </a:bodyPr>
          <a:lstStyle/>
          <a:p>
            <a:r>
              <a:rPr lang="en-US" sz="2800" dirty="0" smtClean="0">
                <a:latin typeface="Arial Rounded MT Bold" panose="020F0704030504030204" pitchFamily="34" charset="0"/>
              </a:rPr>
              <a:t>Mauryan period-climax of pillar and stupa</a:t>
            </a:r>
          </a:p>
          <a:p>
            <a:r>
              <a:rPr lang="en-US" sz="2800" dirty="0" smtClean="0">
                <a:latin typeface="Arial Rounded MT Bold" panose="020F0704030504030204" pitchFamily="34" charset="0"/>
              </a:rPr>
              <a:t>Post-</a:t>
            </a:r>
            <a:r>
              <a:rPr lang="en-US" sz="2800" dirty="0" err="1" smtClean="0">
                <a:latin typeface="Arial Rounded MT Bold" panose="020F0704030504030204" pitchFamily="34" charset="0"/>
              </a:rPr>
              <a:t>mauryan</a:t>
            </a:r>
            <a:r>
              <a:rPr lang="en-US" sz="2800" dirty="0" smtClean="0">
                <a:latin typeface="Arial Rounded MT Bold" panose="020F0704030504030204" pitchFamily="34" charset="0"/>
              </a:rPr>
              <a:t> period-</a:t>
            </a:r>
            <a:r>
              <a:rPr lang="en-US" sz="2800" dirty="0" smtClean="0">
                <a:solidFill>
                  <a:srgbClr val="FFC000"/>
                </a:solidFill>
                <a:latin typeface="Arial Rounded MT Bold" panose="020F0704030504030204" pitchFamily="34" charset="0"/>
              </a:rPr>
              <a:t>climax of sculpture</a:t>
            </a:r>
          </a:p>
          <a:p>
            <a:r>
              <a:rPr lang="en-US" sz="2800" dirty="0" smtClean="0">
                <a:latin typeface="Arial Rounded MT Bold" panose="020F0704030504030204" pitchFamily="34" charset="0"/>
              </a:rPr>
              <a:t>3 important developments</a:t>
            </a:r>
          </a:p>
          <a:p>
            <a:pPr marL="0" indent="0">
              <a:buNone/>
            </a:pPr>
            <a:r>
              <a:rPr lang="en-US" sz="2800" dirty="0" smtClean="0">
                <a:latin typeface="Arial Rounded MT Bold" panose="020F0704030504030204" pitchFamily="34" charset="0"/>
              </a:rPr>
              <a:t>(1)Caves</a:t>
            </a:r>
          </a:p>
          <a:p>
            <a:pPr marL="0" indent="0">
              <a:buNone/>
            </a:pPr>
            <a:r>
              <a:rPr lang="en-US" sz="2800" dirty="0" smtClean="0">
                <a:latin typeface="Arial Rounded MT Bold" panose="020F0704030504030204" pitchFamily="34" charset="0"/>
              </a:rPr>
              <a:t>(2)Stupa</a:t>
            </a:r>
          </a:p>
          <a:p>
            <a:pPr marL="0" indent="0">
              <a:buNone/>
            </a:pPr>
            <a:r>
              <a:rPr lang="en-US" sz="2800" dirty="0" smtClean="0">
                <a:latin typeface="Arial Rounded MT Bold" panose="020F0704030504030204" pitchFamily="34" charset="0"/>
              </a:rPr>
              <a:t>(3)sculpture</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4196294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(1)caves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1733265" y="1930400"/>
            <a:ext cx="8450517" cy="5280400"/>
          </a:xfrm>
        </p:spPr>
        <p:txBody>
          <a:bodyPr>
            <a:noAutofit/>
          </a:bodyPr>
          <a:lstStyle/>
          <a:p>
            <a:r>
              <a:rPr lang="en-US" sz="2400" dirty="0" smtClean="0">
                <a:latin typeface="Arial Rounded MT Bold" panose="020F0704030504030204" pitchFamily="34" charset="0"/>
              </a:rPr>
              <a:t>In </a:t>
            </a:r>
            <a:r>
              <a:rPr lang="en-US" sz="2400" dirty="0" err="1" smtClean="0">
                <a:latin typeface="Arial Rounded MT Bold" panose="020F0704030504030204" pitchFamily="34" charset="0"/>
              </a:rPr>
              <a:t>mauryan</a:t>
            </a:r>
            <a:r>
              <a:rPr lang="en-US" sz="2400" dirty="0" smtClean="0">
                <a:latin typeface="Arial Rounded MT Bold" panose="020F0704030504030204" pitchFamily="34" charset="0"/>
              </a:rPr>
              <a:t>-there were only </a:t>
            </a:r>
            <a:r>
              <a:rPr lang="en-US" sz="2400" dirty="0" err="1" smtClean="0">
                <a:latin typeface="Arial Rounded MT Bold" panose="020F0704030504030204" pitchFamily="34" charset="0"/>
              </a:rPr>
              <a:t>vihars</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Now 2 types of caves –</a:t>
            </a:r>
          </a:p>
          <a:p>
            <a:r>
              <a:rPr lang="en-US" sz="2400" dirty="0" smtClean="0">
                <a:latin typeface="Arial Rounded MT Bold" panose="020F0704030504030204" pitchFamily="34" charset="0"/>
              </a:rPr>
              <a:t>1-vihar-residence or rest places</a:t>
            </a:r>
          </a:p>
          <a:p>
            <a:r>
              <a:rPr lang="en-US" sz="2400" dirty="0" smtClean="0">
                <a:latin typeface="Arial Rounded MT Bold" panose="020F0704030504030204" pitchFamily="34" charset="0"/>
              </a:rPr>
              <a:t>2-chaitya-prayer halls.</a:t>
            </a:r>
          </a:p>
          <a:p>
            <a:r>
              <a:rPr lang="en-US" sz="2400" dirty="0" smtClean="0">
                <a:latin typeface="Arial Rounded MT Bold" panose="020F0704030504030204" pitchFamily="34" charset="0"/>
              </a:rPr>
              <a:t>For ex-Ajanta has 29 caves-4 chaitya and 25 </a:t>
            </a:r>
            <a:r>
              <a:rPr lang="en-US" sz="2400" dirty="0" err="1" smtClean="0">
                <a:latin typeface="Arial Rounded MT Bold" panose="020F0704030504030204" pitchFamily="34" charset="0"/>
              </a:rPr>
              <a:t>vihar</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Famous caves of this period-</a:t>
            </a:r>
          </a:p>
          <a:p>
            <a:r>
              <a:rPr lang="en-US" sz="2400" dirty="0" smtClean="0">
                <a:latin typeface="Arial Rounded MT Bold" panose="020F0704030504030204" pitchFamily="34" charset="0"/>
              </a:rPr>
              <a:t>Chaitya-</a:t>
            </a:r>
            <a:r>
              <a:rPr lang="en-US" sz="2400" dirty="0" err="1" smtClean="0">
                <a:latin typeface="Arial Rounded MT Bold" panose="020F0704030504030204" pitchFamily="34" charset="0"/>
              </a:rPr>
              <a:t>karle</a:t>
            </a:r>
            <a:r>
              <a:rPr lang="en-US" sz="2400" dirty="0" smtClean="0">
                <a:latin typeface="Arial Rounded MT Bold" panose="020F0704030504030204" pitchFamily="34" charset="0"/>
              </a:rPr>
              <a:t> chaitya</a:t>
            </a:r>
          </a:p>
          <a:p>
            <a:r>
              <a:rPr lang="en-US" sz="2400" dirty="0" err="1" smtClean="0">
                <a:latin typeface="Arial Rounded MT Bold" panose="020F0704030504030204" pitchFamily="34" charset="0"/>
              </a:rPr>
              <a:t>Vihar</a:t>
            </a:r>
            <a:r>
              <a:rPr lang="en-US" sz="2400" dirty="0" smtClean="0">
                <a:latin typeface="Arial Rounded MT Bold" panose="020F0704030504030204" pitchFamily="34" charset="0"/>
              </a:rPr>
              <a:t>-Nasik </a:t>
            </a:r>
            <a:r>
              <a:rPr lang="en-US" sz="2400" dirty="0" err="1" smtClean="0">
                <a:latin typeface="Arial Rounded MT Bold" panose="020F0704030504030204" pitchFamily="34" charset="0"/>
              </a:rPr>
              <a:t>Vihar</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2780675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Karle chaitya</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930400"/>
            <a:ext cx="8596668" cy="4381374"/>
          </a:xfrm>
        </p:spPr>
        <p:txBody>
          <a:bodyPr>
            <a:normAutofit/>
          </a:bodyPr>
          <a:lstStyle/>
          <a:p>
            <a:r>
              <a:rPr lang="en-US" sz="2400" u="sng" dirty="0">
                <a:latin typeface="Arial Rounded MT Bold" panose="020F0704030504030204" pitchFamily="34" charset="0"/>
              </a:rPr>
              <a:t>Largest Chaitya-</a:t>
            </a:r>
            <a:r>
              <a:rPr lang="en-US" sz="2400" u="sng" dirty="0" err="1">
                <a:latin typeface="Arial Rounded MT Bold" panose="020F0704030504030204" pitchFamily="34" charset="0"/>
              </a:rPr>
              <a:t>griha</a:t>
            </a:r>
            <a:r>
              <a:rPr lang="en-US" sz="2400" dirty="0">
                <a:latin typeface="Arial Rounded MT Bold" panose="020F0704030504030204" pitchFamily="34" charset="0"/>
              </a:rPr>
              <a:t> among all Buddhist monuments in India</a:t>
            </a:r>
          </a:p>
          <a:p>
            <a:r>
              <a:rPr lang="en-US" sz="2400" dirty="0">
                <a:latin typeface="Arial Rounded MT Bold" panose="020F0704030504030204" pitchFamily="34" charset="0"/>
              </a:rPr>
              <a:t>Has a huge lion pillars in front of Chaitya-</a:t>
            </a:r>
            <a:r>
              <a:rPr lang="en-US" sz="2400" dirty="0" err="1">
                <a:latin typeface="Arial Rounded MT Bold" panose="020F0704030504030204" pitchFamily="34" charset="0"/>
              </a:rPr>
              <a:t>griha</a:t>
            </a:r>
            <a:r>
              <a:rPr lang="en-US" sz="2400" dirty="0">
                <a:latin typeface="Arial Rounded MT Bold" panose="020F0704030504030204" pitchFamily="34" charset="0"/>
              </a:rPr>
              <a:t>. (only two caves have this design- Karla and </a:t>
            </a:r>
            <a:r>
              <a:rPr lang="en-US" sz="2400" dirty="0" err="1">
                <a:latin typeface="Arial Rounded MT Bold" panose="020F0704030504030204" pitchFamily="34" charset="0"/>
              </a:rPr>
              <a:t>Kanheri</a:t>
            </a:r>
            <a:r>
              <a:rPr lang="en-US" sz="2400" dirty="0">
                <a:latin typeface="Arial Rounded MT Bold" panose="020F0704030504030204" pitchFamily="34" charset="0"/>
              </a:rPr>
              <a:t>)</a:t>
            </a:r>
          </a:p>
          <a:p>
            <a:r>
              <a:rPr lang="en-US" sz="2400" dirty="0">
                <a:latin typeface="Arial Rounded MT Bold" panose="020F0704030504030204" pitchFamily="34" charset="0"/>
              </a:rPr>
              <a:t>stupa has cylindrical drum shape</a:t>
            </a:r>
          </a:p>
          <a:p>
            <a:r>
              <a:rPr lang="en-US" sz="2400" dirty="0" err="1">
                <a:latin typeface="Arial Rounded MT Bold" panose="020F0704030504030204" pitchFamily="34" charset="0"/>
              </a:rPr>
              <a:t>Octagone</a:t>
            </a:r>
            <a:r>
              <a:rPr lang="en-US" sz="2400" dirty="0">
                <a:latin typeface="Arial Rounded MT Bold" panose="020F0704030504030204" pitchFamily="34" charset="0"/>
              </a:rPr>
              <a:t> shaped pillars behind Stupa, without any </a:t>
            </a:r>
            <a:r>
              <a:rPr lang="en-US" sz="2400" dirty="0" smtClean="0">
                <a:latin typeface="Arial Rounded MT Bold" panose="020F0704030504030204" pitchFamily="34" charset="0"/>
              </a:rPr>
              <a:t>decoration</a:t>
            </a:r>
          </a:p>
          <a:p>
            <a:r>
              <a:rPr lang="en-US" sz="2400" dirty="0">
                <a:latin typeface="Arial Rounded MT Bold" panose="020F0704030504030204" pitchFamily="34" charset="0"/>
              </a:rPr>
              <a:t>has been excavated from the living rock and is unparalleled for its lofty and elevated impression</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4474" y="365125"/>
            <a:ext cx="2867026" cy="2520950"/>
          </a:xfrm>
          <a:prstGeom prst="rect">
            <a:avLst/>
          </a:prstGeom>
        </p:spPr>
      </p:pic>
    </p:spTree>
    <p:extLst>
      <p:ext uri="{BB962C8B-B14F-4D97-AF65-F5344CB8AC3E}">
        <p14:creationId xmlns:p14="http://schemas.microsoft.com/office/powerpoint/2010/main" val="25443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Arial Rounded MT Bold" panose="020F0704030504030204" pitchFamily="34" charset="0"/>
              </a:rPr>
              <a:t>I</a:t>
            </a:r>
            <a:r>
              <a:rPr lang="en-US" b="1" u="sng" dirty="0" smtClean="0">
                <a:latin typeface="Arial Rounded MT Bold" panose="020F0704030504030204" pitchFamily="34" charset="0"/>
              </a:rPr>
              <a:t>ntroduction</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Rounded MT Bold" panose="020F0704030504030204" pitchFamily="34" charset="0"/>
              </a:rPr>
              <a:t>We can divide the subject in three parts for our convenience.</a:t>
            </a:r>
            <a:endParaRPr lang="en-US" sz="2400" dirty="0">
              <a:latin typeface="Arial Rounded MT Bold" panose="020F0704030504030204" pitchFamily="34" charset="0"/>
            </a:endParaRPr>
          </a:p>
        </p:txBody>
      </p:sp>
      <p:graphicFrame>
        <p:nvGraphicFramePr>
          <p:cNvPr id="5" name="Diagram 4"/>
          <p:cNvGraphicFramePr/>
          <p:nvPr>
            <p:extLst/>
          </p:nvPr>
        </p:nvGraphicFramePr>
        <p:xfrm>
          <a:off x="1523445" y="3142143"/>
          <a:ext cx="6706156" cy="3354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3026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214" y="43767"/>
            <a:ext cx="8596668" cy="1320800"/>
          </a:xfrm>
        </p:spPr>
        <p:txBody>
          <a:bodyPr/>
          <a:lstStyle/>
          <a:p>
            <a:pPr algn="ctr"/>
            <a:r>
              <a:rPr lang="en-US" b="1" u="sng" dirty="0" err="1" smtClean="0">
                <a:latin typeface="Arial Rounded MT Bold" panose="020F0704030504030204" pitchFamily="34" charset="0"/>
              </a:rPr>
              <a:t>Vihars</a:t>
            </a:r>
            <a:r>
              <a:rPr lang="en-US" b="1" u="sng" dirty="0" smtClean="0">
                <a:latin typeface="Arial Rounded MT Bold" panose="020F0704030504030204" pitchFamily="34" charset="0"/>
              </a:rPr>
              <a:t> of Nasik</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900332"/>
            <a:ext cx="8579208" cy="5141031"/>
          </a:xfrm>
        </p:spPr>
        <p:txBody>
          <a:bodyPr>
            <a:noAutofit/>
          </a:bodyPr>
          <a:lstStyle/>
          <a:p>
            <a:r>
              <a:rPr lang="en-US" sz="2400" b="1" dirty="0" smtClean="0">
                <a:latin typeface="Arial Rounded MT Bold" panose="020F0704030504030204" pitchFamily="34" charset="0"/>
              </a:rPr>
              <a:t>Also known as Pandu </a:t>
            </a:r>
            <a:r>
              <a:rPr lang="en-US" sz="2400" b="1" dirty="0" err="1">
                <a:latin typeface="Arial Rounded MT Bold" panose="020F0704030504030204" pitchFamily="34" charset="0"/>
              </a:rPr>
              <a:t>Leni</a:t>
            </a:r>
            <a:r>
              <a:rPr lang="en-US" sz="2400" dirty="0">
                <a:latin typeface="Arial Rounded MT Bold" panose="020F0704030504030204" pitchFamily="34" charset="0"/>
              </a:rPr>
              <a:t> </a:t>
            </a:r>
          </a:p>
          <a:p>
            <a:r>
              <a:rPr lang="en-US" sz="2400" dirty="0" smtClean="0">
                <a:latin typeface="Arial Rounded MT Bold" panose="020F0704030504030204" pitchFamily="34" charset="0"/>
              </a:rPr>
              <a:t>A group </a:t>
            </a:r>
            <a:r>
              <a:rPr lang="en-US" sz="2400" dirty="0">
                <a:latin typeface="Arial Rounded MT Bold" panose="020F0704030504030204" pitchFamily="34" charset="0"/>
              </a:rPr>
              <a:t>of 24 </a:t>
            </a:r>
            <a:r>
              <a:rPr lang="en-US" sz="2400" dirty="0" smtClean="0">
                <a:latin typeface="Arial Rounded MT Bold" panose="020F0704030504030204" pitchFamily="34" charset="0"/>
              </a:rPr>
              <a:t>caves</a:t>
            </a:r>
          </a:p>
          <a:p>
            <a:r>
              <a:rPr lang="en-US" sz="2400" dirty="0" smtClean="0">
                <a:latin typeface="Arial Rounded MT Bold" panose="020F0704030504030204" pitchFamily="34" charset="0"/>
              </a:rPr>
              <a:t> </a:t>
            </a:r>
            <a:r>
              <a:rPr lang="en-US" sz="2400" dirty="0">
                <a:latin typeface="Arial Rounded MT Bold" panose="020F0704030504030204" pitchFamily="34" charset="0"/>
              </a:rPr>
              <a:t>representing the </a:t>
            </a:r>
            <a:r>
              <a:rPr lang="en-US" sz="2400" dirty="0">
                <a:latin typeface="Arial Rounded MT Bold" panose="020F0704030504030204" pitchFamily="34" charset="0"/>
                <a:hlinkClick r:id="rId2" tooltip="Hinayana"/>
              </a:rPr>
              <a:t>Hinayana</a:t>
            </a:r>
            <a:r>
              <a:rPr lang="en-US" sz="2400" dirty="0">
                <a:latin typeface="Arial Rounded MT Bold" panose="020F0704030504030204" pitchFamily="34" charset="0"/>
              </a:rPr>
              <a:t> </a:t>
            </a:r>
            <a:r>
              <a:rPr lang="en-US" sz="2400" dirty="0">
                <a:latin typeface="Arial Rounded MT Bold" panose="020F0704030504030204" pitchFamily="34" charset="0"/>
                <a:hlinkClick r:id="rId3" tooltip="Buddhist"/>
              </a:rPr>
              <a:t>Buddhist</a:t>
            </a:r>
            <a:r>
              <a:rPr lang="en-US" sz="2400" dirty="0">
                <a:latin typeface="Arial Rounded MT Bold" panose="020F0704030504030204" pitchFamily="34" charset="0"/>
              </a:rPr>
              <a:t> caves and has nothing to do with the characters of Mahabharata (the </a:t>
            </a:r>
            <a:r>
              <a:rPr lang="en-US" sz="2400" dirty="0" err="1">
                <a:latin typeface="Arial Rounded MT Bold" panose="020F0704030504030204" pitchFamily="34" charset="0"/>
              </a:rPr>
              <a:t>Pandavas</a:t>
            </a:r>
            <a:r>
              <a:rPr lang="en-US" sz="2400" dirty="0">
                <a:latin typeface="Arial Rounded MT Bold" panose="020F0704030504030204" pitchFamily="34" charset="0"/>
              </a:rPr>
              <a:t>). </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Most </a:t>
            </a:r>
            <a:r>
              <a:rPr lang="en-US" sz="2400" dirty="0">
                <a:latin typeface="Arial Rounded MT Bold" panose="020F0704030504030204" pitchFamily="34" charset="0"/>
              </a:rPr>
              <a:t>of the caves are </a:t>
            </a:r>
            <a:r>
              <a:rPr lang="en-US" sz="2400" dirty="0" err="1">
                <a:latin typeface="Arial Rounded MT Bold" panose="020F0704030504030204" pitchFamily="34" charset="0"/>
                <a:hlinkClick r:id="rId4" tooltip="Viharas"/>
              </a:rPr>
              <a:t>Viharas</a:t>
            </a:r>
            <a:r>
              <a:rPr lang="en-US" sz="2400" dirty="0">
                <a:latin typeface="Arial Rounded MT Bold" panose="020F0704030504030204" pitchFamily="34" charset="0"/>
              </a:rPr>
              <a:t> except for the 18th cave which is a </a:t>
            </a:r>
            <a:r>
              <a:rPr lang="en-US" sz="2400" dirty="0">
                <a:latin typeface="Arial Rounded MT Bold" panose="020F0704030504030204" pitchFamily="34" charset="0"/>
                <a:hlinkClick r:id="rId5" tooltip="Chaitya"/>
              </a:rPr>
              <a:t>Chaitya</a:t>
            </a:r>
            <a:r>
              <a:rPr lang="en-US" sz="2400" dirty="0" smtClean="0">
                <a:latin typeface="Arial Rounded MT Bold" panose="020F0704030504030204" pitchFamily="34" charset="0"/>
              </a:rPr>
              <a:t>.</a:t>
            </a:r>
          </a:p>
          <a:p>
            <a:r>
              <a:rPr lang="en-US" sz="2400" dirty="0">
                <a:latin typeface="Arial Rounded MT Bold" panose="020F0704030504030204" pitchFamily="34" charset="0"/>
              </a:rPr>
              <a:t> The caves lodge idols of </a:t>
            </a:r>
            <a:r>
              <a:rPr lang="en-US" sz="2400" dirty="0">
                <a:latin typeface="Arial Rounded MT Bold" panose="020F0704030504030204" pitchFamily="34" charset="0"/>
                <a:hlinkClick r:id="rId6" tooltip="Gautama Buddha"/>
              </a:rPr>
              <a:t>Buddha</a:t>
            </a:r>
            <a:r>
              <a:rPr lang="en-US" sz="2400" dirty="0">
                <a:latin typeface="Arial Rounded MT Bold" panose="020F0704030504030204" pitchFamily="34" charset="0"/>
              </a:rPr>
              <a:t> and </a:t>
            </a:r>
            <a:r>
              <a:rPr lang="en-US" sz="2400" dirty="0">
                <a:latin typeface="Arial Rounded MT Bold" panose="020F0704030504030204" pitchFamily="34" charset="0"/>
                <a:hlinkClick r:id="rId7" tooltip="Bodhisattva"/>
              </a:rPr>
              <a:t>Bodhisattva</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 </a:t>
            </a:r>
            <a:r>
              <a:rPr lang="en-US" sz="2400" dirty="0">
                <a:latin typeface="Arial Rounded MT Bold" panose="020F0704030504030204" pitchFamily="34" charset="0"/>
              </a:rPr>
              <a:t>Some caves are intricately connected by stone-cut ladders that join them to the other </a:t>
            </a:r>
            <a:r>
              <a:rPr lang="en-US" sz="2400" dirty="0" smtClean="0">
                <a:latin typeface="Arial Rounded MT Bold" panose="020F0704030504030204" pitchFamily="34" charset="0"/>
              </a:rPr>
              <a:t>caves</a:t>
            </a:r>
          </a:p>
          <a:p>
            <a:r>
              <a:rPr lang="en-US" sz="2400" dirty="0">
                <a:latin typeface="Arial Rounded MT Bold" panose="020F0704030504030204" pitchFamily="34" charset="0"/>
              </a:rPr>
              <a:t>contain interesting </a:t>
            </a:r>
            <a:r>
              <a:rPr lang="en-US" sz="2400" dirty="0" smtClean="0">
                <a:latin typeface="Arial Rounded MT Bold" panose="020F0704030504030204" pitchFamily="34" charset="0"/>
              </a:rPr>
              <a:t>sculptures</a:t>
            </a:r>
          </a:p>
          <a:p>
            <a:r>
              <a:rPr lang="en-US" sz="2400" dirty="0">
                <a:latin typeface="Arial Rounded MT Bold" panose="020F0704030504030204" pitchFamily="34" charset="0"/>
              </a:rPr>
              <a:t>The caves were called </a:t>
            </a:r>
            <a:r>
              <a:rPr lang="en-US" sz="2400" dirty="0" err="1">
                <a:latin typeface="Arial Rounded MT Bold" panose="020F0704030504030204" pitchFamily="34" charset="0"/>
              </a:rPr>
              <a:t>Pundru</a:t>
            </a:r>
            <a:r>
              <a:rPr lang="en-US" sz="2400" dirty="0">
                <a:latin typeface="Arial Rounded MT Bold" panose="020F0704030504030204" pitchFamily="34" charset="0"/>
              </a:rPr>
              <a:t> which in </a:t>
            </a:r>
            <a:r>
              <a:rPr lang="en-US" sz="2400" dirty="0" err="1">
                <a:latin typeface="Arial Rounded MT Bold" panose="020F0704030504030204" pitchFamily="34" charset="0"/>
              </a:rPr>
              <a:t>Pali</a:t>
            </a:r>
            <a:r>
              <a:rPr lang="en-US" sz="2400" dirty="0">
                <a:latin typeface="Arial Rounded MT Bold" panose="020F0704030504030204" pitchFamily="34" charset="0"/>
              </a:rPr>
              <a:t> language means "yellow ochre </a:t>
            </a:r>
            <a:r>
              <a:rPr lang="en-US" sz="2400" dirty="0" smtClean="0">
                <a:latin typeface="Arial Rounded MT Bold" panose="020F0704030504030204" pitchFamily="34" charset="0"/>
              </a:rPr>
              <a:t>color”.</a:t>
            </a:r>
            <a:endParaRPr lang="en-US" sz="2400" baseline="30000" dirty="0">
              <a:latin typeface="Arial Rounded MT Bold" panose="020F0704030504030204" pitchFamily="34" charset="0"/>
            </a:endParaRP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56542" y="444718"/>
            <a:ext cx="2795588" cy="2912843"/>
          </a:xfrm>
          <a:prstGeom prst="rect">
            <a:avLst/>
          </a:prstGeom>
        </p:spPr>
      </p:pic>
    </p:spTree>
    <p:extLst>
      <p:ext uri="{BB962C8B-B14F-4D97-AF65-F5344CB8AC3E}">
        <p14:creationId xmlns:p14="http://schemas.microsoft.com/office/powerpoint/2010/main" val="3466351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Rounded MT Bold" panose="020F0704030504030204" pitchFamily="34" charset="0"/>
              </a:rPr>
              <a:t>(</a:t>
            </a:r>
            <a:r>
              <a:rPr lang="en-US" u="sng" dirty="0" smtClean="0">
                <a:latin typeface="Arial Rounded MT Bold" panose="020F0704030504030204" pitchFamily="34" charset="0"/>
              </a:rPr>
              <a:t>2)stupas</a:t>
            </a:r>
            <a:endParaRPr lang="en-US" u="sng" dirty="0">
              <a:latin typeface="Arial Rounded MT Bold" panose="020F0704030504030204" pitchFamily="34" charset="0"/>
            </a:endParaRPr>
          </a:p>
        </p:txBody>
      </p:sp>
      <p:sp>
        <p:nvSpPr>
          <p:cNvPr id="3" name="Content Placeholder 2"/>
          <p:cNvSpPr>
            <a:spLocks noGrp="1"/>
          </p:cNvSpPr>
          <p:nvPr>
            <p:ph idx="1"/>
          </p:nvPr>
        </p:nvSpPr>
        <p:spPr>
          <a:xfrm>
            <a:off x="1493260" y="2180494"/>
            <a:ext cx="8596668" cy="4479848"/>
          </a:xfrm>
        </p:spPr>
        <p:txBody>
          <a:bodyPr>
            <a:normAutofit/>
          </a:bodyPr>
          <a:lstStyle/>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Enlarged stupas compared to Mauryan period.</a:t>
            </a:r>
          </a:p>
          <a:p>
            <a:r>
              <a:rPr lang="en-US" sz="2800" dirty="0" smtClean="0"/>
              <a:t>Gateways(</a:t>
            </a:r>
            <a:r>
              <a:rPr lang="en-US" sz="2800" dirty="0" err="1" smtClean="0"/>
              <a:t>torans</a:t>
            </a:r>
            <a:r>
              <a:rPr lang="en-US" sz="2800" dirty="0" smtClean="0"/>
              <a:t>) are now more intricately decorated.</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005" y="1343025"/>
            <a:ext cx="4577907" cy="3077393"/>
          </a:xfrm>
          <a:prstGeom prst="rect">
            <a:avLst/>
          </a:prstGeom>
        </p:spPr>
      </p:pic>
    </p:spTree>
    <p:extLst>
      <p:ext uri="{BB962C8B-B14F-4D97-AF65-F5344CB8AC3E}">
        <p14:creationId xmlns:p14="http://schemas.microsoft.com/office/powerpoint/2010/main" val="8644676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755" y="131298"/>
            <a:ext cx="8596668" cy="1320800"/>
          </a:xfrm>
        </p:spPr>
        <p:txBody>
          <a:bodyPr/>
          <a:lstStyle/>
          <a:p>
            <a:pPr algn="ctr"/>
            <a:r>
              <a:rPr lang="en-US" b="1" u="sng" dirty="0">
                <a:latin typeface="Arial Rounded MT Bold" panose="020F0704030504030204" pitchFamily="34" charset="0"/>
              </a:rPr>
              <a:t>S</a:t>
            </a:r>
            <a:r>
              <a:rPr lang="en-US" b="1" u="sng" dirty="0" smtClean="0">
                <a:latin typeface="Arial Rounded MT Bold" panose="020F0704030504030204" pitchFamily="34" charset="0"/>
              </a:rPr>
              <a:t>culpture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803943" y="1055077"/>
            <a:ext cx="8579208" cy="5225437"/>
          </a:xfrm>
        </p:spPr>
        <p:txBody>
          <a:bodyPr>
            <a:normAutofit fontScale="92500"/>
          </a:bodyPr>
          <a:lstStyle/>
          <a:p>
            <a:r>
              <a:rPr lang="en-US" sz="2400" dirty="0" smtClean="0">
                <a:latin typeface="Arial Rounded MT Bold" panose="020F0704030504030204" pitchFamily="34" charset="0"/>
              </a:rPr>
              <a:t>Reached at its climax </a:t>
            </a:r>
          </a:p>
          <a:p>
            <a:r>
              <a:rPr lang="en-US" sz="2400" dirty="0">
                <a:latin typeface="Arial Rounded MT Bold" panose="020F0704030504030204" pitchFamily="34" charset="0"/>
              </a:rPr>
              <a:t>Buddha is never represented in human form in Buddhist art before the Christian </a:t>
            </a:r>
            <a:r>
              <a:rPr lang="en-US" sz="2400" dirty="0" smtClean="0">
                <a:latin typeface="Arial Rounded MT Bold" panose="020F0704030504030204" pitchFamily="34" charset="0"/>
              </a:rPr>
              <a:t>era,</a:t>
            </a:r>
          </a:p>
          <a:p>
            <a:r>
              <a:rPr lang="en-US" sz="2400" dirty="0" smtClean="0">
                <a:latin typeface="Arial Rounded MT Bold" panose="020F0704030504030204" pitchFamily="34" charset="0"/>
              </a:rPr>
              <a:t> </a:t>
            </a:r>
            <a:r>
              <a:rPr lang="en-US" sz="2400" dirty="0">
                <a:latin typeface="Arial Rounded MT Bold" panose="020F0704030504030204" pitchFamily="34" charset="0"/>
              </a:rPr>
              <a:t>The adherents of the Buddhist faith followed the Hinayana path as a means of attaining salvation. </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Buddha's </a:t>
            </a:r>
            <a:r>
              <a:rPr lang="en-US" sz="2400" dirty="0">
                <a:latin typeface="Arial Rounded MT Bold" panose="020F0704030504030204" pitchFamily="34" charset="0"/>
              </a:rPr>
              <a:t>presence in early Indian art is, therefore, suggested by symbols like the Bodhi tree under which he attained enlightenment, the wheel of law, his foot prints, the royal umbrella, the stupa and an empty throne, etc</a:t>
            </a:r>
            <a:r>
              <a:rPr lang="en-US" sz="2400" dirty="0" smtClean="0">
                <a:latin typeface="Arial Rounded MT Bold" panose="020F0704030504030204" pitchFamily="34" charset="0"/>
              </a:rPr>
              <a:t>.</a:t>
            </a:r>
          </a:p>
          <a:p>
            <a:r>
              <a:rPr lang="en-US" sz="2400" dirty="0">
                <a:solidFill>
                  <a:srgbClr val="FFC000"/>
                </a:solidFill>
                <a:latin typeface="Arial Rounded MT Bold" panose="020F0704030504030204" pitchFamily="34" charset="0"/>
              </a:rPr>
              <a:t>This change came about as a result of the new changes that had crept into the religious outlook of Buddhism due to the influence of the Devotional School of Hindu Philosophy, requiring the worship of personal gods.</a:t>
            </a:r>
          </a:p>
          <a:p>
            <a:endParaRPr lang="en-US" sz="2400" dirty="0" smtClean="0">
              <a:latin typeface="Arial Rounded MT Bold" panose="020F07040305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3151" y="140677"/>
            <a:ext cx="2438400" cy="1828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0813" y="2543175"/>
            <a:ext cx="1743075" cy="3737339"/>
          </a:xfrm>
          <a:prstGeom prst="rect">
            <a:avLst/>
          </a:prstGeom>
        </p:spPr>
      </p:pic>
    </p:spTree>
    <p:extLst>
      <p:ext uri="{BB962C8B-B14F-4D97-AF65-F5344CB8AC3E}">
        <p14:creationId xmlns:p14="http://schemas.microsoft.com/office/powerpoint/2010/main" val="38001268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14" y="0"/>
            <a:ext cx="10592972" cy="6654017"/>
          </a:xfrm>
        </p:spPr>
        <p:txBody>
          <a:bodyPr>
            <a:normAutofit/>
          </a:bodyPr>
          <a:lstStyle/>
          <a:p>
            <a:pPr marL="0" indent="0">
              <a:buNone/>
            </a:pPr>
            <a:r>
              <a:rPr lang="en-US" sz="2200" b="1" dirty="0">
                <a:solidFill>
                  <a:schemeClr val="accent2">
                    <a:lumMod val="60000"/>
                    <a:lumOff val="40000"/>
                  </a:schemeClr>
                </a:solidFill>
              </a:rPr>
              <a:t>	</a:t>
            </a:r>
            <a:r>
              <a:rPr lang="en-US" sz="2200" b="1" dirty="0" smtClean="0">
                <a:solidFill>
                  <a:schemeClr val="accent2">
                    <a:lumMod val="60000"/>
                    <a:lumOff val="40000"/>
                  </a:schemeClr>
                </a:solidFill>
              </a:rPr>
              <a:t>		</a:t>
            </a:r>
            <a:r>
              <a:rPr lang="en-US" sz="2200" b="1" u="sng" dirty="0" smtClean="0">
                <a:solidFill>
                  <a:schemeClr val="accent2">
                    <a:lumMod val="60000"/>
                    <a:lumOff val="40000"/>
                  </a:schemeClr>
                </a:solidFill>
              </a:rPr>
              <a:t> Beginning </a:t>
            </a:r>
            <a:r>
              <a:rPr lang="en-US" sz="2200" b="1" u="sng" dirty="0">
                <a:solidFill>
                  <a:schemeClr val="accent2">
                    <a:lumMod val="60000"/>
                    <a:lumOff val="40000"/>
                  </a:schemeClr>
                </a:solidFill>
              </a:rPr>
              <a:t>of human representation of Buddha</a:t>
            </a:r>
          </a:p>
          <a:p>
            <a:r>
              <a:rPr lang="en-US" sz="2000" dirty="0">
                <a:latin typeface="Arial Rounded MT Bold" panose="020F0704030504030204" pitchFamily="34" charset="0"/>
              </a:rPr>
              <a:t>After Alexander's invasion of India in 326 B.C., the </a:t>
            </a:r>
            <a:r>
              <a:rPr lang="en-US" sz="2000" dirty="0" smtClean="0">
                <a:latin typeface="Arial Rounded MT Bold" panose="020F0704030504030204" pitchFamily="34" charset="0"/>
              </a:rPr>
              <a:t>Indo-Greek</a:t>
            </a:r>
            <a:r>
              <a:rPr lang="en-US" sz="2000" dirty="0">
                <a:latin typeface="Arial Rounded MT Bold" panose="020F0704030504030204" pitchFamily="34" charset="0"/>
              </a:rPr>
              <a:t>, Indo Scythian and </a:t>
            </a:r>
            <a:r>
              <a:rPr lang="en-US" sz="2000" dirty="0" err="1">
                <a:latin typeface="Arial Rounded MT Bold" panose="020F0704030504030204" pitchFamily="34" charset="0"/>
              </a:rPr>
              <a:t>Kushan</a:t>
            </a:r>
            <a:r>
              <a:rPr lang="en-US" sz="2000" dirty="0">
                <a:latin typeface="Arial Rounded MT Bold" panose="020F0704030504030204" pitchFamily="34" charset="0"/>
              </a:rPr>
              <a:t> kings ruled over its north-western </a:t>
            </a:r>
            <a:r>
              <a:rPr lang="en-US" sz="2000" dirty="0" smtClean="0">
                <a:latin typeface="Arial Rounded MT Bold" panose="020F0704030504030204" pitchFamily="34" charset="0"/>
              </a:rPr>
              <a:t>territories</a:t>
            </a:r>
          </a:p>
          <a:p>
            <a:r>
              <a:rPr lang="en-US" sz="2000" dirty="0" smtClean="0">
                <a:latin typeface="Arial Rounded MT Bold" panose="020F0704030504030204" pitchFamily="34" charset="0"/>
              </a:rPr>
              <a:t> </a:t>
            </a:r>
            <a:r>
              <a:rPr lang="en-US" sz="2000" dirty="0">
                <a:latin typeface="Arial Rounded MT Bold" panose="020F0704030504030204" pitchFamily="34" charset="0"/>
              </a:rPr>
              <a:t>under their patronage emerged a distinct style of sculpture, popularly known as the Greco-Roman, Buddhist or </a:t>
            </a:r>
            <a:r>
              <a:rPr lang="en-US" sz="2000" dirty="0" err="1">
                <a:latin typeface="Arial Rounded MT Bold" panose="020F0704030504030204" pitchFamily="34" charset="0"/>
              </a:rPr>
              <a:t>Gandhara</a:t>
            </a:r>
            <a:r>
              <a:rPr lang="en-US" sz="2000" dirty="0">
                <a:latin typeface="Arial Rounded MT Bold" panose="020F0704030504030204" pitchFamily="34" charset="0"/>
              </a:rPr>
              <a:t> art. </a:t>
            </a:r>
            <a:endParaRPr lang="en-US" sz="2000" dirty="0" smtClean="0">
              <a:latin typeface="Arial Rounded MT Bold" panose="020F0704030504030204" pitchFamily="34" charset="0"/>
            </a:endParaRPr>
          </a:p>
          <a:p>
            <a:r>
              <a:rPr lang="en-US" sz="2000" dirty="0">
                <a:latin typeface="Arial Rounded MT Bold" panose="020F0704030504030204" pitchFamily="34" charset="0"/>
              </a:rPr>
              <a:t>It was a product of the </a:t>
            </a:r>
            <a:r>
              <a:rPr lang="en-US" sz="2000" u="sng" dirty="0">
                <a:latin typeface="Arial Rounded MT Bold" panose="020F0704030504030204" pitchFamily="34" charset="0"/>
              </a:rPr>
              <a:t>combination of Hellenistic, West Asiatic and native elements. Greek and Roman techniques</a:t>
            </a:r>
            <a:r>
              <a:rPr lang="en-US" sz="2000" dirty="0">
                <a:latin typeface="Arial Rounded MT Bold" panose="020F0704030504030204" pitchFamily="34" charset="0"/>
              </a:rPr>
              <a:t>, modified according to Indian requirements, were employed in fashioning the </a:t>
            </a:r>
            <a:r>
              <a:rPr lang="en-US" sz="2000" dirty="0" err="1">
                <a:latin typeface="Arial Rounded MT Bold" panose="020F0704030504030204" pitchFamily="34" charset="0"/>
              </a:rPr>
              <a:t>Gandhara</a:t>
            </a:r>
            <a:r>
              <a:rPr lang="en-US" sz="2000" dirty="0">
                <a:latin typeface="Arial Rounded MT Bold" panose="020F0704030504030204" pitchFamily="34" charset="0"/>
              </a:rPr>
              <a:t> </a:t>
            </a:r>
            <a:r>
              <a:rPr lang="en-US" sz="2000" dirty="0" smtClean="0">
                <a:latin typeface="Arial Rounded MT Bold" panose="020F0704030504030204" pitchFamily="34" charset="0"/>
              </a:rPr>
              <a:t>sculpture..</a:t>
            </a:r>
          </a:p>
          <a:p>
            <a:r>
              <a:rPr lang="en-US" sz="2000" dirty="0" smtClean="0">
                <a:latin typeface="Arial Rounded MT Bold" panose="020F0704030504030204" pitchFamily="34" charset="0"/>
              </a:rPr>
              <a:t>His </a:t>
            </a:r>
            <a:r>
              <a:rPr lang="en-US" sz="2000" dirty="0">
                <a:latin typeface="Arial Rounded MT Bold" panose="020F0704030504030204" pitchFamily="34" charset="0"/>
              </a:rPr>
              <a:t>person was given some of the 32 suspicious bodily signs associated with the </a:t>
            </a:r>
            <a:r>
              <a:rPr lang="en-US" sz="2000" dirty="0" err="1">
                <a:latin typeface="Arial Rounded MT Bold" panose="020F0704030504030204" pitchFamily="34" charset="0"/>
              </a:rPr>
              <a:t>Mahapurushalakshana</a:t>
            </a:r>
            <a:r>
              <a:rPr lang="en-US" sz="2000" dirty="0">
                <a:latin typeface="Arial Rounded MT Bold" panose="020F0704030504030204" pitchFamily="34" charset="0"/>
              </a:rPr>
              <a:t>, such as the protuberance of the skull, the hair-knot, </a:t>
            </a:r>
            <a:r>
              <a:rPr lang="en-US" sz="2000" dirty="0" err="1">
                <a:latin typeface="Arial Rounded MT Bold" panose="020F0704030504030204" pitchFamily="34" charset="0"/>
              </a:rPr>
              <a:t>bindi</a:t>
            </a:r>
            <a:r>
              <a:rPr lang="en-US" sz="2000" dirty="0">
                <a:latin typeface="Arial Rounded MT Bold" panose="020F0704030504030204" pitchFamily="34" charset="0"/>
              </a:rPr>
              <a:t> between the eyebrows and elongated </a:t>
            </a:r>
            <a:r>
              <a:rPr lang="en-US" sz="2000" dirty="0" smtClean="0">
                <a:latin typeface="Arial Rounded MT Bold" panose="020F0704030504030204" pitchFamily="34" charset="0"/>
              </a:rPr>
              <a:t>ears</a:t>
            </a:r>
          </a:p>
          <a:p>
            <a:r>
              <a:rPr lang="en-US" sz="2000" dirty="0" smtClean="0">
                <a:latin typeface="Arial Rounded MT Bold" panose="020F0704030504030204" pitchFamily="34" charset="0"/>
              </a:rPr>
              <a:t>In each case, it was produced by the local artist craftsmen working in the local tradition. At Mathura it clearly emerges from the </a:t>
            </a:r>
            <a:r>
              <a:rPr lang="en-US" sz="2000" i="1" dirty="0" err="1" smtClean="0">
                <a:latin typeface="Arial Rounded MT Bold" panose="020F0704030504030204" pitchFamily="34" charset="0"/>
              </a:rPr>
              <a:t>Yaksha</a:t>
            </a:r>
            <a:r>
              <a:rPr lang="en-US" sz="2000" i="1" dirty="0" smtClean="0">
                <a:latin typeface="Arial Rounded MT Bold" panose="020F0704030504030204" pitchFamily="34" charset="0"/>
              </a:rPr>
              <a:t> </a:t>
            </a:r>
            <a:r>
              <a:rPr lang="en-US" sz="2000" dirty="0" smtClean="0">
                <a:latin typeface="Arial Rounded MT Bold" panose="020F0704030504030204" pitchFamily="34" charset="0"/>
              </a:rPr>
              <a:t>tradition.</a:t>
            </a:r>
          </a:p>
          <a:p>
            <a:r>
              <a:rPr lang="en-US" sz="2000" dirty="0" smtClean="0">
                <a:latin typeface="Arial Rounded MT Bold" panose="020F0704030504030204" pitchFamily="34" charset="0"/>
              </a:rPr>
              <a:t>The </a:t>
            </a:r>
            <a:r>
              <a:rPr lang="en-US" sz="2000" dirty="0" err="1" smtClean="0">
                <a:latin typeface="Arial Rounded MT Bold" panose="020F0704030504030204" pitchFamily="34" charset="0"/>
              </a:rPr>
              <a:t>Gandhara</a:t>
            </a:r>
            <a:r>
              <a:rPr lang="en-US" sz="2000" dirty="0" smtClean="0">
                <a:latin typeface="Arial Rounded MT Bold" panose="020F0704030504030204" pitchFamily="34" charset="0"/>
              </a:rPr>
              <a:t> image might seem to resemble Apollo in some extraneous forms and does look characteristically Greco-Roman in drapery,</a:t>
            </a:r>
          </a:p>
          <a:p>
            <a:r>
              <a:rPr lang="en-US" sz="2000" dirty="0" smtClean="0">
                <a:latin typeface="Arial Rounded MT Bold" panose="020F0704030504030204" pitchFamily="34" charset="0"/>
              </a:rPr>
              <a:t>but even there most of the images </a:t>
            </a:r>
            <a:r>
              <a:rPr lang="en-US" sz="2000" dirty="0" smtClean="0">
                <a:solidFill>
                  <a:srgbClr val="FFFF00"/>
                </a:solidFill>
                <a:latin typeface="Arial Rounded MT Bold" panose="020F0704030504030204" pitchFamily="34" charset="0"/>
              </a:rPr>
              <a:t>represent Buddha as seated in the typically Indian Yogic posture, a feature completely unknown to the Hellenistic tradition of art.</a:t>
            </a:r>
          </a:p>
          <a:p>
            <a:endParaRPr lang="en-US" dirty="0"/>
          </a:p>
        </p:txBody>
      </p:sp>
    </p:spTree>
    <p:extLst>
      <p:ext uri="{BB962C8B-B14F-4D97-AF65-F5344CB8AC3E}">
        <p14:creationId xmlns:p14="http://schemas.microsoft.com/office/powerpoint/2010/main" val="27299004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3 schools and their features</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Rounded MT Bold" panose="020F0704030504030204" pitchFamily="34" charset="0"/>
              </a:rPr>
              <a:t>(1)</a:t>
            </a:r>
            <a:r>
              <a:rPr lang="en-US" sz="2800" dirty="0" err="1" smtClean="0">
                <a:latin typeface="Arial Rounded MT Bold" panose="020F0704030504030204" pitchFamily="34" charset="0"/>
              </a:rPr>
              <a:t>Gandhar</a:t>
            </a:r>
            <a:r>
              <a:rPr lang="en-US" sz="2800" dirty="0" smtClean="0">
                <a:latin typeface="Arial Rounded MT Bold" panose="020F0704030504030204" pitchFamily="34" charset="0"/>
              </a:rPr>
              <a:t> school of sculpture</a:t>
            </a:r>
          </a:p>
          <a:p>
            <a:r>
              <a:rPr lang="en-US" sz="2800" dirty="0" smtClean="0">
                <a:latin typeface="Arial Rounded MT Bold" panose="020F0704030504030204" pitchFamily="34" charset="0"/>
              </a:rPr>
              <a:t>(2)Mathura school of sculpture</a:t>
            </a:r>
          </a:p>
          <a:p>
            <a:r>
              <a:rPr lang="en-US" sz="2800" dirty="0" smtClean="0">
                <a:latin typeface="Arial Rounded MT Bold" panose="020F0704030504030204" pitchFamily="34" charset="0"/>
              </a:rPr>
              <a:t>(3)Amravati School of sculpture</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16039052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1096181" y="155908"/>
          <a:ext cx="10559159" cy="6877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4974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787" y="385763"/>
            <a:ext cx="9686925" cy="6115050"/>
          </a:xfrm>
        </p:spPr>
        <p:txBody>
          <a:bodyPr>
            <a:normAutofit/>
          </a:bodyPr>
          <a:lstStyle/>
          <a:p>
            <a:pPr marL="0" indent="0" algn="ctr">
              <a:buNone/>
            </a:pPr>
            <a:r>
              <a:rPr lang="en-US" sz="2800" b="1" u="sng" dirty="0" smtClean="0">
                <a:solidFill>
                  <a:srgbClr val="FFC000"/>
                </a:solidFill>
              </a:rPr>
              <a:t>Contribution of </a:t>
            </a:r>
            <a:r>
              <a:rPr lang="en-US" sz="2800" b="1" u="sng" dirty="0" err="1" smtClean="0">
                <a:solidFill>
                  <a:srgbClr val="FFC000"/>
                </a:solidFill>
              </a:rPr>
              <a:t>Gandhar</a:t>
            </a:r>
            <a:r>
              <a:rPr lang="en-US" sz="2800" b="1" u="sng" dirty="0" smtClean="0">
                <a:solidFill>
                  <a:srgbClr val="FFC000"/>
                </a:solidFill>
              </a:rPr>
              <a:t> school</a:t>
            </a:r>
          </a:p>
          <a:p>
            <a:pPr marL="0" indent="0" algn="ctr">
              <a:buNone/>
            </a:pPr>
            <a:endParaRPr lang="en-US" sz="2800" b="1" u="sng" dirty="0" smtClean="0">
              <a:solidFill>
                <a:srgbClr val="FFC000"/>
              </a:solidFill>
            </a:endParaRPr>
          </a:p>
          <a:p>
            <a:r>
              <a:rPr lang="en-US" sz="2400" u="sng" dirty="0" smtClean="0">
                <a:solidFill>
                  <a:schemeClr val="tx1"/>
                </a:solidFill>
                <a:latin typeface="Arial Rounded MT Bold" panose="020F0704030504030204" pitchFamily="34" charset="0"/>
              </a:rPr>
              <a:t>Most important contribution</a:t>
            </a:r>
          </a:p>
          <a:p>
            <a:r>
              <a:rPr lang="en-US" sz="2400" dirty="0" smtClean="0">
                <a:solidFill>
                  <a:schemeClr val="tx1"/>
                </a:solidFill>
                <a:latin typeface="Arial Rounded MT Bold" panose="020F0704030504030204" pitchFamily="34" charset="0"/>
              </a:rPr>
              <a:t>Evolution of beautiful images of Buddha and bodhisattva</a:t>
            </a:r>
          </a:p>
          <a:p>
            <a:r>
              <a:rPr lang="en-US" sz="2400" u="sng" dirty="0">
                <a:solidFill>
                  <a:schemeClr val="tx1"/>
                </a:solidFill>
              </a:rPr>
              <a:t>difference between a Buddha and </a:t>
            </a:r>
            <a:r>
              <a:rPr lang="en-US" sz="2400" u="sng" dirty="0" err="1" smtClean="0">
                <a:solidFill>
                  <a:schemeClr val="tx1"/>
                </a:solidFill>
              </a:rPr>
              <a:t>Bodhisattava</a:t>
            </a:r>
            <a:r>
              <a:rPr lang="en-US" sz="2400" u="sng" dirty="0" smtClean="0">
                <a:solidFill>
                  <a:schemeClr val="tx1"/>
                </a:solidFill>
              </a:rPr>
              <a:t>-</a:t>
            </a:r>
          </a:p>
          <a:p>
            <a:r>
              <a:rPr lang="en-US" sz="2400" dirty="0" smtClean="0">
                <a:solidFill>
                  <a:srgbClr val="FFFF00"/>
                </a:solidFill>
              </a:rPr>
              <a:t> </a:t>
            </a:r>
            <a:r>
              <a:rPr lang="en-US" sz="2400" dirty="0">
                <a:solidFill>
                  <a:srgbClr val="FFFF00"/>
                </a:solidFill>
              </a:rPr>
              <a:t>Buddha is one who has attained the enlightenment of supreme knowledge, while the </a:t>
            </a:r>
            <a:r>
              <a:rPr lang="en-US" sz="2400" dirty="0" smtClean="0">
                <a:solidFill>
                  <a:srgbClr val="FFFF00"/>
                </a:solidFill>
              </a:rPr>
              <a:t>Bodhisattva </a:t>
            </a:r>
            <a:r>
              <a:rPr lang="en-US" sz="2400" dirty="0">
                <a:solidFill>
                  <a:srgbClr val="FFFF00"/>
                </a:solidFill>
              </a:rPr>
              <a:t>is still a candidate for it.</a:t>
            </a:r>
            <a:endParaRPr lang="en-US" sz="2400" dirty="0" smtClean="0">
              <a:solidFill>
                <a:srgbClr val="FFFF00"/>
              </a:solidFill>
              <a:latin typeface="Arial Rounded MT Bold" panose="020F0704030504030204" pitchFamily="34" charset="0"/>
            </a:endParaRPr>
          </a:p>
          <a:p>
            <a:r>
              <a:rPr lang="en-US" sz="2400" dirty="0" smtClean="0">
                <a:solidFill>
                  <a:schemeClr val="tx1"/>
                </a:solidFill>
                <a:latin typeface="Arial Rounded MT Bold" panose="020F0704030504030204" pitchFamily="34" charset="0"/>
              </a:rPr>
              <a:t>Executed in black stone and modelled on the characteristics of indo-</a:t>
            </a:r>
            <a:r>
              <a:rPr lang="en-US" sz="2400" dirty="0" err="1" smtClean="0">
                <a:solidFill>
                  <a:schemeClr val="tx1"/>
                </a:solidFill>
                <a:latin typeface="Arial Rounded MT Bold" panose="020F0704030504030204" pitchFamily="34" charset="0"/>
              </a:rPr>
              <a:t>graeco</a:t>
            </a:r>
            <a:r>
              <a:rPr lang="en-US" sz="2400" dirty="0" smtClean="0">
                <a:solidFill>
                  <a:schemeClr val="tx1"/>
                </a:solidFill>
                <a:latin typeface="Arial Rounded MT Bold" panose="020F0704030504030204" pitchFamily="34" charset="0"/>
              </a:rPr>
              <a:t>-roman-pantheon.</a:t>
            </a:r>
          </a:p>
          <a:p>
            <a:r>
              <a:rPr lang="en-US" sz="2400" dirty="0" smtClean="0">
                <a:solidFill>
                  <a:schemeClr val="tx1"/>
                </a:solidFill>
                <a:latin typeface="Arial Rounded MT Bold" panose="020F0704030504030204" pitchFamily="34" charset="0"/>
              </a:rPr>
              <a:t>Tallest rock cut statue of lord Buddha-</a:t>
            </a:r>
            <a:r>
              <a:rPr lang="en-US" sz="2400" dirty="0" err="1" smtClean="0">
                <a:solidFill>
                  <a:schemeClr val="tx1"/>
                </a:solidFill>
                <a:latin typeface="Arial Rounded MT Bold" panose="020F0704030504030204" pitchFamily="34" charset="0"/>
              </a:rPr>
              <a:t>Bamiyan,Afghanistan</a:t>
            </a:r>
            <a:r>
              <a:rPr lang="en-US" sz="2400" dirty="0" smtClean="0">
                <a:solidFill>
                  <a:schemeClr val="tx1"/>
                </a:solidFill>
                <a:latin typeface="Arial Rounded MT Bold" panose="020F0704030504030204" pitchFamily="34" charset="0"/>
              </a:rPr>
              <a:t>(3</a:t>
            </a:r>
            <a:r>
              <a:rPr lang="en-US" sz="2400" baseline="30000" dirty="0" smtClean="0">
                <a:solidFill>
                  <a:schemeClr val="tx1"/>
                </a:solidFill>
                <a:latin typeface="Arial Rounded MT Bold" panose="020F0704030504030204" pitchFamily="34" charset="0"/>
              </a:rPr>
              <a:t>rd</a:t>
            </a:r>
            <a:r>
              <a:rPr lang="en-US" sz="2400" dirty="0" smtClean="0">
                <a:solidFill>
                  <a:schemeClr val="tx1"/>
                </a:solidFill>
                <a:latin typeface="Arial Rounded MT Bold" panose="020F0704030504030204" pitchFamily="34" charset="0"/>
              </a:rPr>
              <a:t> or 4</a:t>
            </a:r>
            <a:r>
              <a:rPr lang="en-US" sz="2400" baseline="30000" dirty="0" smtClean="0">
                <a:solidFill>
                  <a:schemeClr val="tx1"/>
                </a:solidFill>
                <a:latin typeface="Arial Rounded MT Bold" panose="020F0704030504030204" pitchFamily="34" charset="0"/>
              </a:rPr>
              <a:t>th</a:t>
            </a:r>
            <a:r>
              <a:rPr lang="en-US" sz="2400" dirty="0" smtClean="0">
                <a:solidFill>
                  <a:schemeClr val="tx1"/>
                </a:solidFill>
                <a:latin typeface="Arial Rounded MT Bold" panose="020F0704030504030204" pitchFamily="34" charset="0"/>
              </a:rPr>
              <a:t> A.D.)</a:t>
            </a:r>
          </a:p>
          <a:p>
            <a:r>
              <a:rPr lang="en-US" sz="2400" dirty="0"/>
              <a:t>image of the Buddha reached perfection in the Gupta age, three centuries later.</a:t>
            </a:r>
            <a:endParaRPr lang="en-US" sz="2400" dirty="0">
              <a:solidFill>
                <a:schemeClr val="tx1"/>
              </a:solidFill>
              <a:latin typeface="Arial Rounded MT Bold" panose="020F07040305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663" y="385763"/>
            <a:ext cx="2482500" cy="2538412"/>
          </a:xfrm>
          <a:prstGeom prst="rect">
            <a:avLst/>
          </a:prstGeom>
        </p:spPr>
      </p:pic>
    </p:spTree>
    <p:extLst>
      <p:ext uri="{BB962C8B-B14F-4D97-AF65-F5344CB8AC3E}">
        <p14:creationId xmlns:p14="http://schemas.microsoft.com/office/powerpoint/2010/main" val="11145567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87" y="419101"/>
            <a:ext cx="8658225" cy="6286500"/>
          </a:xfrm>
        </p:spPr>
        <p:txBody>
          <a:bodyPr>
            <a:normAutofit/>
          </a:bodyPr>
          <a:lstStyle/>
          <a:p>
            <a:r>
              <a:rPr lang="en-US" sz="2000" dirty="0" err="1" smtClean="0">
                <a:solidFill>
                  <a:srgbClr val="FFC000"/>
                </a:solidFill>
              </a:rPr>
              <a:t>Gandhar</a:t>
            </a:r>
            <a:r>
              <a:rPr lang="en-US" sz="2000" dirty="0" smtClean="0">
                <a:solidFill>
                  <a:srgbClr val="FFC000"/>
                </a:solidFill>
              </a:rPr>
              <a:t>                           Mathura                           Amravati</a:t>
            </a:r>
            <a:endParaRPr lang="en-US" sz="2000"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038226"/>
            <a:ext cx="1622954" cy="24167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43" y="3855960"/>
            <a:ext cx="2048935" cy="23892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475" y="1038226"/>
            <a:ext cx="1809750" cy="25241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6100" y="3990927"/>
            <a:ext cx="2266950" cy="225432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9101" y="1135678"/>
            <a:ext cx="2105025" cy="231933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6026" y="3947710"/>
            <a:ext cx="1905000" cy="2274069"/>
          </a:xfrm>
          <a:prstGeom prst="rect">
            <a:avLst/>
          </a:prstGeom>
        </p:spPr>
      </p:pic>
    </p:spTree>
    <p:extLst>
      <p:ext uri="{BB962C8B-B14F-4D97-AF65-F5344CB8AC3E}">
        <p14:creationId xmlns:p14="http://schemas.microsoft.com/office/powerpoint/2010/main" val="2491716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solidFill>
                  <a:srgbClr val="FFC000"/>
                </a:solidFill>
                <a:latin typeface="Arial Rounded MT Bold" panose="020F0704030504030204" pitchFamily="34" charset="0"/>
              </a:rPr>
              <a:t>(Q)</a:t>
            </a:r>
            <a:r>
              <a:rPr lang="en-US" sz="4800" dirty="0" err="1" smtClean="0">
                <a:solidFill>
                  <a:srgbClr val="FFC000"/>
                </a:solidFill>
                <a:latin typeface="Arial Rounded MT Bold" panose="020F0704030504030204" pitchFamily="34" charset="0"/>
              </a:rPr>
              <a:t>Gandhara</a:t>
            </a:r>
            <a:r>
              <a:rPr lang="en-US" sz="4800" dirty="0" smtClean="0">
                <a:solidFill>
                  <a:srgbClr val="FFC000"/>
                </a:solidFill>
                <a:latin typeface="Arial Rounded MT Bold" panose="020F0704030504030204" pitchFamily="34" charset="0"/>
              </a:rPr>
              <a:t> sculpture owed as much to the romans as to the </a:t>
            </a:r>
            <a:r>
              <a:rPr lang="en-US" sz="4800" dirty="0" err="1" smtClean="0">
                <a:solidFill>
                  <a:srgbClr val="FFC000"/>
                </a:solidFill>
                <a:latin typeface="Arial Rounded MT Bold" panose="020F0704030504030204" pitchFamily="34" charset="0"/>
              </a:rPr>
              <a:t>greeks.Discuss</a:t>
            </a:r>
            <a:endParaRPr lang="en-US" sz="4800" dirty="0">
              <a:solidFill>
                <a:srgbClr val="FFC000"/>
              </a:solidFill>
              <a:latin typeface="Arial Rounded MT Bold" panose="020F0704030504030204" pitchFamily="34" charset="0"/>
            </a:endParaRPr>
          </a:p>
        </p:txBody>
      </p:sp>
      <p:sp>
        <p:nvSpPr>
          <p:cNvPr id="3" name="Content Placeholder 2"/>
          <p:cNvSpPr>
            <a:spLocks noGrp="1"/>
          </p:cNvSpPr>
          <p:nvPr>
            <p:ph idx="1"/>
          </p:nvPr>
        </p:nvSpPr>
        <p:spPr>
          <a:xfrm>
            <a:off x="677334" y="2874964"/>
            <a:ext cx="8596668" cy="3880773"/>
          </a:xfrm>
        </p:spPr>
        <p:txBody>
          <a:bodyPr>
            <a:normAutofit/>
          </a:bodyPr>
          <a:lstStyle/>
          <a:p>
            <a:r>
              <a:rPr lang="en-US" sz="4000" dirty="0" smtClean="0"/>
              <a:t>Gs-1-UPSC mains-2014</a:t>
            </a:r>
            <a:endParaRPr lang="en-US" sz="4000" dirty="0"/>
          </a:p>
        </p:txBody>
      </p:sp>
    </p:spTree>
    <p:extLst>
      <p:ext uri="{BB962C8B-B14F-4D97-AF65-F5344CB8AC3E}">
        <p14:creationId xmlns:p14="http://schemas.microsoft.com/office/powerpoint/2010/main" val="382079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834" y="133351"/>
            <a:ext cx="8596668" cy="1320800"/>
          </a:xfrm>
        </p:spPr>
        <p:txBody>
          <a:bodyPr/>
          <a:lstStyle/>
          <a:p>
            <a:pPr algn="ctr"/>
            <a:r>
              <a:rPr lang="en-US" b="1" u="sng" dirty="0" err="1" smtClean="0"/>
              <a:t>Bamiyan,Afghanistan</a:t>
            </a:r>
            <a:endParaRPr lang="en-US" b="1" u="sng" dirty="0"/>
          </a:p>
        </p:txBody>
      </p:sp>
      <p:sp>
        <p:nvSpPr>
          <p:cNvPr id="3" name="Content Placeholder 2"/>
          <p:cNvSpPr>
            <a:spLocks noGrp="1"/>
          </p:cNvSpPr>
          <p:nvPr>
            <p:ph idx="1"/>
          </p:nvPr>
        </p:nvSpPr>
        <p:spPr>
          <a:xfrm>
            <a:off x="677334" y="1600200"/>
            <a:ext cx="9168168" cy="4872037"/>
          </a:xfrm>
        </p:spPr>
        <p:txBody>
          <a:bodyPr>
            <a:normAutofit/>
          </a:bodyPr>
          <a:lstStyle/>
          <a:p>
            <a:endParaRPr lang="en-US" dirty="0" smtClean="0"/>
          </a:p>
          <a:p>
            <a:endParaRPr lang="en-US" dirty="0"/>
          </a:p>
          <a:p>
            <a:endParaRPr lang="en-US" dirty="0" smtClean="0"/>
          </a:p>
          <a:p>
            <a:endParaRPr lang="en-US" dirty="0"/>
          </a:p>
          <a:p>
            <a:r>
              <a:rPr lang="en-US" dirty="0"/>
              <a:t> </a:t>
            </a:r>
            <a:r>
              <a:rPr lang="en-US" dirty="0">
                <a:latin typeface="Arial Rounded MT Bold" panose="020F0704030504030204" pitchFamily="34" charset="0"/>
              </a:rPr>
              <a:t>two </a:t>
            </a:r>
            <a:r>
              <a:rPr lang="en-US" dirty="0" smtClean="0">
                <a:latin typeface="Arial Rounded MT Bold" panose="020F0704030504030204" pitchFamily="34" charset="0"/>
              </a:rPr>
              <a:t>6th-century</a:t>
            </a:r>
            <a:r>
              <a:rPr lang="en-US" baseline="30000" dirty="0">
                <a:latin typeface="Arial Rounded MT Bold" panose="020F0704030504030204" pitchFamily="34" charset="0"/>
              </a:rPr>
              <a:t> </a:t>
            </a:r>
            <a:r>
              <a:rPr lang="en-US" dirty="0" smtClean="0">
                <a:latin typeface="Arial Rounded MT Bold" panose="020F0704030504030204" pitchFamily="34" charset="0"/>
              </a:rPr>
              <a:t>monumental </a:t>
            </a:r>
            <a:r>
              <a:rPr lang="en-US" dirty="0">
                <a:latin typeface="Arial Rounded MT Bold" panose="020F0704030504030204" pitchFamily="34" charset="0"/>
              </a:rPr>
              <a:t>statues of </a:t>
            </a:r>
            <a:r>
              <a:rPr lang="en-US" dirty="0" err="1">
                <a:latin typeface="Arial Rounded MT Bold" panose="020F0704030504030204" pitchFamily="34" charset="0"/>
              </a:rPr>
              <a:t>standing</a:t>
            </a:r>
            <a:r>
              <a:rPr lang="en-US" dirty="0" err="1">
                <a:latin typeface="Arial Rounded MT Bold" panose="020F0704030504030204" pitchFamily="34" charset="0"/>
                <a:hlinkClick r:id="rId2" tooltip="Buddhahood"/>
              </a:rPr>
              <a:t>buddha</a:t>
            </a:r>
            <a:r>
              <a:rPr lang="en-US" dirty="0">
                <a:latin typeface="Arial Rounded MT Bold" panose="020F0704030504030204" pitchFamily="34" charset="0"/>
              </a:rPr>
              <a:t> carved into the side of a cliff in the </a:t>
            </a:r>
            <a:r>
              <a:rPr lang="en-US" dirty="0" err="1">
                <a:latin typeface="Arial Rounded MT Bold" panose="020F0704030504030204" pitchFamily="34" charset="0"/>
                <a:hlinkClick r:id="rId3" tooltip="Bamiyan Province"/>
              </a:rPr>
              <a:t>Bamyan</a:t>
            </a:r>
            <a:r>
              <a:rPr lang="en-US" dirty="0">
                <a:latin typeface="Arial Rounded MT Bold" panose="020F0704030504030204" pitchFamily="34" charset="0"/>
              </a:rPr>
              <a:t> valley in the </a:t>
            </a:r>
            <a:r>
              <a:rPr lang="en-US" dirty="0" err="1">
                <a:latin typeface="Arial Rounded MT Bold" panose="020F0704030504030204" pitchFamily="34" charset="0"/>
                <a:hlinkClick r:id="rId4" tooltip="Hazarajat"/>
              </a:rPr>
              <a:t>Hazarajat</a:t>
            </a:r>
            <a:r>
              <a:rPr lang="en-US" dirty="0">
                <a:latin typeface="Arial Rounded MT Bold" panose="020F0704030504030204" pitchFamily="34" charset="0"/>
              </a:rPr>
              <a:t> region of central </a:t>
            </a:r>
            <a:r>
              <a:rPr lang="en-US" dirty="0" smtClean="0">
                <a:latin typeface="Arial Rounded MT Bold" panose="020F0704030504030204" pitchFamily="34" charset="0"/>
                <a:hlinkClick r:id="rId5" tooltip="Afghanistan"/>
              </a:rPr>
              <a:t>Afghanistan</a:t>
            </a:r>
            <a:r>
              <a:rPr lang="en-US" dirty="0" smtClean="0">
                <a:latin typeface="Arial Rounded MT Bold" panose="020F0704030504030204" pitchFamily="34" charset="0"/>
              </a:rPr>
              <a:t>.</a:t>
            </a:r>
          </a:p>
          <a:p>
            <a:r>
              <a:rPr lang="en-US" dirty="0"/>
              <a:t>the statues represented the classic blended style of </a:t>
            </a:r>
            <a:r>
              <a:rPr lang="en-US" dirty="0" err="1">
                <a:hlinkClick r:id="rId6" tooltip="Gandhara art"/>
              </a:rPr>
              <a:t>Gandhara</a:t>
            </a:r>
            <a:r>
              <a:rPr lang="en-US" dirty="0">
                <a:hlinkClick r:id="rId6" tooltip="Gandhara art"/>
              </a:rPr>
              <a:t> art</a:t>
            </a:r>
            <a:r>
              <a:rPr lang="en-US" dirty="0" smtClean="0"/>
              <a:t>.</a:t>
            </a:r>
          </a:p>
          <a:p>
            <a:r>
              <a:rPr lang="en-US" dirty="0"/>
              <a:t>The main bodies were hewn directly from the </a:t>
            </a:r>
            <a:r>
              <a:rPr lang="en-US" dirty="0">
                <a:hlinkClick r:id="rId7" tooltip="Sandstone"/>
              </a:rPr>
              <a:t>sandstone</a:t>
            </a:r>
            <a:r>
              <a:rPr lang="en-US" dirty="0"/>
              <a:t> cliffs, but details were modeled in mud mixed with straw, coated with </a:t>
            </a:r>
            <a:r>
              <a:rPr lang="en-US" dirty="0">
                <a:hlinkClick r:id="rId8" tooltip="Stucco"/>
              </a:rPr>
              <a:t>stucco</a:t>
            </a:r>
            <a:r>
              <a:rPr lang="en-US" dirty="0"/>
              <a:t>. This coating, practically all of which wore away long ago, was painted to enhance the expressions of the faces, hands, and folds of the robes; the larger one was painted </a:t>
            </a:r>
            <a:r>
              <a:rPr lang="en-US" dirty="0">
                <a:hlinkClick r:id="rId9" tooltip="Carmine"/>
              </a:rPr>
              <a:t>carmine</a:t>
            </a:r>
            <a:r>
              <a:rPr lang="en-US" dirty="0"/>
              <a:t> red and the smaller one was painted multiple colors</a:t>
            </a:r>
            <a:endParaRPr lang="en-US" dirty="0" smtClean="0"/>
          </a:p>
          <a:p>
            <a:r>
              <a:rPr lang="en-US" dirty="0"/>
              <a:t>They were </a:t>
            </a:r>
            <a:r>
              <a:rPr lang="en-US" dirty="0">
                <a:hlinkClick r:id="rId10" tooltip="Dynamite"/>
              </a:rPr>
              <a:t>dynamited</a:t>
            </a:r>
            <a:r>
              <a:rPr lang="en-US" dirty="0"/>
              <a:t> and destroyed in March 2001 by the </a:t>
            </a:r>
            <a:r>
              <a:rPr lang="en-US" dirty="0" smtClean="0">
                <a:hlinkClick r:id="rId11" tooltip="Taliban"/>
              </a:rPr>
              <a:t>Taliban</a:t>
            </a:r>
            <a:endParaRPr lang="en-US" dirty="0">
              <a:latin typeface="Arial Rounded MT Bold" panose="020F0704030504030204" pitchFamily="34" charset="0"/>
            </a:endParaRPr>
          </a:p>
        </p:txBody>
      </p:sp>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5374" y="942975"/>
            <a:ext cx="4200094" cy="1978026"/>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13507" y="942976"/>
            <a:ext cx="3801967" cy="2100262"/>
          </a:xfrm>
          <a:prstGeom prst="rect">
            <a:avLst/>
          </a:prstGeom>
        </p:spPr>
      </p:pic>
    </p:spTree>
    <p:extLst>
      <p:ext uri="{BB962C8B-B14F-4D97-AF65-F5344CB8AC3E}">
        <p14:creationId xmlns:p14="http://schemas.microsoft.com/office/powerpoint/2010/main" val="274904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1.Visual arts</a:t>
            </a:r>
            <a:endParaRPr lang="en-US" dirty="0"/>
          </a:p>
        </p:txBody>
      </p:sp>
      <p:graphicFrame>
        <p:nvGraphicFramePr>
          <p:cNvPr id="6" name="Content Placeholder 5"/>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nvPr>
        </p:nvGraphicFramePr>
        <p:xfrm>
          <a:off x="-627797" y="2548467"/>
          <a:ext cx="7779224" cy="41662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6150" y="203200"/>
            <a:ext cx="3656389" cy="3640138"/>
          </a:xfrm>
          <a:prstGeom prst="rect">
            <a:avLst/>
          </a:prstGeom>
        </p:spPr>
      </p:pic>
    </p:spTree>
    <p:extLst>
      <p:ext uri="{BB962C8B-B14F-4D97-AF65-F5344CB8AC3E}">
        <p14:creationId xmlns:p14="http://schemas.microsoft.com/office/powerpoint/2010/main" val="33931055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930" y="541362"/>
            <a:ext cx="8596668" cy="1320800"/>
          </a:xfrm>
        </p:spPr>
        <p:txBody>
          <a:bodyPr/>
          <a:lstStyle/>
          <a:p>
            <a:pPr algn="ctr"/>
            <a:r>
              <a:rPr lang="en-US" b="1" u="sng" dirty="0" smtClean="0">
                <a:latin typeface="Algerian" panose="04020705040A02060702" pitchFamily="82" charset="0"/>
              </a:rPr>
              <a:t>The Gupta age</a:t>
            </a:r>
            <a:endParaRPr lang="en-US" b="1" u="sng" dirty="0">
              <a:latin typeface="Algerian" panose="04020705040A02060702" pitchFamily="82" charset="0"/>
            </a:endParaRPr>
          </a:p>
        </p:txBody>
      </p:sp>
      <p:sp>
        <p:nvSpPr>
          <p:cNvPr id="3" name="Content Placeholder 2"/>
          <p:cNvSpPr>
            <a:spLocks noGrp="1"/>
          </p:cNvSpPr>
          <p:nvPr>
            <p:ph idx="1"/>
          </p:nvPr>
        </p:nvSpPr>
        <p:spPr>
          <a:xfrm>
            <a:off x="677334" y="1569493"/>
            <a:ext cx="8807860" cy="4737243"/>
          </a:xfrm>
        </p:spPr>
        <p:txBody>
          <a:bodyPr>
            <a:normAutofit fontScale="85000" lnSpcReduction="10000"/>
          </a:bodyPr>
          <a:lstStyle/>
          <a:p>
            <a:r>
              <a:rPr lang="en-US" sz="2800" dirty="0" smtClean="0">
                <a:latin typeface="Arial Rounded MT Bold" panose="020F0704030504030204" pitchFamily="34" charset="0"/>
              </a:rPr>
              <a:t>Timeline-4 A.D. to 6 A.D. approx.</a:t>
            </a:r>
          </a:p>
          <a:p>
            <a:r>
              <a:rPr lang="en-US" sz="2800" dirty="0">
                <a:latin typeface="Arial Rounded MT Bold" panose="020F0704030504030204" pitchFamily="34" charset="0"/>
              </a:rPr>
              <a:t>Art, science and literature flourished greatly during their time. </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The </a:t>
            </a:r>
            <a:r>
              <a:rPr lang="en-US" sz="2800" dirty="0">
                <a:latin typeface="Arial Rounded MT Bold" panose="020F0704030504030204" pitchFamily="34" charset="0"/>
              </a:rPr>
              <a:t>iconographic canons of Brahmanical, Jain and Buddhist divinities were perfected and </a:t>
            </a:r>
            <a:r>
              <a:rPr lang="en-US" sz="2800" dirty="0" smtClean="0">
                <a:latin typeface="Arial Rounded MT Bold" panose="020F0704030504030204" pitchFamily="34" charset="0"/>
              </a:rPr>
              <a:t>standardized.</a:t>
            </a:r>
          </a:p>
          <a:p>
            <a:r>
              <a:rPr lang="en-US" sz="2800" baseline="30000" dirty="0" smtClean="0">
                <a:latin typeface="Arial Rounded MT Bold" panose="020F0704030504030204" pitchFamily="34" charset="0"/>
              </a:rPr>
              <a:t>   </a:t>
            </a:r>
            <a:r>
              <a:rPr lang="en-US" sz="2800" dirty="0" smtClean="0">
                <a:latin typeface="Arial Rounded MT Bold" panose="020F0704030504030204" pitchFamily="34" charset="0"/>
              </a:rPr>
              <a:t> Two climax in this era</a:t>
            </a:r>
          </a:p>
          <a:p>
            <a:r>
              <a:rPr lang="en-US" sz="2800" b="1" u="sng" dirty="0" smtClean="0">
                <a:solidFill>
                  <a:srgbClr val="FFC000"/>
                </a:solidFill>
                <a:latin typeface="Arial Rounded MT Bold" panose="020F0704030504030204" pitchFamily="34" charset="0"/>
              </a:rPr>
              <a:t>Architecture</a:t>
            </a:r>
          </a:p>
          <a:p>
            <a:pPr>
              <a:buFont typeface="Wingdings" panose="05000000000000000000" pitchFamily="2" charset="2"/>
              <a:buChar char="v"/>
            </a:pPr>
            <a:r>
              <a:rPr lang="en-US" sz="2800" dirty="0" smtClean="0">
                <a:latin typeface="Arial Rounded MT Bold" panose="020F0704030504030204" pitchFamily="34" charset="0"/>
              </a:rPr>
              <a:t>Cave architecture</a:t>
            </a:r>
          </a:p>
          <a:p>
            <a:pPr>
              <a:buFont typeface="Wingdings" panose="05000000000000000000" pitchFamily="2" charset="2"/>
              <a:buChar char="v"/>
            </a:pPr>
            <a:r>
              <a:rPr lang="en-US" sz="2800" dirty="0" smtClean="0">
                <a:latin typeface="Arial Rounded MT Bold" panose="020F0704030504030204" pitchFamily="34" charset="0"/>
              </a:rPr>
              <a:t>Temple architecture</a:t>
            </a:r>
          </a:p>
          <a:p>
            <a:r>
              <a:rPr lang="en-US" sz="2800" b="1" u="sng" dirty="0" smtClean="0">
                <a:solidFill>
                  <a:srgbClr val="FFC000"/>
                </a:solidFill>
                <a:latin typeface="Arial Rounded MT Bold" panose="020F0704030504030204" pitchFamily="34" charset="0"/>
              </a:rPr>
              <a:t>Sculpture</a:t>
            </a:r>
          </a:p>
          <a:p>
            <a:pPr>
              <a:buFont typeface="Wingdings" panose="05000000000000000000" pitchFamily="2" charset="2"/>
              <a:buChar char="v"/>
            </a:pPr>
            <a:r>
              <a:rPr lang="en-US" sz="2800" dirty="0" smtClean="0">
                <a:latin typeface="Arial Rounded MT Bold" panose="020F0704030504030204" pitchFamily="34" charset="0"/>
              </a:rPr>
              <a:t>Sarnath school of sculpture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3335" y="272955"/>
            <a:ext cx="2612159" cy="2839303"/>
          </a:xfrm>
          <a:prstGeom prst="rect">
            <a:avLst/>
          </a:prstGeom>
        </p:spPr>
      </p:pic>
    </p:spTree>
    <p:extLst>
      <p:ext uri="{BB962C8B-B14F-4D97-AF65-F5344CB8AC3E}">
        <p14:creationId xmlns:p14="http://schemas.microsoft.com/office/powerpoint/2010/main" val="12497247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Guptas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930400"/>
            <a:ext cx="8596668" cy="4512813"/>
          </a:xfrm>
        </p:spPr>
        <p:txBody>
          <a:bodyPr/>
          <a:lstStyle/>
          <a:p>
            <a:r>
              <a:rPr lang="en-US" sz="2400" dirty="0" smtClean="0">
                <a:latin typeface="Arial Rounded MT Bold" panose="020F0704030504030204" pitchFamily="34" charset="0"/>
              </a:rPr>
              <a:t>Brahmanical by religion</a:t>
            </a:r>
          </a:p>
          <a:p>
            <a:r>
              <a:rPr lang="en-US" sz="2400" dirty="0" smtClean="0">
                <a:latin typeface="Arial Rounded MT Bold" panose="020F0704030504030204" pitchFamily="34" charset="0"/>
              </a:rPr>
              <a:t>Showed tolerance towards Jainism and </a:t>
            </a:r>
            <a:r>
              <a:rPr lang="en-US" sz="2400" dirty="0" err="1" smtClean="0">
                <a:latin typeface="Arial Rounded MT Bold" panose="020F0704030504030204" pitchFamily="34" charset="0"/>
              </a:rPr>
              <a:t>Budhhism</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Development of </a:t>
            </a:r>
            <a:r>
              <a:rPr lang="en-US" sz="2400" dirty="0" err="1" smtClean="0">
                <a:latin typeface="Arial Rounded MT Bold" panose="020F0704030504030204" pitchFamily="34" charset="0"/>
              </a:rPr>
              <a:t>Hinudism</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Mainly Three deities of Hinduism</a:t>
            </a:r>
          </a:p>
          <a:p>
            <a:pPr>
              <a:buFont typeface="+mj-lt"/>
              <a:buAutoNum type="arabicPeriod"/>
            </a:pPr>
            <a:r>
              <a:rPr lang="en-US" sz="2400" dirty="0" smtClean="0">
                <a:solidFill>
                  <a:srgbClr val="FFC000"/>
                </a:solidFill>
                <a:latin typeface="Arial Rounded MT Bold" panose="020F0704030504030204" pitchFamily="34" charset="0"/>
              </a:rPr>
              <a:t>Vishnu</a:t>
            </a:r>
            <a:r>
              <a:rPr lang="en-US" sz="2400" dirty="0" smtClean="0">
                <a:latin typeface="Arial Rounded MT Bold" panose="020F0704030504030204" pitchFamily="34" charset="0"/>
              </a:rPr>
              <a:t>-Northern and central India</a:t>
            </a:r>
          </a:p>
          <a:p>
            <a:pPr>
              <a:buFont typeface="+mj-lt"/>
              <a:buAutoNum type="arabicPeriod"/>
            </a:pPr>
            <a:r>
              <a:rPr lang="en-US" sz="2400" dirty="0" smtClean="0">
                <a:solidFill>
                  <a:srgbClr val="FFC000"/>
                </a:solidFill>
                <a:latin typeface="Arial Rounded MT Bold" panose="020F0704030504030204" pitchFamily="34" charset="0"/>
              </a:rPr>
              <a:t>Shiv-</a:t>
            </a:r>
            <a:r>
              <a:rPr lang="en-US" sz="2400" dirty="0" smtClean="0">
                <a:latin typeface="Arial Rounded MT Bold" panose="020F0704030504030204" pitchFamily="34" charset="0"/>
              </a:rPr>
              <a:t>Southern India</a:t>
            </a:r>
          </a:p>
          <a:p>
            <a:pPr>
              <a:buFont typeface="+mj-lt"/>
              <a:buAutoNum type="arabicPeriod"/>
            </a:pPr>
            <a:r>
              <a:rPr lang="en-US" sz="2400" dirty="0" smtClean="0">
                <a:solidFill>
                  <a:srgbClr val="FFC000"/>
                </a:solidFill>
                <a:latin typeface="Arial Rounded MT Bold" panose="020F0704030504030204" pitchFamily="34" charset="0"/>
              </a:rPr>
              <a:t>Shakti</a:t>
            </a:r>
            <a:r>
              <a:rPr lang="en-US" sz="2400" dirty="0" smtClean="0">
                <a:latin typeface="Arial Rounded MT Bold" panose="020F0704030504030204" pitchFamily="34" charset="0"/>
              </a:rPr>
              <a:t>-Bengal and eastern India, Malabar region of </a:t>
            </a:r>
            <a:r>
              <a:rPr lang="en-US" sz="2400" dirty="0" err="1" smtClean="0">
                <a:latin typeface="Arial Rounded MT Bold" panose="020F0704030504030204" pitchFamily="34" charset="0"/>
              </a:rPr>
              <a:t>kerala</a:t>
            </a:r>
            <a:endParaRPr lang="en-US" sz="2400" dirty="0" smtClean="0">
              <a:latin typeface="Arial Rounded MT Bold" panose="020F07040305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979" y="312678"/>
            <a:ext cx="3278969" cy="3235443"/>
          </a:xfrm>
          <a:prstGeom prst="rect">
            <a:avLst/>
          </a:prstGeom>
        </p:spPr>
      </p:pic>
    </p:spTree>
    <p:extLst>
      <p:ext uri="{BB962C8B-B14F-4D97-AF65-F5344CB8AC3E}">
        <p14:creationId xmlns:p14="http://schemas.microsoft.com/office/powerpoint/2010/main" val="2292847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1397"/>
            <a:ext cx="8596668" cy="1320800"/>
          </a:xfrm>
        </p:spPr>
        <p:txBody>
          <a:bodyPr/>
          <a:lstStyle/>
          <a:p>
            <a:pPr algn="ctr"/>
            <a:r>
              <a:rPr lang="en-US" b="1" u="sng" dirty="0" smtClean="0">
                <a:latin typeface="Arial Rounded MT Bold" panose="020F0704030504030204" pitchFamily="34" charset="0"/>
              </a:rPr>
              <a:t>Cave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187355"/>
            <a:ext cx="8596668" cy="4499165"/>
          </a:xfrm>
        </p:spPr>
        <p:txBody>
          <a:bodyPr>
            <a:noAutofit/>
          </a:bodyPr>
          <a:lstStyle/>
          <a:p>
            <a:r>
              <a:rPr lang="en-US" sz="2400" dirty="0" smtClean="0">
                <a:latin typeface="Arial Rounded MT Bold" panose="020F0704030504030204" pitchFamily="34" charset="0"/>
              </a:rPr>
              <a:t>Earliest rock cut caves-by Asoka(around 270 B.C.) and his grandson </a:t>
            </a:r>
            <a:r>
              <a:rPr lang="en-US" sz="2400" dirty="0" err="1" smtClean="0">
                <a:latin typeface="Arial Rounded MT Bold" panose="020F0704030504030204" pitchFamily="34" charset="0"/>
              </a:rPr>
              <a:t>Dasharatha</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Early caves-excavated on wooden models</a:t>
            </a:r>
          </a:p>
          <a:p>
            <a:r>
              <a:rPr lang="en-US" sz="2400" dirty="0" err="1" smtClean="0">
                <a:latin typeface="Arial Rounded MT Bold" panose="020F0704030504030204" pitchFamily="34" charset="0"/>
              </a:rPr>
              <a:t>Standardised</a:t>
            </a:r>
            <a:r>
              <a:rPr lang="en-US" sz="2400" dirty="0" smtClean="0">
                <a:latin typeface="Arial Rounded MT Bold" panose="020F0704030504030204" pitchFamily="34" charset="0"/>
              </a:rPr>
              <a:t> religious meeting places</a:t>
            </a:r>
          </a:p>
          <a:p>
            <a:r>
              <a:rPr lang="en-US" sz="2400" dirty="0" smtClean="0">
                <a:latin typeface="Arial Rounded MT Bold" panose="020F0704030504030204" pitchFamily="34" charset="0"/>
              </a:rPr>
              <a:t>Ex-</a:t>
            </a:r>
            <a:r>
              <a:rPr lang="en-US" sz="2400" dirty="0" err="1" smtClean="0">
                <a:latin typeface="Arial Rounded MT Bold" panose="020F0704030504030204" pitchFamily="34" charset="0"/>
              </a:rPr>
              <a:t>Barabar</a:t>
            </a:r>
            <a:r>
              <a:rPr lang="en-US" sz="2400" dirty="0" smtClean="0">
                <a:latin typeface="Arial Rounded MT Bold" panose="020F0704030504030204" pitchFamily="34" charset="0"/>
              </a:rPr>
              <a:t> caves and </a:t>
            </a:r>
            <a:r>
              <a:rPr lang="en-US" sz="2400" dirty="0" err="1" smtClean="0">
                <a:latin typeface="Arial Rounded MT Bold" panose="020F0704030504030204" pitchFamily="34" charset="0"/>
              </a:rPr>
              <a:t>Nagarjun</a:t>
            </a:r>
            <a:r>
              <a:rPr lang="en-US" sz="2400" dirty="0" smtClean="0">
                <a:latin typeface="Arial Rounded MT Bold" panose="020F0704030504030204" pitchFamily="34" charset="0"/>
              </a:rPr>
              <a:t> I caves</a:t>
            </a:r>
          </a:p>
          <a:p>
            <a:r>
              <a:rPr lang="en-US" sz="2400" dirty="0" smtClean="0">
                <a:latin typeface="Arial Rounded MT Bold" panose="020F0704030504030204" pitchFamily="34" charset="0"/>
              </a:rPr>
              <a:t>Inner walls-finely polished</a:t>
            </a:r>
          </a:p>
          <a:p>
            <a:r>
              <a:rPr lang="en-US" sz="2400" dirty="0" smtClean="0">
                <a:latin typeface="Arial Rounded MT Bold" panose="020F0704030504030204" pitchFamily="34" charset="0"/>
              </a:rPr>
              <a:t>Later cave temples and </a:t>
            </a:r>
            <a:r>
              <a:rPr lang="en-US" sz="2400" dirty="0" err="1" smtClean="0">
                <a:latin typeface="Arial Rounded MT Bold" panose="020F0704030504030204" pitchFamily="34" charset="0"/>
              </a:rPr>
              <a:t>monestries</a:t>
            </a:r>
            <a:r>
              <a:rPr lang="en-US" sz="2400" dirty="0" smtClean="0">
                <a:latin typeface="Arial Rounded MT Bold" panose="020F0704030504030204" pitchFamily="34" charset="0"/>
              </a:rPr>
              <a:t> found in many parts of India.</a:t>
            </a:r>
          </a:p>
          <a:p>
            <a:r>
              <a:rPr lang="en-US" sz="2400" dirty="0" smtClean="0">
                <a:latin typeface="Arial Rounded MT Bold" panose="020F0704030504030204" pitchFamily="34" charset="0"/>
              </a:rPr>
              <a:t>West Deccan-under </a:t>
            </a:r>
            <a:r>
              <a:rPr lang="en-US" sz="2400" dirty="0" err="1" smtClean="0">
                <a:latin typeface="Arial Rounded MT Bold" panose="020F0704030504030204" pitchFamily="34" charset="0"/>
              </a:rPr>
              <a:t>Satvahana</a:t>
            </a:r>
            <a:r>
              <a:rPr lang="en-US" sz="2400" dirty="0" smtClean="0">
                <a:latin typeface="Arial Rounded MT Bold" panose="020F0704030504030204" pitchFamily="34" charset="0"/>
              </a:rPr>
              <a:t> rulers-largest and most famous artificial caves were excavated.</a:t>
            </a:r>
          </a:p>
          <a:p>
            <a:r>
              <a:rPr lang="en-US" sz="2400" dirty="0" smtClean="0">
                <a:latin typeface="Arial Rounded MT Bold" panose="020F0704030504030204" pitchFamily="34" charset="0"/>
              </a:rPr>
              <a:t>Eventually this rock cut architecture developed into powerful and popular architectural style.</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25715312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Phases of c</a:t>
            </a:r>
            <a:r>
              <a:rPr lang="en-US" b="1" u="sng" dirty="0">
                <a:latin typeface="Arial Rounded MT Bold" panose="020F0704030504030204" pitchFamily="34" charset="0"/>
              </a:rPr>
              <a:t>ave</a:t>
            </a:r>
            <a:r>
              <a:rPr lang="en-US" b="1" u="sng" dirty="0" smtClean="0">
                <a:latin typeface="Arial Rounded MT Bold" panose="020F0704030504030204" pitchFamily="34" charset="0"/>
              </a:rPr>
              <a:t>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1610437"/>
            <a:ext cx="8725973" cy="4430926"/>
          </a:xfrm>
        </p:spPr>
        <p:txBody>
          <a:bodyPr>
            <a:normAutofit/>
          </a:bodyPr>
          <a:lstStyle/>
          <a:p>
            <a:r>
              <a:rPr lang="en-US" sz="2400" dirty="0" smtClean="0">
                <a:latin typeface="Arial Rounded MT Bold" panose="020F0704030504030204" pitchFamily="34" charset="0"/>
              </a:rPr>
              <a:t>3 definite phases</a:t>
            </a:r>
          </a:p>
          <a:p>
            <a:pPr marL="457200" indent="-457200">
              <a:buFont typeface="+mj-lt"/>
              <a:buAutoNum type="arabicPeriod"/>
            </a:pPr>
            <a:r>
              <a:rPr lang="en-US" sz="2400" u="sng" dirty="0" smtClean="0">
                <a:solidFill>
                  <a:srgbClr val="FFC000"/>
                </a:solidFill>
                <a:latin typeface="Arial Rounded MT Bold" panose="020F0704030504030204" pitchFamily="34" charset="0"/>
              </a:rPr>
              <a:t>1</a:t>
            </a:r>
            <a:r>
              <a:rPr lang="en-US" sz="2400" u="sng" baseline="30000" dirty="0" smtClean="0">
                <a:solidFill>
                  <a:srgbClr val="FFC000"/>
                </a:solidFill>
                <a:latin typeface="Arial Rounded MT Bold" panose="020F0704030504030204" pitchFamily="34" charset="0"/>
              </a:rPr>
              <a:t>st</a:t>
            </a:r>
            <a:r>
              <a:rPr lang="en-US" sz="2400" u="sng" dirty="0" smtClean="0">
                <a:solidFill>
                  <a:srgbClr val="FFC000"/>
                </a:solidFill>
                <a:latin typeface="Arial Rounded MT Bold" panose="020F0704030504030204" pitchFamily="34" charset="0"/>
              </a:rPr>
              <a:t> phase or earliest phase-2</a:t>
            </a:r>
            <a:r>
              <a:rPr lang="en-US" sz="2400" u="sng" baseline="30000" dirty="0" smtClean="0">
                <a:solidFill>
                  <a:srgbClr val="FFC000"/>
                </a:solidFill>
                <a:latin typeface="Arial Rounded MT Bold" panose="020F0704030504030204" pitchFamily="34" charset="0"/>
              </a:rPr>
              <a:t>nd</a:t>
            </a:r>
            <a:r>
              <a:rPr lang="en-US" sz="2400" u="sng" dirty="0" smtClean="0">
                <a:solidFill>
                  <a:srgbClr val="FFC000"/>
                </a:solidFill>
                <a:latin typeface="Arial Rounded MT Bold" panose="020F0704030504030204" pitchFamily="34" charset="0"/>
              </a:rPr>
              <a:t> B.C. to 2</a:t>
            </a:r>
            <a:r>
              <a:rPr lang="en-US" sz="2400" u="sng" baseline="30000" dirty="0" smtClean="0">
                <a:solidFill>
                  <a:srgbClr val="FFC000"/>
                </a:solidFill>
                <a:latin typeface="Arial Rounded MT Bold" panose="020F0704030504030204" pitchFamily="34" charset="0"/>
              </a:rPr>
              <a:t>nd</a:t>
            </a:r>
            <a:r>
              <a:rPr lang="en-US" sz="2400" u="sng" dirty="0" smtClean="0">
                <a:solidFill>
                  <a:srgbClr val="FFC000"/>
                </a:solidFill>
                <a:latin typeface="Arial Rounded MT Bold" panose="020F0704030504030204" pitchFamily="34" charset="0"/>
              </a:rPr>
              <a:t> A.D</a:t>
            </a:r>
            <a:r>
              <a:rPr lang="en-US" sz="2400" dirty="0" smtClean="0">
                <a:latin typeface="Arial Rounded MT Bold" panose="020F0704030504030204" pitchFamily="34" charset="0"/>
              </a:rPr>
              <a:t>.</a:t>
            </a:r>
          </a:p>
          <a:p>
            <a:pPr>
              <a:buFont typeface="Wingdings" panose="05000000000000000000" pitchFamily="2" charset="2"/>
              <a:buChar char="v"/>
            </a:pPr>
            <a:r>
              <a:rPr lang="en-US" sz="2400" dirty="0" smtClean="0">
                <a:latin typeface="Arial Rounded MT Bold" panose="020F0704030504030204" pitchFamily="34" charset="0"/>
              </a:rPr>
              <a:t>Related exclusively to early </a:t>
            </a:r>
            <a:r>
              <a:rPr lang="en-US" sz="2400" dirty="0" err="1" smtClean="0">
                <a:latin typeface="Arial Rounded MT Bold" panose="020F0704030504030204" pitchFamily="34" charset="0"/>
              </a:rPr>
              <a:t>budhhism</a:t>
            </a:r>
            <a:endParaRPr lang="en-US" sz="2400" dirty="0" smtClean="0">
              <a:latin typeface="Arial Rounded MT Bold" panose="020F0704030504030204" pitchFamily="34" charset="0"/>
            </a:endParaRPr>
          </a:p>
          <a:p>
            <a:pPr>
              <a:buFont typeface="Wingdings" panose="05000000000000000000" pitchFamily="2" charset="2"/>
              <a:buChar char="v"/>
            </a:pPr>
            <a:r>
              <a:rPr lang="en-US" sz="2400" dirty="0" smtClean="0">
                <a:latin typeface="Arial Rounded MT Bold" panose="020F0704030504030204" pitchFamily="34" charset="0"/>
              </a:rPr>
              <a:t>Buddha was represented symbolically</a:t>
            </a:r>
          </a:p>
          <a:p>
            <a:pPr>
              <a:buFont typeface="Wingdings" panose="05000000000000000000" pitchFamily="2" charset="2"/>
              <a:buChar char="v"/>
            </a:pPr>
            <a:r>
              <a:rPr lang="en-US" sz="2400" dirty="0" smtClean="0">
                <a:latin typeface="Arial Rounded MT Bold" panose="020F0704030504030204" pitchFamily="34" charset="0"/>
              </a:rPr>
              <a:t>Major excavations-chaitya and </a:t>
            </a:r>
            <a:r>
              <a:rPr lang="en-US" sz="2400" dirty="0" err="1" smtClean="0">
                <a:latin typeface="Arial Rounded MT Bold" panose="020F0704030504030204" pitchFamily="34" charset="0"/>
              </a:rPr>
              <a:t>vihar</a:t>
            </a:r>
            <a:endParaRPr lang="en-US" sz="2400" dirty="0" smtClean="0">
              <a:latin typeface="Arial Rounded MT Bold" panose="020F0704030504030204" pitchFamily="34" charset="0"/>
            </a:endParaRPr>
          </a:p>
          <a:p>
            <a:pPr>
              <a:buFont typeface="Wingdings" panose="05000000000000000000" pitchFamily="2" charset="2"/>
              <a:buChar char="v"/>
            </a:pPr>
            <a:r>
              <a:rPr lang="en-US" sz="2400" dirty="0" err="1" smtClean="0">
                <a:latin typeface="Arial Rounded MT Bold" panose="020F0704030504030204" pitchFamily="34" charset="0"/>
              </a:rPr>
              <a:t>Practised</a:t>
            </a:r>
            <a:r>
              <a:rPr lang="en-US" sz="2400" dirty="0" smtClean="0">
                <a:latin typeface="Arial Rounded MT Bold" panose="020F0704030504030204" pitchFamily="34" charset="0"/>
              </a:rPr>
              <a:t> in less </a:t>
            </a:r>
            <a:r>
              <a:rPr lang="en-US" sz="2400" dirty="0" err="1" smtClean="0">
                <a:latin typeface="Arial Rounded MT Bold" panose="020F0704030504030204" pitchFamily="34" charset="0"/>
              </a:rPr>
              <a:t>permamnent</a:t>
            </a:r>
            <a:r>
              <a:rPr lang="en-US" sz="2400" dirty="0" smtClean="0">
                <a:latin typeface="Arial Rounded MT Bold" panose="020F0704030504030204" pitchFamily="34" charset="0"/>
              </a:rPr>
              <a:t> materials like wood.</a:t>
            </a:r>
          </a:p>
          <a:p>
            <a:pPr>
              <a:buFont typeface="Wingdings" panose="05000000000000000000" pitchFamily="2" charset="2"/>
              <a:buChar char="v"/>
            </a:pPr>
            <a:r>
              <a:rPr lang="en-US" sz="2400" dirty="0" smtClean="0">
                <a:latin typeface="Arial Rounded MT Bold" panose="020F0704030504030204" pitchFamily="34" charset="0"/>
              </a:rPr>
              <a:t>Ex-</a:t>
            </a:r>
            <a:r>
              <a:rPr lang="en-US" sz="2400" dirty="0" err="1" smtClean="0">
                <a:latin typeface="Arial Rounded MT Bold" panose="020F0704030504030204" pitchFamily="34" charset="0"/>
              </a:rPr>
              <a:t>karla,kanheri,Nasik,Bhaja,Bedsa</a:t>
            </a:r>
            <a:r>
              <a:rPr lang="en-US" sz="2400" dirty="0" smtClean="0">
                <a:latin typeface="Arial Rounded MT Bold" panose="020F0704030504030204" pitchFamily="34" charset="0"/>
              </a:rPr>
              <a:t> caves.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542" y="2531056"/>
            <a:ext cx="3457366" cy="2589687"/>
          </a:xfrm>
          <a:prstGeom prst="rect">
            <a:avLst/>
          </a:prstGeom>
        </p:spPr>
      </p:pic>
    </p:spTree>
    <p:extLst>
      <p:ext uri="{BB962C8B-B14F-4D97-AF65-F5344CB8AC3E}">
        <p14:creationId xmlns:p14="http://schemas.microsoft.com/office/powerpoint/2010/main" val="24755791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356" y="1160059"/>
            <a:ext cx="8884692" cy="6168787"/>
          </a:xfrm>
        </p:spPr>
        <p:txBody>
          <a:bodyPr>
            <a:normAutofit/>
          </a:bodyPr>
          <a:lstStyle/>
          <a:p>
            <a:pPr marL="0" indent="0">
              <a:buNone/>
            </a:pPr>
            <a:r>
              <a:rPr lang="en-US" sz="2600" b="1" u="sng" dirty="0">
                <a:solidFill>
                  <a:srgbClr val="FFC000"/>
                </a:solidFill>
                <a:latin typeface="Arial Rounded MT Bold" panose="020F0704030504030204" pitchFamily="34" charset="0"/>
              </a:rPr>
              <a:t>2</a:t>
            </a:r>
            <a:r>
              <a:rPr lang="en-US" sz="2600" b="1" u="sng" baseline="30000" dirty="0">
                <a:solidFill>
                  <a:srgbClr val="FFC000"/>
                </a:solidFill>
                <a:latin typeface="Arial Rounded MT Bold" panose="020F0704030504030204" pitchFamily="34" charset="0"/>
              </a:rPr>
              <a:t>nd</a:t>
            </a:r>
            <a:r>
              <a:rPr lang="en-US" sz="2600" b="1" u="sng" dirty="0">
                <a:solidFill>
                  <a:srgbClr val="FFC000"/>
                </a:solidFill>
                <a:latin typeface="Arial Rounded MT Bold" panose="020F0704030504030204" pitchFamily="34" charset="0"/>
              </a:rPr>
              <a:t> phase-5</a:t>
            </a:r>
            <a:r>
              <a:rPr lang="en-US" sz="2600" b="1" u="sng" baseline="30000" dirty="0">
                <a:solidFill>
                  <a:srgbClr val="FFC000"/>
                </a:solidFill>
                <a:latin typeface="Arial Rounded MT Bold" panose="020F0704030504030204" pitchFamily="34" charset="0"/>
              </a:rPr>
              <a:t>th</a:t>
            </a:r>
            <a:r>
              <a:rPr lang="en-US" sz="2600" b="1" u="sng" dirty="0">
                <a:solidFill>
                  <a:srgbClr val="FFC000"/>
                </a:solidFill>
                <a:latin typeface="Arial Rounded MT Bold" panose="020F0704030504030204" pitchFamily="34" charset="0"/>
              </a:rPr>
              <a:t> to 7</a:t>
            </a:r>
            <a:r>
              <a:rPr lang="en-US" sz="2600" b="1" u="sng" baseline="30000" dirty="0">
                <a:solidFill>
                  <a:srgbClr val="FFC000"/>
                </a:solidFill>
                <a:latin typeface="Arial Rounded MT Bold" panose="020F0704030504030204" pitchFamily="34" charset="0"/>
              </a:rPr>
              <a:t>th</a:t>
            </a:r>
            <a:r>
              <a:rPr lang="en-US" sz="2600" b="1" u="sng" dirty="0">
                <a:solidFill>
                  <a:srgbClr val="FFC000"/>
                </a:solidFill>
                <a:latin typeface="Arial Rounded MT Bold" panose="020F0704030504030204" pitchFamily="34" charset="0"/>
              </a:rPr>
              <a:t> </a:t>
            </a:r>
            <a:r>
              <a:rPr lang="en-US" sz="2600" b="1" u="sng" dirty="0" smtClean="0">
                <a:solidFill>
                  <a:srgbClr val="FFC000"/>
                </a:solidFill>
                <a:latin typeface="Arial Rounded MT Bold" panose="020F0704030504030204" pitchFamily="34" charset="0"/>
              </a:rPr>
              <a:t>century</a:t>
            </a:r>
          </a:p>
          <a:p>
            <a:pPr>
              <a:buFont typeface="Wingdings" panose="05000000000000000000" pitchFamily="2" charset="2"/>
              <a:buChar char="v"/>
            </a:pPr>
            <a:r>
              <a:rPr lang="en-US" sz="2600" dirty="0" smtClean="0">
                <a:latin typeface="Arial Rounded MT Bold" panose="020F0704030504030204" pitchFamily="34" charset="0"/>
              </a:rPr>
              <a:t>Elimination of timber</a:t>
            </a:r>
          </a:p>
          <a:p>
            <a:pPr>
              <a:buFont typeface="Wingdings" panose="05000000000000000000" pitchFamily="2" charset="2"/>
              <a:buChar char="v"/>
            </a:pPr>
            <a:r>
              <a:rPr lang="en-US" sz="2600" dirty="0" smtClean="0">
                <a:latin typeface="Arial Rounded MT Bold" panose="020F0704030504030204" pitchFamily="34" charset="0"/>
              </a:rPr>
              <a:t>Introduction of the image of the Buddha </a:t>
            </a:r>
          </a:p>
          <a:p>
            <a:pPr>
              <a:buFont typeface="Wingdings" panose="05000000000000000000" pitchFamily="2" charset="2"/>
              <a:buChar char="v"/>
            </a:pPr>
            <a:r>
              <a:rPr lang="en-US" sz="2600" dirty="0" smtClean="0">
                <a:latin typeface="Arial Rounded MT Bold" panose="020F0704030504030204" pitchFamily="34" charset="0"/>
              </a:rPr>
              <a:t>The plan of excavations-specially for chaitya remained the same as before.</a:t>
            </a:r>
          </a:p>
          <a:p>
            <a:pPr>
              <a:buFont typeface="Wingdings" panose="05000000000000000000" pitchFamily="2" charset="2"/>
              <a:buChar char="v"/>
            </a:pPr>
            <a:r>
              <a:rPr lang="en-US" sz="2600" dirty="0" err="1" smtClean="0">
                <a:latin typeface="Arial Rounded MT Bold" panose="020F0704030504030204" pitchFamily="34" charset="0"/>
              </a:rPr>
              <a:t>Vihar</a:t>
            </a:r>
            <a:r>
              <a:rPr lang="en-US" sz="2600" dirty="0" smtClean="0">
                <a:latin typeface="Arial Rounded MT Bold" panose="020F0704030504030204" pitchFamily="34" charset="0"/>
              </a:rPr>
              <a:t> - some changes-housed the image of </a:t>
            </a:r>
            <a:r>
              <a:rPr lang="en-US" sz="2600" dirty="0" err="1" smtClean="0">
                <a:latin typeface="Arial Rounded MT Bold" panose="020F0704030504030204" pitchFamily="34" charset="0"/>
              </a:rPr>
              <a:t>Budhha</a:t>
            </a:r>
            <a:endParaRPr lang="en-US" sz="2600" dirty="0">
              <a:latin typeface="Arial Rounded MT Bold" panose="020F0704030504030204" pitchFamily="34" charset="0"/>
            </a:endParaRPr>
          </a:p>
          <a:p>
            <a:pPr marL="0" indent="0">
              <a:buNone/>
            </a:pPr>
            <a:r>
              <a:rPr lang="en-US" sz="2600" b="1" u="sng" dirty="0">
                <a:solidFill>
                  <a:srgbClr val="FFC000"/>
                </a:solidFill>
                <a:latin typeface="Arial Rounded MT Bold" panose="020F0704030504030204" pitchFamily="34" charset="0"/>
              </a:rPr>
              <a:t>3</a:t>
            </a:r>
            <a:r>
              <a:rPr lang="en-US" sz="2600" b="1" u="sng" baseline="30000" dirty="0">
                <a:solidFill>
                  <a:srgbClr val="FFC000"/>
                </a:solidFill>
                <a:latin typeface="Arial Rounded MT Bold" panose="020F0704030504030204" pitchFamily="34" charset="0"/>
              </a:rPr>
              <a:t>rd</a:t>
            </a:r>
            <a:r>
              <a:rPr lang="en-US" sz="2600" b="1" u="sng" dirty="0">
                <a:solidFill>
                  <a:srgbClr val="FFC000"/>
                </a:solidFill>
                <a:latin typeface="Arial Rounded MT Bold" panose="020F0704030504030204" pitchFamily="34" charset="0"/>
              </a:rPr>
              <a:t> phase-or the last phase-7</a:t>
            </a:r>
            <a:r>
              <a:rPr lang="en-US" sz="2600" b="1" u="sng" baseline="30000" dirty="0">
                <a:solidFill>
                  <a:srgbClr val="FFC000"/>
                </a:solidFill>
                <a:latin typeface="Arial Rounded MT Bold" panose="020F0704030504030204" pitchFamily="34" charset="0"/>
              </a:rPr>
              <a:t>th</a:t>
            </a:r>
            <a:r>
              <a:rPr lang="en-US" sz="2600" b="1" u="sng" dirty="0">
                <a:solidFill>
                  <a:srgbClr val="FFC000"/>
                </a:solidFill>
                <a:latin typeface="Arial Rounded MT Bold" panose="020F0704030504030204" pitchFamily="34" charset="0"/>
              </a:rPr>
              <a:t> to 10</a:t>
            </a:r>
            <a:r>
              <a:rPr lang="en-US" sz="2600" b="1" u="sng" baseline="30000" dirty="0">
                <a:solidFill>
                  <a:srgbClr val="FFC000"/>
                </a:solidFill>
                <a:latin typeface="Arial Rounded MT Bold" panose="020F0704030504030204" pitchFamily="34" charset="0"/>
              </a:rPr>
              <a:t>th</a:t>
            </a:r>
            <a:r>
              <a:rPr lang="en-US" sz="2600" b="1" u="sng" dirty="0">
                <a:solidFill>
                  <a:srgbClr val="FFC000"/>
                </a:solidFill>
                <a:latin typeface="Arial Rounded MT Bold" panose="020F0704030504030204" pitchFamily="34" charset="0"/>
              </a:rPr>
              <a:t> century</a:t>
            </a:r>
            <a:r>
              <a:rPr lang="en-US" sz="2600" b="1" u="sng" dirty="0" smtClean="0">
                <a:solidFill>
                  <a:srgbClr val="FFC000"/>
                </a:solidFill>
                <a:latin typeface="Arial Rounded MT Bold" panose="020F0704030504030204" pitchFamily="34" charset="0"/>
              </a:rPr>
              <a:t>.</a:t>
            </a:r>
          </a:p>
          <a:p>
            <a:pPr>
              <a:buFont typeface="Wingdings" panose="05000000000000000000" pitchFamily="2" charset="2"/>
              <a:buChar char="v"/>
            </a:pPr>
            <a:r>
              <a:rPr lang="en-US" sz="2600" dirty="0" smtClean="0">
                <a:latin typeface="Arial Rounded MT Bold" panose="020F0704030504030204" pitchFamily="34" charset="0"/>
              </a:rPr>
              <a:t>The </a:t>
            </a:r>
            <a:r>
              <a:rPr lang="en-US" sz="2600" dirty="0" err="1" smtClean="0">
                <a:latin typeface="Arial Rounded MT Bold" panose="020F0704030504030204" pitchFamily="34" charset="0"/>
              </a:rPr>
              <a:t>hindus</a:t>
            </a:r>
            <a:r>
              <a:rPr lang="en-US" sz="2600" dirty="0" smtClean="0">
                <a:latin typeface="Arial Rounded MT Bold" panose="020F0704030504030204" pitchFamily="34" charset="0"/>
              </a:rPr>
              <a:t> and Jains extended the Buddhist architectural tradition</a:t>
            </a:r>
          </a:p>
          <a:p>
            <a:pPr>
              <a:buFont typeface="Wingdings" panose="05000000000000000000" pitchFamily="2" charset="2"/>
              <a:buChar char="v"/>
            </a:pPr>
            <a:r>
              <a:rPr lang="en-US" sz="2600" dirty="0" smtClean="0">
                <a:latin typeface="Arial Rounded MT Bold" panose="020F0704030504030204" pitchFamily="34" charset="0"/>
              </a:rPr>
              <a:t>With some modifications-suitable to their rituals</a:t>
            </a: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5660125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04967"/>
            <a:ext cx="8712326" cy="5827594"/>
          </a:xfrm>
        </p:spPr>
        <p:txBody>
          <a:bodyPr>
            <a:normAutofit/>
          </a:bodyPr>
          <a:lstStyle/>
          <a:p>
            <a:pPr marL="0" indent="0">
              <a:buNone/>
            </a:pPr>
            <a:r>
              <a:rPr lang="en-US" sz="2400" b="1" i="1" u="sng" dirty="0">
                <a:solidFill>
                  <a:schemeClr val="accent2">
                    <a:lumMod val="60000"/>
                    <a:lumOff val="40000"/>
                  </a:schemeClr>
                </a:solidFill>
                <a:latin typeface="Arial Rounded MT Bold" panose="020F0704030504030204" pitchFamily="34" charset="0"/>
              </a:rPr>
              <a:t>Dravidian cave </a:t>
            </a:r>
            <a:r>
              <a:rPr lang="en-US" sz="2400" b="1" i="1" u="sng" dirty="0" smtClean="0">
                <a:solidFill>
                  <a:schemeClr val="accent2">
                    <a:lumMod val="60000"/>
                    <a:lumOff val="40000"/>
                  </a:schemeClr>
                </a:solidFill>
                <a:latin typeface="Arial Rounded MT Bold" panose="020F0704030504030204" pitchFamily="34" charset="0"/>
              </a:rPr>
              <a:t>architecture</a:t>
            </a:r>
          </a:p>
          <a:p>
            <a:pPr marL="0" indent="0">
              <a:buNone/>
            </a:pPr>
            <a:endParaRPr lang="en-US" b="1" i="1" u="sng" dirty="0">
              <a:solidFill>
                <a:srgbClr val="00B0F0"/>
              </a:solidFill>
              <a:latin typeface="Arial Rounded MT Bold" panose="020F0704030504030204" pitchFamily="34" charset="0"/>
            </a:endParaRPr>
          </a:p>
          <a:p>
            <a:pPr marL="0" indent="0">
              <a:buNone/>
            </a:pPr>
            <a:endParaRPr lang="en-US" b="1" i="1" u="sng" dirty="0" smtClean="0">
              <a:solidFill>
                <a:srgbClr val="00B0F0"/>
              </a:solidFill>
              <a:latin typeface="Arial Rounded MT Bold" panose="020F0704030504030204" pitchFamily="34" charset="0"/>
            </a:endParaRPr>
          </a:p>
          <a:p>
            <a:pPr marL="0" indent="0">
              <a:buNone/>
            </a:pPr>
            <a:endParaRPr lang="en-US" b="1" i="1" u="sng" dirty="0">
              <a:solidFill>
                <a:srgbClr val="00B0F0"/>
              </a:solidFill>
              <a:latin typeface="Arial Rounded MT Bold" panose="020F0704030504030204" pitchFamily="34" charset="0"/>
            </a:endParaRPr>
          </a:p>
          <a:p>
            <a:pPr marL="0" indent="0">
              <a:buNone/>
            </a:pPr>
            <a:endParaRPr lang="en-US" b="1" i="1" u="sng" dirty="0" smtClean="0">
              <a:solidFill>
                <a:srgbClr val="00B0F0"/>
              </a:solidFill>
              <a:latin typeface="Arial Rounded MT Bold" panose="020F0704030504030204" pitchFamily="34" charset="0"/>
            </a:endParaRPr>
          </a:p>
          <a:p>
            <a:pPr marL="0" indent="0">
              <a:buNone/>
            </a:pPr>
            <a:endParaRPr lang="en-US" b="1" i="1" u="sng" dirty="0">
              <a:solidFill>
                <a:srgbClr val="00B0F0"/>
              </a:solidFill>
              <a:latin typeface="Arial Rounded MT Bold" panose="020F0704030504030204" pitchFamily="34" charset="0"/>
            </a:endParaRPr>
          </a:p>
          <a:p>
            <a:pPr marL="0" indent="0">
              <a:buNone/>
            </a:pPr>
            <a:endParaRPr lang="en-US" b="1" i="1" u="sng" dirty="0" smtClean="0">
              <a:solidFill>
                <a:srgbClr val="00B0F0"/>
              </a:solidFill>
              <a:latin typeface="Arial Rounded MT Bold" panose="020F0704030504030204" pitchFamily="34" charset="0"/>
            </a:endParaRPr>
          </a:p>
          <a:p>
            <a:pPr marL="0" indent="0">
              <a:buNone/>
            </a:pPr>
            <a:endParaRPr lang="en-US" b="1" i="1" u="sng" dirty="0">
              <a:solidFill>
                <a:srgbClr val="00B0F0"/>
              </a:solidFill>
              <a:latin typeface="Arial Rounded MT Bold" panose="020F0704030504030204" pitchFamily="34" charset="0"/>
            </a:endParaRPr>
          </a:p>
          <a:p>
            <a:pPr marL="0" indent="0">
              <a:buNone/>
            </a:pPr>
            <a:endParaRPr lang="en-US" b="1" i="1" u="sng" dirty="0">
              <a:solidFill>
                <a:srgbClr val="00B0F0"/>
              </a:solidFill>
              <a:latin typeface="Arial Rounded MT Bold" panose="020F0704030504030204" pitchFamily="34" charset="0"/>
            </a:endParaRPr>
          </a:p>
          <a:p>
            <a:r>
              <a:rPr lang="en-US" sz="2400" dirty="0">
                <a:latin typeface="Arial Rounded MT Bold" panose="020F0704030504030204" pitchFamily="34" charset="0"/>
              </a:rPr>
              <a:t>Dominant features-</a:t>
            </a:r>
          </a:p>
          <a:p>
            <a:pPr>
              <a:buFont typeface="+mj-lt"/>
              <a:buAutoNum type="arabicPeriod"/>
            </a:pPr>
            <a:r>
              <a:rPr lang="en-US" sz="2400" dirty="0">
                <a:solidFill>
                  <a:schemeClr val="accent4">
                    <a:lumMod val="60000"/>
                    <a:lumOff val="40000"/>
                  </a:schemeClr>
                </a:solidFill>
                <a:latin typeface="Arial Rounded MT Bold" panose="020F0704030504030204" pitchFamily="34" charset="0"/>
              </a:rPr>
              <a:t>The </a:t>
            </a:r>
            <a:r>
              <a:rPr lang="en-US" sz="2400" dirty="0" err="1">
                <a:solidFill>
                  <a:schemeClr val="accent4">
                    <a:lumMod val="60000"/>
                    <a:lumOff val="40000"/>
                  </a:schemeClr>
                </a:solidFill>
                <a:latin typeface="Arial Rounded MT Bold" panose="020F0704030504030204" pitchFamily="34" charset="0"/>
              </a:rPr>
              <a:t>Mandapa</a:t>
            </a:r>
            <a:r>
              <a:rPr lang="en-US" sz="2400" dirty="0">
                <a:latin typeface="Arial Rounded MT Bold" panose="020F0704030504030204" pitchFamily="34" charset="0"/>
              </a:rPr>
              <a:t>-open </a:t>
            </a:r>
            <a:r>
              <a:rPr lang="en-US" sz="2400" dirty="0" err="1">
                <a:latin typeface="Arial Rounded MT Bold" panose="020F0704030504030204" pitchFamily="34" charset="0"/>
              </a:rPr>
              <a:t>pavallion</a:t>
            </a:r>
            <a:r>
              <a:rPr lang="en-US" sz="2400" dirty="0">
                <a:latin typeface="Arial Rounded MT Bold" panose="020F0704030504030204" pitchFamily="34" charset="0"/>
              </a:rPr>
              <a:t> excavated out of a rock-simple columned hall with two or more cells</a:t>
            </a:r>
          </a:p>
          <a:p>
            <a:pPr>
              <a:buFont typeface="+mj-lt"/>
              <a:buAutoNum type="arabicPeriod"/>
            </a:pPr>
            <a:r>
              <a:rPr lang="en-US" sz="2400" dirty="0">
                <a:solidFill>
                  <a:schemeClr val="accent4">
                    <a:lumMod val="60000"/>
                    <a:lumOff val="40000"/>
                  </a:schemeClr>
                </a:solidFill>
                <a:latin typeface="Arial Rounded MT Bold" panose="020F0704030504030204" pitchFamily="34" charset="0"/>
              </a:rPr>
              <a:t>The </a:t>
            </a:r>
            <a:r>
              <a:rPr lang="en-US" sz="2400" dirty="0" err="1">
                <a:solidFill>
                  <a:schemeClr val="accent4">
                    <a:lumMod val="60000"/>
                    <a:lumOff val="40000"/>
                  </a:schemeClr>
                </a:solidFill>
                <a:latin typeface="Arial Rounded MT Bold" panose="020F0704030504030204" pitchFamily="34" charset="0"/>
              </a:rPr>
              <a:t>Ratha</a:t>
            </a:r>
            <a:r>
              <a:rPr lang="en-US" sz="2400" dirty="0">
                <a:latin typeface="Arial Rounded MT Bold" panose="020F0704030504030204" pitchFamily="34" charset="0"/>
              </a:rPr>
              <a:t>-monolithic shrine carved out of a single rock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820" y="1331650"/>
            <a:ext cx="4654171" cy="2848639"/>
          </a:xfrm>
          <a:prstGeom prst="rect">
            <a:avLst/>
          </a:prstGeom>
        </p:spPr>
      </p:pic>
    </p:spTree>
    <p:extLst>
      <p:ext uri="{BB962C8B-B14F-4D97-AF65-F5344CB8AC3E}">
        <p14:creationId xmlns:p14="http://schemas.microsoft.com/office/powerpoint/2010/main" val="33454563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Suitability of cave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2217004"/>
            <a:ext cx="8596668" cy="4110962"/>
          </a:xfrm>
        </p:spPr>
        <p:txBody>
          <a:bodyPr>
            <a:normAutofit/>
          </a:bodyPr>
          <a:lstStyle/>
          <a:p>
            <a:r>
              <a:rPr lang="en-US" sz="2800" dirty="0" smtClean="0">
                <a:latin typeface="Arial Rounded MT Bold" panose="020F0704030504030204" pitchFamily="34" charset="0"/>
              </a:rPr>
              <a:t>Primarily developed in western </a:t>
            </a:r>
            <a:r>
              <a:rPr lang="en-US" sz="2800" dirty="0" err="1" smtClean="0">
                <a:latin typeface="Arial Rounded MT Bold" panose="020F0704030504030204" pitchFamily="34" charset="0"/>
              </a:rPr>
              <a:t>ghats</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Rock architecture was suited to India ,for the country had plenty of rocky mountains.</a:t>
            </a:r>
          </a:p>
          <a:p>
            <a:r>
              <a:rPr lang="en-US" sz="2800" dirty="0" smtClean="0">
                <a:latin typeface="Arial Rounded MT Bold" panose="020F0704030504030204" pitchFamily="34" charset="0"/>
              </a:rPr>
              <a:t>Structures excavated in stone-most durable</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24554019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t>Bhimbetka</a:t>
            </a:r>
            <a:r>
              <a:rPr lang="en-US" b="1" u="sng" dirty="0" smtClean="0"/>
              <a:t> caves</a:t>
            </a:r>
            <a:endParaRPr lang="en-US" b="1" u="sng" dirty="0"/>
          </a:p>
        </p:txBody>
      </p:sp>
      <p:sp>
        <p:nvSpPr>
          <p:cNvPr id="3" name="Content Placeholder 2"/>
          <p:cNvSpPr>
            <a:spLocks noGrp="1"/>
          </p:cNvSpPr>
          <p:nvPr>
            <p:ph idx="1"/>
          </p:nvPr>
        </p:nvSpPr>
        <p:spPr/>
        <p:txBody>
          <a:bodyPr>
            <a:normAutofit fontScale="92500" lnSpcReduction="10000"/>
          </a:bodyPr>
          <a:lstStyle/>
          <a:p>
            <a:r>
              <a:rPr lang="en-US" sz="2800" dirty="0" smtClean="0">
                <a:latin typeface="Arial Rounded MT Bold" panose="020F0704030504030204" pitchFamily="34" charset="0"/>
              </a:rPr>
              <a:t>Near </a:t>
            </a:r>
            <a:r>
              <a:rPr lang="en-US" sz="2800" dirty="0" err="1" smtClean="0">
                <a:latin typeface="Arial Rounded MT Bold" panose="020F0704030504030204" pitchFamily="34" charset="0"/>
              </a:rPr>
              <a:t>Bhopal,M.P</a:t>
            </a:r>
            <a:r>
              <a:rPr lang="en-US" sz="2800" dirty="0" smtClean="0">
                <a:latin typeface="Arial Rounded MT Bold" panose="020F0704030504030204" pitchFamily="34" charset="0"/>
              </a:rPr>
              <a:t>.</a:t>
            </a:r>
          </a:p>
          <a:p>
            <a:r>
              <a:rPr lang="en-US" sz="2800" dirty="0" smtClean="0">
                <a:latin typeface="Arial Rounded MT Bold" panose="020F0704030504030204" pitchFamily="34" charset="0"/>
              </a:rPr>
              <a:t>Buddhist site</a:t>
            </a:r>
          </a:p>
          <a:p>
            <a:r>
              <a:rPr lang="en-US" sz="2800" dirty="0" smtClean="0">
                <a:latin typeface="Arial Rounded MT Bold" panose="020F0704030504030204" pitchFamily="34" charset="0"/>
              </a:rPr>
              <a:t>More than 700 </a:t>
            </a:r>
            <a:r>
              <a:rPr lang="en-US" sz="2800" dirty="0" err="1" smtClean="0">
                <a:latin typeface="Arial Rounded MT Bold" panose="020F0704030504030204" pitchFamily="34" charset="0"/>
              </a:rPr>
              <a:t>shetlers</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2 groups</a:t>
            </a:r>
          </a:p>
          <a:p>
            <a:pPr>
              <a:buFont typeface="+mj-lt"/>
              <a:buAutoNum type="arabicPeriod"/>
            </a:pPr>
            <a:r>
              <a:rPr lang="en-US" sz="2800" dirty="0" err="1" smtClean="0">
                <a:latin typeface="Arial Rounded MT Bold" panose="020F0704030504030204" pitchFamily="34" charset="0"/>
              </a:rPr>
              <a:t>Bhimbetka</a:t>
            </a:r>
            <a:r>
              <a:rPr lang="en-US" sz="2800" dirty="0" smtClean="0">
                <a:latin typeface="Arial Rounded MT Bold" panose="020F0704030504030204" pitchFamily="34" charset="0"/>
              </a:rPr>
              <a:t> group</a:t>
            </a:r>
          </a:p>
          <a:p>
            <a:pPr>
              <a:buFont typeface="+mj-lt"/>
              <a:buAutoNum type="arabicPeriod"/>
            </a:pPr>
            <a:r>
              <a:rPr lang="en-US" sz="2800" dirty="0" err="1" smtClean="0">
                <a:latin typeface="Arial Rounded MT Bold" panose="020F0704030504030204" pitchFamily="34" charset="0"/>
              </a:rPr>
              <a:t>Lakha</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juar</a:t>
            </a:r>
            <a:r>
              <a:rPr lang="en-US" sz="2800" dirty="0" smtClean="0">
                <a:latin typeface="Arial Rounded MT Bold" panose="020F0704030504030204" pitchFamily="34" charset="0"/>
              </a:rPr>
              <a:t> group</a:t>
            </a:r>
          </a:p>
          <a:p>
            <a:r>
              <a:rPr lang="en-US" sz="2800" dirty="0" smtClean="0">
                <a:latin typeface="Arial Rounded MT Bold" panose="020F0704030504030204" pitchFamily="34" charset="0"/>
              </a:rPr>
              <a:t>Rock paintings dated back to stone age era-30,000 years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976" y="1628328"/>
            <a:ext cx="5067339" cy="2848138"/>
          </a:xfrm>
          <a:prstGeom prst="rect">
            <a:avLst/>
          </a:prstGeom>
        </p:spPr>
      </p:pic>
    </p:spTree>
    <p:extLst>
      <p:ext uri="{BB962C8B-B14F-4D97-AF65-F5344CB8AC3E}">
        <p14:creationId xmlns:p14="http://schemas.microsoft.com/office/powerpoint/2010/main" val="31100638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t>Kanheri</a:t>
            </a:r>
            <a:r>
              <a:rPr lang="en-US" b="1" u="sng" dirty="0" smtClean="0"/>
              <a:t> caves</a:t>
            </a:r>
            <a:endParaRPr lang="en-US" b="1" u="sng" dirty="0"/>
          </a:p>
        </p:txBody>
      </p:sp>
      <p:sp>
        <p:nvSpPr>
          <p:cNvPr id="3" name="Content Placeholder 2"/>
          <p:cNvSpPr>
            <a:spLocks noGrp="1"/>
          </p:cNvSpPr>
          <p:nvPr>
            <p:ph idx="1"/>
          </p:nvPr>
        </p:nvSpPr>
        <p:spPr>
          <a:xfrm>
            <a:off x="677334" y="1787857"/>
            <a:ext cx="8596668" cy="4253505"/>
          </a:xfrm>
        </p:spPr>
        <p:txBody>
          <a:bodyPr>
            <a:normAutofit/>
          </a:bodyPr>
          <a:lstStyle/>
          <a:p>
            <a:r>
              <a:rPr lang="en-US" sz="2400" dirty="0" smtClean="0">
                <a:latin typeface="Arial Rounded MT Bold" panose="020F0704030504030204" pitchFamily="34" charset="0"/>
              </a:rPr>
              <a:t>Near Mumbai</a:t>
            </a:r>
          </a:p>
          <a:p>
            <a:r>
              <a:rPr lang="en-US" sz="2400" dirty="0" smtClean="0">
                <a:latin typeface="Arial Rounded MT Bold" panose="020F0704030504030204" pitchFamily="34" charset="0"/>
              </a:rPr>
              <a:t>Time period-2</a:t>
            </a:r>
            <a:r>
              <a:rPr lang="en-US" sz="2400" baseline="30000" dirty="0" smtClean="0">
                <a:latin typeface="Arial Rounded MT Bold" panose="020F0704030504030204" pitchFamily="34" charset="0"/>
              </a:rPr>
              <a:t>nd</a:t>
            </a:r>
            <a:r>
              <a:rPr lang="en-US" sz="2400" dirty="0" smtClean="0">
                <a:latin typeface="Arial Rounded MT Bold" panose="020F0704030504030204" pitchFamily="34" charset="0"/>
              </a:rPr>
              <a:t> century to 9</a:t>
            </a:r>
            <a:r>
              <a:rPr lang="en-US" sz="2400" baseline="30000" dirty="0" smtClean="0">
                <a:latin typeface="Arial Rounded MT Bold" panose="020F0704030504030204" pitchFamily="34" charset="0"/>
              </a:rPr>
              <a:t>th</a:t>
            </a:r>
            <a:r>
              <a:rPr lang="en-US" sz="2400" dirty="0" smtClean="0">
                <a:latin typeface="Arial Rounded MT Bold" panose="020F0704030504030204" pitchFamily="34" charset="0"/>
              </a:rPr>
              <a:t> century.</a:t>
            </a:r>
          </a:p>
          <a:p>
            <a:r>
              <a:rPr lang="en-US" sz="2400" dirty="0" smtClean="0">
                <a:latin typeface="Arial Rounded MT Bold" panose="020F0704030504030204" pitchFamily="34" charset="0"/>
              </a:rPr>
              <a:t>More than 100 caves</a:t>
            </a:r>
          </a:p>
          <a:p>
            <a:r>
              <a:rPr lang="en-US" sz="2400" dirty="0" smtClean="0">
                <a:latin typeface="Arial Rounded MT Bold" panose="020F0704030504030204" pitchFamily="34" charset="0"/>
              </a:rPr>
              <a:t>Belong to first phase-Hinayana Buddhism.</a:t>
            </a:r>
          </a:p>
          <a:p>
            <a:r>
              <a:rPr lang="en-US" sz="2400" dirty="0" smtClean="0">
                <a:latin typeface="Arial Rounded MT Bold" panose="020F0704030504030204" pitchFamily="34" charset="0"/>
              </a:rPr>
              <a:t>Image of Buddha in chaitya hall-suggests later additions.</a:t>
            </a:r>
          </a:p>
          <a:p>
            <a:r>
              <a:rPr lang="en-US" sz="2400" dirty="0" smtClean="0">
                <a:solidFill>
                  <a:srgbClr val="FFC000"/>
                </a:solidFill>
                <a:latin typeface="Arial Rounded MT Bold" panose="020F0704030504030204" pitchFamily="34" charset="0"/>
              </a:rPr>
              <a:t>Main feature</a:t>
            </a:r>
            <a:r>
              <a:rPr lang="en-US" sz="2400" dirty="0" smtClean="0">
                <a:latin typeface="Arial Rounded MT Bold" panose="020F0704030504030204" pitchFamily="34" charset="0"/>
              </a:rPr>
              <a:t>-flights of connecting steps </a:t>
            </a:r>
          </a:p>
          <a:p>
            <a:pPr marL="0" indent="0">
              <a:buNone/>
            </a:pPr>
            <a:r>
              <a:rPr lang="en-US" sz="2400" dirty="0">
                <a:latin typeface="Arial Rounded MT Bold" panose="020F0704030504030204" pitchFamily="34" charset="0"/>
              </a:rPr>
              <a:t>	</a:t>
            </a:r>
            <a:r>
              <a:rPr lang="en-US" sz="2400" dirty="0" smtClean="0">
                <a:latin typeface="Arial Rounded MT Bold" panose="020F0704030504030204" pitchFamily="34" charset="0"/>
              </a:rPr>
              <a:t>		   -stone seats provided for the monks to rest on</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251" y="859809"/>
            <a:ext cx="3889895" cy="2917421"/>
          </a:xfrm>
          <a:prstGeom prst="rect">
            <a:avLst/>
          </a:prstGeom>
        </p:spPr>
      </p:pic>
    </p:spTree>
    <p:extLst>
      <p:ext uri="{BB962C8B-B14F-4D97-AF65-F5344CB8AC3E}">
        <p14:creationId xmlns:p14="http://schemas.microsoft.com/office/powerpoint/2010/main" val="13234945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Jogeshwari</a:t>
            </a:r>
            <a:r>
              <a:rPr lang="en-US" b="1" u="sng" dirty="0" smtClean="0">
                <a:latin typeface="Arial Rounded MT Bold" panose="020F0704030504030204" pitchFamily="34" charset="0"/>
              </a:rPr>
              <a:t>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930400"/>
            <a:ext cx="8596668" cy="3880773"/>
          </a:xfrm>
        </p:spPr>
        <p:txBody>
          <a:bodyPr>
            <a:noAutofit/>
          </a:bodyPr>
          <a:lstStyle/>
          <a:p>
            <a:r>
              <a:rPr lang="en-US" sz="2800" dirty="0" smtClean="0">
                <a:latin typeface="Arial Rounded MT Bold" panose="020F0704030504030204" pitchFamily="34" charset="0"/>
              </a:rPr>
              <a:t>Within the island of </a:t>
            </a:r>
            <a:r>
              <a:rPr lang="en-US" sz="2800" dirty="0" err="1" smtClean="0">
                <a:latin typeface="Arial Rounded MT Bold" panose="020F0704030504030204" pitchFamily="34" charset="0"/>
              </a:rPr>
              <a:t>salsette</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Time period-second half of the 8</a:t>
            </a:r>
            <a:r>
              <a:rPr lang="en-US" sz="2800" baseline="30000" dirty="0" smtClean="0">
                <a:latin typeface="Arial Rounded MT Bold" panose="020F0704030504030204" pitchFamily="34" charset="0"/>
              </a:rPr>
              <a:t>th</a:t>
            </a:r>
            <a:r>
              <a:rPr lang="en-US" sz="2800" dirty="0" smtClean="0">
                <a:latin typeface="Arial Rounded MT Bold" panose="020F0704030504030204" pitchFamily="34" charset="0"/>
              </a:rPr>
              <a:t> century</a:t>
            </a:r>
          </a:p>
          <a:p>
            <a:r>
              <a:rPr lang="en-US" sz="2800" dirty="0" smtClean="0">
                <a:latin typeface="Arial Rounded MT Bold" panose="020F0704030504030204" pitchFamily="34" charset="0"/>
              </a:rPr>
              <a:t>Defaced</a:t>
            </a:r>
          </a:p>
          <a:p>
            <a:r>
              <a:rPr lang="en-US" sz="2800" dirty="0" smtClean="0">
                <a:latin typeface="Arial Rounded MT Bold" panose="020F0704030504030204" pitchFamily="34" charset="0"/>
              </a:rPr>
              <a:t>Belongs to the 1</a:t>
            </a:r>
            <a:r>
              <a:rPr lang="en-US" sz="2800" baseline="30000" dirty="0" smtClean="0">
                <a:latin typeface="Arial Rounded MT Bold" panose="020F0704030504030204" pitchFamily="34" charset="0"/>
              </a:rPr>
              <a:t>st</a:t>
            </a:r>
            <a:r>
              <a:rPr lang="en-US" sz="2800" dirty="0" smtClean="0">
                <a:latin typeface="Arial Rounded MT Bold" panose="020F0704030504030204" pitchFamily="34" charset="0"/>
              </a:rPr>
              <a:t> stage of Mahayana Buddhist architecture.</a:t>
            </a:r>
          </a:p>
          <a:p>
            <a:r>
              <a:rPr lang="en-US" sz="2800" dirty="0" smtClean="0">
                <a:latin typeface="Arial Rounded MT Bold" panose="020F0704030504030204" pitchFamily="34" charset="0"/>
              </a:rPr>
              <a:t>Brahmanical influence is evident.</a:t>
            </a:r>
          </a:p>
          <a:p>
            <a:r>
              <a:rPr lang="en-US" sz="2800" dirty="0" smtClean="0">
                <a:latin typeface="Arial Rounded MT Bold" panose="020F0704030504030204" pitchFamily="34" charset="0"/>
              </a:rPr>
              <a:t>Shrines are isolated and stand in the </a:t>
            </a:r>
            <a:r>
              <a:rPr lang="en-US" sz="2800" dirty="0" err="1" smtClean="0">
                <a:latin typeface="Arial Rounded MT Bold" panose="020F0704030504030204" pitchFamily="34" charset="0"/>
              </a:rPr>
              <a:t>centre</a:t>
            </a:r>
            <a:r>
              <a:rPr lang="en-US" sz="2800" dirty="0" smtClean="0">
                <a:latin typeface="Arial Rounded MT Bold" panose="020F0704030504030204" pitchFamily="34" charset="0"/>
              </a:rPr>
              <a:t> of cruciform hall with more than one entrance.</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9795" y="3870786"/>
            <a:ext cx="2478348" cy="24523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1168" y="1270000"/>
            <a:ext cx="2466975" cy="2387648"/>
          </a:xfrm>
          <a:prstGeom prst="rect">
            <a:avLst/>
          </a:prstGeom>
        </p:spPr>
      </p:pic>
    </p:spTree>
    <p:extLst>
      <p:ext uri="{BB962C8B-B14F-4D97-AF65-F5344CB8AC3E}">
        <p14:creationId xmlns:p14="http://schemas.microsoft.com/office/powerpoint/2010/main" val="63366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2.Performing Arts</a:t>
            </a:r>
            <a:endParaRPr lang="en-US" dirty="0"/>
          </a:p>
        </p:txBody>
      </p:sp>
      <p:graphicFrame>
        <p:nvGraphicFramePr>
          <p:cNvPr id="4" name="Content Placeholder 3"/>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77286" y="323849"/>
            <a:ext cx="2781301" cy="3205164"/>
          </a:xfrm>
          <a:prstGeom prst="rect">
            <a:avLst/>
          </a:prstGeom>
        </p:spPr>
      </p:pic>
    </p:spTree>
    <p:extLst>
      <p:ext uri="{BB962C8B-B14F-4D97-AF65-F5344CB8AC3E}">
        <p14:creationId xmlns:p14="http://schemas.microsoft.com/office/powerpoint/2010/main" val="20446527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err="1" smtClean="0">
                <a:latin typeface="Arial Rounded MT Bold" panose="020F0704030504030204" pitchFamily="34" charset="0"/>
              </a:rPr>
              <a:t>Mandapeshwar</a:t>
            </a:r>
            <a:r>
              <a:rPr lang="en-US" u="sng" dirty="0" smtClean="0">
                <a:latin typeface="Arial Rounded MT Bold" panose="020F0704030504030204" pitchFamily="34" charset="0"/>
              </a:rPr>
              <a:t> caves</a:t>
            </a:r>
            <a:endParaRPr lang="en-US" u="sng" dirty="0">
              <a:latin typeface="Arial Rounded MT Bold" panose="020F0704030504030204" pitchFamily="34" charset="0"/>
            </a:endParaRPr>
          </a:p>
        </p:txBody>
      </p:sp>
      <p:sp>
        <p:nvSpPr>
          <p:cNvPr id="3" name="Content Placeholder 2"/>
          <p:cNvSpPr>
            <a:spLocks noGrp="1"/>
          </p:cNvSpPr>
          <p:nvPr>
            <p:ph idx="1"/>
          </p:nvPr>
        </p:nvSpPr>
        <p:spPr>
          <a:xfrm>
            <a:off x="677334" y="2060811"/>
            <a:ext cx="8596668" cy="4403631"/>
          </a:xfrm>
        </p:spPr>
        <p:txBody>
          <a:bodyPr>
            <a:normAutofit fontScale="92500" lnSpcReduction="20000"/>
          </a:bodyPr>
          <a:lstStyle/>
          <a:p>
            <a:r>
              <a:rPr lang="en-US" sz="2800" dirty="0" smtClean="0">
                <a:latin typeface="Arial Rounded MT Bold" panose="020F0704030504030204" pitchFamily="34" charset="0"/>
              </a:rPr>
              <a:t>Also known as </a:t>
            </a:r>
            <a:r>
              <a:rPr lang="en-US" sz="2800" dirty="0" err="1" smtClean="0">
                <a:latin typeface="Arial Rounded MT Bold" panose="020F0704030504030204" pitchFamily="34" charset="0"/>
              </a:rPr>
              <a:t>Montepezir</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Contemporary with </a:t>
            </a:r>
            <a:r>
              <a:rPr lang="en-US" sz="2800" dirty="0" err="1" smtClean="0">
                <a:latin typeface="Arial Rounded MT Bold" panose="020F0704030504030204" pitchFamily="34" charset="0"/>
              </a:rPr>
              <a:t>Jogeshwari</a:t>
            </a:r>
            <a:r>
              <a:rPr lang="en-US" sz="2800" dirty="0" smtClean="0">
                <a:latin typeface="Arial Rounded MT Bold" panose="020F0704030504030204" pitchFamily="34" charset="0"/>
              </a:rPr>
              <a:t> caves</a:t>
            </a:r>
          </a:p>
          <a:p>
            <a:r>
              <a:rPr lang="en-US" sz="2800" dirty="0" smtClean="0">
                <a:latin typeface="Arial Rounded MT Bold" panose="020F0704030504030204" pitchFamily="34" charset="0"/>
              </a:rPr>
              <a:t>Only brahmanical caves to be converted in Christian shrine.</a:t>
            </a:r>
          </a:p>
          <a:p>
            <a:r>
              <a:rPr lang="en-US" sz="2800" dirty="0" smtClean="0">
                <a:latin typeface="Arial Rounded MT Bold" panose="020F0704030504030204" pitchFamily="34" charset="0"/>
              </a:rPr>
              <a:t>Ruins of old Portuguese church is found.</a:t>
            </a:r>
          </a:p>
          <a:p>
            <a:r>
              <a:rPr lang="en-US" sz="2800" dirty="0" smtClean="0">
                <a:latin typeface="Arial Rounded MT Bold" panose="020F0704030504030204" pitchFamily="34" charset="0"/>
              </a:rPr>
              <a:t>Franciscan monastery nearby.</a:t>
            </a:r>
          </a:p>
          <a:p>
            <a:r>
              <a:rPr lang="en-US" sz="2800" dirty="0">
                <a:latin typeface="Arial Rounded MT Bold" panose="020F0704030504030204" pitchFamily="34" charset="0"/>
              </a:rPr>
              <a:t>caves have sculptures of Nataraja, </a:t>
            </a:r>
            <a:r>
              <a:rPr lang="en-US" sz="2800" dirty="0" err="1">
                <a:latin typeface="Arial Rounded MT Bold" panose="020F0704030504030204" pitchFamily="34" charset="0"/>
              </a:rPr>
              <a:t>Sadashiva</a:t>
            </a:r>
            <a:r>
              <a:rPr lang="en-US" sz="2800" dirty="0">
                <a:latin typeface="Arial Rounded MT Bold" panose="020F0704030504030204" pitchFamily="34" charset="0"/>
              </a:rPr>
              <a:t> and a splendid sculpture of </a:t>
            </a:r>
            <a:r>
              <a:rPr lang="en-US" sz="2800" dirty="0" err="1">
                <a:latin typeface="Arial Rounded MT Bold" panose="020F0704030504030204" pitchFamily="34" charset="0"/>
              </a:rPr>
              <a:t>Ardhanarishvara</a:t>
            </a:r>
            <a:r>
              <a:rPr lang="en-US" sz="2800" dirty="0">
                <a:latin typeface="Arial Rounded MT Bold" panose="020F0704030504030204" pitchFamily="34" charset="0"/>
              </a:rPr>
              <a:t>. </a:t>
            </a:r>
            <a:endParaRPr lang="en-US" sz="2800" dirty="0" smtClean="0">
              <a:latin typeface="Arial Rounded MT Bold" panose="020F0704030504030204" pitchFamily="34" charset="0"/>
            </a:endParaRPr>
          </a:p>
          <a:p>
            <a:r>
              <a:rPr lang="en-US" sz="2800" dirty="0">
                <a:latin typeface="Arial Rounded MT Bold" panose="020F0704030504030204" pitchFamily="34" charset="0"/>
              </a:rPr>
              <a:t>It contained the largest </a:t>
            </a:r>
            <a:r>
              <a:rPr lang="en-US" sz="2800" dirty="0" err="1">
                <a:latin typeface="Arial Rounded MT Bold" panose="020F0704030504030204" pitchFamily="34" charset="0"/>
              </a:rPr>
              <a:t>Mandapa</a:t>
            </a:r>
            <a:r>
              <a:rPr lang="en-US" sz="2800" dirty="0">
                <a:latin typeface="Arial Rounded MT Bold" panose="020F0704030504030204" pitchFamily="34" charset="0"/>
              </a:rPr>
              <a:t> and a prominent </a:t>
            </a:r>
            <a:r>
              <a:rPr lang="en-US" sz="2800" dirty="0" err="1" smtClean="0">
                <a:latin typeface="Arial Rounded MT Bold" panose="020F0704030504030204" pitchFamily="34" charset="0"/>
              </a:rPr>
              <a:t>Garbhagriha</a:t>
            </a:r>
            <a:r>
              <a:rPr lang="en-US"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3038" y="752545"/>
            <a:ext cx="3931945" cy="2616531"/>
          </a:xfrm>
          <a:prstGeom prst="rect">
            <a:avLst/>
          </a:prstGeom>
        </p:spPr>
      </p:pic>
    </p:spTree>
    <p:extLst>
      <p:ext uri="{BB962C8B-B14F-4D97-AF65-F5344CB8AC3E}">
        <p14:creationId xmlns:p14="http://schemas.microsoft.com/office/powerpoint/2010/main" val="26524488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Karle,Bhaja</a:t>
            </a:r>
            <a:r>
              <a:rPr lang="en-US" b="1" u="sng" dirty="0" smtClean="0">
                <a:latin typeface="Arial Rounded MT Bold" panose="020F0704030504030204" pitchFamily="34" charset="0"/>
              </a:rPr>
              <a:t> and </a:t>
            </a:r>
            <a:r>
              <a:rPr lang="en-US" b="1" u="sng" dirty="0" err="1" smtClean="0">
                <a:latin typeface="Arial Rounded MT Bold" panose="020F0704030504030204" pitchFamily="34" charset="0"/>
              </a:rPr>
              <a:t>Bedsa</a:t>
            </a:r>
            <a:r>
              <a:rPr lang="en-US" b="1" u="sng" dirty="0" smtClean="0">
                <a:latin typeface="Arial Rounded MT Bold" panose="020F0704030504030204" pitchFamily="34" charset="0"/>
              </a:rPr>
              <a:t>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lnSpcReduction="10000"/>
          </a:bodyPr>
          <a:lstStyle/>
          <a:p>
            <a:r>
              <a:rPr lang="en-US" sz="2800" u="sng" dirty="0" smtClean="0">
                <a:solidFill>
                  <a:srgbClr val="FFC000"/>
                </a:solidFill>
                <a:latin typeface="Arial Rounded MT Bold" panose="020F0704030504030204" pitchFamily="34" charset="0"/>
              </a:rPr>
              <a:t>Karle caves</a:t>
            </a:r>
            <a:r>
              <a:rPr lang="en-US" sz="2800" dirty="0" smtClean="0">
                <a:latin typeface="Arial Rounded MT Bold" panose="020F0704030504030204" pitchFamily="34" charset="0"/>
              </a:rPr>
              <a:t>-Hinayana period-main feature-chaitya, its entrance and arrangement of the sun-window.</a:t>
            </a:r>
          </a:p>
          <a:p>
            <a:r>
              <a:rPr lang="en-US" sz="2800" u="sng" dirty="0" err="1" smtClean="0">
                <a:solidFill>
                  <a:srgbClr val="FFC000"/>
                </a:solidFill>
                <a:latin typeface="Arial Rounded MT Bold" panose="020F0704030504030204" pitchFamily="34" charset="0"/>
              </a:rPr>
              <a:t>Bhaja</a:t>
            </a:r>
            <a:r>
              <a:rPr lang="en-US" sz="2800" u="sng" dirty="0" smtClean="0">
                <a:solidFill>
                  <a:srgbClr val="FFC000"/>
                </a:solidFill>
                <a:latin typeface="Arial Rounded MT Bold" panose="020F0704030504030204" pitchFamily="34" charset="0"/>
              </a:rPr>
              <a:t> caves</a:t>
            </a:r>
            <a:r>
              <a:rPr lang="en-US" sz="2800" dirty="0" smtClean="0">
                <a:latin typeface="Arial Rounded MT Bold" panose="020F0704030504030204" pitchFamily="34" charset="0"/>
              </a:rPr>
              <a:t>-18 caves-built for Buddhist nuns.-around 2 B.C.-Last cave-fine sculptures-prince seating on the </a:t>
            </a:r>
            <a:r>
              <a:rPr lang="en-US" sz="2800" dirty="0" err="1" smtClean="0">
                <a:latin typeface="Arial Rounded MT Bold" panose="020F0704030504030204" pitchFamily="34" charset="0"/>
              </a:rPr>
              <a:t>elephant,Dancing</a:t>
            </a:r>
            <a:r>
              <a:rPr lang="en-US" sz="2800" dirty="0" smtClean="0">
                <a:latin typeface="Arial Rounded MT Bold" panose="020F0704030504030204" pitchFamily="34" charset="0"/>
              </a:rPr>
              <a:t> couple.</a:t>
            </a:r>
          </a:p>
          <a:p>
            <a:r>
              <a:rPr lang="en-US" sz="2800" u="sng" dirty="0" err="1" smtClean="0">
                <a:solidFill>
                  <a:srgbClr val="FFC000"/>
                </a:solidFill>
                <a:latin typeface="Arial Rounded MT Bold" panose="020F0704030504030204" pitchFamily="34" charset="0"/>
              </a:rPr>
              <a:t>Bedsa</a:t>
            </a:r>
            <a:r>
              <a:rPr lang="en-US" sz="2800" u="sng" dirty="0" smtClean="0">
                <a:solidFill>
                  <a:srgbClr val="FFC000"/>
                </a:solidFill>
                <a:latin typeface="Arial Rounded MT Bold" panose="020F0704030504030204" pitchFamily="34" charset="0"/>
              </a:rPr>
              <a:t> caves</a:t>
            </a:r>
            <a:r>
              <a:rPr lang="en-US" sz="2800" dirty="0" smtClean="0">
                <a:latin typeface="Arial Rounded MT Bold" panose="020F0704030504030204" pitchFamily="34" charset="0"/>
              </a:rPr>
              <a:t>-belong to later period than </a:t>
            </a:r>
            <a:r>
              <a:rPr lang="en-US" sz="2800" dirty="0" err="1" smtClean="0">
                <a:latin typeface="Arial Rounded MT Bold" panose="020F0704030504030204" pitchFamily="34" charset="0"/>
              </a:rPr>
              <a:t>bhaja</a:t>
            </a:r>
            <a:r>
              <a:rPr lang="en-US" sz="2800" dirty="0" smtClean="0">
                <a:latin typeface="Arial Rounded MT Bold" panose="020F0704030504030204" pitchFamily="34" charset="0"/>
              </a:rPr>
              <a:t> caves-smaller chaitya than </a:t>
            </a:r>
            <a:r>
              <a:rPr lang="en-US" sz="2800" dirty="0" err="1" smtClean="0">
                <a:latin typeface="Arial Rounded MT Bold" panose="020F0704030504030204" pitchFamily="34" charset="0"/>
              </a:rPr>
              <a:t>karle</a:t>
            </a:r>
            <a:r>
              <a:rPr lang="en-US" sz="2800" dirty="0" smtClean="0">
                <a:latin typeface="Arial Rounded MT Bold" panose="020F0704030504030204" pitchFamily="34" charset="0"/>
              </a:rPr>
              <a:t> but quite similar to it.</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02" y="2361064"/>
            <a:ext cx="2681437" cy="3215434"/>
          </a:xfrm>
          <a:prstGeom prst="rect">
            <a:avLst/>
          </a:prstGeom>
        </p:spPr>
      </p:pic>
    </p:spTree>
    <p:extLst>
      <p:ext uri="{BB962C8B-B14F-4D97-AF65-F5344CB8AC3E}">
        <p14:creationId xmlns:p14="http://schemas.microsoft.com/office/powerpoint/2010/main" val="12147100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Ajanta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573206" y="1569493"/>
            <a:ext cx="8700796" cy="4471869"/>
          </a:xfrm>
        </p:spPr>
        <p:txBody>
          <a:bodyPr>
            <a:normAutofit lnSpcReduction="10000"/>
          </a:bodyPr>
          <a:lstStyle/>
          <a:p>
            <a:r>
              <a:rPr lang="en-US" sz="2400" dirty="0"/>
              <a:t> a </a:t>
            </a:r>
            <a:r>
              <a:rPr lang="en-US" sz="2400" dirty="0">
                <a:hlinkClick r:id="rId2" tooltip="UNESCO"/>
              </a:rPr>
              <a:t>UNESCO</a:t>
            </a:r>
            <a:r>
              <a:rPr lang="en-US" sz="2400" dirty="0"/>
              <a:t> </a:t>
            </a:r>
            <a:r>
              <a:rPr lang="en-US" sz="2400" dirty="0">
                <a:hlinkClick r:id="rId3" tooltip="World Heritage Site"/>
              </a:rPr>
              <a:t>World Heritage Site</a:t>
            </a:r>
            <a:r>
              <a:rPr lang="en-US" sz="2400" dirty="0" smtClean="0"/>
              <a:t>.</a:t>
            </a:r>
          </a:p>
          <a:p>
            <a:r>
              <a:rPr lang="en-US" sz="2400" dirty="0" smtClean="0">
                <a:latin typeface="Arial Rounded MT Bold" panose="020F0704030504030204" pitchFamily="34" charset="0"/>
              </a:rPr>
              <a:t>Near </a:t>
            </a:r>
            <a:r>
              <a:rPr lang="en-US" sz="2400" dirty="0" err="1" smtClean="0">
                <a:latin typeface="Arial Rounded MT Bold" panose="020F0704030504030204" pitchFamily="34" charset="0"/>
              </a:rPr>
              <a:t>Aurangabad,Maharashtra</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Time period-200 B.C. TO 650 A.D.</a:t>
            </a:r>
          </a:p>
          <a:p>
            <a:r>
              <a:rPr lang="en-US" sz="2400" dirty="0" smtClean="0">
                <a:latin typeface="Arial Rounded MT Bold" panose="020F0704030504030204" pitchFamily="34" charset="0"/>
              </a:rPr>
              <a:t>An aesthetic vision and advanced technical knowledge was combined in the architects.</a:t>
            </a:r>
          </a:p>
          <a:p>
            <a:r>
              <a:rPr lang="en-US" sz="2400" dirty="0" smtClean="0">
                <a:latin typeface="Arial Rounded MT Bold" panose="020F0704030504030204" pitchFamily="34" charset="0"/>
              </a:rPr>
              <a:t>Discovered in 1829</a:t>
            </a:r>
          </a:p>
          <a:p>
            <a:r>
              <a:rPr lang="en-US" sz="2400" dirty="0" smtClean="0">
                <a:latin typeface="Arial Rounded MT Bold" panose="020F0704030504030204" pitchFamily="34" charset="0"/>
              </a:rPr>
              <a:t>Shaped like a crescent.</a:t>
            </a:r>
          </a:p>
          <a:p>
            <a:r>
              <a:rPr lang="en-US" sz="2400" dirty="0" smtClean="0">
                <a:latin typeface="Arial Rounded MT Bold" panose="020F0704030504030204" pitchFamily="34" charset="0"/>
              </a:rPr>
              <a:t>Entirely Buddhist</a:t>
            </a:r>
          </a:p>
          <a:p>
            <a:r>
              <a:rPr lang="en-US" sz="2400" dirty="0" smtClean="0">
                <a:latin typeface="Arial Rounded MT Bold" panose="020F0704030504030204" pitchFamily="34" charset="0"/>
              </a:rPr>
              <a:t>Chinese travelers </a:t>
            </a:r>
            <a:r>
              <a:rPr lang="en-US" sz="2400" dirty="0">
                <a:latin typeface="Arial Rounded MT Bold" panose="020F0704030504030204" pitchFamily="34" charset="0"/>
              </a:rPr>
              <a:t>H</a:t>
            </a:r>
            <a:r>
              <a:rPr lang="en-US" sz="2400" dirty="0" smtClean="0">
                <a:latin typeface="Arial Rounded MT Bold" panose="020F0704030504030204" pitchFamily="34" charset="0"/>
              </a:rPr>
              <a:t>uan-tsung and fa-</a:t>
            </a:r>
            <a:r>
              <a:rPr lang="en-US" sz="2400" dirty="0" err="1" smtClean="0">
                <a:latin typeface="Arial Rounded MT Bold" panose="020F0704030504030204" pitchFamily="34" charset="0"/>
              </a:rPr>
              <a:t>hien</a:t>
            </a:r>
            <a:r>
              <a:rPr lang="en-US" sz="2400" dirty="0" smtClean="0">
                <a:latin typeface="Arial Rounded MT Bold" panose="020F0704030504030204" pitchFamily="34" charset="0"/>
              </a:rPr>
              <a:t> referred to Ajanta in their accounts.</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0224" y="282053"/>
            <a:ext cx="5187555" cy="2611271"/>
          </a:xfrm>
          <a:prstGeom prst="rect">
            <a:avLst/>
          </a:prstGeom>
        </p:spPr>
      </p:pic>
    </p:spTree>
    <p:extLst>
      <p:ext uri="{BB962C8B-B14F-4D97-AF65-F5344CB8AC3E}">
        <p14:creationId xmlns:p14="http://schemas.microsoft.com/office/powerpoint/2010/main" val="30228091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990" y="736979"/>
            <a:ext cx="8345955" cy="5167905"/>
          </a:xfrm>
        </p:spPr>
        <p:txBody>
          <a:bodyPr>
            <a:normAutofit fontScale="85000" lnSpcReduction="20000"/>
          </a:bodyPr>
          <a:lstStyle/>
          <a:p>
            <a:r>
              <a:rPr lang="en-US" sz="2800" dirty="0" smtClean="0">
                <a:latin typeface="Arial Rounded MT Bold" panose="020F0704030504030204" pitchFamily="34" charset="0"/>
              </a:rPr>
              <a:t>Buddhist </a:t>
            </a:r>
            <a:r>
              <a:rPr lang="en-US" sz="2800" dirty="0">
                <a:latin typeface="Arial Rounded MT Bold" panose="020F0704030504030204" pitchFamily="34" charset="0"/>
              </a:rPr>
              <a:t>monastic buildings, apparently representing a number of distinct "monasteries" or colleges. </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The </a:t>
            </a:r>
            <a:r>
              <a:rPr lang="en-US" sz="2800" dirty="0">
                <a:latin typeface="Arial Rounded MT Bold" panose="020F0704030504030204" pitchFamily="34" charset="0"/>
              </a:rPr>
              <a:t>Ajanta caves are cut into the side of a cliff that is on the south side of a U-shaped gorge on the small river </a:t>
            </a:r>
            <a:r>
              <a:rPr lang="en-US" sz="2800" dirty="0" err="1" smtClean="0">
                <a:latin typeface="Arial Rounded MT Bold" panose="020F0704030504030204" pitchFamily="34" charset="0"/>
              </a:rPr>
              <a:t>Waghur</a:t>
            </a:r>
            <a:r>
              <a:rPr lang="en-US" sz="2800" dirty="0" smtClean="0">
                <a:latin typeface="Arial Rounded MT Bold" panose="020F0704030504030204" pitchFamily="34" charset="0"/>
              </a:rPr>
              <a:t>.</a:t>
            </a:r>
          </a:p>
          <a:p>
            <a:r>
              <a:rPr lang="en-US" sz="2800" dirty="0" smtClean="0">
                <a:latin typeface="Arial Rounded MT Bold" panose="020F0704030504030204" pitchFamily="34" charset="0"/>
              </a:rPr>
              <a:t>The </a:t>
            </a:r>
            <a:r>
              <a:rPr lang="en-US" sz="2800" dirty="0">
                <a:latin typeface="Arial Rounded MT Bold" panose="020F0704030504030204" pitchFamily="34" charset="0"/>
              </a:rPr>
              <a:t>majority of the caves are </a:t>
            </a:r>
            <a:r>
              <a:rPr lang="en-US" sz="2800" i="1" dirty="0" err="1">
                <a:latin typeface="Arial Rounded MT Bold" panose="020F0704030504030204" pitchFamily="34" charset="0"/>
                <a:hlinkClick r:id="rId2" tooltip="Vihara"/>
              </a:rPr>
              <a:t>vihara</a:t>
            </a:r>
            <a:r>
              <a:rPr lang="en-US" sz="2800" dirty="0">
                <a:latin typeface="Arial Rounded MT Bold" panose="020F0704030504030204" pitchFamily="34" charset="0"/>
              </a:rPr>
              <a:t> halls for prayer and living, which are typically rectangular with small square dormitory cells cut into the walls, and by the second period a shrine or sanctuary at the rear </a:t>
            </a:r>
            <a:r>
              <a:rPr lang="en-US" sz="2800" dirty="0" err="1">
                <a:latin typeface="Arial Rounded MT Bold" panose="020F0704030504030204" pitchFamily="34" charset="0"/>
              </a:rPr>
              <a:t>centred</a:t>
            </a:r>
            <a:r>
              <a:rPr lang="en-US" sz="2800" dirty="0">
                <a:latin typeface="Arial Rounded MT Bold" panose="020F0704030504030204" pitchFamily="34" charset="0"/>
              </a:rPr>
              <a:t> on a large statue of the Buddha, also carved from the living rock. </a:t>
            </a:r>
            <a:endParaRPr lang="en-US" sz="2800" dirty="0" smtClean="0">
              <a:latin typeface="Arial Rounded MT Bold" panose="020F0704030504030204" pitchFamily="34" charset="0"/>
            </a:endParaRPr>
          </a:p>
          <a:p>
            <a:r>
              <a:rPr lang="en-US" sz="2800" dirty="0">
                <a:latin typeface="Arial Rounded MT Bold" panose="020F0704030504030204" pitchFamily="34" charset="0"/>
              </a:rPr>
              <a:t> The caves were built in two phases starting around the 2nd century BCE, with the second group of caves built around 400–650 </a:t>
            </a:r>
            <a:r>
              <a:rPr lang="en-US" sz="2800" dirty="0">
                <a:latin typeface="Arial Rounded MT Bold" panose="020F0704030504030204" pitchFamily="34" charset="0"/>
                <a:hlinkClick r:id="rId3" tooltip="Common era"/>
              </a:rPr>
              <a:t>CE</a:t>
            </a:r>
            <a:endParaRPr lang="en-US" sz="2800" dirty="0">
              <a:latin typeface="Arial Rounded MT Bold" panose="020F0704030504030204" pitchFamily="34" charset="0"/>
            </a:endParaRP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2932" y="4299045"/>
            <a:ext cx="2831563" cy="2307325"/>
          </a:xfrm>
          <a:prstGeom prst="rect">
            <a:avLst/>
          </a:prstGeom>
        </p:spPr>
      </p:pic>
    </p:spTree>
    <p:extLst>
      <p:ext uri="{BB962C8B-B14F-4D97-AF65-F5344CB8AC3E}">
        <p14:creationId xmlns:p14="http://schemas.microsoft.com/office/powerpoint/2010/main" val="39746420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1</a:t>
            </a:r>
            <a:r>
              <a:rPr lang="en-US" b="1" u="sng" baseline="30000" dirty="0" smtClean="0">
                <a:latin typeface="Arial Rounded MT Bold" panose="020F0704030504030204" pitchFamily="34" charset="0"/>
              </a:rPr>
              <a:t>st</a:t>
            </a:r>
            <a:r>
              <a:rPr lang="en-US" b="1" u="sng" dirty="0" smtClean="0">
                <a:latin typeface="Arial Rounded MT Bold" panose="020F0704030504030204" pitchFamily="34" charset="0"/>
              </a:rPr>
              <a:t> phase of Ajanta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800" dirty="0" err="1" smtClean="0"/>
              <a:t>Satvahana</a:t>
            </a:r>
            <a:r>
              <a:rPr lang="en-US" sz="2800" dirty="0" smtClean="0"/>
              <a:t> period-around 230 B.C.</a:t>
            </a:r>
          </a:p>
          <a:p>
            <a:r>
              <a:rPr lang="en-US" sz="2800" dirty="0"/>
              <a:t> caves 9, 10, 12, 13 and </a:t>
            </a:r>
            <a:r>
              <a:rPr lang="en-US" sz="2800" dirty="0" smtClean="0"/>
              <a:t>15A</a:t>
            </a:r>
            <a:r>
              <a:rPr lang="en-US" sz="2800" dirty="0"/>
              <a:t> caves 9, 10, 12, 13 and </a:t>
            </a:r>
            <a:r>
              <a:rPr lang="en-US" sz="2800" dirty="0" smtClean="0"/>
              <a:t>15A</a:t>
            </a:r>
          </a:p>
          <a:p>
            <a:r>
              <a:rPr lang="en-US" sz="2800" dirty="0"/>
              <a:t>often called the </a:t>
            </a:r>
            <a:r>
              <a:rPr lang="en-US" sz="2800" dirty="0" err="1">
                <a:hlinkClick r:id="rId2" tooltip="Hinayana"/>
              </a:rPr>
              <a:t>Hinayāna</a:t>
            </a:r>
            <a:r>
              <a:rPr lang="en-US" sz="2800" dirty="0"/>
              <a:t> </a:t>
            </a:r>
            <a:r>
              <a:rPr lang="en-US" sz="2800" dirty="0" smtClean="0"/>
              <a:t>phase</a:t>
            </a:r>
          </a:p>
          <a:p>
            <a:r>
              <a:rPr lang="en-US" sz="2800" dirty="0" err="1"/>
              <a:t>Satavahana</a:t>
            </a:r>
            <a:r>
              <a:rPr lang="en-US" sz="2800" dirty="0"/>
              <a:t> period caves lacked figurative sculpture, emphasizing the stupa </a:t>
            </a:r>
            <a:r>
              <a:rPr lang="en-US" sz="2800" dirty="0" smtClean="0"/>
              <a:t>instead.</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633" y="3353396"/>
            <a:ext cx="3938614" cy="2918155"/>
          </a:xfrm>
          <a:prstGeom prst="rect">
            <a:avLst/>
          </a:prstGeom>
        </p:spPr>
      </p:pic>
    </p:spTree>
    <p:extLst>
      <p:ext uri="{BB962C8B-B14F-4D97-AF65-F5344CB8AC3E}">
        <p14:creationId xmlns:p14="http://schemas.microsoft.com/office/powerpoint/2010/main" val="26219172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519"/>
            <a:ext cx="8596668" cy="1320800"/>
          </a:xfrm>
        </p:spPr>
        <p:txBody>
          <a:bodyPr/>
          <a:lstStyle/>
          <a:p>
            <a:pPr algn="ctr"/>
            <a:r>
              <a:rPr lang="en-US" b="1" u="sng" dirty="0" smtClean="0">
                <a:latin typeface="Arial Rounded MT Bold" panose="020F0704030504030204" pitchFamily="34" charset="0"/>
              </a:rPr>
              <a:t>2</a:t>
            </a:r>
            <a:r>
              <a:rPr lang="en-US" b="1" u="sng" baseline="30000" dirty="0" smtClean="0">
                <a:latin typeface="Arial Rounded MT Bold" panose="020F0704030504030204" pitchFamily="34" charset="0"/>
              </a:rPr>
              <a:t>nd</a:t>
            </a:r>
            <a:r>
              <a:rPr lang="en-US" b="1" u="sng" dirty="0" smtClean="0">
                <a:latin typeface="Arial Rounded MT Bold" panose="020F0704030504030204" pitchFamily="34" charset="0"/>
              </a:rPr>
              <a:t> phase of Ajanta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2784143"/>
            <a:ext cx="9572136" cy="5496209"/>
          </a:xfrm>
        </p:spPr>
        <p:txBody>
          <a:bodyPr>
            <a:noAutofit/>
          </a:bodyPr>
          <a:lstStyle/>
          <a:p>
            <a:r>
              <a:rPr lang="en-US" dirty="0" err="1" smtClean="0">
                <a:latin typeface="Arial Rounded MT Bold" panose="020F0704030504030204" pitchFamily="34" charset="0"/>
              </a:rPr>
              <a:t>Vakataka</a:t>
            </a:r>
            <a:r>
              <a:rPr lang="en-US" dirty="0" smtClean="0">
                <a:latin typeface="Arial Rounded MT Bold" panose="020F0704030504030204" pitchFamily="34" charset="0"/>
              </a:rPr>
              <a:t> period-around  </a:t>
            </a:r>
            <a:r>
              <a:rPr lang="en-US" dirty="0">
                <a:latin typeface="Arial Rounded MT Bold" panose="020F0704030504030204" pitchFamily="34" charset="0"/>
              </a:rPr>
              <a:t>4th to the 7th centuries </a:t>
            </a:r>
            <a:r>
              <a:rPr lang="en-US" dirty="0" smtClean="0">
                <a:latin typeface="Arial Rounded MT Bold" panose="020F0704030504030204" pitchFamily="34" charset="0"/>
              </a:rPr>
              <a:t>CE</a:t>
            </a:r>
          </a:p>
          <a:p>
            <a:r>
              <a:rPr lang="en-US" dirty="0">
                <a:latin typeface="Arial Rounded MT Bold" panose="020F0704030504030204" pitchFamily="34" charset="0"/>
              </a:rPr>
              <a:t> most of the work took place over the very brief period from 460 to 480 </a:t>
            </a:r>
            <a:r>
              <a:rPr lang="en-US" dirty="0" err="1" smtClean="0">
                <a:latin typeface="Arial Rounded MT Bold" panose="020F0704030504030204" pitchFamily="34" charset="0"/>
              </a:rPr>
              <a:t>CE,during</a:t>
            </a:r>
            <a:r>
              <a:rPr lang="en-US" dirty="0" smtClean="0">
                <a:latin typeface="Arial Rounded MT Bold" panose="020F0704030504030204" pitchFamily="34" charset="0"/>
              </a:rPr>
              <a:t> </a:t>
            </a:r>
            <a:r>
              <a:rPr lang="en-US" dirty="0">
                <a:latin typeface="Arial Rounded MT Bold" panose="020F0704030504030204" pitchFamily="34" charset="0"/>
              </a:rPr>
              <a:t>the reign of </a:t>
            </a:r>
            <a:r>
              <a:rPr lang="en-US" dirty="0" smtClean="0">
                <a:latin typeface="Arial Rounded MT Bold" panose="020F0704030504030204" pitchFamily="34" charset="0"/>
              </a:rPr>
              <a:t>Emperor </a:t>
            </a:r>
            <a:r>
              <a:rPr lang="en-US" dirty="0" err="1" smtClean="0">
                <a:latin typeface="Arial Rounded MT Bold" panose="020F0704030504030204" pitchFamily="34" charset="0"/>
                <a:hlinkClick r:id="rId2" tooltip="Harishena"/>
              </a:rPr>
              <a:t>Harishena</a:t>
            </a:r>
            <a:r>
              <a:rPr lang="en-US" dirty="0">
                <a:latin typeface="Arial Rounded MT Bold" panose="020F0704030504030204" pitchFamily="34" charset="0"/>
              </a:rPr>
              <a:t> of the </a:t>
            </a:r>
            <a:r>
              <a:rPr lang="en-US" dirty="0" err="1">
                <a:latin typeface="Arial Rounded MT Bold" panose="020F0704030504030204" pitchFamily="34" charset="0"/>
              </a:rPr>
              <a:t>Vākāṭaka</a:t>
            </a:r>
            <a:r>
              <a:rPr lang="en-US" dirty="0">
                <a:latin typeface="Arial Rounded MT Bold" panose="020F0704030504030204" pitchFamily="34" charset="0"/>
              </a:rPr>
              <a:t> dynasty</a:t>
            </a:r>
            <a:r>
              <a:rPr lang="en-US" dirty="0" smtClean="0">
                <a:latin typeface="Arial Rounded MT Bold" panose="020F0704030504030204" pitchFamily="34" charset="0"/>
              </a:rPr>
              <a:t>.</a:t>
            </a:r>
          </a:p>
          <a:p>
            <a:r>
              <a:rPr lang="en-US" dirty="0">
                <a:latin typeface="Arial Rounded MT Bold" panose="020F0704030504030204" pitchFamily="34" charset="0"/>
              </a:rPr>
              <a:t>Caves of the second period are 1–8, 11, 14–29, some possibly extensions of earlier caves. Caves 19, 26, and 29 are </a:t>
            </a:r>
            <a:r>
              <a:rPr lang="en-US" i="1" dirty="0">
                <a:latin typeface="Arial Rounded MT Bold" panose="020F0704030504030204" pitchFamily="34" charset="0"/>
                <a:hlinkClick r:id="rId3" tooltip="Chaitya"/>
              </a:rPr>
              <a:t>chaitya</a:t>
            </a:r>
            <a:r>
              <a:rPr lang="en-US" i="1" dirty="0">
                <a:latin typeface="Arial Rounded MT Bold" panose="020F0704030504030204" pitchFamily="34" charset="0"/>
              </a:rPr>
              <a:t>-</a:t>
            </a:r>
            <a:r>
              <a:rPr lang="en-US" i="1" dirty="0" err="1">
                <a:latin typeface="Arial Rounded MT Bold" panose="020F0704030504030204" pitchFamily="34" charset="0"/>
              </a:rPr>
              <a:t>grihas</a:t>
            </a:r>
            <a:r>
              <a:rPr lang="en-US" dirty="0">
                <a:latin typeface="Arial Rounded MT Bold" panose="020F0704030504030204" pitchFamily="34" charset="0"/>
              </a:rPr>
              <a:t>, the rest </a:t>
            </a:r>
            <a:r>
              <a:rPr lang="en-US" i="1" dirty="0" err="1">
                <a:latin typeface="Arial Rounded MT Bold" panose="020F0704030504030204" pitchFamily="34" charset="0"/>
              </a:rPr>
              <a:t>viharas</a:t>
            </a:r>
            <a:r>
              <a:rPr lang="en-US" dirty="0" smtClean="0">
                <a:latin typeface="Arial Rounded MT Bold" panose="020F0704030504030204" pitchFamily="34" charset="0"/>
              </a:rPr>
              <a:t>.</a:t>
            </a:r>
          </a:p>
          <a:p>
            <a:r>
              <a:rPr lang="en-US" dirty="0">
                <a:latin typeface="Arial Rounded MT Bold" panose="020F0704030504030204" pitchFamily="34" charset="0"/>
              </a:rPr>
              <a:t>The second phase of Ajanta shows that the stupa and image coincided </a:t>
            </a:r>
            <a:r>
              <a:rPr lang="en-US" dirty="0" smtClean="0">
                <a:latin typeface="Arial Rounded MT Bold" panose="020F0704030504030204" pitchFamily="34" charset="0"/>
              </a:rPr>
              <a:t>together.</a:t>
            </a:r>
          </a:p>
          <a:p>
            <a:r>
              <a:rPr lang="en-US" dirty="0">
                <a:latin typeface="Arial Rounded MT Bold" panose="020F0704030504030204" pitchFamily="34" charset="0"/>
              </a:rPr>
              <a:t>typically described as "Mahayana", but do not show the features associated with later Mahayana Buddhism</a:t>
            </a:r>
            <a:r>
              <a:rPr lang="en-US" dirty="0" smtClean="0">
                <a:latin typeface="Arial Rounded MT Bold" panose="020F0704030504030204" pitchFamily="34" charset="0"/>
              </a:rPr>
              <a:t>.</a:t>
            </a:r>
          </a:p>
          <a:p>
            <a:r>
              <a:rPr lang="en-US" dirty="0">
                <a:latin typeface="Arial Rounded MT Bold" panose="020F0704030504030204" pitchFamily="34" charset="0"/>
              </a:rPr>
              <a:t> In Mahayana it is not Gautama Buddha but the </a:t>
            </a:r>
            <a:r>
              <a:rPr lang="en-US" dirty="0">
                <a:latin typeface="Arial Rounded MT Bold" panose="020F0704030504030204" pitchFamily="34" charset="0"/>
                <a:hlinkClick r:id="rId4" tooltip="Bodhisattva"/>
              </a:rPr>
              <a:t>Bodhisattva</a:t>
            </a:r>
            <a:r>
              <a:rPr lang="en-US" dirty="0">
                <a:latin typeface="Arial Rounded MT Bold" panose="020F0704030504030204" pitchFamily="34" charset="0"/>
              </a:rPr>
              <a:t> who is </a:t>
            </a:r>
            <a:r>
              <a:rPr lang="en-US" dirty="0" smtClean="0">
                <a:latin typeface="Arial Rounded MT Bold" panose="020F0704030504030204" pitchFamily="34" charset="0"/>
              </a:rPr>
              <a:t>important.</a:t>
            </a:r>
          </a:p>
          <a:p>
            <a:r>
              <a:rPr lang="en-US" dirty="0" err="1" smtClean="0">
                <a:latin typeface="Arial Rounded MT Bold" panose="020F0704030504030204" pitchFamily="34" charset="0"/>
              </a:rPr>
              <a:t>Jataka</a:t>
            </a:r>
            <a:r>
              <a:rPr lang="en-US" dirty="0" smtClean="0">
                <a:latin typeface="Arial Rounded MT Bold" panose="020F0704030504030204" pitchFamily="34" charset="0"/>
              </a:rPr>
              <a:t> tales paintings and sculpture-early births of Buddha as a king ,not animals </a:t>
            </a:r>
            <a:r>
              <a:rPr lang="en-US" dirty="0" err="1" smtClean="0">
                <a:latin typeface="Arial Rounded MT Bold" panose="020F0704030504030204" pitchFamily="34" charset="0"/>
              </a:rPr>
              <a:t>etc</a:t>
            </a:r>
            <a:r>
              <a:rPr lang="en-US" dirty="0" smtClean="0">
                <a:latin typeface="Arial Rounded MT Bold" panose="020F0704030504030204" pitchFamily="34" charset="0"/>
              </a:rPr>
              <a:t> and settings of palaces resemble the royal life of </a:t>
            </a:r>
            <a:r>
              <a:rPr lang="en-US" dirty="0" err="1" smtClean="0">
                <a:latin typeface="Arial Rounded MT Bold" panose="020F0704030504030204" pitchFamily="34" charset="0"/>
              </a:rPr>
              <a:t>Harisena</a:t>
            </a:r>
            <a:endParaRPr lang="en-US" dirty="0">
              <a:latin typeface="Arial Rounded MT Bold" panose="020F070403050403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807" y="186519"/>
            <a:ext cx="3138984" cy="2742703"/>
          </a:xfrm>
          <a:prstGeom prst="rect">
            <a:avLst/>
          </a:prstGeom>
        </p:spPr>
      </p:pic>
    </p:spTree>
    <p:extLst>
      <p:ext uri="{BB962C8B-B14F-4D97-AF65-F5344CB8AC3E}">
        <p14:creationId xmlns:p14="http://schemas.microsoft.com/office/powerpoint/2010/main" val="16032144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Arial Rounded MT Bold" panose="020F0704030504030204" pitchFamily="34" charset="0"/>
              </a:rPr>
              <a:t>Technical aspects</a:t>
            </a:r>
            <a:r>
              <a:rPr lang="en-US" dirty="0"/>
              <a:t/>
            </a:r>
            <a:br>
              <a:rPr lang="en-US" dirty="0"/>
            </a:br>
            <a:endParaRPr lang="en-US" dirty="0"/>
          </a:p>
        </p:txBody>
      </p:sp>
      <p:sp>
        <p:nvSpPr>
          <p:cNvPr id="3" name="Content Placeholder 2"/>
          <p:cNvSpPr>
            <a:spLocks noGrp="1"/>
          </p:cNvSpPr>
          <p:nvPr>
            <p:ph idx="1"/>
          </p:nvPr>
        </p:nvSpPr>
        <p:spPr>
          <a:xfrm>
            <a:off x="786516" y="1733265"/>
            <a:ext cx="8596668" cy="4844955"/>
          </a:xfrm>
        </p:spPr>
        <p:txBody>
          <a:bodyPr>
            <a:normAutofit fontScale="92500" lnSpcReduction="10000"/>
          </a:bodyPr>
          <a:lstStyle/>
          <a:p>
            <a:r>
              <a:rPr lang="en-US" sz="2400" dirty="0" smtClean="0">
                <a:latin typeface="Arial Rounded MT Bold" panose="020F0704030504030204" pitchFamily="34" charset="0"/>
              </a:rPr>
              <a:t>Carved in perpendicular steep side of the hill</a:t>
            </a:r>
          </a:p>
          <a:p>
            <a:r>
              <a:rPr lang="en-US" sz="2400" dirty="0" smtClean="0">
                <a:latin typeface="Arial Rounded MT Bold" panose="020F0704030504030204" pitchFamily="34" charset="0"/>
              </a:rPr>
              <a:t>So they don’t have courtyards outside the temples.</a:t>
            </a:r>
          </a:p>
          <a:p>
            <a:r>
              <a:rPr lang="en-US" sz="2400" dirty="0" smtClean="0">
                <a:latin typeface="Arial Rounded MT Bold" panose="020F0704030504030204" pitchFamily="34" charset="0"/>
              </a:rPr>
              <a:t>Paintings technique</a:t>
            </a:r>
          </a:p>
          <a:p>
            <a:r>
              <a:rPr lang="en-US" sz="2400" dirty="0" smtClean="0">
                <a:latin typeface="Arial Rounded MT Bold" panose="020F0704030504030204" pitchFamily="34" charset="0"/>
              </a:rPr>
              <a:t>Mural paintings</a:t>
            </a:r>
          </a:p>
          <a:p>
            <a:r>
              <a:rPr lang="en-US" sz="2400" dirty="0" smtClean="0">
                <a:latin typeface="Arial Rounded MT Bold" panose="020F0704030504030204" pitchFamily="34" charset="0"/>
              </a:rPr>
              <a:t>Outline is drawn with red color</a:t>
            </a:r>
          </a:p>
          <a:p>
            <a:r>
              <a:rPr lang="en-US" sz="2400" dirty="0" smtClean="0">
                <a:latin typeface="Arial Rounded MT Bold" panose="020F0704030504030204" pitchFamily="34" charset="0"/>
              </a:rPr>
              <a:t>Fresco paintings</a:t>
            </a:r>
          </a:p>
          <a:p>
            <a:r>
              <a:rPr lang="en-US" sz="2400" dirty="0" smtClean="0">
                <a:latin typeface="Arial Rounded MT Bold" panose="020F0704030504030204" pitchFamily="34" charset="0"/>
              </a:rPr>
              <a:t>Mixture of cow dung and rice husk is spread on the surface of the caves, than coating of white lime plaster.</a:t>
            </a:r>
          </a:p>
          <a:p>
            <a:r>
              <a:rPr lang="en-US" sz="2400" dirty="0" smtClean="0">
                <a:latin typeface="Arial Rounded MT Bold" panose="020F0704030504030204" pitchFamily="34" charset="0"/>
              </a:rPr>
              <a:t>Surface is kept moist until the color is applied</a:t>
            </a:r>
          </a:p>
          <a:p>
            <a:r>
              <a:rPr lang="en-US" sz="2400" dirty="0" smtClean="0">
                <a:latin typeface="Arial Rounded MT Bold" panose="020F0704030504030204" pitchFamily="34" charset="0"/>
              </a:rPr>
              <a:t>Natural colors-primary+secondary</a:t>
            </a:r>
          </a:p>
          <a:p>
            <a:r>
              <a:rPr lang="en-US" sz="2400" dirty="0" smtClean="0">
                <a:latin typeface="Arial Rounded MT Bold" panose="020F0704030504030204" pitchFamily="34" charset="0"/>
              </a:rPr>
              <a:t>Except blue</a:t>
            </a:r>
          </a:p>
          <a:p>
            <a:endParaRPr lang="en-US" dirty="0" smtClean="0"/>
          </a:p>
          <a:p>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8715" y="609600"/>
            <a:ext cx="2711757" cy="3438811"/>
          </a:xfrm>
          <a:prstGeom prst="rect">
            <a:avLst/>
          </a:prstGeom>
        </p:spPr>
      </p:pic>
    </p:spTree>
    <p:extLst>
      <p:ext uri="{BB962C8B-B14F-4D97-AF65-F5344CB8AC3E}">
        <p14:creationId xmlns:p14="http://schemas.microsoft.com/office/powerpoint/2010/main" val="25227747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7462"/>
            <a:ext cx="8596668" cy="1320800"/>
          </a:xfrm>
        </p:spPr>
        <p:txBody>
          <a:bodyPr/>
          <a:lstStyle/>
          <a:p>
            <a:pPr algn="ctr"/>
            <a:r>
              <a:rPr lang="en-US" b="1" u="sng" dirty="0" smtClean="0">
                <a:latin typeface="Arial Rounded MT Bold" panose="020F0704030504030204" pitchFamily="34" charset="0"/>
              </a:rPr>
              <a:t>theme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955344" y="1270000"/>
            <a:ext cx="8455136" cy="4594699"/>
          </a:xfrm>
        </p:spPr>
        <p:txBody>
          <a:bodyPr>
            <a:noAutofit/>
          </a:bodyPr>
          <a:lstStyle/>
          <a:p>
            <a:r>
              <a:rPr lang="en-US" sz="2800" dirty="0" err="1"/>
              <a:t>Jataka</a:t>
            </a:r>
            <a:r>
              <a:rPr lang="en-US" sz="2800" dirty="0"/>
              <a:t> </a:t>
            </a:r>
            <a:r>
              <a:rPr lang="en-US" sz="2800" dirty="0" err="1"/>
              <a:t>stories,incidents</a:t>
            </a:r>
            <a:r>
              <a:rPr lang="en-US" sz="2800" dirty="0"/>
              <a:t> of Buddha’s life</a:t>
            </a:r>
          </a:p>
          <a:p>
            <a:endParaRPr lang="en-US" sz="2800" dirty="0" smtClean="0"/>
          </a:p>
          <a:p>
            <a:r>
              <a:rPr lang="en-US" sz="2800" b="1" u="sng" dirty="0" smtClean="0">
                <a:solidFill>
                  <a:srgbClr val="FFC000"/>
                </a:solidFill>
              </a:rPr>
              <a:t>Famous paintings-</a:t>
            </a:r>
          </a:p>
          <a:p>
            <a:r>
              <a:rPr lang="en-US" sz="2800" dirty="0" smtClean="0"/>
              <a:t>The Dying Princess</a:t>
            </a:r>
          </a:p>
          <a:p>
            <a:r>
              <a:rPr lang="en-US" sz="2800" dirty="0" smtClean="0"/>
              <a:t>The Flying </a:t>
            </a:r>
            <a:r>
              <a:rPr lang="en-US" sz="2800" dirty="0" err="1" smtClean="0"/>
              <a:t>Apsara</a:t>
            </a:r>
            <a:endParaRPr lang="en-US" sz="2800" dirty="0" smtClean="0"/>
          </a:p>
          <a:p>
            <a:r>
              <a:rPr lang="en-US" sz="2800" dirty="0" smtClean="0"/>
              <a:t>The Preaching Buddha</a:t>
            </a:r>
          </a:p>
          <a:p>
            <a:r>
              <a:rPr lang="en-US" sz="2800" b="1" u="sng" dirty="0" smtClean="0">
                <a:solidFill>
                  <a:srgbClr val="FFC000"/>
                </a:solidFill>
              </a:rPr>
              <a:t>Elegant cave-cave no-16</a:t>
            </a:r>
          </a:p>
          <a:p>
            <a:r>
              <a:rPr lang="en-US" sz="2800" dirty="0" smtClean="0"/>
              <a:t>The shrine has a large statue of Buddha preaching </a:t>
            </a:r>
          </a:p>
          <a:p>
            <a:r>
              <a:rPr lang="en-US" sz="2800" dirty="0" smtClean="0"/>
              <a:t>Famous fresco paining-</a:t>
            </a:r>
            <a:r>
              <a:rPr lang="en-US" sz="2800" i="1" dirty="0" smtClean="0">
                <a:solidFill>
                  <a:srgbClr val="00B0F0"/>
                </a:solidFill>
              </a:rPr>
              <a:t>The dying princess</a:t>
            </a:r>
            <a:endParaRPr lang="en-US" sz="2800" i="1" dirty="0">
              <a:solidFill>
                <a:srgbClr val="00B0F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8378" y="225186"/>
            <a:ext cx="2705365" cy="32004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8378" y="3916908"/>
            <a:ext cx="2937070" cy="2437143"/>
          </a:xfrm>
          <a:prstGeom prst="rect">
            <a:avLst/>
          </a:prstGeom>
        </p:spPr>
      </p:pic>
    </p:spTree>
    <p:extLst>
      <p:ext uri="{BB962C8B-B14F-4D97-AF65-F5344CB8AC3E}">
        <p14:creationId xmlns:p14="http://schemas.microsoft.com/office/powerpoint/2010/main" val="32612987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9511"/>
            <a:ext cx="8596668" cy="1320800"/>
          </a:xfrm>
        </p:spPr>
        <p:txBody>
          <a:bodyPr/>
          <a:lstStyle/>
          <a:p>
            <a:pPr algn="ctr"/>
            <a:r>
              <a:rPr lang="en-US" b="1" u="sng" dirty="0" err="1" smtClean="0">
                <a:latin typeface="Arial Rounded MT Bold" panose="020F0704030504030204" pitchFamily="34" charset="0"/>
              </a:rPr>
              <a:t>Ellora</a:t>
            </a:r>
            <a:r>
              <a:rPr lang="en-US" b="1" u="sng" dirty="0" smtClean="0">
                <a:latin typeface="Arial Rounded MT Bold" panose="020F0704030504030204" pitchFamily="34" charset="0"/>
              </a:rPr>
              <a:t>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900752"/>
            <a:ext cx="8889748" cy="5650173"/>
          </a:xfrm>
        </p:spPr>
        <p:txBody>
          <a:bodyPr>
            <a:normAutofit fontScale="55000" lnSpcReduction="20000"/>
          </a:bodyPr>
          <a:lstStyle/>
          <a:p>
            <a:endParaRPr lang="en-US" dirty="0" smtClean="0"/>
          </a:p>
          <a:p>
            <a:r>
              <a:rPr lang="en-US" sz="3800" dirty="0" err="1">
                <a:latin typeface="Arial Rounded MT Bold" panose="020F0704030504030204" pitchFamily="34" charset="0"/>
              </a:rPr>
              <a:t>Ellora</a:t>
            </a:r>
            <a:r>
              <a:rPr lang="en-US" sz="3800" dirty="0">
                <a:latin typeface="Arial Rounded MT Bold" panose="020F0704030504030204" pitchFamily="34" charset="0"/>
              </a:rPr>
              <a:t> is known for </a:t>
            </a:r>
            <a:r>
              <a:rPr lang="en-US" sz="3800" i="1" dirty="0">
                <a:latin typeface="Arial Rounded MT Bold" panose="020F0704030504030204" pitchFamily="34" charset="0"/>
              </a:rPr>
              <a:t>Hindu, Buddhist and Jain cave temples</a:t>
            </a:r>
            <a:r>
              <a:rPr lang="en-US" sz="3800" dirty="0">
                <a:latin typeface="Arial Rounded MT Bold" panose="020F0704030504030204" pitchFamily="34" charset="0"/>
              </a:rPr>
              <a:t> built during (6th and 9th centuries) the rule of </a:t>
            </a:r>
            <a:r>
              <a:rPr lang="en-US" sz="3800" dirty="0" smtClean="0">
                <a:latin typeface="Arial Rounded MT Bold" panose="020F0704030504030204" pitchFamily="34" charset="0"/>
              </a:rPr>
              <a:t>t</a:t>
            </a:r>
            <a:r>
              <a:rPr lang="en-US" sz="3800" dirty="0">
                <a:latin typeface="Arial Rounded MT Bold" panose="020F0704030504030204" pitchFamily="34" charset="0"/>
              </a:rPr>
              <a:t>he </a:t>
            </a:r>
            <a:r>
              <a:rPr lang="en-US" sz="3800" dirty="0" err="1">
                <a:latin typeface="Arial Rounded MT Bold" panose="020F0704030504030204" pitchFamily="34" charset="0"/>
                <a:hlinkClick r:id="rId2" tooltip="Kalachuri"/>
              </a:rPr>
              <a:t>Kalachuri</a:t>
            </a:r>
            <a:r>
              <a:rPr lang="en-US" sz="3800" dirty="0">
                <a:latin typeface="Arial Rounded MT Bold" panose="020F0704030504030204" pitchFamily="34" charset="0"/>
              </a:rPr>
              <a:t>, </a:t>
            </a:r>
            <a:r>
              <a:rPr lang="en-US" sz="3800" dirty="0" err="1">
                <a:latin typeface="Arial Rounded MT Bold" panose="020F0704030504030204" pitchFamily="34" charset="0"/>
                <a:hlinkClick r:id="rId3" tooltip="Chalukya"/>
              </a:rPr>
              <a:t>Chalukya</a:t>
            </a:r>
            <a:r>
              <a:rPr lang="en-US" sz="3800" dirty="0">
                <a:latin typeface="Arial Rounded MT Bold" panose="020F0704030504030204" pitchFamily="34" charset="0"/>
              </a:rPr>
              <a:t> and </a:t>
            </a:r>
            <a:r>
              <a:rPr lang="en-US" sz="3800" dirty="0" err="1">
                <a:latin typeface="Arial Rounded MT Bold" panose="020F0704030504030204" pitchFamily="34" charset="0"/>
                <a:hlinkClick r:id="rId4" tooltip="Rashtrakuta"/>
              </a:rPr>
              <a:t>Rashtrakuta</a:t>
            </a:r>
            <a:r>
              <a:rPr lang="en-US" sz="3800" dirty="0">
                <a:latin typeface="Arial Rounded MT Bold" panose="020F0704030504030204" pitchFamily="34" charset="0"/>
              </a:rPr>
              <a:t> dynasties</a:t>
            </a:r>
            <a:r>
              <a:rPr lang="en-US" sz="3800" dirty="0" smtClean="0">
                <a:latin typeface="Arial Rounded MT Bold" panose="020F0704030504030204" pitchFamily="34" charset="0"/>
              </a:rPr>
              <a:t>.</a:t>
            </a:r>
          </a:p>
          <a:p>
            <a:r>
              <a:rPr lang="en-US" sz="3800" dirty="0" smtClean="0">
                <a:latin typeface="Arial Rounded MT Bold" panose="020F0704030504030204" pitchFamily="34" charset="0"/>
              </a:rPr>
              <a:t>Time period-between 6th </a:t>
            </a:r>
            <a:r>
              <a:rPr lang="en-US" sz="3800" dirty="0">
                <a:latin typeface="Arial Rounded MT Bold" panose="020F0704030504030204" pitchFamily="34" charset="0"/>
              </a:rPr>
              <a:t>and 9th centuries</a:t>
            </a:r>
            <a:endParaRPr lang="en-US" sz="3800" dirty="0" smtClean="0">
              <a:latin typeface="Arial Rounded MT Bold" panose="020F0704030504030204" pitchFamily="34" charset="0"/>
            </a:endParaRPr>
          </a:p>
          <a:p>
            <a:r>
              <a:rPr lang="en-US" sz="3800" dirty="0" smtClean="0">
                <a:latin typeface="Arial Rounded MT Bold" panose="020F0704030504030204" pitchFamily="34" charset="0"/>
              </a:rPr>
              <a:t> </a:t>
            </a:r>
            <a:r>
              <a:rPr lang="en-US" sz="3800" dirty="0">
                <a:latin typeface="Arial Rounded MT Bold" panose="020F0704030504030204" pitchFamily="34" charset="0"/>
              </a:rPr>
              <a:t> </a:t>
            </a:r>
            <a:r>
              <a:rPr lang="en-US" sz="3800" dirty="0">
                <a:latin typeface="Arial Rounded MT Bold" panose="020F0704030504030204" pitchFamily="34" charset="0"/>
                <a:hlinkClick r:id="rId5" tooltip="UNESCO"/>
              </a:rPr>
              <a:t>UNESCO</a:t>
            </a:r>
            <a:r>
              <a:rPr lang="en-US" sz="3800" dirty="0">
                <a:latin typeface="Arial Rounded MT Bold" panose="020F0704030504030204" pitchFamily="34" charset="0"/>
              </a:rPr>
              <a:t> </a:t>
            </a:r>
            <a:r>
              <a:rPr lang="en-US" sz="3800" dirty="0">
                <a:latin typeface="Arial Rounded MT Bold" panose="020F0704030504030204" pitchFamily="34" charset="0"/>
                <a:hlinkClick r:id="rId6" tooltip="World Heritage Site"/>
              </a:rPr>
              <a:t>World Heritage Site</a:t>
            </a:r>
            <a:r>
              <a:rPr lang="en-US" sz="3800" dirty="0">
                <a:latin typeface="Arial Rounded MT Bold" panose="020F0704030504030204" pitchFamily="34" charset="0"/>
              </a:rPr>
              <a:t> </a:t>
            </a:r>
            <a:endParaRPr lang="en-US" sz="3800" dirty="0" smtClean="0">
              <a:latin typeface="Arial Rounded MT Bold" panose="020F0704030504030204" pitchFamily="34" charset="0"/>
            </a:endParaRPr>
          </a:p>
          <a:p>
            <a:r>
              <a:rPr lang="en-US" sz="3800" dirty="0">
                <a:latin typeface="Arial Rounded MT Bold" panose="020F0704030504030204" pitchFamily="34" charset="0"/>
              </a:rPr>
              <a:t>The 34 "caves" are actually structures excavated out of the vertical face of the </a:t>
            </a:r>
            <a:r>
              <a:rPr lang="en-US" sz="3800" dirty="0" err="1">
                <a:latin typeface="Arial Rounded MT Bold" panose="020F0704030504030204" pitchFamily="34" charset="0"/>
              </a:rPr>
              <a:t>Charanandri</a:t>
            </a:r>
            <a:r>
              <a:rPr lang="en-US" sz="3800" dirty="0">
                <a:latin typeface="Arial Rounded MT Bold" panose="020F0704030504030204" pitchFamily="34" charset="0"/>
              </a:rPr>
              <a:t> hills. </a:t>
            </a:r>
            <a:endParaRPr lang="en-US" sz="3800" dirty="0" smtClean="0">
              <a:latin typeface="Arial Rounded MT Bold" panose="020F0704030504030204" pitchFamily="34" charset="0"/>
            </a:endParaRPr>
          </a:p>
          <a:p>
            <a:r>
              <a:rPr lang="en-US" sz="3800" dirty="0" smtClean="0">
                <a:latin typeface="Arial Rounded MT Bold" panose="020F0704030504030204" pitchFamily="34" charset="0"/>
                <a:hlinkClick r:id="rId7" tooltip="Hinduism"/>
              </a:rPr>
              <a:t>Hindu</a:t>
            </a:r>
            <a:r>
              <a:rPr lang="en-US" sz="3800" dirty="0">
                <a:latin typeface="Arial Rounded MT Bold" panose="020F0704030504030204" pitchFamily="34" charset="0"/>
              </a:rPr>
              <a:t>, </a:t>
            </a:r>
            <a:r>
              <a:rPr lang="en-US" sz="3800" dirty="0">
                <a:latin typeface="Arial Rounded MT Bold" panose="020F0704030504030204" pitchFamily="34" charset="0"/>
                <a:hlinkClick r:id="rId8" tooltip="Buddhism"/>
              </a:rPr>
              <a:t>Buddhist</a:t>
            </a:r>
            <a:r>
              <a:rPr lang="en-US" sz="3800" dirty="0">
                <a:latin typeface="Arial Rounded MT Bold" panose="020F0704030504030204" pitchFamily="34" charset="0"/>
              </a:rPr>
              <a:t> and </a:t>
            </a:r>
            <a:r>
              <a:rPr lang="en-US" sz="3800" dirty="0">
                <a:latin typeface="Arial Rounded MT Bold" panose="020F0704030504030204" pitchFamily="34" charset="0"/>
                <a:hlinkClick r:id="rId9" tooltip="Jainism"/>
              </a:rPr>
              <a:t>Jain</a:t>
            </a:r>
            <a:r>
              <a:rPr lang="en-US" sz="3800" dirty="0">
                <a:latin typeface="Arial Rounded MT Bold" panose="020F0704030504030204" pitchFamily="34" charset="0"/>
              </a:rPr>
              <a:t> rock-cut temples and </a:t>
            </a:r>
            <a:r>
              <a:rPr lang="en-US" sz="3800" dirty="0" err="1">
                <a:latin typeface="Arial Rounded MT Bold" panose="020F0704030504030204" pitchFamily="34" charset="0"/>
                <a:hlinkClick r:id="rId10" tooltip="Vihara"/>
              </a:rPr>
              <a:t>viharas</a:t>
            </a:r>
            <a:r>
              <a:rPr lang="en-US" sz="3800" dirty="0">
                <a:latin typeface="Arial Rounded MT Bold" panose="020F0704030504030204" pitchFamily="34" charset="0"/>
              </a:rPr>
              <a:t> and </a:t>
            </a:r>
            <a:r>
              <a:rPr lang="en-US" sz="3800" dirty="0" err="1">
                <a:latin typeface="Arial Rounded MT Bold" panose="020F0704030504030204" pitchFamily="34" charset="0"/>
                <a:hlinkClick r:id="rId11" tooltip="Matha"/>
              </a:rPr>
              <a:t>mathas</a:t>
            </a:r>
            <a:r>
              <a:rPr lang="en-US" sz="3800" dirty="0">
                <a:latin typeface="Arial Rounded MT Bold" panose="020F0704030504030204" pitchFamily="34" charset="0"/>
              </a:rPr>
              <a:t> were built between the 5th century and 10th century. </a:t>
            </a:r>
            <a:endParaRPr lang="en-US" sz="3800" dirty="0" smtClean="0">
              <a:latin typeface="Arial Rounded MT Bold" panose="020F0704030504030204" pitchFamily="34" charset="0"/>
            </a:endParaRPr>
          </a:p>
          <a:p>
            <a:r>
              <a:rPr lang="en-US" sz="3800" dirty="0">
                <a:latin typeface="Arial Rounded MT Bold" panose="020F0704030504030204" pitchFamily="34" charset="0"/>
              </a:rPr>
              <a:t>The 17 Hindu (caves 13–29), 12 Buddhist (caves 1–12) and 5 Jain (caves 30–34) caves, built in proximity, demonstrate the religious harmony prevalent during this period of </a:t>
            </a:r>
            <a:r>
              <a:rPr lang="en-US" sz="3800" u="sng" dirty="0">
                <a:latin typeface="Arial Rounded MT Bold" panose="020F0704030504030204" pitchFamily="34" charset="0"/>
                <a:hlinkClick r:id="rId12" tooltip="Indian history"/>
              </a:rPr>
              <a:t>Indian </a:t>
            </a:r>
            <a:r>
              <a:rPr lang="en-US" sz="3800" u="sng" dirty="0" smtClean="0">
                <a:latin typeface="Arial Rounded MT Bold" panose="020F0704030504030204" pitchFamily="34" charset="0"/>
                <a:hlinkClick r:id="rId12" tooltip="Indian history"/>
              </a:rPr>
              <a:t>history</a:t>
            </a:r>
            <a:endParaRPr lang="en-US" sz="3800" u="sng" dirty="0" smtClean="0">
              <a:latin typeface="Arial Rounded MT Bold" panose="020F0704030504030204" pitchFamily="34" charset="0"/>
            </a:endParaRPr>
          </a:p>
          <a:p>
            <a:r>
              <a:rPr lang="en-US" sz="3800" dirty="0" smtClean="0">
                <a:latin typeface="Arial Rounded MT Bold" panose="020F0704030504030204" pitchFamily="34" charset="0"/>
              </a:rPr>
              <a:t>Excavated on the sloping side of the hill and not in a perpendicular cliff</a:t>
            </a:r>
          </a:p>
          <a:p>
            <a:r>
              <a:rPr lang="en-US" sz="3800" dirty="0" smtClean="0">
                <a:latin typeface="Arial Rounded MT Bold" panose="020F0704030504030204" pitchFamily="34" charset="0"/>
              </a:rPr>
              <a:t>So most of the temples have courtyards and sometimes an outer wall with an entrance</a:t>
            </a:r>
            <a:endParaRPr lang="en-US" sz="3800" dirty="0">
              <a:latin typeface="Arial Rounded MT Bold" panose="020F0704030504030204" pitchFamily="34" charset="0"/>
            </a:endParaRPr>
          </a:p>
        </p:txBody>
      </p:sp>
      <p:pic>
        <p:nvPicPr>
          <p:cNvPr id="4" name="Pictur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74002" y="655092"/>
            <a:ext cx="2654141" cy="2715905"/>
          </a:xfrm>
          <a:prstGeom prst="rect">
            <a:avLst/>
          </a:prstGeom>
        </p:spPr>
      </p:pic>
    </p:spTree>
    <p:extLst>
      <p:ext uri="{BB962C8B-B14F-4D97-AF65-F5344CB8AC3E}">
        <p14:creationId xmlns:p14="http://schemas.microsoft.com/office/powerpoint/2010/main" val="33520150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9986"/>
            <a:ext cx="8596668" cy="1320800"/>
          </a:xfrm>
        </p:spPr>
        <p:txBody>
          <a:bodyPr/>
          <a:lstStyle/>
          <a:p>
            <a:pPr algn="ctr"/>
            <a:r>
              <a:rPr lang="en-US" b="1" u="sng" dirty="0" smtClean="0">
                <a:latin typeface="Arial Rounded MT Bold" panose="020F0704030504030204" pitchFamily="34" charset="0"/>
              </a:rPr>
              <a:t>Hindu caves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982640"/>
            <a:ext cx="8596668" cy="5759354"/>
          </a:xfrm>
        </p:spPr>
        <p:txBody>
          <a:bodyPr>
            <a:normAutofit lnSpcReduction="10000"/>
          </a:bodyPr>
          <a:lstStyle/>
          <a:p>
            <a:r>
              <a:rPr lang="en-US" dirty="0"/>
              <a:t> </a:t>
            </a:r>
            <a:r>
              <a:rPr lang="en-US" sz="2000" dirty="0">
                <a:latin typeface="Arial Rounded MT Bold" panose="020F0704030504030204" pitchFamily="34" charset="0"/>
              </a:rPr>
              <a:t>between the middle of sixth century to the end of the eighth </a:t>
            </a:r>
            <a:r>
              <a:rPr lang="en-US" sz="2000" dirty="0" smtClean="0">
                <a:latin typeface="Arial Rounded MT Bold" panose="020F0704030504030204" pitchFamily="34" charset="0"/>
              </a:rPr>
              <a:t>century</a:t>
            </a:r>
          </a:p>
          <a:p>
            <a:r>
              <a:rPr lang="en-US" sz="2000" dirty="0">
                <a:latin typeface="Arial Rounded MT Bold" panose="020F0704030504030204" pitchFamily="34" charset="0"/>
              </a:rPr>
              <a:t>The early caves (caves 17–29) were constructed during the </a:t>
            </a:r>
            <a:r>
              <a:rPr lang="en-US" sz="2000" dirty="0" err="1">
                <a:latin typeface="Arial Rounded MT Bold" panose="020F0704030504030204" pitchFamily="34" charset="0"/>
                <a:hlinkClick r:id="rId2" tooltip="Kalachuri"/>
              </a:rPr>
              <a:t>Kalachuri</a:t>
            </a:r>
            <a:r>
              <a:rPr lang="en-US" sz="2000" dirty="0" err="1">
                <a:latin typeface="Arial Rounded MT Bold" panose="020F0704030504030204" pitchFamily="34" charset="0"/>
              </a:rPr>
              <a:t>period</a:t>
            </a:r>
            <a:r>
              <a:rPr lang="en-US" sz="2000" dirty="0" smtClean="0">
                <a:latin typeface="Arial Rounded MT Bold" panose="020F0704030504030204" pitchFamily="34" charset="0"/>
              </a:rPr>
              <a:t>.</a:t>
            </a:r>
          </a:p>
          <a:p>
            <a:r>
              <a:rPr lang="en-US" sz="2000" dirty="0">
                <a:latin typeface="Arial Rounded MT Bold" panose="020F0704030504030204" pitchFamily="34" charset="0"/>
              </a:rPr>
              <a:t>he caves 14, 15 and 16 were constructed during the </a:t>
            </a:r>
            <a:r>
              <a:rPr lang="en-US" sz="2000" dirty="0" err="1">
                <a:latin typeface="Arial Rounded MT Bold" panose="020F0704030504030204" pitchFamily="34" charset="0"/>
                <a:hlinkClick r:id="rId3" tooltip="Rashtrakuta"/>
              </a:rPr>
              <a:t>Rashtrakuta</a:t>
            </a:r>
            <a:r>
              <a:rPr lang="en-US" sz="2000" dirty="0">
                <a:latin typeface="Arial Rounded MT Bold" panose="020F0704030504030204" pitchFamily="34" charset="0"/>
              </a:rPr>
              <a:t> </a:t>
            </a:r>
            <a:r>
              <a:rPr lang="en-US" sz="2000" dirty="0" smtClean="0">
                <a:latin typeface="Arial Rounded MT Bold" panose="020F0704030504030204" pitchFamily="34" charset="0"/>
              </a:rPr>
              <a:t>period</a:t>
            </a:r>
          </a:p>
          <a:p>
            <a:r>
              <a:rPr lang="en-US" sz="2000" dirty="0">
                <a:latin typeface="Arial Rounded MT Bold" panose="020F0704030504030204" pitchFamily="34" charset="0"/>
              </a:rPr>
              <a:t>All these structures represent a different style of creative vision and execution skills. Some were of such complexity that they required several generations of planning and co-ordination to complete</a:t>
            </a:r>
            <a:r>
              <a:rPr lang="en-US" sz="2000" dirty="0" smtClean="0">
                <a:latin typeface="Arial Rounded MT Bold" panose="020F0704030504030204" pitchFamily="34" charset="0"/>
              </a:rPr>
              <a:t>.</a:t>
            </a:r>
          </a:p>
          <a:p>
            <a:r>
              <a:rPr lang="en-US" sz="2000" dirty="0">
                <a:latin typeface="Arial Rounded MT Bold" panose="020F0704030504030204" pitchFamily="34" charset="0"/>
              </a:rPr>
              <a:t>Cave 16, also known as the </a:t>
            </a:r>
            <a:r>
              <a:rPr lang="en-US" sz="2000" dirty="0" err="1">
                <a:latin typeface="Arial Rounded MT Bold" panose="020F0704030504030204" pitchFamily="34" charset="0"/>
                <a:hlinkClick r:id="rId4" tooltip="Kailasa temple, Ellora"/>
              </a:rPr>
              <a:t>Kailasa</a:t>
            </a:r>
            <a:r>
              <a:rPr lang="en-US" sz="2000" dirty="0">
                <a:latin typeface="Arial Rounded MT Bold" panose="020F0704030504030204" pitchFamily="34" charset="0"/>
                <a:hlinkClick r:id="rId4" tooltip="Kailasa temple, Ellora"/>
              </a:rPr>
              <a:t> temple</a:t>
            </a:r>
            <a:r>
              <a:rPr lang="en-US" sz="2000" dirty="0" smtClean="0">
                <a:latin typeface="Arial Rounded MT Bold" panose="020F0704030504030204" pitchFamily="34" charset="0"/>
              </a:rPr>
              <a:t>,</a:t>
            </a:r>
          </a:p>
          <a:p>
            <a:r>
              <a:rPr lang="en-US" sz="2000" dirty="0">
                <a:latin typeface="Arial Rounded MT Bold" panose="020F0704030504030204" pitchFamily="34" charset="0"/>
              </a:rPr>
              <a:t>This is designed to recall </a:t>
            </a:r>
            <a:r>
              <a:rPr lang="en-US" sz="2000" dirty="0">
                <a:latin typeface="Arial Rounded MT Bold" panose="020F0704030504030204" pitchFamily="34" charset="0"/>
                <a:hlinkClick r:id="rId5" tooltip="Mount Kailash"/>
              </a:rPr>
              <a:t>Mount Kailash</a:t>
            </a:r>
            <a:r>
              <a:rPr lang="en-US" sz="2000" dirty="0">
                <a:latin typeface="Arial Rounded MT Bold" panose="020F0704030504030204" pitchFamily="34" charset="0"/>
              </a:rPr>
              <a:t>, the abode of Lord </a:t>
            </a:r>
            <a:r>
              <a:rPr lang="en-US" sz="2000" dirty="0">
                <a:latin typeface="Arial Rounded MT Bold" panose="020F0704030504030204" pitchFamily="34" charset="0"/>
                <a:hlinkClick r:id="rId6" tooltip="Shiva"/>
              </a:rPr>
              <a:t>Shiva</a:t>
            </a:r>
            <a:r>
              <a:rPr lang="en-US" sz="2000" dirty="0">
                <a:latin typeface="Arial Rounded MT Bold" panose="020F0704030504030204" pitchFamily="34" charset="0"/>
              </a:rPr>
              <a:t> – looks like a freestanding, </a:t>
            </a:r>
            <a:r>
              <a:rPr lang="en-US" sz="2000" dirty="0" err="1">
                <a:latin typeface="Arial Rounded MT Bold" panose="020F0704030504030204" pitchFamily="34" charset="0"/>
              </a:rPr>
              <a:t>multi-storeyed</a:t>
            </a:r>
            <a:r>
              <a:rPr lang="en-US" sz="2000" dirty="0">
                <a:latin typeface="Arial Rounded MT Bold" panose="020F0704030504030204" pitchFamily="34" charset="0"/>
              </a:rPr>
              <a:t> temple complex, but it was carved out of one single rock, and covers an area double the size of </a:t>
            </a:r>
            <a:r>
              <a:rPr lang="en-US" sz="2000" dirty="0">
                <a:latin typeface="Arial Rounded MT Bold" panose="020F0704030504030204" pitchFamily="34" charset="0"/>
                <a:hlinkClick r:id="rId7" tooltip="Parthenon"/>
              </a:rPr>
              <a:t>Parthenon</a:t>
            </a:r>
            <a:r>
              <a:rPr lang="en-US" sz="2000" dirty="0">
                <a:latin typeface="Arial Rounded MT Bold" panose="020F0704030504030204" pitchFamily="34" charset="0"/>
              </a:rPr>
              <a:t> in </a:t>
            </a:r>
            <a:r>
              <a:rPr lang="en-US" sz="2000" dirty="0">
                <a:latin typeface="Arial Rounded MT Bold" panose="020F0704030504030204" pitchFamily="34" charset="0"/>
                <a:hlinkClick r:id="rId8" tooltip="Athens"/>
              </a:rPr>
              <a:t>Athens</a:t>
            </a:r>
            <a:r>
              <a:rPr lang="en-US" sz="2000" dirty="0">
                <a:latin typeface="Arial Rounded MT Bold" panose="020F0704030504030204" pitchFamily="34" charset="0"/>
              </a:rPr>
              <a:t>.</a:t>
            </a:r>
            <a:r>
              <a:rPr lang="en-US" sz="2000" baseline="30000" dirty="0">
                <a:latin typeface="Arial Rounded MT Bold" panose="020F0704030504030204" pitchFamily="34" charset="0"/>
                <a:hlinkClick r:id="rId9"/>
              </a:rPr>
              <a:t>[8]</a:t>
            </a:r>
            <a:r>
              <a:rPr lang="en-US" sz="2000" dirty="0">
                <a:latin typeface="Arial Rounded MT Bold" panose="020F0704030504030204" pitchFamily="34" charset="0"/>
              </a:rPr>
              <a:t> Initially the temple was covered with white plaster thus even more increasing the similarity to snow-covered Mount Kailash</a:t>
            </a:r>
            <a:r>
              <a:rPr lang="en-US" dirty="0" smtClean="0"/>
              <a:t>.</a:t>
            </a: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61875" y="627797"/>
            <a:ext cx="3011677" cy="2388358"/>
          </a:xfrm>
          <a:prstGeom prst="rect">
            <a:avLst/>
          </a:prstGeom>
        </p:spPr>
      </p:pic>
    </p:spTree>
    <p:extLst>
      <p:ext uri="{BB962C8B-B14F-4D97-AF65-F5344CB8AC3E}">
        <p14:creationId xmlns:p14="http://schemas.microsoft.com/office/powerpoint/2010/main" val="29690526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410</TotalTime>
  <Words>3858</Words>
  <Application>Microsoft Office PowerPoint</Application>
  <PresentationFormat>Widescreen</PresentationFormat>
  <Paragraphs>838</Paragraphs>
  <Slides>111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111</vt:i4>
      </vt:variant>
    </vt:vector>
  </HeadingPairs>
  <TitlesOfParts>
    <vt:vector size="122" baseType="lpstr">
      <vt:lpstr>Algerian</vt:lpstr>
      <vt:lpstr>Arial</vt:lpstr>
      <vt:lpstr>Arial Black</vt:lpstr>
      <vt:lpstr>Arial Rounded MT Bold</vt:lpstr>
      <vt:lpstr>Calibri</vt:lpstr>
      <vt:lpstr>Edwardian Script ITC</vt:lpstr>
      <vt:lpstr>Parchment</vt:lpstr>
      <vt:lpstr>Trebuchet MS</vt:lpstr>
      <vt:lpstr>Wingdings</vt:lpstr>
      <vt:lpstr>Wingdings 3</vt:lpstr>
      <vt:lpstr>Facet</vt:lpstr>
      <vt:lpstr> Art and culture           -Ishani Pandya </vt:lpstr>
      <vt:lpstr>Slides are available on mrunal.org</vt:lpstr>
      <vt:lpstr>Importance in exam</vt:lpstr>
      <vt:lpstr>Difference between art and culture</vt:lpstr>
      <vt:lpstr>Understanding of Indian art</vt:lpstr>
      <vt:lpstr>Qualities of Indian artists</vt:lpstr>
      <vt:lpstr>Introduction</vt:lpstr>
      <vt:lpstr>1.Visual arts</vt:lpstr>
      <vt:lpstr>2.Performing Arts</vt:lpstr>
      <vt:lpstr>3.Miscelleneous Art forms </vt:lpstr>
      <vt:lpstr>        Visual arts</vt:lpstr>
      <vt:lpstr>Architecture      Sculpture</vt:lpstr>
      <vt:lpstr>                 comparison</vt:lpstr>
      <vt:lpstr>Combination of architecture and sculpture</vt:lpstr>
      <vt:lpstr> Indian Architecture and sculpture</vt:lpstr>
      <vt:lpstr>     1.Indus valley civilization</vt:lpstr>
      <vt:lpstr>           Indus valley architecture</vt:lpstr>
      <vt:lpstr>                 Town planning</vt:lpstr>
      <vt:lpstr>PowerPoint Presentation</vt:lpstr>
      <vt:lpstr>PowerPoint Presentation</vt:lpstr>
      <vt:lpstr>Public bath </vt:lpstr>
      <vt:lpstr>PowerPoint Presentation</vt:lpstr>
      <vt:lpstr>Dockyard of Lothal </vt:lpstr>
      <vt:lpstr>             Indus valley sculpture</vt:lpstr>
      <vt:lpstr>script</vt:lpstr>
      <vt:lpstr>Seal of pashupati</vt:lpstr>
      <vt:lpstr>               Purpose of the seal</vt:lpstr>
      <vt:lpstr>                Terracotta sculpture</vt:lpstr>
      <vt:lpstr>PowerPoint Presentation</vt:lpstr>
      <vt:lpstr>                Bronze sculpture</vt:lpstr>
      <vt:lpstr>PowerPoint Presentation</vt:lpstr>
      <vt:lpstr>stone Sculpture </vt:lpstr>
      <vt:lpstr>                          Ornaments</vt:lpstr>
      <vt:lpstr>                         Pottery</vt:lpstr>
      <vt:lpstr>Use of pottery</vt:lpstr>
      <vt:lpstr>PowerPoint Presentation</vt:lpstr>
      <vt:lpstr>(Q)To what extent has the urban planning and culture of the Indus valley civilization provided inputs to the present day urbanization? Discuss.</vt:lpstr>
      <vt:lpstr>current</vt:lpstr>
      <vt:lpstr>PowerPoint Presentation</vt:lpstr>
      <vt:lpstr>PowerPoint Presentation</vt:lpstr>
      <vt:lpstr>   Mauryan and post-Mauryan period (Buddhist Art) </vt:lpstr>
      <vt:lpstr>Mauryan period</vt:lpstr>
      <vt:lpstr>PowerPoint Presentation</vt:lpstr>
      <vt:lpstr>Design of the pillar</vt:lpstr>
      <vt:lpstr>Different types of capital</vt:lpstr>
      <vt:lpstr>Features of Mauryan pillar</vt:lpstr>
      <vt:lpstr>PowerPoint Presentation</vt:lpstr>
      <vt:lpstr>Sarnath Pillar</vt:lpstr>
      <vt:lpstr>PowerPoint Presentation</vt:lpstr>
      <vt:lpstr>Bull capital of Rampurva, Bihar</vt:lpstr>
      <vt:lpstr> Rock-cut elephant,Dhauli,Odisha</vt:lpstr>
      <vt:lpstr>Stupa</vt:lpstr>
      <vt:lpstr>Architecture of stupa</vt:lpstr>
      <vt:lpstr>PowerPoint Presentation</vt:lpstr>
      <vt:lpstr>Development of stupa architecture</vt:lpstr>
      <vt:lpstr>Gateway of stupas</vt:lpstr>
      <vt:lpstr>Sanchi Stupa</vt:lpstr>
      <vt:lpstr>PowerPoint Presentation</vt:lpstr>
      <vt:lpstr>Amravati stupa</vt:lpstr>
      <vt:lpstr>PowerPoint Presentation</vt:lpstr>
      <vt:lpstr>Popular art</vt:lpstr>
      <vt:lpstr>PowerPoint Presentation</vt:lpstr>
      <vt:lpstr>(2)Sculpture</vt:lpstr>
      <vt:lpstr>The sunga influence on Mauryan sculpture</vt:lpstr>
      <vt:lpstr>Yaksha and yakshini</vt:lpstr>
      <vt:lpstr>(3)pottery</vt:lpstr>
      <vt:lpstr>Post-Mauryan Period</vt:lpstr>
      <vt:lpstr>(1)caves</vt:lpstr>
      <vt:lpstr>Karle chaitya</vt:lpstr>
      <vt:lpstr>Vihars of Nasik</vt:lpstr>
      <vt:lpstr>(2)stupas</vt:lpstr>
      <vt:lpstr>Sculpture</vt:lpstr>
      <vt:lpstr>PowerPoint Presentation</vt:lpstr>
      <vt:lpstr>3 schools and their features</vt:lpstr>
      <vt:lpstr>PowerPoint Presentation</vt:lpstr>
      <vt:lpstr>PowerPoint Presentation</vt:lpstr>
      <vt:lpstr>PowerPoint Presentation</vt:lpstr>
      <vt:lpstr>(Q)Gandhara sculpture owed as much to the romans as to the greeks.Discuss</vt:lpstr>
      <vt:lpstr>Bamiyan,Afghanistan</vt:lpstr>
      <vt:lpstr>The Gupta age</vt:lpstr>
      <vt:lpstr>Guptas</vt:lpstr>
      <vt:lpstr>Cave architecture</vt:lpstr>
      <vt:lpstr>Phases of cave architecture</vt:lpstr>
      <vt:lpstr>PowerPoint Presentation</vt:lpstr>
      <vt:lpstr>PowerPoint Presentation</vt:lpstr>
      <vt:lpstr>Suitability of cave architecture</vt:lpstr>
      <vt:lpstr>Bhimbetka caves</vt:lpstr>
      <vt:lpstr>Kanheri caves</vt:lpstr>
      <vt:lpstr>Jogeshwari caves</vt:lpstr>
      <vt:lpstr>Mandapeshwar caves</vt:lpstr>
      <vt:lpstr>Karle,Bhaja and Bedsa caves</vt:lpstr>
      <vt:lpstr>Ajanta caves</vt:lpstr>
      <vt:lpstr>PowerPoint Presentation</vt:lpstr>
      <vt:lpstr>1st phase of Ajanta caves</vt:lpstr>
      <vt:lpstr>2nd phase of Ajanta caves</vt:lpstr>
      <vt:lpstr>Technical aspects </vt:lpstr>
      <vt:lpstr>theme</vt:lpstr>
      <vt:lpstr>Ellora caves</vt:lpstr>
      <vt:lpstr>Hindu caves</vt:lpstr>
      <vt:lpstr>Kailasha temple</vt:lpstr>
      <vt:lpstr>Other Hindu caves</vt:lpstr>
      <vt:lpstr>PowerPoint Presentation</vt:lpstr>
      <vt:lpstr>Buddhist caves</vt:lpstr>
      <vt:lpstr>Jain caves</vt:lpstr>
      <vt:lpstr>PowerPoint Presentation</vt:lpstr>
      <vt:lpstr>Junagadh caves</vt:lpstr>
      <vt:lpstr>Bagh caves</vt:lpstr>
      <vt:lpstr>Elephanta caves</vt:lpstr>
      <vt:lpstr>PowerPoint Presentation</vt:lpstr>
      <vt:lpstr>Miscellaneous caves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Art and culture           -Ishani Pandya </dc:title>
  <dc:creator>user</dc:creator>
  <cp:lastModifiedBy>Mrunal Patel</cp:lastModifiedBy>
  <cp:revision>9</cp:revision>
  <dcterms:created xsi:type="dcterms:W3CDTF">2015-11-16T06:04:02Z</dcterms:created>
  <dcterms:modified xsi:type="dcterms:W3CDTF">2015-11-16T13:34:36Z</dcterms:modified>
</cp:coreProperties>
</file>