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28" r:id="rId2"/>
    <p:sldId id="329"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307" r:id="rId52"/>
    <p:sldId id="289" r:id="rId53"/>
    <p:sldId id="355" r:id="rId54"/>
    <p:sldId id="290" r:id="rId55"/>
    <p:sldId id="291" r:id="rId56"/>
    <p:sldId id="292" r:id="rId57"/>
    <p:sldId id="293" r:id="rId58"/>
    <p:sldId id="294" r:id="rId59"/>
    <p:sldId id="295" r:id="rId60"/>
    <p:sldId id="296" r:id="rId61"/>
    <p:sldId id="297" r:id="rId62"/>
    <p:sldId id="359" r:id="rId63"/>
    <p:sldId id="298" r:id="rId64"/>
    <p:sldId id="299" r:id="rId65"/>
    <p:sldId id="300" r:id="rId66"/>
    <p:sldId id="301" r:id="rId67"/>
    <p:sldId id="302" r:id="rId68"/>
    <p:sldId id="303" r:id="rId69"/>
    <p:sldId id="356" r:id="rId70"/>
    <p:sldId id="304" r:id="rId71"/>
    <p:sldId id="305" r:id="rId72"/>
    <p:sldId id="306" r:id="rId73"/>
    <p:sldId id="308" r:id="rId74"/>
    <p:sldId id="309" r:id="rId75"/>
    <p:sldId id="310" r:id="rId76"/>
    <p:sldId id="311" r:id="rId77"/>
    <p:sldId id="312" r:id="rId78"/>
    <p:sldId id="313" r:id="rId79"/>
    <p:sldId id="314" r:id="rId80"/>
    <p:sldId id="315" r:id="rId81"/>
    <p:sldId id="316" r:id="rId82"/>
    <p:sldId id="317" r:id="rId83"/>
    <p:sldId id="357" r:id="rId84"/>
    <p:sldId id="318" r:id="rId85"/>
    <p:sldId id="320" r:id="rId86"/>
    <p:sldId id="321" r:id="rId87"/>
    <p:sldId id="322" r:id="rId88"/>
    <p:sldId id="319" r:id="rId89"/>
    <p:sldId id="323" r:id="rId90"/>
    <p:sldId id="358" r:id="rId91"/>
    <p:sldId id="324" r:id="rId92"/>
    <p:sldId id="325" r:id="rId93"/>
    <p:sldId id="326" r:id="rId94"/>
    <p:sldId id="327" r:id="rId95"/>
    <p:sldId id="352" r:id="rId96"/>
    <p:sldId id="346" r:id="rId97"/>
    <p:sldId id="353" r:id="rId98"/>
    <p:sldId id="354" r:id="rId99"/>
    <p:sldId id="347" r:id="rId100"/>
    <p:sldId id="348" r:id="rId101"/>
    <p:sldId id="349" r:id="rId102"/>
    <p:sldId id="350" r:id="rId103"/>
    <p:sldId id="351"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AC58E-B43F-4EC6-96CD-EE5361EAA4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323ACD6-2B5A-4306-BF25-BD7C1F4C8BCC}">
      <dgm:prSet phldrT="[Text]"/>
      <dgm:spPr/>
      <dgm:t>
        <a:bodyPr/>
        <a:lstStyle/>
        <a:p>
          <a:r>
            <a:rPr lang="en-US" dirty="0" smtClean="0"/>
            <a:t>1.Visual arts</a:t>
          </a:r>
          <a:endParaRPr lang="en-US" dirty="0"/>
        </a:p>
      </dgm:t>
    </dgm:pt>
    <dgm:pt modelId="{A40C8040-26EA-4B69-8923-937783792C07}" type="parTrans" cxnId="{C3A36556-E340-49E9-B3A6-2D3DDBB400BB}">
      <dgm:prSet/>
      <dgm:spPr/>
      <dgm:t>
        <a:bodyPr/>
        <a:lstStyle/>
        <a:p>
          <a:endParaRPr lang="en-US"/>
        </a:p>
      </dgm:t>
    </dgm:pt>
    <dgm:pt modelId="{EEA82FDD-4221-4677-A5C8-2C346F5ADAE1}" type="sibTrans" cxnId="{C3A36556-E340-49E9-B3A6-2D3DDBB400BB}">
      <dgm:prSet/>
      <dgm:spPr/>
      <dgm:t>
        <a:bodyPr/>
        <a:lstStyle/>
        <a:p>
          <a:endParaRPr lang="en-US"/>
        </a:p>
      </dgm:t>
    </dgm:pt>
    <dgm:pt modelId="{E23D4843-D63B-4976-8ED2-DF7B85DCB3CF}">
      <dgm:prSet phldrT="[Text]"/>
      <dgm:spPr/>
      <dgm:t>
        <a:bodyPr/>
        <a:lstStyle/>
        <a:p>
          <a:r>
            <a:rPr lang="en-US" dirty="0" smtClean="0"/>
            <a:t>2.Performing arts</a:t>
          </a:r>
          <a:endParaRPr lang="en-US" dirty="0"/>
        </a:p>
      </dgm:t>
    </dgm:pt>
    <dgm:pt modelId="{1C34693C-8743-4D91-882B-7D6BDF20E23B}" type="parTrans" cxnId="{5B77D2B0-B1B4-483A-8797-39492EC55578}">
      <dgm:prSet/>
      <dgm:spPr/>
      <dgm:t>
        <a:bodyPr/>
        <a:lstStyle/>
        <a:p>
          <a:endParaRPr lang="en-US"/>
        </a:p>
      </dgm:t>
    </dgm:pt>
    <dgm:pt modelId="{1AE8C630-9E62-41DD-B951-B362938918B2}" type="sibTrans" cxnId="{5B77D2B0-B1B4-483A-8797-39492EC55578}">
      <dgm:prSet/>
      <dgm:spPr/>
      <dgm:t>
        <a:bodyPr/>
        <a:lstStyle/>
        <a:p>
          <a:endParaRPr lang="en-US"/>
        </a:p>
      </dgm:t>
    </dgm:pt>
    <dgm:pt modelId="{5101C200-D24A-4010-853C-5E721D9A86F1}">
      <dgm:prSet phldrT="[Text]"/>
      <dgm:spPr/>
      <dgm:t>
        <a:bodyPr/>
        <a:lstStyle/>
        <a:p>
          <a:r>
            <a:rPr lang="en-US" dirty="0" smtClean="0"/>
            <a:t>3.Miscellenous arts</a:t>
          </a:r>
          <a:endParaRPr lang="en-US" dirty="0"/>
        </a:p>
      </dgm:t>
    </dgm:pt>
    <dgm:pt modelId="{F653302E-C11D-474C-9A34-0D2690E1AD72}" type="parTrans" cxnId="{0B1B7BF3-3C6C-43CB-9D98-9167231FAB09}">
      <dgm:prSet/>
      <dgm:spPr/>
      <dgm:t>
        <a:bodyPr/>
        <a:lstStyle/>
        <a:p>
          <a:endParaRPr lang="en-US"/>
        </a:p>
      </dgm:t>
    </dgm:pt>
    <dgm:pt modelId="{7CD96542-5374-4F96-8465-7868DFAF83D8}" type="sibTrans" cxnId="{0B1B7BF3-3C6C-43CB-9D98-9167231FAB09}">
      <dgm:prSet/>
      <dgm:spPr/>
      <dgm:t>
        <a:bodyPr/>
        <a:lstStyle/>
        <a:p>
          <a:endParaRPr lang="en-US"/>
        </a:p>
      </dgm:t>
    </dgm:pt>
    <dgm:pt modelId="{946C538F-41EC-48D3-A6E0-47443408F957}" type="pres">
      <dgm:prSet presAssocID="{402AC58E-B43F-4EC6-96CD-EE5361EAA4BC}" presName="linear" presStyleCnt="0">
        <dgm:presLayoutVars>
          <dgm:dir/>
          <dgm:animLvl val="lvl"/>
          <dgm:resizeHandles val="exact"/>
        </dgm:presLayoutVars>
      </dgm:prSet>
      <dgm:spPr/>
      <dgm:t>
        <a:bodyPr/>
        <a:lstStyle/>
        <a:p>
          <a:endParaRPr lang="en-US"/>
        </a:p>
      </dgm:t>
    </dgm:pt>
    <dgm:pt modelId="{ADDCC2E5-A0FE-42EC-B1EA-31288101A647}" type="pres">
      <dgm:prSet presAssocID="{2323ACD6-2B5A-4306-BF25-BD7C1F4C8BCC}" presName="parentLin" presStyleCnt="0"/>
      <dgm:spPr/>
    </dgm:pt>
    <dgm:pt modelId="{AFD52398-6C89-47AA-8358-4F9F3FBF759E}" type="pres">
      <dgm:prSet presAssocID="{2323ACD6-2B5A-4306-BF25-BD7C1F4C8BCC}" presName="parentLeftMargin" presStyleLbl="node1" presStyleIdx="0" presStyleCnt="3"/>
      <dgm:spPr/>
      <dgm:t>
        <a:bodyPr/>
        <a:lstStyle/>
        <a:p>
          <a:endParaRPr lang="en-US"/>
        </a:p>
      </dgm:t>
    </dgm:pt>
    <dgm:pt modelId="{2AD76440-42B8-4205-9CD7-866B7A03FF59}" type="pres">
      <dgm:prSet presAssocID="{2323ACD6-2B5A-4306-BF25-BD7C1F4C8BCC}" presName="parentText" presStyleLbl="node1" presStyleIdx="0" presStyleCnt="3" custLinFactNeighborX="-7627" custLinFactNeighborY="7730">
        <dgm:presLayoutVars>
          <dgm:chMax val="0"/>
          <dgm:bulletEnabled val="1"/>
        </dgm:presLayoutVars>
      </dgm:prSet>
      <dgm:spPr/>
      <dgm:t>
        <a:bodyPr/>
        <a:lstStyle/>
        <a:p>
          <a:endParaRPr lang="en-US"/>
        </a:p>
      </dgm:t>
    </dgm:pt>
    <dgm:pt modelId="{374FE3C0-B215-4C71-8A8A-D87CA212F985}" type="pres">
      <dgm:prSet presAssocID="{2323ACD6-2B5A-4306-BF25-BD7C1F4C8BCC}" presName="negativeSpace" presStyleCnt="0"/>
      <dgm:spPr/>
    </dgm:pt>
    <dgm:pt modelId="{62C1CFD1-1FB9-4B0D-805D-7405F7A71FCD}" type="pres">
      <dgm:prSet presAssocID="{2323ACD6-2B5A-4306-BF25-BD7C1F4C8BCC}" presName="childText" presStyleLbl="conFgAcc1" presStyleIdx="0" presStyleCnt="3">
        <dgm:presLayoutVars>
          <dgm:bulletEnabled val="1"/>
        </dgm:presLayoutVars>
      </dgm:prSet>
      <dgm:spPr/>
    </dgm:pt>
    <dgm:pt modelId="{C7E2F19B-EB9C-4D9F-9BEC-889ED7979D42}" type="pres">
      <dgm:prSet presAssocID="{EEA82FDD-4221-4677-A5C8-2C346F5ADAE1}" presName="spaceBetweenRectangles" presStyleCnt="0"/>
      <dgm:spPr/>
    </dgm:pt>
    <dgm:pt modelId="{89C66F71-0216-4E23-88B2-76B675E2E6FD}" type="pres">
      <dgm:prSet presAssocID="{E23D4843-D63B-4976-8ED2-DF7B85DCB3CF}" presName="parentLin" presStyleCnt="0"/>
      <dgm:spPr/>
    </dgm:pt>
    <dgm:pt modelId="{2E43112A-9BFF-4BC3-9A29-7F856F536000}" type="pres">
      <dgm:prSet presAssocID="{E23D4843-D63B-4976-8ED2-DF7B85DCB3CF}" presName="parentLeftMargin" presStyleLbl="node1" presStyleIdx="0" presStyleCnt="3"/>
      <dgm:spPr/>
      <dgm:t>
        <a:bodyPr/>
        <a:lstStyle/>
        <a:p>
          <a:endParaRPr lang="en-US"/>
        </a:p>
      </dgm:t>
    </dgm:pt>
    <dgm:pt modelId="{0CDEB5E6-5114-4DAF-BAE7-F2E2AB90FF73}" type="pres">
      <dgm:prSet presAssocID="{E23D4843-D63B-4976-8ED2-DF7B85DCB3CF}" presName="parentText" presStyleLbl="node1" presStyleIdx="1" presStyleCnt="3">
        <dgm:presLayoutVars>
          <dgm:chMax val="0"/>
          <dgm:bulletEnabled val="1"/>
        </dgm:presLayoutVars>
      </dgm:prSet>
      <dgm:spPr/>
      <dgm:t>
        <a:bodyPr/>
        <a:lstStyle/>
        <a:p>
          <a:endParaRPr lang="en-US"/>
        </a:p>
      </dgm:t>
    </dgm:pt>
    <dgm:pt modelId="{AF59CC83-C444-4B08-A7E7-D37B8DCF33E2}" type="pres">
      <dgm:prSet presAssocID="{E23D4843-D63B-4976-8ED2-DF7B85DCB3CF}" presName="negativeSpace" presStyleCnt="0"/>
      <dgm:spPr/>
    </dgm:pt>
    <dgm:pt modelId="{037A8E86-2245-43FC-940D-6D93EB4856B9}" type="pres">
      <dgm:prSet presAssocID="{E23D4843-D63B-4976-8ED2-DF7B85DCB3CF}" presName="childText" presStyleLbl="conFgAcc1" presStyleIdx="1" presStyleCnt="3">
        <dgm:presLayoutVars>
          <dgm:bulletEnabled val="1"/>
        </dgm:presLayoutVars>
      </dgm:prSet>
      <dgm:spPr/>
    </dgm:pt>
    <dgm:pt modelId="{5ECCB4F3-1AA9-4697-AC81-5AC32587414B}" type="pres">
      <dgm:prSet presAssocID="{1AE8C630-9E62-41DD-B951-B362938918B2}" presName="spaceBetweenRectangles" presStyleCnt="0"/>
      <dgm:spPr/>
    </dgm:pt>
    <dgm:pt modelId="{9CF1CB26-0786-4C75-839F-1183E23654CC}" type="pres">
      <dgm:prSet presAssocID="{5101C200-D24A-4010-853C-5E721D9A86F1}" presName="parentLin" presStyleCnt="0"/>
      <dgm:spPr/>
    </dgm:pt>
    <dgm:pt modelId="{8F2242E7-BA3C-4123-934B-0C63877F3998}" type="pres">
      <dgm:prSet presAssocID="{5101C200-D24A-4010-853C-5E721D9A86F1}" presName="parentLeftMargin" presStyleLbl="node1" presStyleIdx="1" presStyleCnt="3"/>
      <dgm:spPr/>
      <dgm:t>
        <a:bodyPr/>
        <a:lstStyle/>
        <a:p>
          <a:endParaRPr lang="en-US"/>
        </a:p>
      </dgm:t>
    </dgm:pt>
    <dgm:pt modelId="{DF90B85E-BFA2-4316-B167-FEDAA07FB972}" type="pres">
      <dgm:prSet presAssocID="{5101C200-D24A-4010-853C-5E721D9A86F1}" presName="parentText" presStyleLbl="node1" presStyleIdx="2" presStyleCnt="3">
        <dgm:presLayoutVars>
          <dgm:chMax val="0"/>
          <dgm:bulletEnabled val="1"/>
        </dgm:presLayoutVars>
      </dgm:prSet>
      <dgm:spPr/>
      <dgm:t>
        <a:bodyPr/>
        <a:lstStyle/>
        <a:p>
          <a:endParaRPr lang="en-US"/>
        </a:p>
      </dgm:t>
    </dgm:pt>
    <dgm:pt modelId="{85617C84-2BBD-44B2-9D5C-11A8328B48D0}" type="pres">
      <dgm:prSet presAssocID="{5101C200-D24A-4010-853C-5E721D9A86F1}" presName="negativeSpace" presStyleCnt="0"/>
      <dgm:spPr/>
    </dgm:pt>
    <dgm:pt modelId="{63172F9F-34C3-433B-AE99-46419AD07BF8}" type="pres">
      <dgm:prSet presAssocID="{5101C200-D24A-4010-853C-5E721D9A86F1}" presName="childText" presStyleLbl="conFgAcc1" presStyleIdx="2" presStyleCnt="3" custLinFactNeighborX="572">
        <dgm:presLayoutVars>
          <dgm:bulletEnabled val="1"/>
        </dgm:presLayoutVars>
      </dgm:prSet>
      <dgm:spPr/>
    </dgm:pt>
  </dgm:ptLst>
  <dgm:cxnLst>
    <dgm:cxn modelId="{272E4CED-F8B2-44BF-B1F9-701CBB9ECE09}" type="presOf" srcId="{5101C200-D24A-4010-853C-5E721D9A86F1}" destId="{DF90B85E-BFA2-4316-B167-FEDAA07FB972}" srcOrd="1" destOrd="0" presId="urn:microsoft.com/office/officeart/2005/8/layout/list1"/>
    <dgm:cxn modelId="{C3A36556-E340-49E9-B3A6-2D3DDBB400BB}" srcId="{402AC58E-B43F-4EC6-96CD-EE5361EAA4BC}" destId="{2323ACD6-2B5A-4306-BF25-BD7C1F4C8BCC}" srcOrd="0" destOrd="0" parTransId="{A40C8040-26EA-4B69-8923-937783792C07}" sibTransId="{EEA82FDD-4221-4677-A5C8-2C346F5ADAE1}"/>
    <dgm:cxn modelId="{0B1B7BF3-3C6C-43CB-9D98-9167231FAB09}" srcId="{402AC58E-B43F-4EC6-96CD-EE5361EAA4BC}" destId="{5101C200-D24A-4010-853C-5E721D9A86F1}" srcOrd="2" destOrd="0" parTransId="{F653302E-C11D-474C-9A34-0D2690E1AD72}" sibTransId="{7CD96542-5374-4F96-8465-7868DFAF83D8}"/>
    <dgm:cxn modelId="{5B77D2B0-B1B4-483A-8797-39492EC55578}" srcId="{402AC58E-B43F-4EC6-96CD-EE5361EAA4BC}" destId="{E23D4843-D63B-4976-8ED2-DF7B85DCB3CF}" srcOrd="1" destOrd="0" parTransId="{1C34693C-8743-4D91-882B-7D6BDF20E23B}" sibTransId="{1AE8C630-9E62-41DD-B951-B362938918B2}"/>
    <dgm:cxn modelId="{CEFF77F1-2EA0-4CC3-B4D7-E52738C78E36}" type="presOf" srcId="{402AC58E-B43F-4EC6-96CD-EE5361EAA4BC}" destId="{946C538F-41EC-48D3-A6E0-47443408F957}" srcOrd="0" destOrd="0" presId="urn:microsoft.com/office/officeart/2005/8/layout/list1"/>
    <dgm:cxn modelId="{331FFB4D-CA97-4160-B8A0-A0D7F61610C7}" type="presOf" srcId="{E23D4843-D63B-4976-8ED2-DF7B85DCB3CF}" destId="{0CDEB5E6-5114-4DAF-BAE7-F2E2AB90FF73}" srcOrd="1" destOrd="0" presId="urn:microsoft.com/office/officeart/2005/8/layout/list1"/>
    <dgm:cxn modelId="{F6EDA122-231F-466B-ABC2-294149AEC5FA}" type="presOf" srcId="{2323ACD6-2B5A-4306-BF25-BD7C1F4C8BCC}" destId="{2AD76440-42B8-4205-9CD7-866B7A03FF59}" srcOrd="1" destOrd="0" presId="urn:microsoft.com/office/officeart/2005/8/layout/list1"/>
    <dgm:cxn modelId="{9F858EE8-894E-4F7B-B378-1180A08343E3}" type="presOf" srcId="{2323ACD6-2B5A-4306-BF25-BD7C1F4C8BCC}" destId="{AFD52398-6C89-47AA-8358-4F9F3FBF759E}" srcOrd="0" destOrd="0" presId="urn:microsoft.com/office/officeart/2005/8/layout/list1"/>
    <dgm:cxn modelId="{FD560AE0-29F2-4B63-8BC8-3A7131233AEB}" type="presOf" srcId="{5101C200-D24A-4010-853C-5E721D9A86F1}" destId="{8F2242E7-BA3C-4123-934B-0C63877F3998}" srcOrd="0" destOrd="0" presId="urn:microsoft.com/office/officeart/2005/8/layout/list1"/>
    <dgm:cxn modelId="{37EC78F6-9CCD-4358-9FB3-C61E6EDB1FCA}" type="presOf" srcId="{E23D4843-D63B-4976-8ED2-DF7B85DCB3CF}" destId="{2E43112A-9BFF-4BC3-9A29-7F856F536000}" srcOrd="0" destOrd="0" presId="urn:microsoft.com/office/officeart/2005/8/layout/list1"/>
    <dgm:cxn modelId="{8AD64B92-95CF-49C9-9A5C-56F681B877B5}" type="presParOf" srcId="{946C538F-41EC-48D3-A6E0-47443408F957}" destId="{ADDCC2E5-A0FE-42EC-B1EA-31288101A647}" srcOrd="0" destOrd="0" presId="urn:microsoft.com/office/officeart/2005/8/layout/list1"/>
    <dgm:cxn modelId="{D16946A9-FB89-4A96-865B-72DF16FF1C90}" type="presParOf" srcId="{ADDCC2E5-A0FE-42EC-B1EA-31288101A647}" destId="{AFD52398-6C89-47AA-8358-4F9F3FBF759E}" srcOrd="0" destOrd="0" presId="urn:microsoft.com/office/officeart/2005/8/layout/list1"/>
    <dgm:cxn modelId="{0C4906F0-CEC7-40C6-B8B2-A14E32CFF4CE}" type="presParOf" srcId="{ADDCC2E5-A0FE-42EC-B1EA-31288101A647}" destId="{2AD76440-42B8-4205-9CD7-866B7A03FF59}" srcOrd="1" destOrd="0" presId="urn:microsoft.com/office/officeart/2005/8/layout/list1"/>
    <dgm:cxn modelId="{0076DAC1-EEEE-4EB1-AE02-44C3E84B47E2}" type="presParOf" srcId="{946C538F-41EC-48D3-A6E0-47443408F957}" destId="{374FE3C0-B215-4C71-8A8A-D87CA212F985}" srcOrd="1" destOrd="0" presId="urn:microsoft.com/office/officeart/2005/8/layout/list1"/>
    <dgm:cxn modelId="{6AD676E9-DA1B-4E48-B714-C312F973E589}" type="presParOf" srcId="{946C538F-41EC-48D3-A6E0-47443408F957}" destId="{62C1CFD1-1FB9-4B0D-805D-7405F7A71FCD}" srcOrd="2" destOrd="0" presId="urn:microsoft.com/office/officeart/2005/8/layout/list1"/>
    <dgm:cxn modelId="{A02A4050-C555-47EA-BE3F-3E693EF114D6}" type="presParOf" srcId="{946C538F-41EC-48D3-A6E0-47443408F957}" destId="{C7E2F19B-EB9C-4D9F-9BEC-889ED7979D42}" srcOrd="3" destOrd="0" presId="urn:microsoft.com/office/officeart/2005/8/layout/list1"/>
    <dgm:cxn modelId="{91517C88-8AD6-4895-BBEF-6AC9E25A974C}" type="presParOf" srcId="{946C538F-41EC-48D3-A6E0-47443408F957}" destId="{89C66F71-0216-4E23-88B2-76B675E2E6FD}" srcOrd="4" destOrd="0" presId="urn:microsoft.com/office/officeart/2005/8/layout/list1"/>
    <dgm:cxn modelId="{FBC183FB-00D5-411A-A035-C56844F8A9BB}" type="presParOf" srcId="{89C66F71-0216-4E23-88B2-76B675E2E6FD}" destId="{2E43112A-9BFF-4BC3-9A29-7F856F536000}" srcOrd="0" destOrd="0" presId="urn:microsoft.com/office/officeart/2005/8/layout/list1"/>
    <dgm:cxn modelId="{7536D031-B654-4356-8218-92C3395DDCE3}" type="presParOf" srcId="{89C66F71-0216-4E23-88B2-76B675E2E6FD}" destId="{0CDEB5E6-5114-4DAF-BAE7-F2E2AB90FF73}" srcOrd="1" destOrd="0" presId="urn:microsoft.com/office/officeart/2005/8/layout/list1"/>
    <dgm:cxn modelId="{A0D86FBE-CD26-49E1-901B-6F1DCC9E564A}" type="presParOf" srcId="{946C538F-41EC-48D3-A6E0-47443408F957}" destId="{AF59CC83-C444-4B08-A7E7-D37B8DCF33E2}" srcOrd="5" destOrd="0" presId="urn:microsoft.com/office/officeart/2005/8/layout/list1"/>
    <dgm:cxn modelId="{9461FB10-BCF1-4534-B825-125C1F1DE229}" type="presParOf" srcId="{946C538F-41EC-48D3-A6E0-47443408F957}" destId="{037A8E86-2245-43FC-940D-6D93EB4856B9}" srcOrd="6" destOrd="0" presId="urn:microsoft.com/office/officeart/2005/8/layout/list1"/>
    <dgm:cxn modelId="{25579E11-ECD2-466A-AFF9-02A1FBC54197}" type="presParOf" srcId="{946C538F-41EC-48D3-A6E0-47443408F957}" destId="{5ECCB4F3-1AA9-4697-AC81-5AC32587414B}" srcOrd="7" destOrd="0" presId="urn:microsoft.com/office/officeart/2005/8/layout/list1"/>
    <dgm:cxn modelId="{0F5066A9-2F21-45E9-B797-C02CE2409F36}" type="presParOf" srcId="{946C538F-41EC-48D3-A6E0-47443408F957}" destId="{9CF1CB26-0786-4C75-839F-1183E23654CC}" srcOrd="8" destOrd="0" presId="urn:microsoft.com/office/officeart/2005/8/layout/list1"/>
    <dgm:cxn modelId="{AB95FFA3-07AE-4C6A-8179-715AB3E6C6BF}" type="presParOf" srcId="{9CF1CB26-0786-4C75-839F-1183E23654CC}" destId="{8F2242E7-BA3C-4123-934B-0C63877F3998}" srcOrd="0" destOrd="0" presId="urn:microsoft.com/office/officeart/2005/8/layout/list1"/>
    <dgm:cxn modelId="{82A609CB-2CA0-4BD2-8FE4-614BFDCA39C5}" type="presParOf" srcId="{9CF1CB26-0786-4C75-839F-1183E23654CC}" destId="{DF90B85E-BFA2-4316-B167-FEDAA07FB972}" srcOrd="1" destOrd="0" presId="urn:microsoft.com/office/officeart/2005/8/layout/list1"/>
    <dgm:cxn modelId="{0555A715-C3D3-41C3-B212-55A78C788B95}" type="presParOf" srcId="{946C538F-41EC-48D3-A6E0-47443408F957}" destId="{85617C84-2BBD-44B2-9D5C-11A8328B48D0}" srcOrd="9" destOrd="0" presId="urn:microsoft.com/office/officeart/2005/8/layout/list1"/>
    <dgm:cxn modelId="{2677C543-601D-4FF2-B932-6E5F17E14A82}" type="presParOf" srcId="{946C538F-41EC-48D3-A6E0-47443408F957}" destId="{63172F9F-34C3-433B-AE99-46419AD07BF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5FB8B3-D46D-4526-9771-AE6C57C66C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8E01464-066F-406C-9820-1F50267F0934}">
      <dgm:prSet phldrT="[Text]"/>
      <dgm:spPr/>
      <dgm:t>
        <a:bodyPr/>
        <a:lstStyle/>
        <a:p>
          <a:r>
            <a:rPr lang="en-US" dirty="0" smtClean="0"/>
            <a:t>Medieval architecture</a:t>
          </a:r>
          <a:endParaRPr lang="en-US" dirty="0"/>
        </a:p>
      </dgm:t>
    </dgm:pt>
    <dgm:pt modelId="{4D589C43-4BBE-49F2-87FE-C13E57C1AB52}" type="parTrans" cxnId="{BB6B5AD4-8C3F-4E3C-A5BF-A594BE1DD076}">
      <dgm:prSet/>
      <dgm:spPr/>
      <dgm:t>
        <a:bodyPr/>
        <a:lstStyle/>
        <a:p>
          <a:endParaRPr lang="en-US"/>
        </a:p>
      </dgm:t>
    </dgm:pt>
    <dgm:pt modelId="{6D0B4D45-E321-4AA4-9BFF-FBE4C1E7A028}" type="sibTrans" cxnId="{BB6B5AD4-8C3F-4E3C-A5BF-A594BE1DD076}">
      <dgm:prSet/>
      <dgm:spPr/>
      <dgm:t>
        <a:bodyPr/>
        <a:lstStyle/>
        <a:p>
          <a:endParaRPr lang="en-US"/>
        </a:p>
      </dgm:t>
    </dgm:pt>
    <dgm:pt modelId="{FA7196F2-95EF-46AC-A262-56D9542C4EBA}">
      <dgm:prSet phldrT="[Text]"/>
      <dgm:spPr/>
      <dgm:t>
        <a:bodyPr/>
        <a:lstStyle/>
        <a:p>
          <a:r>
            <a:rPr lang="en-US" dirty="0" smtClean="0"/>
            <a:t>Delhi sultanate</a:t>
          </a:r>
          <a:endParaRPr lang="en-US" dirty="0"/>
        </a:p>
      </dgm:t>
    </dgm:pt>
    <dgm:pt modelId="{96DFFEBC-5944-4449-976D-A0A48298F0C5}" type="parTrans" cxnId="{FB0C891E-D075-4C39-B8D7-0A7817B0CF28}">
      <dgm:prSet/>
      <dgm:spPr/>
      <dgm:t>
        <a:bodyPr/>
        <a:lstStyle/>
        <a:p>
          <a:endParaRPr lang="en-US"/>
        </a:p>
      </dgm:t>
    </dgm:pt>
    <dgm:pt modelId="{A1173419-F953-402F-9AF6-F7E8BA2DD432}" type="sibTrans" cxnId="{FB0C891E-D075-4C39-B8D7-0A7817B0CF28}">
      <dgm:prSet/>
      <dgm:spPr/>
      <dgm:t>
        <a:bodyPr/>
        <a:lstStyle/>
        <a:p>
          <a:endParaRPr lang="en-US"/>
        </a:p>
      </dgm:t>
    </dgm:pt>
    <dgm:pt modelId="{D4C84330-F580-4347-B2C7-C44BBBB2460A}">
      <dgm:prSet phldrT="[Text]"/>
      <dgm:spPr/>
      <dgm:t>
        <a:bodyPr/>
        <a:lstStyle/>
        <a:p>
          <a:r>
            <a:rPr lang="en-US" dirty="0" smtClean="0"/>
            <a:t>Imperial style</a:t>
          </a:r>
          <a:endParaRPr lang="en-US" dirty="0"/>
        </a:p>
      </dgm:t>
    </dgm:pt>
    <dgm:pt modelId="{6B54719C-8CE8-41A6-A632-BFF6DF9DB7A9}" type="parTrans" cxnId="{76947444-9A4E-47D8-9518-C052DF47E40D}">
      <dgm:prSet/>
      <dgm:spPr/>
      <dgm:t>
        <a:bodyPr/>
        <a:lstStyle/>
        <a:p>
          <a:endParaRPr lang="en-US"/>
        </a:p>
      </dgm:t>
    </dgm:pt>
    <dgm:pt modelId="{2335F3E8-2BAD-4E94-B673-C00A9A8D4DCB}" type="sibTrans" cxnId="{76947444-9A4E-47D8-9518-C052DF47E40D}">
      <dgm:prSet/>
      <dgm:spPr/>
      <dgm:t>
        <a:bodyPr/>
        <a:lstStyle/>
        <a:p>
          <a:endParaRPr lang="en-US"/>
        </a:p>
      </dgm:t>
    </dgm:pt>
    <dgm:pt modelId="{9F20975D-2128-4145-88E7-B5A088F9F447}">
      <dgm:prSet phldrT="[Text]"/>
      <dgm:spPr/>
      <dgm:t>
        <a:bodyPr/>
        <a:lstStyle/>
        <a:p>
          <a:r>
            <a:rPr lang="en-US" dirty="0" smtClean="0"/>
            <a:t>Provincial style</a:t>
          </a:r>
          <a:endParaRPr lang="en-US" dirty="0"/>
        </a:p>
      </dgm:t>
    </dgm:pt>
    <dgm:pt modelId="{7FE53E56-C795-44C8-9F0E-66ED478DB45F}" type="parTrans" cxnId="{556FD197-A2EB-4E57-83BD-6D71609B0D9A}">
      <dgm:prSet/>
      <dgm:spPr/>
      <dgm:t>
        <a:bodyPr/>
        <a:lstStyle/>
        <a:p>
          <a:endParaRPr lang="en-US"/>
        </a:p>
      </dgm:t>
    </dgm:pt>
    <dgm:pt modelId="{ADE81CB3-045E-43AA-9DF4-4B21AD03F9B3}" type="sibTrans" cxnId="{556FD197-A2EB-4E57-83BD-6D71609B0D9A}">
      <dgm:prSet/>
      <dgm:spPr/>
      <dgm:t>
        <a:bodyPr/>
        <a:lstStyle/>
        <a:p>
          <a:endParaRPr lang="en-US"/>
        </a:p>
      </dgm:t>
    </dgm:pt>
    <dgm:pt modelId="{4C51DE57-7067-4433-80CA-D25ECC79FFCA}">
      <dgm:prSet phldrT="[Text]"/>
      <dgm:spPr/>
      <dgm:t>
        <a:bodyPr/>
        <a:lstStyle/>
        <a:p>
          <a:r>
            <a:rPr lang="en-US" dirty="0" smtClean="0"/>
            <a:t>Mughal period</a:t>
          </a:r>
          <a:endParaRPr lang="en-US" dirty="0"/>
        </a:p>
      </dgm:t>
    </dgm:pt>
    <dgm:pt modelId="{B1C6959E-D3FD-4B04-A24F-F9C885037D08}" type="parTrans" cxnId="{48705AE4-7202-40EE-AA64-EF40B6F8E245}">
      <dgm:prSet/>
      <dgm:spPr/>
      <dgm:t>
        <a:bodyPr/>
        <a:lstStyle/>
        <a:p>
          <a:endParaRPr lang="en-US"/>
        </a:p>
      </dgm:t>
    </dgm:pt>
    <dgm:pt modelId="{C267840D-D203-41DF-9677-BDCD8F087B39}" type="sibTrans" cxnId="{48705AE4-7202-40EE-AA64-EF40B6F8E245}">
      <dgm:prSet/>
      <dgm:spPr/>
      <dgm:t>
        <a:bodyPr/>
        <a:lstStyle/>
        <a:p>
          <a:endParaRPr lang="en-US"/>
        </a:p>
      </dgm:t>
    </dgm:pt>
    <dgm:pt modelId="{AB1DF394-5E4A-4382-AAF3-6BF8D108E2C2}" type="pres">
      <dgm:prSet presAssocID="{285FB8B3-D46D-4526-9771-AE6C57C66C76}" presName="diagram" presStyleCnt="0">
        <dgm:presLayoutVars>
          <dgm:chPref val="1"/>
          <dgm:dir/>
          <dgm:animOne val="branch"/>
          <dgm:animLvl val="lvl"/>
          <dgm:resizeHandles val="exact"/>
        </dgm:presLayoutVars>
      </dgm:prSet>
      <dgm:spPr/>
      <dgm:t>
        <a:bodyPr/>
        <a:lstStyle/>
        <a:p>
          <a:endParaRPr lang="en-US"/>
        </a:p>
      </dgm:t>
    </dgm:pt>
    <dgm:pt modelId="{72BAF436-65E0-42FF-A1C9-9C601D8B9A6B}" type="pres">
      <dgm:prSet presAssocID="{98E01464-066F-406C-9820-1F50267F0934}" presName="root1" presStyleCnt="0"/>
      <dgm:spPr/>
    </dgm:pt>
    <dgm:pt modelId="{0CB1AE13-214B-4700-9DEF-4325441CEBF6}" type="pres">
      <dgm:prSet presAssocID="{98E01464-066F-406C-9820-1F50267F0934}" presName="LevelOneTextNode" presStyleLbl="node0" presStyleIdx="0" presStyleCnt="1">
        <dgm:presLayoutVars>
          <dgm:chPref val="3"/>
        </dgm:presLayoutVars>
      </dgm:prSet>
      <dgm:spPr/>
      <dgm:t>
        <a:bodyPr/>
        <a:lstStyle/>
        <a:p>
          <a:endParaRPr lang="en-US"/>
        </a:p>
      </dgm:t>
    </dgm:pt>
    <dgm:pt modelId="{A0CFD352-2AB3-4FC7-88D8-0A557989224B}" type="pres">
      <dgm:prSet presAssocID="{98E01464-066F-406C-9820-1F50267F0934}" presName="level2hierChild" presStyleCnt="0"/>
      <dgm:spPr/>
    </dgm:pt>
    <dgm:pt modelId="{6D6F8B02-35BA-456C-9168-D63C75C8797F}" type="pres">
      <dgm:prSet presAssocID="{96DFFEBC-5944-4449-976D-A0A48298F0C5}" presName="conn2-1" presStyleLbl="parChTrans1D2" presStyleIdx="0" presStyleCnt="2"/>
      <dgm:spPr/>
      <dgm:t>
        <a:bodyPr/>
        <a:lstStyle/>
        <a:p>
          <a:endParaRPr lang="en-US"/>
        </a:p>
      </dgm:t>
    </dgm:pt>
    <dgm:pt modelId="{0607BF3C-CB55-47F9-A014-DCACC3484058}" type="pres">
      <dgm:prSet presAssocID="{96DFFEBC-5944-4449-976D-A0A48298F0C5}" presName="connTx" presStyleLbl="parChTrans1D2" presStyleIdx="0" presStyleCnt="2"/>
      <dgm:spPr/>
      <dgm:t>
        <a:bodyPr/>
        <a:lstStyle/>
        <a:p>
          <a:endParaRPr lang="en-US"/>
        </a:p>
      </dgm:t>
    </dgm:pt>
    <dgm:pt modelId="{D735A4D5-998F-4916-9E9B-5FD7B4BB4EFA}" type="pres">
      <dgm:prSet presAssocID="{FA7196F2-95EF-46AC-A262-56D9542C4EBA}" presName="root2" presStyleCnt="0"/>
      <dgm:spPr/>
    </dgm:pt>
    <dgm:pt modelId="{C494C91C-5ADD-4E6E-A8E1-995BE273BFA1}" type="pres">
      <dgm:prSet presAssocID="{FA7196F2-95EF-46AC-A262-56D9542C4EBA}" presName="LevelTwoTextNode" presStyleLbl="node2" presStyleIdx="0" presStyleCnt="2">
        <dgm:presLayoutVars>
          <dgm:chPref val="3"/>
        </dgm:presLayoutVars>
      </dgm:prSet>
      <dgm:spPr/>
      <dgm:t>
        <a:bodyPr/>
        <a:lstStyle/>
        <a:p>
          <a:endParaRPr lang="en-US"/>
        </a:p>
      </dgm:t>
    </dgm:pt>
    <dgm:pt modelId="{86FD706D-BAF0-4253-900D-E06B62483A09}" type="pres">
      <dgm:prSet presAssocID="{FA7196F2-95EF-46AC-A262-56D9542C4EBA}" presName="level3hierChild" presStyleCnt="0"/>
      <dgm:spPr/>
    </dgm:pt>
    <dgm:pt modelId="{9E088E92-F370-41BA-8FE4-C00CDEE13EB4}" type="pres">
      <dgm:prSet presAssocID="{6B54719C-8CE8-41A6-A632-BFF6DF9DB7A9}" presName="conn2-1" presStyleLbl="parChTrans1D3" presStyleIdx="0" presStyleCnt="2"/>
      <dgm:spPr/>
      <dgm:t>
        <a:bodyPr/>
        <a:lstStyle/>
        <a:p>
          <a:endParaRPr lang="en-US"/>
        </a:p>
      </dgm:t>
    </dgm:pt>
    <dgm:pt modelId="{ED755478-2765-497F-90D7-2547F41ABD63}" type="pres">
      <dgm:prSet presAssocID="{6B54719C-8CE8-41A6-A632-BFF6DF9DB7A9}" presName="connTx" presStyleLbl="parChTrans1D3" presStyleIdx="0" presStyleCnt="2"/>
      <dgm:spPr/>
      <dgm:t>
        <a:bodyPr/>
        <a:lstStyle/>
        <a:p>
          <a:endParaRPr lang="en-US"/>
        </a:p>
      </dgm:t>
    </dgm:pt>
    <dgm:pt modelId="{22C1974C-1013-4FB6-B4E9-5FE52885E512}" type="pres">
      <dgm:prSet presAssocID="{D4C84330-F580-4347-B2C7-C44BBBB2460A}" presName="root2" presStyleCnt="0"/>
      <dgm:spPr/>
    </dgm:pt>
    <dgm:pt modelId="{DED63AAF-C263-409B-A210-35B4274D8533}" type="pres">
      <dgm:prSet presAssocID="{D4C84330-F580-4347-B2C7-C44BBBB2460A}" presName="LevelTwoTextNode" presStyleLbl="node3" presStyleIdx="0" presStyleCnt="2">
        <dgm:presLayoutVars>
          <dgm:chPref val="3"/>
        </dgm:presLayoutVars>
      </dgm:prSet>
      <dgm:spPr/>
      <dgm:t>
        <a:bodyPr/>
        <a:lstStyle/>
        <a:p>
          <a:endParaRPr lang="en-US"/>
        </a:p>
      </dgm:t>
    </dgm:pt>
    <dgm:pt modelId="{E20DD23A-9DC2-4AA0-BAB2-A6CCFB30801E}" type="pres">
      <dgm:prSet presAssocID="{D4C84330-F580-4347-B2C7-C44BBBB2460A}" presName="level3hierChild" presStyleCnt="0"/>
      <dgm:spPr/>
    </dgm:pt>
    <dgm:pt modelId="{35878CF2-DDCF-4AB3-B932-6CF0D0D4B89F}" type="pres">
      <dgm:prSet presAssocID="{7FE53E56-C795-44C8-9F0E-66ED478DB45F}" presName="conn2-1" presStyleLbl="parChTrans1D3" presStyleIdx="1" presStyleCnt="2"/>
      <dgm:spPr/>
      <dgm:t>
        <a:bodyPr/>
        <a:lstStyle/>
        <a:p>
          <a:endParaRPr lang="en-US"/>
        </a:p>
      </dgm:t>
    </dgm:pt>
    <dgm:pt modelId="{2DC7F12E-0D1C-46FB-A45B-DC4F2D692B4D}" type="pres">
      <dgm:prSet presAssocID="{7FE53E56-C795-44C8-9F0E-66ED478DB45F}" presName="connTx" presStyleLbl="parChTrans1D3" presStyleIdx="1" presStyleCnt="2"/>
      <dgm:spPr/>
      <dgm:t>
        <a:bodyPr/>
        <a:lstStyle/>
        <a:p>
          <a:endParaRPr lang="en-US"/>
        </a:p>
      </dgm:t>
    </dgm:pt>
    <dgm:pt modelId="{BF1D5FBB-892C-4A3B-9254-1071BAEDFB2E}" type="pres">
      <dgm:prSet presAssocID="{9F20975D-2128-4145-88E7-B5A088F9F447}" presName="root2" presStyleCnt="0"/>
      <dgm:spPr/>
    </dgm:pt>
    <dgm:pt modelId="{906209B4-B8EB-4676-9A41-6245ACCA9142}" type="pres">
      <dgm:prSet presAssocID="{9F20975D-2128-4145-88E7-B5A088F9F447}" presName="LevelTwoTextNode" presStyleLbl="node3" presStyleIdx="1" presStyleCnt="2">
        <dgm:presLayoutVars>
          <dgm:chPref val="3"/>
        </dgm:presLayoutVars>
      </dgm:prSet>
      <dgm:spPr/>
      <dgm:t>
        <a:bodyPr/>
        <a:lstStyle/>
        <a:p>
          <a:endParaRPr lang="en-US"/>
        </a:p>
      </dgm:t>
    </dgm:pt>
    <dgm:pt modelId="{6F341DF6-D40F-49A2-A17C-455B60C59329}" type="pres">
      <dgm:prSet presAssocID="{9F20975D-2128-4145-88E7-B5A088F9F447}" presName="level3hierChild" presStyleCnt="0"/>
      <dgm:spPr/>
    </dgm:pt>
    <dgm:pt modelId="{CF5161E8-6383-43E3-A74A-AF08A8CD1A9E}" type="pres">
      <dgm:prSet presAssocID="{B1C6959E-D3FD-4B04-A24F-F9C885037D08}" presName="conn2-1" presStyleLbl="parChTrans1D2" presStyleIdx="1" presStyleCnt="2"/>
      <dgm:spPr/>
      <dgm:t>
        <a:bodyPr/>
        <a:lstStyle/>
        <a:p>
          <a:endParaRPr lang="en-US"/>
        </a:p>
      </dgm:t>
    </dgm:pt>
    <dgm:pt modelId="{781BA415-66E0-41D7-9894-E8D04ACAF846}" type="pres">
      <dgm:prSet presAssocID="{B1C6959E-D3FD-4B04-A24F-F9C885037D08}" presName="connTx" presStyleLbl="parChTrans1D2" presStyleIdx="1" presStyleCnt="2"/>
      <dgm:spPr/>
      <dgm:t>
        <a:bodyPr/>
        <a:lstStyle/>
        <a:p>
          <a:endParaRPr lang="en-US"/>
        </a:p>
      </dgm:t>
    </dgm:pt>
    <dgm:pt modelId="{27A083D7-90DD-413C-8347-AEF0F7DA8F1F}" type="pres">
      <dgm:prSet presAssocID="{4C51DE57-7067-4433-80CA-D25ECC79FFCA}" presName="root2" presStyleCnt="0"/>
      <dgm:spPr/>
    </dgm:pt>
    <dgm:pt modelId="{4AE302B1-7706-4884-AFFE-D5F2898A1F1A}" type="pres">
      <dgm:prSet presAssocID="{4C51DE57-7067-4433-80CA-D25ECC79FFCA}" presName="LevelTwoTextNode" presStyleLbl="node2" presStyleIdx="1" presStyleCnt="2">
        <dgm:presLayoutVars>
          <dgm:chPref val="3"/>
        </dgm:presLayoutVars>
      </dgm:prSet>
      <dgm:spPr/>
      <dgm:t>
        <a:bodyPr/>
        <a:lstStyle/>
        <a:p>
          <a:endParaRPr lang="en-US"/>
        </a:p>
      </dgm:t>
    </dgm:pt>
    <dgm:pt modelId="{B2A815EF-A4FC-41FD-93DA-7937A4B64DE9}" type="pres">
      <dgm:prSet presAssocID="{4C51DE57-7067-4433-80CA-D25ECC79FFCA}" presName="level3hierChild" presStyleCnt="0"/>
      <dgm:spPr/>
    </dgm:pt>
  </dgm:ptLst>
  <dgm:cxnLst>
    <dgm:cxn modelId="{76947444-9A4E-47D8-9518-C052DF47E40D}" srcId="{FA7196F2-95EF-46AC-A262-56D9542C4EBA}" destId="{D4C84330-F580-4347-B2C7-C44BBBB2460A}" srcOrd="0" destOrd="0" parTransId="{6B54719C-8CE8-41A6-A632-BFF6DF9DB7A9}" sibTransId="{2335F3E8-2BAD-4E94-B673-C00A9A8D4DCB}"/>
    <dgm:cxn modelId="{D79C9A73-3AAE-48C9-9250-000F3D258E30}" type="presOf" srcId="{7FE53E56-C795-44C8-9F0E-66ED478DB45F}" destId="{2DC7F12E-0D1C-46FB-A45B-DC4F2D692B4D}" srcOrd="1" destOrd="0" presId="urn:microsoft.com/office/officeart/2005/8/layout/hierarchy2"/>
    <dgm:cxn modelId="{C7B64A18-1A00-4155-AC29-0E2BB30684ED}" type="presOf" srcId="{96DFFEBC-5944-4449-976D-A0A48298F0C5}" destId="{0607BF3C-CB55-47F9-A014-DCACC3484058}" srcOrd="1" destOrd="0" presId="urn:microsoft.com/office/officeart/2005/8/layout/hierarchy2"/>
    <dgm:cxn modelId="{55A0114C-341F-40C4-951C-5BF451C31BE2}" type="presOf" srcId="{B1C6959E-D3FD-4B04-A24F-F9C885037D08}" destId="{CF5161E8-6383-43E3-A74A-AF08A8CD1A9E}" srcOrd="0" destOrd="0" presId="urn:microsoft.com/office/officeart/2005/8/layout/hierarchy2"/>
    <dgm:cxn modelId="{48705AE4-7202-40EE-AA64-EF40B6F8E245}" srcId="{98E01464-066F-406C-9820-1F50267F0934}" destId="{4C51DE57-7067-4433-80CA-D25ECC79FFCA}" srcOrd="1" destOrd="0" parTransId="{B1C6959E-D3FD-4B04-A24F-F9C885037D08}" sibTransId="{C267840D-D203-41DF-9677-BDCD8F087B39}"/>
    <dgm:cxn modelId="{66BEEAE7-3933-4B49-9294-37B39DC34F38}" type="presOf" srcId="{FA7196F2-95EF-46AC-A262-56D9542C4EBA}" destId="{C494C91C-5ADD-4E6E-A8E1-995BE273BFA1}" srcOrd="0" destOrd="0" presId="urn:microsoft.com/office/officeart/2005/8/layout/hierarchy2"/>
    <dgm:cxn modelId="{8446B722-64CE-4207-A839-BA8371A98757}" type="presOf" srcId="{9F20975D-2128-4145-88E7-B5A088F9F447}" destId="{906209B4-B8EB-4676-9A41-6245ACCA9142}" srcOrd="0" destOrd="0" presId="urn:microsoft.com/office/officeart/2005/8/layout/hierarchy2"/>
    <dgm:cxn modelId="{556FD197-A2EB-4E57-83BD-6D71609B0D9A}" srcId="{FA7196F2-95EF-46AC-A262-56D9542C4EBA}" destId="{9F20975D-2128-4145-88E7-B5A088F9F447}" srcOrd="1" destOrd="0" parTransId="{7FE53E56-C795-44C8-9F0E-66ED478DB45F}" sibTransId="{ADE81CB3-045E-43AA-9DF4-4B21AD03F9B3}"/>
    <dgm:cxn modelId="{E1715F05-C911-4F10-AB60-67C76C365940}" type="presOf" srcId="{96DFFEBC-5944-4449-976D-A0A48298F0C5}" destId="{6D6F8B02-35BA-456C-9168-D63C75C8797F}" srcOrd="0" destOrd="0" presId="urn:microsoft.com/office/officeart/2005/8/layout/hierarchy2"/>
    <dgm:cxn modelId="{55E92B9C-4D92-4A16-BB5F-A6691477614C}" type="presOf" srcId="{98E01464-066F-406C-9820-1F50267F0934}" destId="{0CB1AE13-214B-4700-9DEF-4325441CEBF6}" srcOrd="0" destOrd="0" presId="urn:microsoft.com/office/officeart/2005/8/layout/hierarchy2"/>
    <dgm:cxn modelId="{35442521-CDC5-41C8-ADA9-D18E8B79422B}" type="presOf" srcId="{D4C84330-F580-4347-B2C7-C44BBBB2460A}" destId="{DED63AAF-C263-409B-A210-35B4274D8533}" srcOrd="0" destOrd="0" presId="urn:microsoft.com/office/officeart/2005/8/layout/hierarchy2"/>
    <dgm:cxn modelId="{8BCB2564-DED2-4C5C-87B8-63CBF6AAB517}" type="presOf" srcId="{7FE53E56-C795-44C8-9F0E-66ED478DB45F}" destId="{35878CF2-DDCF-4AB3-B932-6CF0D0D4B89F}" srcOrd="0" destOrd="0" presId="urn:microsoft.com/office/officeart/2005/8/layout/hierarchy2"/>
    <dgm:cxn modelId="{6F3AC154-3A65-4DD6-BBB6-377016893468}" type="presOf" srcId="{4C51DE57-7067-4433-80CA-D25ECC79FFCA}" destId="{4AE302B1-7706-4884-AFFE-D5F2898A1F1A}" srcOrd="0" destOrd="0" presId="urn:microsoft.com/office/officeart/2005/8/layout/hierarchy2"/>
    <dgm:cxn modelId="{FB0C891E-D075-4C39-B8D7-0A7817B0CF28}" srcId="{98E01464-066F-406C-9820-1F50267F0934}" destId="{FA7196F2-95EF-46AC-A262-56D9542C4EBA}" srcOrd="0" destOrd="0" parTransId="{96DFFEBC-5944-4449-976D-A0A48298F0C5}" sibTransId="{A1173419-F953-402F-9AF6-F7E8BA2DD432}"/>
    <dgm:cxn modelId="{67221270-5C44-42F9-9EC6-DE821D7436C0}" type="presOf" srcId="{6B54719C-8CE8-41A6-A632-BFF6DF9DB7A9}" destId="{9E088E92-F370-41BA-8FE4-C00CDEE13EB4}" srcOrd="0" destOrd="0" presId="urn:microsoft.com/office/officeart/2005/8/layout/hierarchy2"/>
    <dgm:cxn modelId="{44B43487-C993-4140-BABA-697EC6566A29}" type="presOf" srcId="{285FB8B3-D46D-4526-9771-AE6C57C66C76}" destId="{AB1DF394-5E4A-4382-AAF3-6BF8D108E2C2}" srcOrd="0" destOrd="0" presId="urn:microsoft.com/office/officeart/2005/8/layout/hierarchy2"/>
    <dgm:cxn modelId="{FAC123AE-16E3-43D8-BC3B-8B401EF4B525}" type="presOf" srcId="{6B54719C-8CE8-41A6-A632-BFF6DF9DB7A9}" destId="{ED755478-2765-497F-90D7-2547F41ABD63}" srcOrd="1" destOrd="0" presId="urn:microsoft.com/office/officeart/2005/8/layout/hierarchy2"/>
    <dgm:cxn modelId="{BB6B5AD4-8C3F-4E3C-A5BF-A594BE1DD076}" srcId="{285FB8B3-D46D-4526-9771-AE6C57C66C76}" destId="{98E01464-066F-406C-9820-1F50267F0934}" srcOrd="0" destOrd="0" parTransId="{4D589C43-4BBE-49F2-87FE-C13E57C1AB52}" sibTransId="{6D0B4D45-E321-4AA4-9BFF-FBE4C1E7A028}"/>
    <dgm:cxn modelId="{F79F1F18-A365-42DF-9AF2-C387DBD1384E}" type="presOf" srcId="{B1C6959E-D3FD-4B04-A24F-F9C885037D08}" destId="{781BA415-66E0-41D7-9894-E8D04ACAF846}" srcOrd="1" destOrd="0" presId="urn:microsoft.com/office/officeart/2005/8/layout/hierarchy2"/>
    <dgm:cxn modelId="{E2735843-A439-467F-90EF-543FAE9912FD}" type="presParOf" srcId="{AB1DF394-5E4A-4382-AAF3-6BF8D108E2C2}" destId="{72BAF436-65E0-42FF-A1C9-9C601D8B9A6B}" srcOrd="0" destOrd="0" presId="urn:microsoft.com/office/officeart/2005/8/layout/hierarchy2"/>
    <dgm:cxn modelId="{9B91DA19-4274-450B-A305-05ED1D687982}" type="presParOf" srcId="{72BAF436-65E0-42FF-A1C9-9C601D8B9A6B}" destId="{0CB1AE13-214B-4700-9DEF-4325441CEBF6}" srcOrd="0" destOrd="0" presId="urn:microsoft.com/office/officeart/2005/8/layout/hierarchy2"/>
    <dgm:cxn modelId="{B0DE401F-234A-455F-A830-D26527090CDA}" type="presParOf" srcId="{72BAF436-65E0-42FF-A1C9-9C601D8B9A6B}" destId="{A0CFD352-2AB3-4FC7-88D8-0A557989224B}" srcOrd="1" destOrd="0" presId="urn:microsoft.com/office/officeart/2005/8/layout/hierarchy2"/>
    <dgm:cxn modelId="{EB6575DE-6BCA-471A-8246-7626F8AE4380}" type="presParOf" srcId="{A0CFD352-2AB3-4FC7-88D8-0A557989224B}" destId="{6D6F8B02-35BA-456C-9168-D63C75C8797F}" srcOrd="0" destOrd="0" presId="urn:microsoft.com/office/officeart/2005/8/layout/hierarchy2"/>
    <dgm:cxn modelId="{78F103DA-616B-4772-BAF7-588C740BF7DF}" type="presParOf" srcId="{6D6F8B02-35BA-456C-9168-D63C75C8797F}" destId="{0607BF3C-CB55-47F9-A014-DCACC3484058}" srcOrd="0" destOrd="0" presId="urn:microsoft.com/office/officeart/2005/8/layout/hierarchy2"/>
    <dgm:cxn modelId="{AFE58E5F-8808-46F7-9739-6D01DF448B79}" type="presParOf" srcId="{A0CFD352-2AB3-4FC7-88D8-0A557989224B}" destId="{D735A4D5-998F-4916-9E9B-5FD7B4BB4EFA}" srcOrd="1" destOrd="0" presId="urn:microsoft.com/office/officeart/2005/8/layout/hierarchy2"/>
    <dgm:cxn modelId="{CC8D2CD4-BC95-4E4B-8815-E7E84DABA1E8}" type="presParOf" srcId="{D735A4D5-998F-4916-9E9B-5FD7B4BB4EFA}" destId="{C494C91C-5ADD-4E6E-A8E1-995BE273BFA1}" srcOrd="0" destOrd="0" presId="urn:microsoft.com/office/officeart/2005/8/layout/hierarchy2"/>
    <dgm:cxn modelId="{DC429654-23ED-4E86-8183-27846D4786CA}" type="presParOf" srcId="{D735A4D5-998F-4916-9E9B-5FD7B4BB4EFA}" destId="{86FD706D-BAF0-4253-900D-E06B62483A09}" srcOrd="1" destOrd="0" presId="urn:microsoft.com/office/officeart/2005/8/layout/hierarchy2"/>
    <dgm:cxn modelId="{424CDBAA-8D0B-44F8-89B7-A3E3BDACA296}" type="presParOf" srcId="{86FD706D-BAF0-4253-900D-E06B62483A09}" destId="{9E088E92-F370-41BA-8FE4-C00CDEE13EB4}" srcOrd="0" destOrd="0" presId="urn:microsoft.com/office/officeart/2005/8/layout/hierarchy2"/>
    <dgm:cxn modelId="{2405730F-C91E-4ECB-B0AB-49F425BB2E67}" type="presParOf" srcId="{9E088E92-F370-41BA-8FE4-C00CDEE13EB4}" destId="{ED755478-2765-497F-90D7-2547F41ABD63}" srcOrd="0" destOrd="0" presId="urn:microsoft.com/office/officeart/2005/8/layout/hierarchy2"/>
    <dgm:cxn modelId="{86BDE7FC-51B3-48BB-94C5-581FE8DCABA0}" type="presParOf" srcId="{86FD706D-BAF0-4253-900D-E06B62483A09}" destId="{22C1974C-1013-4FB6-B4E9-5FE52885E512}" srcOrd="1" destOrd="0" presId="urn:microsoft.com/office/officeart/2005/8/layout/hierarchy2"/>
    <dgm:cxn modelId="{45C8138E-DC18-41D1-A880-42DFCB0C5B22}" type="presParOf" srcId="{22C1974C-1013-4FB6-B4E9-5FE52885E512}" destId="{DED63AAF-C263-409B-A210-35B4274D8533}" srcOrd="0" destOrd="0" presId="urn:microsoft.com/office/officeart/2005/8/layout/hierarchy2"/>
    <dgm:cxn modelId="{07D1DDFC-5DBE-4908-8A82-BC3EB59AFE25}" type="presParOf" srcId="{22C1974C-1013-4FB6-B4E9-5FE52885E512}" destId="{E20DD23A-9DC2-4AA0-BAB2-A6CCFB30801E}" srcOrd="1" destOrd="0" presId="urn:microsoft.com/office/officeart/2005/8/layout/hierarchy2"/>
    <dgm:cxn modelId="{02E9F7EB-5BBD-44D0-909C-62527B6DB47B}" type="presParOf" srcId="{86FD706D-BAF0-4253-900D-E06B62483A09}" destId="{35878CF2-DDCF-4AB3-B932-6CF0D0D4B89F}" srcOrd="2" destOrd="0" presId="urn:microsoft.com/office/officeart/2005/8/layout/hierarchy2"/>
    <dgm:cxn modelId="{EE5732B4-86AD-4094-8242-F34A3F6E681C}" type="presParOf" srcId="{35878CF2-DDCF-4AB3-B932-6CF0D0D4B89F}" destId="{2DC7F12E-0D1C-46FB-A45B-DC4F2D692B4D}" srcOrd="0" destOrd="0" presId="urn:microsoft.com/office/officeart/2005/8/layout/hierarchy2"/>
    <dgm:cxn modelId="{AD6329BB-E387-441E-B343-982569B5BD35}" type="presParOf" srcId="{86FD706D-BAF0-4253-900D-E06B62483A09}" destId="{BF1D5FBB-892C-4A3B-9254-1071BAEDFB2E}" srcOrd="3" destOrd="0" presId="urn:microsoft.com/office/officeart/2005/8/layout/hierarchy2"/>
    <dgm:cxn modelId="{89EA6BC7-C892-4B1D-AF41-C073A6F55379}" type="presParOf" srcId="{BF1D5FBB-892C-4A3B-9254-1071BAEDFB2E}" destId="{906209B4-B8EB-4676-9A41-6245ACCA9142}" srcOrd="0" destOrd="0" presId="urn:microsoft.com/office/officeart/2005/8/layout/hierarchy2"/>
    <dgm:cxn modelId="{2174C744-D923-4BA5-B671-A5F365C24C91}" type="presParOf" srcId="{BF1D5FBB-892C-4A3B-9254-1071BAEDFB2E}" destId="{6F341DF6-D40F-49A2-A17C-455B60C59329}" srcOrd="1" destOrd="0" presId="urn:microsoft.com/office/officeart/2005/8/layout/hierarchy2"/>
    <dgm:cxn modelId="{71E2634D-B803-4F81-81BB-2E09D2D50251}" type="presParOf" srcId="{A0CFD352-2AB3-4FC7-88D8-0A557989224B}" destId="{CF5161E8-6383-43E3-A74A-AF08A8CD1A9E}" srcOrd="2" destOrd="0" presId="urn:microsoft.com/office/officeart/2005/8/layout/hierarchy2"/>
    <dgm:cxn modelId="{EC87B961-31F6-47E4-9430-60754D539E72}" type="presParOf" srcId="{CF5161E8-6383-43E3-A74A-AF08A8CD1A9E}" destId="{781BA415-66E0-41D7-9894-E8D04ACAF846}" srcOrd="0" destOrd="0" presId="urn:microsoft.com/office/officeart/2005/8/layout/hierarchy2"/>
    <dgm:cxn modelId="{8802FBE0-08C1-44E7-8D9A-0A85D006FE77}" type="presParOf" srcId="{A0CFD352-2AB3-4FC7-88D8-0A557989224B}" destId="{27A083D7-90DD-413C-8347-AEF0F7DA8F1F}" srcOrd="3" destOrd="0" presId="urn:microsoft.com/office/officeart/2005/8/layout/hierarchy2"/>
    <dgm:cxn modelId="{0EC96967-A605-4E9C-B9E6-1C8F4E141E53}" type="presParOf" srcId="{27A083D7-90DD-413C-8347-AEF0F7DA8F1F}" destId="{4AE302B1-7706-4884-AFFE-D5F2898A1F1A}" srcOrd="0" destOrd="0" presId="urn:microsoft.com/office/officeart/2005/8/layout/hierarchy2"/>
    <dgm:cxn modelId="{AFB5041A-3F62-434B-80B5-0C7A692368E8}" type="presParOf" srcId="{27A083D7-90DD-413C-8347-AEF0F7DA8F1F}" destId="{B2A815EF-A4FC-41FD-93DA-7937A4B64DE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ECE579-74F6-4827-8AF2-52979272258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54CEB52-E1E8-42E9-9E21-AB0C913FC07D}">
      <dgm:prSet phldrT="[Text]"/>
      <dgm:spPr/>
      <dgm:t>
        <a:bodyPr/>
        <a:lstStyle/>
        <a:p>
          <a:r>
            <a:rPr lang="en-US" dirty="0" smtClean="0"/>
            <a:t>Iberian style</a:t>
          </a:r>
          <a:endParaRPr lang="en-US" dirty="0"/>
        </a:p>
      </dgm:t>
    </dgm:pt>
    <dgm:pt modelId="{B8E903DF-CD4F-4D4F-A9E6-145768F5B733}" type="parTrans" cxnId="{E1EAD7AF-B115-47A3-9484-D5FC273B2E83}">
      <dgm:prSet/>
      <dgm:spPr/>
      <dgm:t>
        <a:bodyPr/>
        <a:lstStyle/>
        <a:p>
          <a:endParaRPr lang="en-US"/>
        </a:p>
      </dgm:t>
    </dgm:pt>
    <dgm:pt modelId="{B8DC082A-A497-48EC-BA7F-BD123BFD139C}" type="sibTrans" cxnId="{E1EAD7AF-B115-47A3-9484-D5FC273B2E83}">
      <dgm:prSet/>
      <dgm:spPr/>
      <dgm:t>
        <a:bodyPr/>
        <a:lstStyle/>
        <a:p>
          <a:endParaRPr lang="en-US"/>
        </a:p>
      </dgm:t>
    </dgm:pt>
    <dgm:pt modelId="{593A918B-EE11-4471-85B9-7C9D752F45F5}">
      <dgm:prSet phldrT="[Text]"/>
      <dgm:spPr/>
      <dgm:t>
        <a:bodyPr/>
        <a:lstStyle/>
        <a:p>
          <a:r>
            <a:rPr lang="en-US" dirty="0" smtClean="0"/>
            <a:t>Iberian </a:t>
          </a:r>
          <a:r>
            <a:rPr lang="en-US" dirty="0" err="1" smtClean="0"/>
            <a:t>peninsula,portugese</a:t>
          </a:r>
          <a:r>
            <a:rPr lang="en-US" dirty="0" smtClean="0"/>
            <a:t> church</a:t>
          </a:r>
          <a:endParaRPr lang="en-US" dirty="0"/>
        </a:p>
      </dgm:t>
    </dgm:pt>
    <dgm:pt modelId="{151E9570-C044-44C3-8418-479D97796FFC}" type="parTrans" cxnId="{5DD1C52B-0DE4-4C2E-A613-7D21840AB5D8}">
      <dgm:prSet/>
      <dgm:spPr/>
      <dgm:t>
        <a:bodyPr/>
        <a:lstStyle/>
        <a:p>
          <a:endParaRPr lang="en-US"/>
        </a:p>
      </dgm:t>
    </dgm:pt>
    <dgm:pt modelId="{47C26A57-6984-4E46-A85A-CA8A6D4E4296}" type="sibTrans" cxnId="{5DD1C52B-0DE4-4C2E-A613-7D21840AB5D8}">
      <dgm:prSet/>
      <dgm:spPr/>
      <dgm:t>
        <a:bodyPr/>
        <a:lstStyle/>
        <a:p>
          <a:endParaRPr lang="en-US"/>
        </a:p>
      </dgm:t>
    </dgm:pt>
    <dgm:pt modelId="{FC8F2EEC-9B37-4F6A-8BB3-F9BDF4503268}">
      <dgm:prSet phldrT="[Text]"/>
      <dgm:spPr/>
      <dgm:t>
        <a:bodyPr/>
        <a:lstStyle/>
        <a:p>
          <a:r>
            <a:rPr lang="en-US" dirty="0" smtClean="0"/>
            <a:t>Lime stone and red sand stone used</a:t>
          </a:r>
          <a:endParaRPr lang="en-US" dirty="0"/>
        </a:p>
      </dgm:t>
    </dgm:pt>
    <dgm:pt modelId="{E579B5F7-5B85-4AC4-B32B-5539049CD6EB}" type="parTrans" cxnId="{29A5FD86-0FA8-471F-96C6-0F3BAE4DFCED}">
      <dgm:prSet/>
      <dgm:spPr/>
      <dgm:t>
        <a:bodyPr/>
        <a:lstStyle/>
        <a:p>
          <a:endParaRPr lang="en-US"/>
        </a:p>
      </dgm:t>
    </dgm:pt>
    <dgm:pt modelId="{B8B0EA82-9BEE-4108-9F16-70FB0DC5C078}" type="sibTrans" cxnId="{29A5FD86-0FA8-471F-96C6-0F3BAE4DFCED}">
      <dgm:prSet/>
      <dgm:spPr/>
      <dgm:t>
        <a:bodyPr/>
        <a:lstStyle/>
        <a:p>
          <a:endParaRPr lang="en-US"/>
        </a:p>
      </dgm:t>
    </dgm:pt>
    <dgm:pt modelId="{F8C5F76B-C201-44A3-9DF7-2B96E4F29AF9}">
      <dgm:prSet phldrT="[Text]"/>
      <dgm:spPr/>
      <dgm:t>
        <a:bodyPr/>
        <a:lstStyle/>
        <a:p>
          <a:r>
            <a:rPr lang="en-US" dirty="0" smtClean="0"/>
            <a:t>Gothic style</a:t>
          </a:r>
          <a:endParaRPr lang="en-US" dirty="0"/>
        </a:p>
      </dgm:t>
    </dgm:pt>
    <dgm:pt modelId="{A29DBEA4-AB53-4A3F-AB90-A0EFD9E6D93B}" type="parTrans" cxnId="{1984F1D7-C14B-4FE9-8968-44698C2B4D6D}">
      <dgm:prSet/>
      <dgm:spPr/>
      <dgm:t>
        <a:bodyPr/>
        <a:lstStyle/>
        <a:p>
          <a:endParaRPr lang="en-US"/>
        </a:p>
      </dgm:t>
    </dgm:pt>
    <dgm:pt modelId="{EC8BD732-091B-4F53-B050-31F0520D9B68}" type="sibTrans" cxnId="{1984F1D7-C14B-4FE9-8968-44698C2B4D6D}">
      <dgm:prSet/>
      <dgm:spPr/>
      <dgm:t>
        <a:bodyPr/>
        <a:lstStyle/>
        <a:p>
          <a:endParaRPr lang="en-US"/>
        </a:p>
      </dgm:t>
    </dgm:pt>
    <dgm:pt modelId="{D8669418-AE65-4AEF-A36F-8E0890F31318}">
      <dgm:prSet phldrT="[Text]"/>
      <dgm:spPr/>
      <dgm:t>
        <a:bodyPr/>
        <a:lstStyle/>
        <a:p>
          <a:r>
            <a:rPr lang="en-US" dirty="0" smtClean="0"/>
            <a:t>Originated in </a:t>
          </a:r>
          <a:r>
            <a:rPr lang="en-US" dirty="0" err="1" smtClean="0"/>
            <a:t>france</a:t>
          </a:r>
          <a:endParaRPr lang="en-US" dirty="0"/>
        </a:p>
      </dgm:t>
    </dgm:pt>
    <dgm:pt modelId="{64E0A881-478F-4E34-9B3F-5393541C726D}" type="parTrans" cxnId="{44EB5178-7873-4F97-AA9A-E3519CD803DB}">
      <dgm:prSet/>
      <dgm:spPr/>
      <dgm:t>
        <a:bodyPr/>
        <a:lstStyle/>
        <a:p>
          <a:endParaRPr lang="en-US"/>
        </a:p>
      </dgm:t>
    </dgm:pt>
    <dgm:pt modelId="{A5A5CFBE-2465-48ED-AFEA-273EDD49B0D5}" type="sibTrans" cxnId="{44EB5178-7873-4F97-AA9A-E3519CD803DB}">
      <dgm:prSet/>
      <dgm:spPr/>
      <dgm:t>
        <a:bodyPr/>
        <a:lstStyle/>
        <a:p>
          <a:endParaRPr lang="en-US"/>
        </a:p>
      </dgm:t>
    </dgm:pt>
    <dgm:pt modelId="{22E89A89-5F82-4008-A3F3-24FC6AD6AADD}">
      <dgm:prSet phldrT="[Text]"/>
      <dgm:spPr/>
      <dgm:t>
        <a:bodyPr/>
        <a:lstStyle/>
        <a:p>
          <a:r>
            <a:rPr lang="en-US" dirty="0" smtClean="0"/>
            <a:t>Brick used as a material</a:t>
          </a:r>
          <a:endParaRPr lang="en-US" dirty="0"/>
        </a:p>
      </dgm:t>
    </dgm:pt>
    <dgm:pt modelId="{8C3FB191-1068-4BFE-8DAB-8CA7A72BD848}" type="parTrans" cxnId="{F7788FD0-F06E-4C60-9357-F7DD08F5242E}">
      <dgm:prSet/>
      <dgm:spPr/>
      <dgm:t>
        <a:bodyPr/>
        <a:lstStyle/>
        <a:p>
          <a:endParaRPr lang="en-US"/>
        </a:p>
      </dgm:t>
    </dgm:pt>
    <dgm:pt modelId="{AA314848-6252-4A54-B33C-BE60CEFC47C3}" type="sibTrans" cxnId="{F7788FD0-F06E-4C60-9357-F7DD08F5242E}">
      <dgm:prSet/>
      <dgm:spPr/>
      <dgm:t>
        <a:bodyPr/>
        <a:lstStyle/>
        <a:p>
          <a:endParaRPr lang="en-US"/>
        </a:p>
      </dgm:t>
    </dgm:pt>
    <dgm:pt modelId="{B57D8DE8-937E-4C7C-8412-0B1D02BF1B12}">
      <dgm:prSet phldrT="[Text]"/>
      <dgm:spPr/>
      <dgm:t>
        <a:bodyPr/>
        <a:lstStyle/>
        <a:p>
          <a:endParaRPr lang="en-US" dirty="0"/>
        </a:p>
      </dgm:t>
    </dgm:pt>
    <dgm:pt modelId="{D8B5ABD2-ACF7-45CE-AC38-DA80AAAF5A49}" type="parTrans" cxnId="{C286BEBD-2991-49E9-B22E-F228D0B32CDC}">
      <dgm:prSet/>
      <dgm:spPr/>
      <dgm:t>
        <a:bodyPr/>
        <a:lstStyle/>
        <a:p>
          <a:endParaRPr lang="en-US"/>
        </a:p>
      </dgm:t>
    </dgm:pt>
    <dgm:pt modelId="{51A3D56B-DCC0-43F5-A272-DAC31AFF1DCF}" type="sibTrans" cxnId="{C286BEBD-2991-49E9-B22E-F228D0B32CDC}">
      <dgm:prSet/>
      <dgm:spPr/>
      <dgm:t>
        <a:bodyPr/>
        <a:lstStyle/>
        <a:p>
          <a:endParaRPr lang="en-US"/>
        </a:p>
      </dgm:t>
    </dgm:pt>
    <dgm:pt modelId="{B64A34C5-7BEF-496F-A692-A15564A5EDC2}">
      <dgm:prSet phldrT="[Text]"/>
      <dgm:spPr/>
      <dgm:t>
        <a:bodyPr/>
        <a:lstStyle/>
        <a:p>
          <a:endParaRPr lang="en-US" dirty="0"/>
        </a:p>
      </dgm:t>
    </dgm:pt>
    <dgm:pt modelId="{A0BB37A1-22F0-4FC5-BAA0-E9C2F4CFAF40}" type="parTrans" cxnId="{F36275C0-C696-4D67-B5BB-8FAB64A83589}">
      <dgm:prSet/>
      <dgm:spPr/>
      <dgm:t>
        <a:bodyPr/>
        <a:lstStyle/>
        <a:p>
          <a:endParaRPr lang="en-US"/>
        </a:p>
      </dgm:t>
    </dgm:pt>
    <dgm:pt modelId="{0E3C7449-6CBD-4153-9466-CC9505759D06}" type="sibTrans" cxnId="{F36275C0-C696-4D67-B5BB-8FAB64A83589}">
      <dgm:prSet/>
      <dgm:spPr/>
      <dgm:t>
        <a:bodyPr/>
        <a:lstStyle/>
        <a:p>
          <a:endParaRPr lang="en-US"/>
        </a:p>
      </dgm:t>
    </dgm:pt>
    <dgm:pt modelId="{6DFE1F07-590B-4D83-A5B4-C9533E0B51F2}">
      <dgm:prSet phldrT="[Text]"/>
      <dgm:spPr/>
      <dgm:t>
        <a:bodyPr/>
        <a:lstStyle/>
        <a:p>
          <a:endParaRPr lang="en-US" dirty="0"/>
        </a:p>
      </dgm:t>
    </dgm:pt>
    <dgm:pt modelId="{58569A1A-1010-463C-A6F0-BBF92F32F21A}" type="parTrans" cxnId="{296B5BAE-9A9A-4DB7-B4BF-D362F3B88E55}">
      <dgm:prSet/>
      <dgm:spPr/>
      <dgm:t>
        <a:bodyPr/>
        <a:lstStyle/>
        <a:p>
          <a:endParaRPr lang="en-US"/>
        </a:p>
      </dgm:t>
    </dgm:pt>
    <dgm:pt modelId="{B9B9CA65-3C07-4B5E-807E-CC9349B19352}" type="sibTrans" cxnId="{296B5BAE-9A9A-4DB7-B4BF-D362F3B88E55}">
      <dgm:prSet/>
      <dgm:spPr/>
      <dgm:t>
        <a:bodyPr/>
        <a:lstStyle/>
        <a:p>
          <a:endParaRPr lang="en-US"/>
        </a:p>
      </dgm:t>
    </dgm:pt>
    <dgm:pt modelId="{5C49FB37-5F6F-49AA-822C-E8B6C9AAD0B6}">
      <dgm:prSet phldrT="[Text]"/>
      <dgm:spPr/>
      <dgm:t>
        <a:bodyPr/>
        <a:lstStyle/>
        <a:p>
          <a:r>
            <a:rPr lang="en-US" dirty="0" smtClean="0"/>
            <a:t>Involved creation of new shapes and structures</a:t>
          </a:r>
          <a:endParaRPr lang="en-US" dirty="0"/>
        </a:p>
      </dgm:t>
    </dgm:pt>
    <dgm:pt modelId="{4A7EE084-E086-4DF7-942D-414FC67C545F}" type="parTrans" cxnId="{2E9DB562-F4D9-4660-913C-B8209986661C}">
      <dgm:prSet/>
      <dgm:spPr/>
      <dgm:t>
        <a:bodyPr/>
        <a:lstStyle/>
        <a:p>
          <a:endParaRPr lang="en-US"/>
        </a:p>
      </dgm:t>
    </dgm:pt>
    <dgm:pt modelId="{4A67E6BE-4BEF-4882-8132-E63A1CCD8C0A}" type="sibTrans" cxnId="{2E9DB562-F4D9-4660-913C-B8209986661C}">
      <dgm:prSet/>
      <dgm:spPr/>
      <dgm:t>
        <a:bodyPr/>
        <a:lstStyle/>
        <a:p>
          <a:endParaRPr lang="en-US"/>
        </a:p>
      </dgm:t>
    </dgm:pt>
    <dgm:pt modelId="{832E4E1E-52FF-4A17-BEBD-10072BD4F778}">
      <dgm:prSet phldrT="[Text]"/>
      <dgm:spPr/>
      <dgm:t>
        <a:bodyPr/>
        <a:lstStyle/>
        <a:p>
          <a:r>
            <a:rPr lang="en-US" dirty="0" smtClean="0"/>
            <a:t>Doesn’t involve new shape structure but they reinterpreted the existing western style</a:t>
          </a:r>
          <a:endParaRPr lang="en-US" dirty="0"/>
        </a:p>
      </dgm:t>
    </dgm:pt>
    <dgm:pt modelId="{F4241875-0B83-4C98-A376-092CF2A6A11C}" type="parTrans" cxnId="{C2C986C2-1737-4185-89E4-CEBA4A2874B9}">
      <dgm:prSet/>
      <dgm:spPr/>
      <dgm:t>
        <a:bodyPr/>
        <a:lstStyle/>
        <a:p>
          <a:endParaRPr lang="en-US"/>
        </a:p>
      </dgm:t>
    </dgm:pt>
    <dgm:pt modelId="{D3F6A857-3877-4FB0-BE80-D9F7AF19AA63}" type="sibTrans" cxnId="{C2C986C2-1737-4185-89E4-CEBA4A2874B9}">
      <dgm:prSet/>
      <dgm:spPr/>
      <dgm:t>
        <a:bodyPr/>
        <a:lstStyle/>
        <a:p>
          <a:endParaRPr lang="en-US"/>
        </a:p>
      </dgm:t>
    </dgm:pt>
    <dgm:pt modelId="{328CFA97-6897-4317-A233-DA86C714748C}">
      <dgm:prSet phldrT="[Text]"/>
      <dgm:spPr/>
      <dgm:t>
        <a:bodyPr/>
        <a:lstStyle/>
        <a:p>
          <a:r>
            <a:rPr lang="en-US" dirty="0" smtClean="0"/>
            <a:t>No wooden roofs</a:t>
          </a:r>
          <a:endParaRPr lang="en-US" dirty="0"/>
        </a:p>
      </dgm:t>
    </dgm:pt>
    <dgm:pt modelId="{34A7F2C2-E299-4056-95C2-4E14B1202961}" type="parTrans" cxnId="{1581FF2D-EE75-42AE-8FF8-487A1622ACC3}">
      <dgm:prSet/>
      <dgm:spPr/>
      <dgm:t>
        <a:bodyPr/>
        <a:lstStyle/>
        <a:p>
          <a:endParaRPr lang="en-US"/>
        </a:p>
      </dgm:t>
    </dgm:pt>
    <dgm:pt modelId="{576B5F9F-FD4D-4D63-8C60-B3A36A1A95E4}" type="sibTrans" cxnId="{1581FF2D-EE75-42AE-8FF8-487A1622ACC3}">
      <dgm:prSet/>
      <dgm:spPr/>
      <dgm:t>
        <a:bodyPr/>
        <a:lstStyle/>
        <a:p>
          <a:endParaRPr lang="en-US"/>
        </a:p>
      </dgm:t>
    </dgm:pt>
    <dgm:pt modelId="{2396C7C9-EAFF-4845-A11D-A9372D7456E1}">
      <dgm:prSet phldrT="[Text]"/>
      <dgm:spPr/>
      <dgm:t>
        <a:bodyPr/>
        <a:lstStyle/>
        <a:p>
          <a:endParaRPr lang="en-US" dirty="0"/>
        </a:p>
      </dgm:t>
    </dgm:pt>
    <dgm:pt modelId="{DA7117B3-A94B-4203-B167-360BE96DA62F}" type="parTrans" cxnId="{EEF80ACC-C2F2-4516-946F-60842022AAE5}">
      <dgm:prSet/>
      <dgm:spPr/>
      <dgm:t>
        <a:bodyPr/>
        <a:lstStyle/>
        <a:p>
          <a:endParaRPr lang="en-US"/>
        </a:p>
      </dgm:t>
    </dgm:pt>
    <dgm:pt modelId="{099D0F73-4682-4258-928F-850B7F91D705}" type="sibTrans" cxnId="{EEF80ACC-C2F2-4516-946F-60842022AAE5}">
      <dgm:prSet/>
      <dgm:spPr/>
      <dgm:t>
        <a:bodyPr/>
        <a:lstStyle/>
        <a:p>
          <a:endParaRPr lang="en-US"/>
        </a:p>
      </dgm:t>
    </dgm:pt>
    <dgm:pt modelId="{22730CC3-54A3-4B0D-8051-3F55184CA925}">
      <dgm:prSet phldrT="[Text]"/>
      <dgm:spPr/>
      <dgm:t>
        <a:bodyPr/>
        <a:lstStyle/>
        <a:p>
          <a:endParaRPr lang="en-US" dirty="0"/>
        </a:p>
      </dgm:t>
    </dgm:pt>
    <dgm:pt modelId="{F3190372-9C78-4624-B990-76BB2770FA29}" type="parTrans" cxnId="{B3D7D389-7087-4D83-BAD8-AF15F7A2FAF4}">
      <dgm:prSet/>
      <dgm:spPr/>
      <dgm:t>
        <a:bodyPr/>
        <a:lstStyle/>
        <a:p>
          <a:endParaRPr lang="en-US"/>
        </a:p>
      </dgm:t>
    </dgm:pt>
    <dgm:pt modelId="{D6306AA2-A039-4AC6-988C-EFA129BE629D}" type="sibTrans" cxnId="{B3D7D389-7087-4D83-BAD8-AF15F7A2FAF4}">
      <dgm:prSet/>
      <dgm:spPr/>
      <dgm:t>
        <a:bodyPr/>
        <a:lstStyle/>
        <a:p>
          <a:endParaRPr lang="en-US"/>
        </a:p>
      </dgm:t>
    </dgm:pt>
    <dgm:pt modelId="{964A5652-BF62-426E-8DBB-D031D9AB3453}">
      <dgm:prSet phldrT="[Text]"/>
      <dgm:spPr/>
      <dgm:t>
        <a:bodyPr/>
        <a:lstStyle/>
        <a:p>
          <a:r>
            <a:rPr lang="en-US" dirty="0" smtClean="0"/>
            <a:t>Expensive material</a:t>
          </a:r>
          <a:endParaRPr lang="en-US" dirty="0"/>
        </a:p>
      </dgm:t>
    </dgm:pt>
    <dgm:pt modelId="{B350A76E-67AB-41D7-A1AC-C5361738922B}" type="parTrans" cxnId="{84E656F1-498D-43E4-8F8A-2DA2A22FE2F0}">
      <dgm:prSet/>
      <dgm:spPr/>
      <dgm:t>
        <a:bodyPr/>
        <a:lstStyle/>
        <a:p>
          <a:endParaRPr lang="en-US"/>
        </a:p>
      </dgm:t>
    </dgm:pt>
    <dgm:pt modelId="{171A073B-8061-4DB0-ADC9-D77C3754155A}" type="sibTrans" cxnId="{84E656F1-498D-43E4-8F8A-2DA2A22FE2F0}">
      <dgm:prSet/>
      <dgm:spPr/>
      <dgm:t>
        <a:bodyPr/>
        <a:lstStyle/>
        <a:p>
          <a:endParaRPr lang="en-US"/>
        </a:p>
      </dgm:t>
    </dgm:pt>
    <dgm:pt modelId="{B4C97094-FF7C-491F-91C2-14BF4BD69C6A}">
      <dgm:prSet phldrT="[Text]"/>
      <dgm:spPr/>
      <dgm:t>
        <a:bodyPr/>
        <a:lstStyle/>
        <a:p>
          <a:r>
            <a:rPr lang="en-US" dirty="0" smtClean="0"/>
            <a:t>Non expensive material</a:t>
          </a:r>
          <a:endParaRPr lang="en-US" dirty="0"/>
        </a:p>
      </dgm:t>
    </dgm:pt>
    <dgm:pt modelId="{15FB5230-D6D6-4067-8348-1A0826317984}" type="parTrans" cxnId="{1469E475-3553-4F4C-ACE2-14DED2CF9FE3}">
      <dgm:prSet/>
      <dgm:spPr/>
      <dgm:t>
        <a:bodyPr/>
        <a:lstStyle/>
        <a:p>
          <a:endParaRPr lang="en-US"/>
        </a:p>
      </dgm:t>
    </dgm:pt>
    <dgm:pt modelId="{3A5E4C49-F15E-4E97-987A-4E1DE091CE42}" type="sibTrans" cxnId="{1469E475-3553-4F4C-ACE2-14DED2CF9FE3}">
      <dgm:prSet/>
      <dgm:spPr/>
      <dgm:t>
        <a:bodyPr/>
        <a:lstStyle/>
        <a:p>
          <a:endParaRPr lang="en-US"/>
        </a:p>
      </dgm:t>
    </dgm:pt>
    <dgm:pt modelId="{80CBA7F1-EDF2-4618-B09F-2F09ADBC869C}">
      <dgm:prSet phldrT="[Text]"/>
      <dgm:spPr/>
      <dgm:t>
        <a:bodyPr/>
        <a:lstStyle/>
        <a:p>
          <a:r>
            <a:rPr lang="en-US" dirty="0" smtClean="0"/>
            <a:t>Wooden roofs</a:t>
          </a:r>
          <a:endParaRPr lang="en-US" dirty="0"/>
        </a:p>
      </dgm:t>
    </dgm:pt>
    <dgm:pt modelId="{5368FE33-137E-4059-9633-2315A6DFC7E2}" type="parTrans" cxnId="{1549325F-265F-46AB-8B07-F167737289BE}">
      <dgm:prSet/>
      <dgm:spPr/>
      <dgm:t>
        <a:bodyPr/>
        <a:lstStyle/>
        <a:p>
          <a:endParaRPr lang="en-US"/>
        </a:p>
      </dgm:t>
    </dgm:pt>
    <dgm:pt modelId="{ABA0D467-9C9E-412C-BB07-F0D1C6A5C0CA}" type="sibTrans" cxnId="{1549325F-265F-46AB-8B07-F167737289BE}">
      <dgm:prSet/>
      <dgm:spPr/>
      <dgm:t>
        <a:bodyPr/>
        <a:lstStyle/>
        <a:p>
          <a:endParaRPr lang="en-US"/>
        </a:p>
      </dgm:t>
    </dgm:pt>
    <dgm:pt modelId="{17CBD669-D1A2-447A-8579-EF58368BBCEA}">
      <dgm:prSet phldrT="[Text]"/>
      <dgm:spPr/>
      <dgm:t>
        <a:bodyPr/>
        <a:lstStyle/>
        <a:p>
          <a:endParaRPr lang="en-US" dirty="0"/>
        </a:p>
      </dgm:t>
    </dgm:pt>
    <dgm:pt modelId="{D4374007-D25A-4CAE-9197-56AC2816F9A4}" type="parTrans" cxnId="{A3FCD48A-1B02-42B6-A071-8417A3629984}">
      <dgm:prSet/>
      <dgm:spPr/>
      <dgm:t>
        <a:bodyPr/>
        <a:lstStyle/>
        <a:p>
          <a:endParaRPr lang="en-US"/>
        </a:p>
      </dgm:t>
    </dgm:pt>
    <dgm:pt modelId="{E78B0FB7-54B3-4943-960F-B04DDCF12CFF}" type="sibTrans" cxnId="{A3FCD48A-1B02-42B6-A071-8417A3629984}">
      <dgm:prSet/>
      <dgm:spPr/>
      <dgm:t>
        <a:bodyPr/>
        <a:lstStyle/>
        <a:p>
          <a:endParaRPr lang="en-US"/>
        </a:p>
      </dgm:t>
    </dgm:pt>
    <dgm:pt modelId="{7F3AFE75-83B6-461E-93C1-30D374A0286F}" type="pres">
      <dgm:prSet presAssocID="{8BECE579-74F6-4827-8AF2-529792722582}" presName="Name0" presStyleCnt="0">
        <dgm:presLayoutVars>
          <dgm:dir/>
          <dgm:animLvl val="lvl"/>
          <dgm:resizeHandles val="exact"/>
        </dgm:presLayoutVars>
      </dgm:prSet>
      <dgm:spPr/>
      <dgm:t>
        <a:bodyPr/>
        <a:lstStyle/>
        <a:p>
          <a:endParaRPr lang="en-US"/>
        </a:p>
      </dgm:t>
    </dgm:pt>
    <dgm:pt modelId="{077D2F9F-264C-4C49-A204-61A60A666B5F}" type="pres">
      <dgm:prSet presAssocID="{454CEB52-E1E8-42E9-9E21-AB0C913FC07D}" presName="composite" presStyleCnt="0"/>
      <dgm:spPr/>
    </dgm:pt>
    <dgm:pt modelId="{6F64817A-65F5-4A15-A482-14D5CC5942D6}" type="pres">
      <dgm:prSet presAssocID="{454CEB52-E1E8-42E9-9E21-AB0C913FC07D}" presName="parTx" presStyleLbl="alignNode1" presStyleIdx="0" presStyleCnt="2">
        <dgm:presLayoutVars>
          <dgm:chMax val="0"/>
          <dgm:chPref val="0"/>
          <dgm:bulletEnabled val="1"/>
        </dgm:presLayoutVars>
      </dgm:prSet>
      <dgm:spPr/>
      <dgm:t>
        <a:bodyPr/>
        <a:lstStyle/>
        <a:p>
          <a:endParaRPr lang="en-US"/>
        </a:p>
      </dgm:t>
    </dgm:pt>
    <dgm:pt modelId="{102CC021-ADF7-4EBE-A404-1FCEE3879252}" type="pres">
      <dgm:prSet presAssocID="{454CEB52-E1E8-42E9-9E21-AB0C913FC07D}" presName="desTx" presStyleLbl="alignAccFollowNode1" presStyleIdx="0" presStyleCnt="2">
        <dgm:presLayoutVars>
          <dgm:bulletEnabled val="1"/>
        </dgm:presLayoutVars>
      </dgm:prSet>
      <dgm:spPr/>
      <dgm:t>
        <a:bodyPr/>
        <a:lstStyle/>
        <a:p>
          <a:endParaRPr lang="en-US"/>
        </a:p>
      </dgm:t>
    </dgm:pt>
    <dgm:pt modelId="{CD4CE9A5-BC86-4E82-832F-5F6855CFE18F}" type="pres">
      <dgm:prSet presAssocID="{B8DC082A-A497-48EC-BA7F-BD123BFD139C}" presName="space" presStyleCnt="0"/>
      <dgm:spPr/>
    </dgm:pt>
    <dgm:pt modelId="{644CB66B-9220-466C-B4DD-41FA4C5E9746}" type="pres">
      <dgm:prSet presAssocID="{F8C5F76B-C201-44A3-9DF7-2B96E4F29AF9}" presName="composite" presStyleCnt="0"/>
      <dgm:spPr/>
    </dgm:pt>
    <dgm:pt modelId="{BDE274F9-AC81-4739-8935-C2A3EF504201}" type="pres">
      <dgm:prSet presAssocID="{F8C5F76B-C201-44A3-9DF7-2B96E4F29AF9}" presName="parTx" presStyleLbl="alignNode1" presStyleIdx="1" presStyleCnt="2">
        <dgm:presLayoutVars>
          <dgm:chMax val="0"/>
          <dgm:chPref val="0"/>
          <dgm:bulletEnabled val="1"/>
        </dgm:presLayoutVars>
      </dgm:prSet>
      <dgm:spPr/>
      <dgm:t>
        <a:bodyPr/>
        <a:lstStyle/>
        <a:p>
          <a:endParaRPr lang="en-US"/>
        </a:p>
      </dgm:t>
    </dgm:pt>
    <dgm:pt modelId="{6706C5D5-0ED3-4681-8A51-FF236D83BA02}" type="pres">
      <dgm:prSet presAssocID="{F8C5F76B-C201-44A3-9DF7-2B96E4F29AF9}" presName="desTx" presStyleLbl="alignAccFollowNode1" presStyleIdx="1" presStyleCnt="2">
        <dgm:presLayoutVars>
          <dgm:bulletEnabled val="1"/>
        </dgm:presLayoutVars>
      </dgm:prSet>
      <dgm:spPr/>
      <dgm:t>
        <a:bodyPr/>
        <a:lstStyle/>
        <a:p>
          <a:endParaRPr lang="en-US"/>
        </a:p>
      </dgm:t>
    </dgm:pt>
  </dgm:ptLst>
  <dgm:cxnLst>
    <dgm:cxn modelId="{763733B5-6CCC-4F5C-9C50-C57FA98C11FF}" type="presOf" srcId="{B57D8DE8-937E-4C7C-8412-0B1D02BF1B12}" destId="{6706C5D5-0ED3-4681-8A51-FF236D83BA02}" srcOrd="0" destOrd="1" presId="urn:microsoft.com/office/officeart/2005/8/layout/hList1"/>
    <dgm:cxn modelId="{0A72B448-FE2A-471B-8A14-15DBA0EA5733}" type="presOf" srcId="{6DFE1F07-590B-4D83-A5B4-C9533E0B51F2}" destId="{6706C5D5-0ED3-4681-8A51-FF236D83BA02}" srcOrd="0" destOrd="8" presId="urn:microsoft.com/office/officeart/2005/8/layout/hList1"/>
    <dgm:cxn modelId="{B3D7D389-7087-4D83-BAD8-AF15F7A2FAF4}" srcId="{454CEB52-E1E8-42E9-9E21-AB0C913FC07D}" destId="{22730CC3-54A3-4B0D-8051-3F55184CA925}" srcOrd="4" destOrd="0" parTransId="{F3190372-9C78-4624-B990-76BB2770FA29}" sibTransId="{D6306AA2-A039-4AC6-988C-EFA129BE629D}"/>
    <dgm:cxn modelId="{5F1B430F-14BD-4EB7-BEF9-5547F69CEFCE}" type="presOf" srcId="{454CEB52-E1E8-42E9-9E21-AB0C913FC07D}" destId="{6F64817A-65F5-4A15-A482-14D5CC5942D6}" srcOrd="0" destOrd="0" presId="urn:microsoft.com/office/officeart/2005/8/layout/hList1"/>
    <dgm:cxn modelId="{29A5FD86-0FA8-471F-96C6-0F3BAE4DFCED}" srcId="{454CEB52-E1E8-42E9-9E21-AB0C913FC07D}" destId="{FC8F2EEC-9B37-4F6A-8BB3-F9BDF4503268}" srcOrd="1" destOrd="0" parTransId="{E579B5F7-5B85-4AC4-B32B-5539049CD6EB}" sibTransId="{B8B0EA82-9BEE-4108-9F16-70FB0DC5C078}"/>
    <dgm:cxn modelId="{EEF80ACC-C2F2-4516-946F-60842022AAE5}" srcId="{454CEB52-E1E8-42E9-9E21-AB0C913FC07D}" destId="{2396C7C9-EAFF-4845-A11D-A9372D7456E1}" srcOrd="3" destOrd="0" parTransId="{DA7117B3-A94B-4203-B167-360BE96DA62F}" sibTransId="{099D0F73-4682-4258-928F-850B7F91D705}"/>
    <dgm:cxn modelId="{C502A22E-74F0-4D84-815D-D6E7EC313EA9}" type="presOf" srcId="{964A5652-BF62-426E-8DBB-D031D9AB3453}" destId="{102CC021-ADF7-4EBE-A404-1FCEE3879252}" srcOrd="0" destOrd="6" presId="urn:microsoft.com/office/officeart/2005/8/layout/hList1"/>
    <dgm:cxn modelId="{346930B6-5F4D-4AC5-A911-0D756ECBDFF0}" type="presOf" srcId="{22730CC3-54A3-4B0D-8051-3F55184CA925}" destId="{102CC021-ADF7-4EBE-A404-1FCEE3879252}" srcOrd="0" destOrd="4" presId="urn:microsoft.com/office/officeart/2005/8/layout/hList1"/>
    <dgm:cxn modelId="{296B5BAE-9A9A-4DB7-B4BF-D362F3B88E55}" srcId="{F8C5F76B-C201-44A3-9DF7-2B96E4F29AF9}" destId="{6DFE1F07-590B-4D83-A5B4-C9533E0B51F2}" srcOrd="8" destOrd="0" parTransId="{58569A1A-1010-463C-A6F0-BBF92F32F21A}" sibTransId="{B9B9CA65-3C07-4B5E-807E-CC9349B19352}"/>
    <dgm:cxn modelId="{1469E475-3553-4F4C-ACE2-14DED2CF9FE3}" srcId="{F8C5F76B-C201-44A3-9DF7-2B96E4F29AF9}" destId="{B4C97094-FF7C-491F-91C2-14BF4BD69C6A}" srcOrd="7" destOrd="0" parTransId="{15FB5230-D6D6-4067-8348-1A0826317984}" sibTransId="{3A5E4C49-F15E-4E97-987A-4E1DE091CE42}"/>
    <dgm:cxn modelId="{5F109D73-96EA-4201-8E5F-0E94B434D2CE}" type="presOf" srcId="{2396C7C9-EAFF-4845-A11D-A9372D7456E1}" destId="{102CC021-ADF7-4EBE-A404-1FCEE3879252}" srcOrd="0" destOrd="3" presId="urn:microsoft.com/office/officeart/2005/8/layout/hList1"/>
    <dgm:cxn modelId="{44EB5178-7873-4F97-AA9A-E3519CD803DB}" srcId="{F8C5F76B-C201-44A3-9DF7-2B96E4F29AF9}" destId="{D8669418-AE65-4AEF-A36F-8E0890F31318}" srcOrd="0" destOrd="0" parTransId="{64E0A881-478F-4E34-9B3F-5393541C726D}" sibTransId="{A5A5CFBE-2465-48ED-AFEA-273EDD49B0D5}"/>
    <dgm:cxn modelId="{8888B869-DBAA-4744-B1BB-1251A8B553ED}" type="presOf" srcId="{8BECE579-74F6-4827-8AF2-529792722582}" destId="{7F3AFE75-83B6-461E-93C1-30D374A0286F}" srcOrd="0" destOrd="0" presId="urn:microsoft.com/office/officeart/2005/8/layout/hList1"/>
    <dgm:cxn modelId="{44435D2C-9D0E-4F3D-9F9F-3C5F8C252AF7}" type="presOf" srcId="{FC8F2EEC-9B37-4F6A-8BB3-F9BDF4503268}" destId="{102CC021-ADF7-4EBE-A404-1FCEE3879252}" srcOrd="0" destOrd="1" presId="urn:microsoft.com/office/officeart/2005/8/layout/hList1"/>
    <dgm:cxn modelId="{1581FF2D-EE75-42AE-8FF8-487A1622ACC3}" srcId="{454CEB52-E1E8-42E9-9E21-AB0C913FC07D}" destId="{328CFA97-6897-4317-A233-DA86C714748C}" srcOrd="5" destOrd="0" parTransId="{34A7F2C2-E299-4056-95C2-4E14B1202961}" sibTransId="{576B5F9F-FD4D-4D63-8C60-B3A36A1A95E4}"/>
    <dgm:cxn modelId="{76CFE675-A01C-42FB-BB48-BAD5CA95552B}" type="presOf" srcId="{B64A34C5-7BEF-496F-A692-A15564A5EDC2}" destId="{6706C5D5-0ED3-4681-8A51-FF236D83BA02}" srcOrd="0" destOrd="2" presId="urn:microsoft.com/office/officeart/2005/8/layout/hList1"/>
    <dgm:cxn modelId="{F7788FD0-F06E-4C60-9357-F7DD08F5242E}" srcId="{F8C5F76B-C201-44A3-9DF7-2B96E4F29AF9}" destId="{22E89A89-5F82-4008-A3F3-24FC6AD6AADD}" srcOrd="3" destOrd="0" parTransId="{8C3FB191-1068-4BFE-8DAB-8CA7A72BD848}" sibTransId="{AA314848-6252-4A54-B33C-BE60CEFC47C3}"/>
    <dgm:cxn modelId="{1984F1D7-C14B-4FE9-8968-44698C2B4D6D}" srcId="{8BECE579-74F6-4827-8AF2-529792722582}" destId="{F8C5F76B-C201-44A3-9DF7-2B96E4F29AF9}" srcOrd="1" destOrd="0" parTransId="{A29DBEA4-AB53-4A3F-AB90-A0EFD9E6D93B}" sibTransId="{EC8BD732-091B-4F53-B050-31F0520D9B68}"/>
    <dgm:cxn modelId="{84E656F1-498D-43E4-8F8A-2DA2A22FE2F0}" srcId="{454CEB52-E1E8-42E9-9E21-AB0C913FC07D}" destId="{964A5652-BF62-426E-8DBB-D031D9AB3453}" srcOrd="6" destOrd="0" parTransId="{B350A76E-67AB-41D7-A1AC-C5361738922B}" sibTransId="{171A073B-8061-4DB0-ADC9-D77C3754155A}"/>
    <dgm:cxn modelId="{A3FCD48A-1B02-42B6-A071-8417A3629984}" srcId="{F8C5F76B-C201-44A3-9DF7-2B96E4F29AF9}" destId="{17CBD669-D1A2-447A-8579-EF58368BBCEA}" srcOrd="5" destOrd="0" parTransId="{D4374007-D25A-4CAE-9197-56AC2816F9A4}" sibTransId="{E78B0FB7-54B3-4943-960F-B04DDCF12CFF}"/>
    <dgm:cxn modelId="{6917DAB1-438A-4686-8B36-215D37EB9CF3}" type="presOf" srcId="{F8C5F76B-C201-44A3-9DF7-2B96E4F29AF9}" destId="{BDE274F9-AC81-4739-8935-C2A3EF504201}" srcOrd="0" destOrd="0" presId="urn:microsoft.com/office/officeart/2005/8/layout/hList1"/>
    <dgm:cxn modelId="{58A3AAF7-80CF-4447-B829-E60BC1C9EE01}" type="presOf" srcId="{328CFA97-6897-4317-A233-DA86C714748C}" destId="{102CC021-ADF7-4EBE-A404-1FCEE3879252}" srcOrd="0" destOrd="5" presId="urn:microsoft.com/office/officeart/2005/8/layout/hList1"/>
    <dgm:cxn modelId="{38460C32-2BBF-4FEA-A3B4-33081976F41C}" type="presOf" srcId="{17CBD669-D1A2-447A-8579-EF58368BBCEA}" destId="{6706C5D5-0ED3-4681-8A51-FF236D83BA02}" srcOrd="0" destOrd="5" presId="urn:microsoft.com/office/officeart/2005/8/layout/hList1"/>
    <dgm:cxn modelId="{1CB36A8A-F448-4C87-8995-5F74B6B40BBD}" type="presOf" srcId="{832E4E1E-52FF-4A17-BEBD-10072BD4F778}" destId="{6706C5D5-0ED3-4681-8A51-FF236D83BA02}" srcOrd="0" destOrd="4" presId="urn:microsoft.com/office/officeart/2005/8/layout/hList1"/>
    <dgm:cxn modelId="{1549325F-265F-46AB-8B07-F167737289BE}" srcId="{F8C5F76B-C201-44A3-9DF7-2B96E4F29AF9}" destId="{80CBA7F1-EDF2-4618-B09F-2F09ADBC869C}" srcOrd="6" destOrd="0" parTransId="{5368FE33-137E-4059-9633-2315A6DFC7E2}" sibTransId="{ABA0D467-9C9E-412C-BB07-F0D1C6A5C0CA}"/>
    <dgm:cxn modelId="{2B594118-E778-4466-A811-254D0A864016}" type="presOf" srcId="{593A918B-EE11-4471-85B9-7C9D752F45F5}" destId="{102CC021-ADF7-4EBE-A404-1FCEE3879252}" srcOrd="0" destOrd="0" presId="urn:microsoft.com/office/officeart/2005/8/layout/hList1"/>
    <dgm:cxn modelId="{98D4E8B4-F222-4168-A94D-4B33F1E59D8F}" type="presOf" srcId="{22E89A89-5F82-4008-A3F3-24FC6AD6AADD}" destId="{6706C5D5-0ED3-4681-8A51-FF236D83BA02}" srcOrd="0" destOrd="3" presId="urn:microsoft.com/office/officeart/2005/8/layout/hList1"/>
    <dgm:cxn modelId="{C2C986C2-1737-4185-89E4-CEBA4A2874B9}" srcId="{F8C5F76B-C201-44A3-9DF7-2B96E4F29AF9}" destId="{832E4E1E-52FF-4A17-BEBD-10072BD4F778}" srcOrd="4" destOrd="0" parTransId="{F4241875-0B83-4C98-A376-092CF2A6A11C}" sibTransId="{D3F6A857-3877-4FB0-BE80-D9F7AF19AA63}"/>
    <dgm:cxn modelId="{C02B47A9-ECB4-4726-8155-550F0180F69F}" type="presOf" srcId="{D8669418-AE65-4AEF-A36F-8E0890F31318}" destId="{6706C5D5-0ED3-4681-8A51-FF236D83BA02}" srcOrd="0" destOrd="0" presId="urn:microsoft.com/office/officeart/2005/8/layout/hList1"/>
    <dgm:cxn modelId="{FF3529E5-F0A7-4C6B-ADED-0C47665B7DB0}" type="presOf" srcId="{B4C97094-FF7C-491F-91C2-14BF4BD69C6A}" destId="{6706C5D5-0ED3-4681-8A51-FF236D83BA02}" srcOrd="0" destOrd="7" presId="urn:microsoft.com/office/officeart/2005/8/layout/hList1"/>
    <dgm:cxn modelId="{2E9DB562-F4D9-4660-913C-B8209986661C}" srcId="{454CEB52-E1E8-42E9-9E21-AB0C913FC07D}" destId="{5C49FB37-5F6F-49AA-822C-E8B6C9AAD0B6}" srcOrd="2" destOrd="0" parTransId="{4A7EE084-E086-4DF7-942D-414FC67C545F}" sibTransId="{4A67E6BE-4BEF-4882-8132-E63A1CCD8C0A}"/>
    <dgm:cxn modelId="{F36275C0-C696-4D67-B5BB-8FAB64A83589}" srcId="{F8C5F76B-C201-44A3-9DF7-2B96E4F29AF9}" destId="{B64A34C5-7BEF-496F-A692-A15564A5EDC2}" srcOrd="2" destOrd="0" parTransId="{A0BB37A1-22F0-4FC5-BAA0-E9C2F4CFAF40}" sibTransId="{0E3C7449-6CBD-4153-9466-CC9505759D06}"/>
    <dgm:cxn modelId="{C286BEBD-2991-49E9-B22E-F228D0B32CDC}" srcId="{F8C5F76B-C201-44A3-9DF7-2B96E4F29AF9}" destId="{B57D8DE8-937E-4C7C-8412-0B1D02BF1B12}" srcOrd="1" destOrd="0" parTransId="{D8B5ABD2-ACF7-45CE-AC38-DA80AAAF5A49}" sibTransId="{51A3D56B-DCC0-43F5-A272-DAC31AFF1DCF}"/>
    <dgm:cxn modelId="{ED027F4C-796F-4100-9680-E0E16F44DDC0}" type="presOf" srcId="{80CBA7F1-EDF2-4618-B09F-2F09ADBC869C}" destId="{6706C5D5-0ED3-4681-8A51-FF236D83BA02}" srcOrd="0" destOrd="6" presId="urn:microsoft.com/office/officeart/2005/8/layout/hList1"/>
    <dgm:cxn modelId="{E1EAD7AF-B115-47A3-9484-D5FC273B2E83}" srcId="{8BECE579-74F6-4827-8AF2-529792722582}" destId="{454CEB52-E1E8-42E9-9E21-AB0C913FC07D}" srcOrd="0" destOrd="0" parTransId="{B8E903DF-CD4F-4D4F-A9E6-145768F5B733}" sibTransId="{B8DC082A-A497-48EC-BA7F-BD123BFD139C}"/>
    <dgm:cxn modelId="{5DD1C52B-0DE4-4C2E-A613-7D21840AB5D8}" srcId="{454CEB52-E1E8-42E9-9E21-AB0C913FC07D}" destId="{593A918B-EE11-4471-85B9-7C9D752F45F5}" srcOrd="0" destOrd="0" parTransId="{151E9570-C044-44C3-8418-479D97796FFC}" sibTransId="{47C26A57-6984-4E46-A85A-CA8A6D4E4296}"/>
    <dgm:cxn modelId="{7DE4EF06-6D8E-43BF-B086-47251331C228}" type="presOf" srcId="{5C49FB37-5F6F-49AA-822C-E8B6C9AAD0B6}" destId="{102CC021-ADF7-4EBE-A404-1FCEE3879252}" srcOrd="0" destOrd="2" presId="urn:microsoft.com/office/officeart/2005/8/layout/hList1"/>
    <dgm:cxn modelId="{9CE6D3F8-CD01-4072-A025-1612CCB38486}" type="presParOf" srcId="{7F3AFE75-83B6-461E-93C1-30D374A0286F}" destId="{077D2F9F-264C-4C49-A204-61A60A666B5F}" srcOrd="0" destOrd="0" presId="urn:microsoft.com/office/officeart/2005/8/layout/hList1"/>
    <dgm:cxn modelId="{BB9095CA-D3BA-47F5-875A-0766B5E31429}" type="presParOf" srcId="{077D2F9F-264C-4C49-A204-61A60A666B5F}" destId="{6F64817A-65F5-4A15-A482-14D5CC5942D6}" srcOrd="0" destOrd="0" presId="urn:microsoft.com/office/officeart/2005/8/layout/hList1"/>
    <dgm:cxn modelId="{DA1939BE-13D2-4E70-9879-F0FBFFAE2A74}" type="presParOf" srcId="{077D2F9F-264C-4C49-A204-61A60A666B5F}" destId="{102CC021-ADF7-4EBE-A404-1FCEE3879252}" srcOrd="1" destOrd="0" presId="urn:microsoft.com/office/officeart/2005/8/layout/hList1"/>
    <dgm:cxn modelId="{64EA9D69-E904-42EF-8A86-7C3DDCF7DC32}" type="presParOf" srcId="{7F3AFE75-83B6-461E-93C1-30D374A0286F}" destId="{CD4CE9A5-BC86-4E82-832F-5F6855CFE18F}" srcOrd="1" destOrd="0" presId="urn:microsoft.com/office/officeart/2005/8/layout/hList1"/>
    <dgm:cxn modelId="{598589C9-2625-49EA-9E64-281A2F9C1911}" type="presParOf" srcId="{7F3AFE75-83B6-461E-93C1-30D374A0286F}" destId="{644CB66B-9220-466C-B4DD-41FA4C5E9746}" srcOrd="2" destOrd="0" presId="urn:microsoft.com/office/officeart/2005/8/layout/hList1"/>
    <dgm:cxn modelId="{6E515F85-988E-4107-B074-189C454D4038}" type="presParOf" srcId="{644CB66B-9220-466C-B4DD-41FA4C5E9746}" destId="{BDE274F9-AC81-4739-8935-C2A3EF504201}" srcOrd="0" destOrd="0" presId="urn:microsoft.com/office/officeart/2005/8/layout/hList1"/>
    <dgm:cxn modelId="{5DA806FC-DFB6-4BC5-A345-64FC89813E8A}" type="presParOf" srcId="{644CB66B-9220-466C-B4DD-41FA4C5E9746}" destId="{6706C5D5-0ED3-4681-8A51-FF236D83BA0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2A99B-AB3D-422C-A964-A80003BFD20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74EAF6F-8F62-4A46-BE56-12E496DE8F17}">
      <dgm:prSet phldrT="[Text]"/>
      <dgm:spPr/>
      <dgm:t>
        <a:bodyPr/>
        <a:lstStyle/>
        <a:p>
          <a:endParaRPr lang="en-US" dirty="0"/>
        </a:p>
      </dgm:t>
    </dgm:pt>
    <dgm:pt modelId="{2DEBD022-C91A-46B3-A575-49A1CDC00464}" type="parTrans" cxnId="{54C693E8-08A1-45A0-9F70-610A364C468E}">
      <dgm:prSet/>
      <dgm:spPr/>
      <dgm:t>
        <a:bodyPr/>
        <a:lstStyle/>
        <a:p>
          <a:endParaRPr lang="en-US"/>
        </a:p>
      </dgm:t>
    </dgm:pt>
    <dgm:pt modelId="{F22A4EA9-B02E-422F-B59E-F5082F3AEC25}" type="sibTrans" cxnId="{54C693E8-08A1-45A0-9F70-610A364C468E}">
      <dgm:prSet/>
      <dgm:spPr/>
      <dgm:t>
        <a:bodyPr/>
        <a:lstStyle/>
        <a:p>
          <a:endParaRPr lang="en-US"/>
        </a:p>
      </dgm:t>
    </dgm:pt>
    <dgm:pt modelId="{6C709C65-F277-41B8-A807-A9938B34D60E}" type="pres">
      <dgm:prSet presAssocID="{8362A99B-AB3D-422C-A964-A80003BFD209}" presName="vert0" presStyleCnt="0">
        <dgm:presLayoutVars>
          <dgm:dir/>
          <dgm:animOne val="branch"/>
          <dgm:animLvl val="lvl"/>
        </dgm:presLayoutVars>
      </dgm:prSet>
      <dgm:spPr/>
      <dgm:t>
        <a:bodyPr/>
        <a:lstStyle/>
        <a:p>
          <a:endParaRPr lang="en-US"/>
        </a:p>
      </dgm:t>
    </dgm:pt>
    <dgm:pt modelId="{CC3A8F9C-96FA-437B-A731-C35EBD222EE3}" type="pres">
      <dgm:prSet presAssocID="{F74EAF6F-8F62-4A46-BE56-12E496DE8F17}" presName="thickLine" presStyleLbl="alignNode1" presStyleIdx="0" presStyleCnt="1"/>
      <dgm:spPr/>
    </dgm:pt>
    <dgm:pt modelId="{C08FEB7C-18C2-4101-8186-DA26D8898ECF}" type="pres">
      <dgm:prSet presAssocID="{F74EAF6F-8F62-4A46-BE56-12E496DE8F17}" presName="horz1" presStyleCnt="0"/>
      <dgm:spPr/>
    </dgm:pt>
    <dgm:pt modelId="{9695FE38-3A7E-4026-A5D8-BAD6109BEADE}" type="pres">
      <dgm:prSet presAssocID="{F74EAF6F-8F62-4A46-BE56-12E496DE8F17}" presName="tx1" presStyleLbl="revTx" presStyleIdx="0" presStyleCnt="1"/>
      <dgm:spPr/>
      <dgm:t>
        <a:bodyPr/>
        <a:lstStyle/>
        <a:p>
          <a:endParaRPr lang="en-US"/>
        </a:p>
      </dgm:t>
    </dgm:pt>
    <dgm:pt modelId="{03FB0320-5D29-43C2-9178-6218CC995B2D}" type="pres">
      <dgm:prSet presAssocID="{F74EAF6F-8F62-4A46-BE56-12E496DE8F17}" presName="vert1" presStyleCnt="0"/>
      <dgm:spPr/>
    </dgm:pt>
  </dgm:ptLst>
  <dgm:cxnLst>
    <dgm:cxn modelId="{F018596C-B62F-4A63-B546-C2044BC66A4C}" type="presOf" srcId="{F74EAF6F-8F62-4A46-BE56-12E496DE8F17}" destId="{9695FE38-3A7E-4026-A5D8-BAD6109BEADE}" srcOrd="0" destOrd="0" presId="urn:microsoft.com/office/officeart/2008/layout/LinedList"/>
    <dgm:cxn modelId="{54C693E8-08A1-45A0-9F70-610A364C468E}" srcId="{8362A99B-AB3D-422C-A964-A80003BFD209}" destId="{F74EAF6F-8F62-4A46-BE56-12E496DE8F17}" srcOrd="0" destOrd="0" parTransId="{2DEBD022-C91A-46B3-A575-49A1CDC00464}" sibTransId="{F22A4EA9-B02E-422F-B59E-F5082F3AEC25}"/>
    <dgm:cxn modelId="{D8D5158D-637C-4C24-8570-C6BE8135266B}" type="presOf" srcId="{8362A99B-AB3D-422C-A964-A80003BFD209}" destId="{6C709C65-F277-41B8-A807-A9938B34D60E}" srcOrd="0" destOrd="0" presId="urn:microsoft.com/office/officeart/2008/layout/LinedList"/>
    <dgm:cxn modelId="{C42E7C2A-A203-4D17-9943-C07182D256AD}" type="presParOf" srcId="{6C709C65-F277-41B8-A807-A9938B34D60E}" destId="{CC3A8F9C-96FA-437B-A731-C35EBD222EE3}" srcOrd="0" destOrd="0" presId="urn:microsoft.com/office/officeart/2008/layout/LinedList"/>
    <dgm:cxn modelId="{93A16B21-8104-4EB9-A417-DB5087D76C08}" type="presParOf" srcId="{6C709C65-F277-41B8-A807-A9938B34D60E}" destId="{C08FEB7C-18C2-4101-8186-DA26D8898ECF}" srcOrd="1" destOrd="0" presId="urn:microsoft.com/office/officeart/2008/layout/LinedList"/>
    <dgm:cxn modelId="{7A783E66-B066-4577-ACB4-D2452B5443F9}" type="presParOf" srcId="{C08FEB7C-18C2-4101-8186-DA26D8898ECF}" destId="{9695FE38-3A7E-4026-A5D8-BAD6109BEADE}" srcOrd="0" destOrd="0" presId="urn:microsoft.com/office/officeart/2008/layout/LinedList"/>
    <dgm:cxn modelId="{AAD6898E-27CC-4DE3-9147-40B73AF31F10}" type="presParOf" srcId="{C08FEB7C-18C2-4101-8186-DA26D8898ECF}" destId="{03FB0320-5D29-43C2-9178-6218CC995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13B75E-8F78-48E1-ABE8-CE238B730E39}"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EF3F728F-DF05-4577-AD8A-266F226B7DA1}">
      <dgm:prSet phldrT="[Text]"/>
      <dgm:spPr/>
      <dgm:t>
        <a:bodyPr/>
        <a:lstStyle/>
        <a:p>
          <a:r>
            <a:rPr lang="en-US" dirty="0" smtClean="0"/>
            <a:t>architecture</a:t>
          </a:r>
          <a:endParaRPr lang="en-US" dirty="0"/>
        </a:p>
      </dgm:t>
    </dgm:pt>
    <dgm:pt modelId="{D917F02B-4B58-4930-8DCC-96395BCC3FBE}" type="parTrans" cxnId="{04E5806F-4B2A-4C84-A20B-9E8C90BAF00C}">
      <dgm:prSet/>
      <dgm:spPr/>
      <dgm:t>
        <a:bodyPr/>
        <a:lstStyle/>
        <a:p>
          <a:endParaRPr lang="en-US"/>
        </a:p>
      </dgm:t>
    </dgm:pt>
    <dgm:pt modelId="{6AC8FD22-BDE4-4B7C-A061-661B34DCA911}" type="sibTrans" cxnId="{04E5806F-4B2A-4C84-A20B-9E8C90BAF00C}">
      <dgm:prSet/>
      <dgm:spPr/>
      <dgm:t>
        <a:bodyPr/>
        <a:lstStyle/>
        <a:p>
          <a:endParaRPr lang="en-US"/>
        </a:p>
      </dgm:t>
    </dgm:pt>
    <dgm:pt modelId="{82FC1FB5-FEE2-4F04-8C96-BA3CF8115121}">
      <dgm:prSet phldrT="[Text]"/>
      <dgm:spPr/>
      <dgm:t>
        <a:bodyPr/>
        <a:lstStyle/>
        <a:p>
          <a:r>
            <a:rPr lang="en-US" dirty="0" smtClean="0"/>
            <a:t>sculpture</a:t>
          </a:r>
          <a:endParaRPr lang="en-US" dirty="0"/>
        </a:p>
      </dgm:t>
    </dgm:pt>
    <dgm:pt modelId="{0C1C3295-6501-4358-B4A8-CB2418BB17BD}" type="parTrans" cxnId="{BDD86E0A-B90E-493F-A0F0-9BDD2A5B04EB}">
      <dgm:prSet/>
      <dgm:spPr/>
      <dgm:t>
        <a:bodyPr/>
        <a:lstStyle/>
        <a:p>
          <a:endParaRPr lang="en-US"/>
        </a:p>
      </dgm:t>
    </dgm:pt>
    <dgm:pt modelId="{D2338170-16C3-444A-A897-EEA6FFAB0B74}" type="sibTrans" cxnId="{BDD86E0A-B90E-493F-A0F0-9BDD2A5B04EB}">
      <dgm:prSet/>
      <dgm:spPr/>
      <dgm:t>
        <a:bodyPr/>
        <a:lstStyle/>
        <a:p>
          <a:endParaRPr lang="en-US"/>
        </a:p>
      </dgm:t>
    </dgm:pt>
    <dgm:pt modelId="{ADD27482-B8B8-4FDB-86F4-6FC11C976307}">
      <dgm:prSet phldrT="[Text]"/>
      <dgm:spPr/>
      <dgm:t>
        <a:bodyPr/>
        <a:lstStyle/>
        <a:p>
          <a:r>
            <a:rPr lang="en-US" dirty="0" smtClean="0"/>
            <a:t>pottery</a:t>
          </a:r>
          <a:endParaRPr lang="en-US" dirty="0"/>
        </a:p>
      </dgm:t>
    </dgm:pt>
    <dgm:pt modelId="{9CBBBF37-E864-46F3-8661-466B5E2C1D45}" type="parTrans" cxnId="{35C01E5B-6FF2-41AB-9107-3BD62A790473}">
      <dgm:prSet/>
      <dgm:spPr/>
      <dgm:t>
        <a:bodyPr/>
        <a:lstStyle/>
        <a:p>
          <a:endParaRPr lang="en-US"/>
        </a:p>
      </dgm:t>
    </dgm:pt>
    <dgm:pt modelId="{1BC29071-6908-44AA-B370-0855DD0D7B4F}" type="sibTrans" cxnId="{35C01E5B-6FF2-41AB-9107-3BD62A790473}">
      <dgm:prSet/>
      <dgm:spPr/>
      <dgm:t>
        <a:bodyPr/>
        <a:lstStyle/>
        <a:p>
          <a:endParaRPr lang="en-US"/>
        </a:p>
      </dgm:t>
    </dgm:pt>
    <dgm:pt modelId="{A5679340-96D8-4CC0-80B5-4040DD3CDF8E}">
      <dgm:prSet/>
      <dgm:spPr/>
      <dgm:t>
        <a:bodyPr/>
        <a:lstStyle/>
        <a:p>
          <a:r>
            <a:rPr lang="en-US" dirty="0" smtClean="0"/>
            <a:t>painting</a:t>
          </a:r>
          <a:endParaRPr lang="en-US" dirty="0"/>
        </a:p>
      </dgm:t>
    </dgm:pt>
    <dgm:pt modelId="{D7B126E6-C5B3-4764-AB8D-DE3B50F52679}" type="parTrans" cxnId="{DE0B0EC9-0F64-4E2A-83C5-E4171D6CB210}">
      <dgm:prSet/>
      <dgm:spPr/>
      <dgm:t>
        <a:bodyPr/>
        <a:lstStyle/>
        <a:p>
          <a:endParaRPr lang="en-US"/>
        </a:p>
      </dgm:t>
    </dgm:pt>
    <dgm:pt modelId="{A8E742B5-20BD-4358-BF80-237331270B47}" type="sibTrans" cxnId="{DE0B0EC9-0F64-4E2A-83C5-E4171D6CB210}">
      <dgm:prSet/>
      <dgm:spPr/>
      <dgm:t>
        <a:bodyPr/>
        <a:lstStyle/>
        <a:p>
          <a:endParaRPr lang="en-US"/>
        </a:p>
      </dgm:t>
    </dgm:pt>
    <dgm:pt modelId="{475B26D4-458B-4BEF-BC9E-3E0B986F1241}" type="pres">
      <dgm:prSet presAssocID="{7213B75E-8F78-48E1-ABE8-CE238B730E39}" presName="linearFlow" presStyleCnt="0">
        <dgm:presLayoutVars>
          <dgm:dir/>
          <dgm:resizeHandles val="exact"/>
        </dgm:presLayoutVars>
      </dgm:prSet>
      <dgm:spPr/>
      <dgm:t>
        <a:bodyPr/>
        <a:lstStyle/>
        <a:p>
          <a:endParaRPr lang="en-US"/>
        </a:p>
      </dgm:t>
    </dgm:pt>
    <dgm:pt modelId="{BEB56A6A-9CFC-447F-AD42-F0593D2F03F6}" type="pres">
      <dgm:prSet presAssocID="{EF3F728F-DF05-4577-AD8A-266F226B7DA1}" presName="composite" presStyleCnt="0"/>
      <dgm:spPr/>
    </dgm:pt>
    <dgm:pt modelId="{F610DB77-0F12-4BC1-8D4E-6523857860ED}" type="pres">
      <dgm:prSet presAssocID="{EF3F728F-DF05-4577-AD8A-266F226B7DA1}" presName="imgShp" presStyleLbl="fgImgPlace1" presStyleIdx="0" presStyleCnt="4"/>
      <dgm:spPr/>
    </dgm:pt>
    <dgm:pt modelId="{757C1917-9C8C-46EB-9E0B-735C8A990B93}" type="pres">
      <dgm:prSet presAssocID="{EF3F728F-DF05-4577-AD8A-266F226B7DA1}" presName="txShp" presStyleLbl="node1" presStyleIdx="0" presStyleCnt="4">
        <dgm:presLayoutVars>
          <dgm:bulletEnabled val="1"/>
        </dgm:presLayoutVars>
      </dgm:prSet>
      <dgm:spPr/>
      <dgm:t>
        <a:bodyPr/>
        <a:lstStyle/>
        <a:p>
          <a:endParaRPr lang="en-US"/>
        </a:p>
      </dgm:t>
    </dgm:pt>
    <dgm:pt modelId="{999B8DFD-B179-4E03-9B6D-9E7DF86E0C8C}" type="pres">
      <dgm:prSet presAssocID="{6AC8FD22-BDE4-4B7C-A061-661B34DCA911}" presName="spacing" presStyleCnt="0"/>
      <dgm:spPr/>
    </dgm:pt>
    <dgm:pt modelId="{E7094380-A730-4CD2-A4DF-B1DB1EA1901F}" type="pres">
      <dgm:prSet presAssocID="{82FC1FB5-FEE2-4F04-8C96-BA3CF8115121}" presName="composite" presStyleCnt="0"/>
      <dgm:spPr/>
    </dgm:pt>
    <dgm:pt modelId="{19AD6214-CD24-4249-A619-0F979614D1D3}" type="pres">
      <dgm:prSet presAssocID="{82FC1FB5-FEE2-4F04-8C96-BA3CF8115121}" presName="imgShp" presStyleLbl="fgImgPlace1" presStyleIdx="1" presStyleCnt="4"/>
      <dgm:spPr/>
    </dgm:pt>
    <dgm:pt modelId="{ADC022E6-1637-421C-9664-0A8CE2BCD199}" type="pres">
      <dgm:prSet presAssocID="{82FC1FB5-FEE2-4F04-8C96-BA3CF8115121}" presName="txShp" presStyleLbl="node1" presStyleIdx="1" presStyleCnt="4">
        <dgm:presLayoutVars>
          <dgm:bulletEnabled val="1"/>
        </dgm:presLayoutVars>
      </dgm:prSet>
      <dgm:spPr/>
      <dgm:t>
        <a:bodyPr/>
        <a:lstStyle/>
        <a:p>
          <a:endParaRPr lang="en-US"/>
        </a:p>
      </dgm:t>
    </dgm:pt>
    <dgm:pt modelId="{BF04AE0F-DEBD-41BF-8739-31A7CC6C2668}" type="pres">
      <dgm:prSet presAssocID="{D2338170-16C3-444A-A897-EEA6FFAB0B74}" presName="spacing" presStyleCnt="0"/>
      <dgm:spPr/>
    </dgm:pt>
    <dgm:pt modelId="{17583602-5F38-41FC-BC62-31409804F115}" type="pres">
      <dgm:prSet presAssocID="{ADD27482-B8B8-4FDB-86F4-6FC11C976307}" presName="composite" presStyleCnt="0"/>
      <dgm:spPr/>
    </dgm:pt>
    <dgm:pt modelId="{9E167C19-40C6-47CD-BC8D-D948DEA9AEAE}" type="pres">
      <dgm:prSet presAssocID="{ADD27482-B8B8-4FDB-86F4-6FC11C976307}" presName="imgShp" presStyleLbl="fgImgPlace1" presStyleIdx="2" presStyleCnt="4"/>
      <dgm:spPr/>
    </dgm:pt>
    <dgm:pt modelId="{3B36B351-8C07-4429-9826-18872DD9C791}" type="pres">
      <dgm:prSet presAssocID="{ADD27482-B8B8-4FDB-86F4-6FC11C976307}" presName="txShp" presStyleLbl="node1" presStyleIdx="2" presStyleCnt="4">
        <dgm:presLayoutVars>
          <dgm:bulletEnabled val="1"/>
        </dgm:presLayoutVars>
      </dgm:prSet>
      <dgm:spPr/>
      <dgm:t>
        <a:bodyPr/>
        <a:lstStyle/>
        <a:p>
          <a:endParaRPr lang="en-US"/>
        </a:p>
      </dgm:t>
    </dgm:pt>
    <dgm:pt modelId="{E860A52A-D5AF-4AF7-A05F-28C936AAC93F}" type="pres">
      <dgm:prSet presAssocID="{1BC29071-6908-44AA-B370-0855DD0D7B4F}" presName="spacing" presStyleCnt="0"/>
      <dgm:spPr/>
    </dgm:pt>
    <dgm:pt modelId="{03A9D2AF-D1A9-4BD3-865F-8E4571E07761}" type="pres">
      <dgm:prSet presAssocID="{A5679340-96D8-4CC0-80B5-4040DD3CDF8E}" presName="composite" presStyleCnt="0"/>
      <dgm:spPr/>
    </dgm:pt>
    <dgm:pt modelId="{1A945E27-EA93-452D-B852-A96455A75720}" type="pres">
      <dgm:prSet presAssocID="{A5679340-96D8-4CC0-80B5-4040DD3CDF8E}" presName="imgShp" presStyleLbl="fgImgPlace1" presStyleIdx="3" presStyleCnt="4"/>
      <dgm:spPr/>
    </dgm:pt>
    <dgm:pt modelId="{57A9E6E6-55BF-41AB-B549-7C4D898BEE13}" type="pres">
      <dgm:prSet presAssocID="{A5679340-96D8-4CC0-80B5-4040DD3CDF8E}" presName="txShp" presStyleLbl="node1" presStyleIdx="3" presStyleCnt="4">
        <dgm:presLayoutVars>
          <dgm:bulletEnabled val="1"/>
        </dgm:presLayoutVars>
      </dgm:prSet>
      <dgm:spPr/>
      <dgm:t>
        <a:bodyPr/>
        <a:lstStyle/>
        <a:p>
          <a:endParaRPr lang="en-US"/>
        </a:p>
      </dgm:t>
    </dgm:pt>
  </dgm:ptLst>
  <dgm:cxnLst>
    <dgm:cxn modelId="{35C01E5B-6FF2-41AB-9107-3BD62A790473}" srcId="{7213B75E-8F78-48E1-ABE8-CE238B730E39}" destId="{ADD27482-B8B8-4FDB-86F4-6FC11C976307}" srcOrd="2" destOrd="0" parTransId="{9CBBBF37-E864-46F3-8661-466B5E2C1D45}" sibTransId="{1BC29071-6908-44AA-B370-0855DD0D7B4F}"/>
    <dgm:cxn modelId="{F9E83565-13E9-4C35-90D4-08250D889851}" type="presOf" srcId="{7213B75E-8F78-48E1-ABE8-CE238B730E39}" destId="{475B26D4-458B-4BEF-BC9E-3E0B986F1241}" srcOrd="0" destOrd="0" presId="urn:microsoft.com/office/officeart/2005/8/layout/vList3"/>
    <dgm:cxn modelId="{DE0B0EC9-0F64-4E2A-83C5-E4171D6CB210}" srcId="{7213B75E-8F78-48E1-ABE8-CE238B730E39}" destId="{A5679340-96D8-4CC0-80B5-4040DD3CDF8E}" srcOrd="3" destOrd="0" parTransId="{D7B126E6-C5B3-4764-AB8D-DE3B50F52679}" sibTransId="{A8E742B5-20BD-4358-BF80-237331270B47}"/>
    <dgm:cxn modelId="{C152FABF-71A2-4BF0-9679-3F2FEDA5D1C9}" type="presOf" srcId="{EF3F728F-DF05-4577-AD8A-266F226B7DA1}" destId="{757C1917-9C8C-46EB-9E0B-735C8A990B93}" srcOrd="0" destOrd="0" presId="urn:microsoft.com/office/officeart/2005/8/layout/vList3"/>
    <dgm:cxn modelId="{C22C91BE-BEAD-4306-BE61-0E258CA66636}" type="presOf" srcId="{82FC1FB5-FEE2-4F04-8C96-BA3CF8115121}" destId="{ADC022E6-1637-421C-9664-0A8CE2BCD199}" srcOrd="0" destOrd="0" presId="urn:microsoft.com/office/officeart/2005/8/layout/vList3"/>
    <dgm:cxn modelId="{79595E2A-A733-481C-9BB2-78527AE1E47E}" type="presOf" srcId="{A5679340-96D8-4CC0-80B5-4040DD3CDF8E}" destId="{57A9E6E6-55BF-41AB-B549-7C4D898BEE13}" srcOrd="0" destOrd="0" presId="urn:microsoft.com/office/officeart/2005/8/layout/vList3"/>
    <dgm:cxn modelId="{BDD86E0A-B90E-493F-A0F0-9BDD2A5B04EB}" srcId="{7213B75E-8F78-48E1-ABE8-CE238B730E39}" destId="{82FC1FB5-FEE2-4F04-8C96-BA3CF8115121}" srcOrd="1" destOrd="0" parTransId="{0C1C3295-6501-4358-B4A8-CB2418BB17BD}" sibTransId="{D2338170-16C3-444A-A897-EEA6FFAB0B74}"/>
    <dgm:cxn modelId="{815439D6-BE65-42CE-9AFD-5A121A22DD93}" type="presOf" srcId="{ADD27482-B8B8-4FDB-86F4-6FC11C976307}" destId="{3B36B351-8C07-4429-9826-18872DD9C791}" srcOrd="0" destOrd="0" presId="urn:microsoft.com/office/officeart/2005/8/layout/vList3"/>
    <dgm:cxn modelId="{04E5806F-4B2A-4C84-A20B-9E8C90BAF00C}" srcId="{7213B75E-8F78-48E1-ABE8-CE238B730E39}" destId="{EF3F728F-DF05-4577-AD8A-266F226B7DA1}" srcOrd="0" destOrd="0" parTransId="{D917F02B-4B58-4930-8DCC-96395BCC3FBE}" sibTransId="{6AC8FD22-BDE4-4B7C-A061-661B34DCA911}"/>
    <dgm:cxn modelId="{ACD9A17F-B31D-4B3A-BE1E-3305C5F53100}" type="presParOf" srcId="{475B26D4-458B-4BEF-BC9E-3E0B986F1241}" destId="{BEB56A6A-9CFC-447F-AD42-F0593D2F03F6}" srcOrd="0" destOrd="0" presId="urn:microsoft.com/office/officeart/2005/8/layout/vList3"/>
    <dgm:cxn modelId="{1EE85102-C154-4868-946D-2B8E322209D5}" type="presParOf" srcId="{BEB56A6A-9CFC-447F-AD42-F0593D2F03F6}" destId="{F610DB77-0F12-4BC1-8D4E-6523857860ED}" srcOrd="0" destOrd="0" presId="urn:microsoft.com/office/officeart/2005/8/layout/vList3"/>
    <dgm:cxn modelId="{7B13DAA7-6E10-4476-BCE0-DDF5B1933394}" type="presParOf" srcId="{BEB56A6A-9CFC-447F-AD42-F0593D2F03F6}" destId="{757C1917-9C8C-46EB-9E0B-735C8A990B93}" srcOrd="1" destOrd="0" presId="urn:microsoft.com/office/officeart/2005/8/layout/vList3"/>
    <dgm:cxn modelId="{480AD8E1-5B22-4936-A59E-9C984ED3C334}" type="presParOf" srcId="{475B26D4-458B-4BEF-BC9E-3E0B986F1241}" destId="{999B8DFD-B179-4E03-9B6D-9E7DF86E0C8C}" srcOrd="1" destOrd="0" presId="urn:microsoft.com/office/officeart/2005/8/layout/vList3"/>
    <dgm:cxn modelId="{B479C794-E086-4DEF-B13F-9D0A8444EA7D}" type="presParOf" srcId="{475B26D4-458B-4BEF-BC9E-3E0B986F1241}" destId="{E7094380-A730-4CD2-A4DF-B1DB1EA1901F}" srcOrd="2" destOrd="0" presId="urn:microsoft.com/office/officeart/2005/8/layout/vList3"/>
    <dgm:cxn modelId="{42EB1EDC-FCB4-45C4-B5DA-420AC9797361}" type="presParOf" srcId="{E7094380-A730-4CD2-A4DF-B1DB1EA1901F}" destId="{19AD6214-CD24-4249-A619-0F979614D1D3}" srcOrd="0" destOrd="0" presId="urn:microsoft.com/office/officeart/2005/8/layout/vList3"/>
    <dgm:cxn modelId="{AF14258D-2781-4476-8402-1CD168F62C48}" type="presParOf" srcId="{E7094380-A730-4CD2-A4DF-B1DB1EA1901F}" destId="{ADC022E6-1637-421C-9664-0A8CE2BCD199}" srcOrd="1" destOrd="0" presId="urn:microsoft.com/office/officeart/2005/8/layout/vList3"/>
    <dgm:cxn modelId="{5DFDD596-9EA8-41DA-9EA5-0CE0E6B69AA5}" type="presParOf" srcId="{475B26D4-458B-4BEF-BC9E-3E0B986F1241}" destId="{BF04AE0F-DEBD-41BF-8739-31A7CC6C2668}" srcOrd="3" destOrd="0" presId="urn:microsoft.com/office/officeart/2005/8/layout/vList3"/>
    <dgm:cxn modelId="{E62525F2-8B50-4D8B-9070-B0F6864B5EC8}" type="presParOf" srcId="{475B26D4-458B-4BEF-BC9E-3E0B986F1241}" destId="{17583602-5F38-41FC-BC62-31409804F115}" srcOrd="4" destOrd="0" presId="urn:microsoft.com/office/officeart/2005/8/layout/vList3"/>
    <dgm:cxn modelId="{9EE46862-3E12-4A36-80F8-21B70BD51EE1}" type="presParOf" srcId="{17583602-5F38-41FC-BC62-31409804F115}" destId="{9E167C19-40C6-47CD-BC8D-D948DEA9AEAE}" srcOrd="0" destOrd="0" presId="urn:microsoft.com/office/officeart/2005/8/layout/vList3"/>
    <dgm:cxn modelId="{802EEBC3-98B5-436A-890F-870D76687FED}" type="presParOf" srcId="{17583602-5F38-41FC-BC62-31409804F115}" destId="{3B36B351-8C07-4429-9826-18872DD9C791}" srcOrd="1" destOrd="0" presId="urn:microsoft.com/office/officeart/2005/8/layout/vList3"/>
    <dgm:cxn modelId="{92607B21-7294-4BA9-8AFC-B45DBC3C43E7}" type="presParOf" srcId="{475B26D4-458B-4BEF-BC9E-3E0B986F1241}" destId="{E860A52A-D5AF-4AF7-A05F-28C936AAC93F}" srcOrd="5" destOrd="0" presId="urn:microsoft.com/office/officeart/2005/8/layout/vList3"/>
    <dgm:cxn modelId="{776AD14B-950D-4C12-90AD-DA3DEDD2F25F}" type="presParOf" srcId="{475B26D4-458B-4BEF-BC9E-3E0B986F1241}" destId="{03A9D2AF-D1A9-4BD3-865F-8E4571E07761}" srcOrd="6" destOrd="0" presId="urn:microsoft.com/office/officeart/2005/8/layout/vList3"/>
    <dgm:cxn modelId="{D0ABFA03-8B39-4E43-B131-5B06A12BBB58}" type="presParOf" srcId="{03A9D2AF-D1A9-4BD3-865F-8E4571E07761}" destId="{1A945E27-EA93-452D-B852-A96455A75720}" srcOrd="0" destOrd="0" presId="urn:microsoft.com/office/officeart/2005/8/layout/vList3"/>
    <dgm:cxn modelId="{AC180D1D-215A-4A6D-9B94-0DB02D39A69F}" type="presParOf" srcId="{03A9D2AF-D1A9-4BD3-865F-8E4571E07761}" destId="{57A9E6E6-55BF-41AB-B549-7C4D898BEE13}"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AF240C-45EB-4A99-BA80-1046113055D0}" type="doc">
      <dgm:prSet loTypeId="urn:microsoft.com/office/officeart/2005/8/layout/vList3" loCatId="list" qsTypeId="urn:microsoft.com/office/officeart/2005/8/quickstyle/simple3" qsCatId="simple" csTypeId="urn:microsoft.com/office/officeart/2005/8/colors/accent1_2" csCatId="accent1" phldr="1"/>
      <dgm:spPr/>
    </dgm:pt>
    <dgm:pt modelId="{42DA8E5E-4B40-4083-90A7-D94D05C04BE7}">
      <dgm:prSet phldrT="[Text]"/>
      <dgm:spPr/>
      <dgm:t>
        <a:bodyPr/>
        <a:lstStyle/>
        <a:p>
          <a:r>
            <a:rPr lang="en-US" dirty="0" smtClean="0"/>
            <a:t>Indian Music</a:t>
          </a:r>
          <a:endParaRPr lang="en-US" dirty="0"/>
        </a:p>
      </dgm:t>
    </dgm:pt>
    <dgm:pt modelId="{2DCEFDC1-5025-48B0-B64E-2CAE6CA2F20B}" type="parTrans" cxnId="{F28748F9-DDD7-44C8-896C-A55BB9C24499}">
      <dgm:prSet/>
      <dgm:spPr/>
      <dgm:t>
        <a:bodyPr/>
        <a:lstStyle/>
        <a:p>
          <a:endParaRPr lang="en-US"/>
        </a:p>
      </dgm:t>
    </dgm:pt>
    <dgm:pt modelId="{351BE1DC-5E0D-4069-B606-C25DF77F8DD1}" type="sibTrans" cxnId="{F28748F9-DDD7-44C8-896C-A55BB9C24499}">
      <dgm:prSet/>
      <dgm:spPr/>
      <dgm:t>
        <a:bodyPr/>
        <a:lstStyle/>
        <a:p>
          <a:endParaRPr lang="en-US"/>
        </a:p>
      </dgm:t>
    </dgm:pt>
    <dgm:pt modelId="{C12BF958-A948-4699-A827-B7D945AF97D5}">
      <dgm:prSet phldrT="[Text]"/>
      <dgm:spPr/>
      <dgm:t>
        <a:bodyPr/>
        <a:lstStyle/>
        <a:p>
          <a:r>
            <a:rPr lang="en-US" dirty="0" smtClean="0"/>
            <a:t>Indian puppetry</a:t>
          </a:r>
          <a:endParaRPr lang="en-US" dirty="0"/>
        </a:p>
      </dgm:t>
    </dgm:pt>
    <dgm:pt modelId="{C04B12FD-40CA-47C0-87CF-4854E5AFCE2D}" type="parTrans" cxnId="{CFD3AD03-ECAA-45F9-8719-A2B6428F90D0}">
      <dgm:prSet/>
      <dgm:spPr/>
      <dgm:t>
        <a:bodyPr/>
        <a:lstStyle/>
        <a:p>
          <a:endParaRPr lang="en-US"/>
        </a:p>
      </dgm:t>
    </dgm:pt>
    <dgm:pt modelId="{6CB3FF38-AEA3-4787-A790-5F1113C9C5FA}" type="sibTrans" cxnId="{CFD3AD03-ECAA-45F9-8719-A2B6428F90D0}">
      <dgm:prSet/>
      <dgm:spPr/>
      <dgm:t>
        <a:bodyPr/>
        <a:lstStyle/>
        <a:p>
          <a:endParaRPr lang="en-US"/>
        </a:p>
      </dgm:t>
    </dgm:pt>
    <dgm:pt modelId="{684642E2-19A6-4760-8EF8-FFDD47951C47}">
      <dgm:prSet phldrT="[Text]"/>
      <dgm:spPr/>
      <dgm:t>
        <a:bodyPr/>
        <a:lstStyle/>
        <a:p>
          <a:r>
            <a:rPr lang="en-US" dirty="0" smtClean="0"/>
            <a:t>Indian circus</a:t>
          </a:r>
          <a:endParaRPr lang="en-US" dirty="0"/>
        </a:p>
      </dgm:t>
    </dgm:pt>
    <dgm:pt modelId="{745A58FD-1FFC-49F7-B747-F0E7506089A4}" type="parTrans" cxnId="{6828EE1F-EA4E-4E2C-B345-BB78BB54BC0C}">
      <dgm:prSet/>
      <dgm:spPr/>
      <dgm:t>
        <a:bodyPr/>
        <a:lstStyle/>
        <a:p>
          <a:endParaRPr lang="en-US"/>
        </a:p>
      </dgm:t>
    </dgm:pt>
    <dgm:pt modelId="{8D4704FC-22C6-4CB7-B10D-1AAC9D65FDDE}" type="sibTrans" cxnId="{6828EE1F-EA4E-4E2C-B345-BB78BB54BC0C}">
      <dgm:prSet/>
      <dgm:spPr/>
      <dgm:t>
        <a:bodyPr/>
        <a:lstStyle/>
        <a:p>
          <a:endParaRPr lang="en-US"/>
        </a:p>
      </dgm:t>
    </dgm:pt>
    <dgm:pt modelId="{99B13F46-4385-4A73-A881-E33094E7F6C6}">
      <dgm:prSet/>
      <dgm:spPr/>
      <dgm:t>
        <a:bodyPr/>
        <a:lstStyle/>
        <a:p>
          <a:r>
            <a:rPr lang="en-US" dirty="0" smtClean="0"/>
            <a:t>Dance forms</a:t>
          </a:r>
          <a:endParaRPr lang="en-US" dirty="0"/>
        </a:p>
      </dgm:t>
    </dgm:pt>
    <dgm:pt modelId="{8451974E-7120-4AD6-A050-113C59DF593D}" type="parTrans" cxnId="{6C1A6F38-5A9B-4A30-B5CC-951AB0C9D224}">
      <dgm:prSet/>
      <dgm:spPr/>
      <dgm:t>
        <a:bodyPr/>
        <a:lstStyle/>
        <a:p>
          <a:endParaRPr lang="en-US"/>
        </a:p>
      </dgm:t>
    </dgm:pt>
    <dgm:pt modelId="{2899F694-DB34-4414-B6E7-F3133138564A}" type="sibTrans" cxnId="{6C1A6F38-5A9B-4A30-B5CC-951AB0C9D224}">
      <dgm:prSet/>
      <dgm:spPr/>
      <dgm:t>
        <a:bodyPr/>
        <a:lstStyle/>
        <a:p>
          <a:endParaRPr lang="en-US"/>
        </a:p>
      </dgm:t>
    </dgm:pt>
    <dgm:pt modelId="{99009EF1-AB1C-4E89-88E2-645918376468}">
      <dgm:prSet/>
      <dgm:spPr/>
      <dgm:t>
        <a:bodyPr/>
        <a:lstStyle/>
        <a:p>
          <a:r>
            <a:rPr lang="en-US" dirty="0" smtClean="0"/>
            <a:t>Indian theatre &amp; drama</a:t>
          </a:r>
          <a:endParaRPr lang="en-US" dirty="0"/>
        </a:p>
      </dgm:t>
    </dgm:pt>
    <dgm:pt modelId="{7D2F0A9F-D381-420F-BA3A-1A7B7B600071}" type="parTrans" cxnId="{D27A1548-7394-4D5C-B84A-437FD0DAC4B9}">
      <dgm:prSet/>
      <dgm:spPr/>
      <dgm:t>
        <a:bodyPr/>
        <a:lstStyle/>
        <a:p>
          <a:endParaRPr lang="en-US"/>
        </a:p>
      </dgm:t>
    </dgm:pt>
    <dgm:pt modelId="{3E7CF06E-5350-46CA-8152-F430852A490E}" type="sibTrans" cxnId="{D27A1548-7394-4D5C-B84A-437FD0DAC4B9}">
      <dgm:prSet/>
      <dgm:spPr/>
      <dgm:t>
        <a:bodyPr/>
        <a:lstStyle/>
        <a:p>
          <a:endParaRPr lang="en-US"/>
        </a:p>
      </dgm:t>
    </dgm:pt>
    <dgm:pt modelId="{9DFAE08E-D68F-49E8-A5E4-4BA453D156CF}" type="pres">
      <dgm:prSet presAssocID="{71AF240C-45EB-4A99-BA80-1046113055D0}" presName="linearFlow" presStyleCnt="0">
        <dgm:presLayoutVars>
          <dgm:dir/>
          <dgm:resizeHandles val="exact"/>
        </dgm:presLayoutVars>
      </dgm:prSet>
      <dgm:spPr/>
    </dgm:pt>
    <dgm:pt modelId="{465DDDF1-56FF-4CB9-88DE-1217F9A5B0E9}" type="pres">
      <dgm:prSet presAssocID="{42DA8E5E-4B40-4083-90A7-D94D05C04BE7}" presName="composite" presStyleCnt="0"/>
      <dgm:spPr/>
    </dgm:pt>
    <dgm:pt modelId="{1E242DE2-5062-4402-BAC6-539A1A150C1F}" type="pres">
      <dgm:prSet presAssocID="{42DA8E5E-4B40-4083-90A7-D94D05C04BE7}" presName="imgShp" presStyleLbl="fgImgPlace1" presStyleIdx="0" presStyleCnt="5"/>
      <dgm:spPr/>
    </dgm:pt>
    <dgm:pt modelId="{B66933E5-55C9-46AE-92EE-B4069D7351CE}" type="pres">
      <dgm:prSet presAssocID="{42DA8E5E-4B40-4083-90A7-D94D05C04BE7}" presName="txShp" presStyleLbl="node1" presStyleIdx="0" presStyleCnt="5">
        <dgm:presLayoutVars>
          <dgm:bulletEnabled val="1"/>
        </dgm:presLayoutVars>
      </dgm:prSet>
      <dgm:spPr/>
      <dgm:t>
        <a:bodyPr/>
        <a:lstStyle/>
        <a:p>
          <a:endParaRPr lang="en-US"/>
        </a:p>
      </dgm:t>
    </dgm:pt>
    <dgm:pt modelId="{D609B18C-3C59-4C08-9C53-1B8F57EBB5D7}" type="pres">
      <dgm:prSet presAssocID="{351BE1DC-5E0D-4069-B606-C25DF77F8DD1}" presName="spacing" presStyleCnt="0"/>
      <dgm:spPr/>
    </dgm:pt>
    <dgm:pt modelId="{B925F399-6EB2-45F1-86EB-520C2C97F419}" type="pres">
      <dgm:prSet presAssocID="{99B13F46-4385-4A73-A881-E33094E7F6C6}" presName="composite" presStyleCnt="0"/>
      <dgm:spPr/>
    </dgm:pt>
    <dgm:pt modelId="{BDDA1D77-95A4-4611-B9D7-8EABEDA9FFE7}" type="pres">
      <dgm:prSet presAssocID="{99B13F46-4385-4A73-A881-E33094E7F6C6}" presName="imgShp" presStyleLbl="fgImgPlace1" presStyleIdx="1" presStyleCnt="5"/>
      <dgm:spPr/>
    </dgm:pt>
    <dgm:pt modelId="{51ED04C8-501B-4482-981A-79D3F51C5134}" type="pres">
      <dgm:prSet presAssocID="{99B13F46-4385-4A73-A881-E33094E7F6C6}" presName="txShp" presStyleLbl="node1" presStyleIdx="1" presStyleCnt="5">
        <dgm:presLayoutVars>
          <dgm:bulletEnabled val="1"/>
        </dgm:presLayoutVars>
      </dgm:prSet>
      <dgm:spPr/>
      <dgm:t>
        <a:bodyPr/>
        <a:lstStyle/>
        <a:p>
          <a:endParaRPr lang="en-US"/>
        </a:p>
      </dgm:t>
    </dgm:pt>
    <dgm:pt modelId="{36FF5FEC-6AFF-45CE-96D0-C2ED6594B096}" type="pres">
      <dgm:prSet presAssocID="{2899F694-DB34-4414-B6E7-F3133138564A}" presName="spacing" presStyleCnt="0"/>
      <dgm:spPr/>
    </dgm:pt>
    <dgm:pt modelId="{3E9763E2-8600-4D12-B041-D18DFA40C2C6}" type="pres">
      <dgm:prSet presAssocID="{99009EF1-AB1C-4E89-88E2-645918376468}" presName="composite" presStyleCnt="0"/>
      <dgm:spPr/>
    </dgm:pt>
    <dgm:pt modelId="{D4662076-733E-4DBB-BB31-C09969A452F8}" type="pres">
      <dgm:prSet presAssocID="{99009EF1-AB1C-4E89-88E2-645918376468}" presName="imgShp" presStyleLbl="fgImgPlace1" presStyleIdx="2" presStyleCnt="5"/>
      <dgm:spPr/>
    </dgm:pt>
    <dgm:pt modelId="{AD9F7C85-83FF-4C23-9103-E22D062C71AB}" type="pres">
      <dgm:prSet presAssocID="{99009EF1-AB1C-4E89-88E2-645918376468}" presName="txShp" presStyleLbl="node1" presStyleIdx="2" presStyleCnt="5">
        <dgm:presLayoutVars>
          <dgm:bulletEnabled val="1"/>
        </dgm:presLayoutVars>
      </dgm:prSet>
      <dgm:spPr/>
      <dgm:t>
        <a:bodyPr/>
        <a:lstStyle/>
        <a:p>
          <a:endParaRPr lang="en-US"/>
        </a:p>
      </dgm:t>
    </dgm:pt>
    <dgm:pt modelId="{9FDA4584-D492-46DF-9A07-932C12D08126}" type="pres">
      <dgm:prSet presAssocID="{3E7CF06E-5350-46CA-8152-F430852A490E}" presName="spacing" presStyleCnt="0"/>
      <dgm:spPr/>
    </dgm:pt>
    <dgm:pt modelId="{8581BE44-8F3A-43A6-A249-A6A845F27BD7}" type="pres">
      <dgm:prSet presAssocID="{C12BF958-A948-4699-A827-B7D945AF97D5}" presName="composite" presStyleCnt="0"/>
      <dgm:spPr/>
    </dgm:pt>
    <dgm:pt modelId="{BD1CFDFE-1020-480A-8A89-E150B0E5D9C5}" type="pres">
      <dgm:prSet presAssocID="{C12BF958-A948-4699-A827-B7D945AF97D5}" presName="imgShp" presStyleLbl="fgImgPlace1" presStyleIdx="3" presStyleCnt="5"/>
      <dgm:spPr/>
    </dgm:pt>
    <dgm:pt modelId="{45AD056E-0188-487B-869F-B6D5680E885F}" type="pres">
      <dgm:prSet presAssocID="{C12BF958-A948-4699-A827-B7D945AF97D5}" presName="txShp" presStyleLbl="node1" presStyleIdx="3" presStyleCnt="5">
        <dgm:presLayoutVars>
          <dgm:bulletEnabled val="1"/>
        </dgm:presLayoutVars>
      </dgm:prSet>
      <dgm:spPr/>
      <dgm:t>
        <a:bodyPr/>
        <a:lstStyle/>
        <a:p>
          <a:endParaRPr lang="en-US"/>
        </a:p>
      </dgm:t>
    </dgm:pt>
    <dgm:pt modelId="{41C40555-E394-4943-8FB7-574513773DDF}" type="pres">
      <dgm:prSet presAssocID="{6CB3FF38-AEA3-4787-A790-5F1113C9C5FA}" presName="spacing" presStyleCnt="0"/>
      <dgm:spPr/>
    </dgm:pt>
    <dgm:pt modelId="{D2832079-FE70-45F6-B42C-0BE5B44E7278}" type="pres">
      <dgm:prSet presAssocID="{684642E2-19A6-4760-8EF8-FFDD47951C47}" presName="composite" presStyleCnt="0"/>
      <dgm:spPr/>
    </dgm:pt>
    <dgm:pt modelId="{CD9AF165-BB3B-49AF-8D97-E6280EFD8317}" type="pres">
      <dgm:prSet presAssocID="{684642E2-19A6-4760-8EF8-FFDD47951C47}" presName="imgShp" presStyleLbl="fgImgPlace1" presStyleIdx="4" presStyleCnt="5"/>
      <dgm:spPr/>
    </dgm:pt>
    <dgm:pt modelId="{63398AAB-BD6D-4F02-8712-2D9D7C26E3F9}" type="pres">
      <dgm:prSet presAssocID="{684642E2-19A6-4760-8EF8-FFDD47951C47}" presName="txShp" presStyleLbl="node1" presStyleIdx="4" presStyleCnt="5">
        <dgm:presLayoutVars>
          <dgm:bulletEnabled val="1"/>
        </dgm:presLayoutVars>
      </dgm:prSet>
      <dgm:spPr/>
      <dgm:t>
        <a:bodyPr/>
        <a:lstStyle/>
        <a:p>
          <a:endParaRPr lang="en-US"/>
        </a:p>
      </dgm:t>
    </dgm:pt>
  </dgm:ptLst>
  <dgm:cxnLst>
    <dgm:cxn modelId="{6828EE1F-EA4E-4E2C-B345-BB78BB54BC0C}" srcId="{71AF240C-45EB-4A99-BA80-1046113055D0}" destId="{684642E2-19A6-4760-8EF8-FFDD47951C47}" srcOrd="4" destOrd="0" parTransId="{745A58FD-1FFC-49F7-B747-F0E7506089A4}" sibTransId="{8D4704FC-22C6-4CB7-B10D-1AAC9D65FDDE}"/>
    <dgm:cxn modelId="{C1FD3A09-8655-4EDC-8CA7-93F497A1CE40}" type="presOf" srcId="{42DA8E5E-4B40-4083-90A7-D94D05C04BE7}" destId="{B66933E5-55C9-46AE-92EE-B4069D7351CE}" srcOrd="0" destOrd="0" presId="urn:microsoft.com/office/officeart/2005/8/layout/vList3"/>
    <dgm:cxn modelId="{CFD3AD03-ECAA-45F9-8719-A2B6428F90D0}" srcId="{71AF240C-45EB-4A99-BA80-1046113055D0}" destId="{C12BF958-A948-4699-A827-B7D945AF97D5}" srcOrd="3" destOrd="0" parTransId="{C04B12FD-40CA-47C0-87CF-4854E5AFCE2D}" sibTransId="{6CB3FF38-AEA3-4787-A790-5F1113C9C5FA}"/>
    <dgm:cxn modelId="{6C1A6F38-5A9B-4A30-B5CC-951AB0C9D224}" srcId="{71AF240C-45EB-4A99-BA80-1046113055D0}" destId="{99B13F46-4385-4A73-A881-E33094E7F6C6}" srcOrd="1" destOrd="0" parTransId="{8451974E-7120-4AD6-A050-113C59DF593D}" sibTransId="{2899F694-DB34-4414-B6E7-F3133138564A}"/>
    <dgm:cxn modelId="{90DDF32F-A2A6-4350-893D-C5A82498CB26}" type="presOf" srcId="{99009EF1-AB1C-4E89-88E2-645918376468}" destId="{AD9F7C85-83FF-4C23-9103-E22D062C71AB}" srcOrd="0" destOrd="0" presId="urn:microsoft.com/office/officeart/2005/8/layout/vList3"/>
    <dgm:cxn modelId="{6CCB3A40-F386-482C-94CE-C3B015DC68C1}" type="presOf" srcId="{C12BF958-A948-4699-A827-B7D945AF97D5}" destId="{45AD056E-0188-487B-869F-B6D5680E885F}" srcOrd="0" destOrd="0" presId="urn:microsoft.com/office/officeart/2005/8/layout/vList3"/>
    <dgm:cxn modelId="{D5F69D48-E6A2-4E39-BF9E-10B4A88056B9}" type="presOf" srcId="{684642E2-19A6-4760-8EF8-FFDD47951C47}" destId="{63398AAB-BD6D-4F02-8712-2D9D7C26E3F9}" srcOrd="0" destOrd="0" presId="urn:microsoft.com/office/officeart/2005/8/layout/vList3"/>
    <dgm:cxn modelId="{6181CEE6-8E0D-49D0-B17D-D40F402186A2}" type="presOf" srcId="{71AF240C-45EB-4A99-BA80-1046113055D0}" destId="{9DFAE08E-D68F-49E8-A5E4-4BA453D156CF}" srcOrd="0" destOrd="0" presId="urn:microsoft.com/office/officeart/2005/8/layout/vList3"/>
    <dgm:cxn modelId="{0E13B4A9-6B5C-432E-BFAB-C34793E0C9BB}" type="presOf" srcId="{99B13F46-4385-4A73-A881-E33094E7F6C6}" destId="{51ED04C8-501B-4482-981A-79D3F51C5134}" srcOrd="0" destOrd="0" presId="urn:microsoft.com/office/officeart/2005/8/layout/vList3"/>
    <dgm:cxn modelId="{F28748F9-DDD7-44C8-896C-A55BB9C24499}" srcId="{71AF240C-45EB-4A99-BA80-1046113055D0}" destId="{42DA8E5E-4B40-4083-90A7-D94D05C04BE7}" srcOrd="0" destOrd="0" parTransId="{2DCEFDC1-5025-48B0-B64E-2CAE6CA2F20B}" sibTransId="{351BE1DC-5E0D-4069-B606-C25DF77F8DD1}"/>
    <dgm:cxn modelId="{D27A1548-7394-4D5C-B84A-437FD0DAC4B9}" srcId="{71AF240C-45EB-4A99-BA80-1046113055D0}" destId="{99009EF1-AB1C-4E89-88E2-645918376468}" srcOrd="2" destOrd="0" parTransId="{7D2F0A9F-D381-420F-BA3A-1A7B7B600071}" sibTransId="{3E7CF06E-5350-46CA-8152-F430852A490E}"/>
    <dgm:cxn modelId="{472A1BB4-D0AD-48D3-A011-49998FDA9E3F}" type="presParOf" srcId="{9DFAE08E-D68F-49E8-A5E4-4BA453D156CF}" destId="{465DDDF1-56FF-4CB9-88DE-1217F9A5B0E9}" srcOrd="0" destOrd="0" presId="urn:microsoft.com/office/officeart/2005/8/layout/vList3"/>
    <dgm:cxn modelId="{B9314B70-5FB2-493C-BF8D-F4BF5DD49804}" type="presParOf" srcId="{465DDDF1-56FF-4CB9-88DE-1217F9A5B0E9}" destId="{1E242DE2-5062-4402-BAC6-539A1A150C1F}" srcOrd="0" destOrd="0" presId="urn:microsoft.com/office/officeart/2005/8/layout/vList3"/>
    <dgm:cxn modelId="{086C2D86-ECE4-420A-A273-AD8D24408C07}" type="presParOf" srcId="{465DDDF1-56FF-4CB9-88DE-1217F9A5B0E9}" destId="{B66933E5-55C9-46AE-92EE-B4069D7351CE}" srcOrd="1" destOrd="0" presId="urn:microsoft.com/office/officeart/2005/8/layout/vList3"/>
    <dgm:cxn modelId="{68C65776-060E-4865-A3F8-7C14AD6F7BAE}" type="presParOf" srcId="{9DFAE08E-D68F-49E8-A5E4-4BA453D156CF}" destId="{D609B18C-3C59-4C08-9C53-1B8F57EBB5D7}" srcOrd="1" destOrd="0" presId="urn:microsoft.com/office/officeart/2005/8/layout/vList3"/>
    <dgm:cxn modelId="{9A04E38E-3B74-4236-8487-9DE56D1ACF43}" type="presParOf" srcId="{9DFAE08E-D68F-49E8-A5E4-4BA453D156CF}" destId="{B925F399-6EB2-45F1-86EB-520C2C97F419}" srcOrd="2" destOrd="0" presId="urn:microsoft.com/office/officeart/2005/8/layout/vList3"/>
    <dgm:cxn modelId="{21989C1F-473F-4C44-92DD-B467BF5D2FE8}" type="presParOf" srcId="{B925F399-6EB2-45F1-86EB-520C2C97F419}" destId="{BDDA1D77-95A4-4611-B9D7-8EABEDA9FFE7}" srcOrd="0" destOrd="0" presId="urn:microsoft.com/office/officeart/2005/8/layout/vList3"/>
    <dgm:cxn modelId="{768ADF99-4E64-4E05-BD74-60095F013DBB}" type="presParOf" srcId="{B925F399-6EB2-45F1-86EB-520C2C97F419}" destId="{51ED04C8-501B-4482-981A-79D3F51C5134}" srcOrd="1" destOrd="0" presId="urn:microsoft.com/office/officeart/2005/8/layout/vList3"/>
    <dgm:cxn modelId="{D7EED2A3-6240-4947-AF35-A4A60A69D95E}" type="presParOf" srcId="{9DFAE08E-D68F-49E8-A5E4-4BA453D156CF}" destId="{36FF5FEC-6AFF-45CE-96D0-C2ED6594B096}" srcOrd="3" destOrd="0" presId="urn:microsoft.com/office/officeart/2005/8/layout/vList3"/>
    <dgm:cxn modelId="{B1F25B06-6BEE-41BB-AF60-DEAF4B9598FC}" type="presParOf" srcId="{9DFAE08E-D68F-49E8-A5E4-4BA453D156CF}" destId="{3E9763E2-8600-4D12-B041-D18DFA40C2C6}" srcOrd="4" destOrd="0" presId="urn:microsoft.com/office/officeart/2005/8/layout/vList3"/>
    <dgm:cxn modelId="{9DAC91FE-B2C9-4E61-9D72-20698C0E03B9}" type="presParOf" srcId="{3E9763E2-8600-4D12-B041-D18DFA40C2C6}" destId="{D4662076-733E-4DBB-BB31-C09969A452F8}" srcOrd="0" destOrd="0" presId="urn:microsoft.com/office/officeart/2005/8/layout/vList3"/>
    <dgm:cxn modelId="{F83E83BB-EA0F-47B8-85AC-F448E4129CB5}" type="presParOf" srcId="{3E9763E2-8600-4D12-B041-D18DFA40C2C6}" destId="{AD9F7C85-83FF-4C23-9103-E22D062C71AB}" srcOrd="1" destOrd="0" presId="urn:microsoft.com/office/officeart/2005/8/layout/vList3"/>
    <dgm:cxn modelId="{85751284-7C93-403A-BE2D-083AF4780C50}" type="presParOf" srcId="{9DFAE08E-D68F-49E8-A5E4-4BA453D156CF}" destId="{9FDA4584-D492-46DF-9A07-932C12D08126}" srcOrd="5" destOrd="0" presId="urn:microsoft.com/office/officeart/2005/8/layout/vList3"/>
    <dgm:cxn modelId="{9E81752E-5A76-47A9-BBDA-5C2760FF21B3}" type="presParOf" srcId="{9DFAE08E-D68F-49E8-A5E4-4BA453D156CF}" destId="{8581BE44-8F3A-43A6-A249-A6A845F27BD7}" srcOrd="6" destOrd="0" presId="urn:microsoft.com/office/officeart/2005/8/layout/vList3"/>
    <dgm:cxn modelId="{72E25456-60AF-4B11-A130-18079877955C}" type="presParOf" srcId="{8581BE44-8F3A-43A6-A249-A6A845F27BD7}" destId="{BD1CFDFE-1020-480A-8A89-E150B0E5D9C5}" srcOrd="0" destOrd="0" presId="urn:microsoft.com/office/officeart/2005/8/layout/vList3"/>
    <dgm:cxn modelId="{C069C490-6052-4609-BCD2-8E84B4BFF4BD}" type="presParOf" srcId="{8581BE44-8F3A-43A6-A249-A6A845F27BD7}" destId="{45AD056E-0188-487B-869F-B6D5680E885F}" srcOrd="1" destOrd="0" presId="urn:microsoft.com/office/officeart/2005/8/layout/vList3"/>
    <dgm:cxn modelId="{A98AD628-6DDD-4425-B627-57F43554FB02}" type="presParOf" srcId="{9DFAE08E-D68F-49E8-A5E4-4BA453D156CF}" destId="{41C40555-E394-4943-8FB7-574513773DDF}" srcOrd="7" destOrd="0" presId="urn:microsoft.com/office/officeart/2005/8/layout/vList3"/>
    <dgm:cxn modelId="{AB3BA712-3A2F-4CF7-A9CB-A47C2EB91DFE}" type="presParOf" srcId="{9DFAE08E-D68F-49E8-A5E4-4BA453D156CF}" destId="{D2832079-FE70-45F6-B42C-0BE5B44E7278}" srcOrd="8" destOrd="0" presId="urn:microsoft.com/office/officeart/2005/8/layout/vList3"/>
    <dgm:cxn modelId="{02DB57FC-B1B3-46B0-A6A7-0F473A529DAA}" type="presParOf" srcId="{D2832079-FE70-45F6-B42C-0BE5B44E7278}" destId="{CD9AF165-BB3B-49AF-8D97-E6280EFD8317}" srcOrd="0" destOrd="0" presId="urn:microsoft.com/office/officeart/2005/8/layout/vList3"/>
    <dgm:cxn modelId="{C6CD1D0F-86BF-40E8-BE16-A3D5F19A4DEF}" type="presParOf" srcId="{D2832079-FE70-45F6-B42C-0BE5B44E7278}" destId="{63398AAB-BD6D-4F02-8712-2D9D7C26E3F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3B4314-2648-430E-8031-FBFBE8A1C81C}" type="doc">
      <dgm:prSet loTypeId="urn:microsoft.com/office/officeart/2008/layout/PictureStrips" loCatId="list" qsTypeId="urn:microsoft.com/office/officeart/2005/8/quickstyle/simple3" qsCatId="simple" csTypeId="urn:microsoft.com/office/officeart/2005/8/colors/accent1_2" csCatId="accent1" phldr="1"/>
      <dgm:spPr/>
      <dgm:t>
        <a:bodyPr/>
        <a:lstStyle/>
        <a:p>
          <a:endParaRPr lang="en-US"/>
        </a:p>
      </dgm:t>
    </dgm:pt>
    <dgm:pt modelId="{95E04C9D-6939-4931-8848-C3EB1881333B}">
      <dgm:prSet phldrT="[Text]"/>
      <dgm:spPr/>
      <dgm:t>
        <a:bodyPr/>
        <a:lstStyle/>
        <a:p>
          <a:r>
            <a:rPr lang="en-US" dirty="0" smtClean="0"/>
            <a:t>Religion</a:t>
          </a:r>
          <a:endParaRPr lang="en-US" dirty="0"/>
        </a:p>
      </dgm:t>
    </dgm:pt>
    <dgm:pt modelId="{1BC54AA6-FA5B-4294-8F87-655D5D1BA6CC}" type="parTrans" cxnId="{A18FB1DB-4255-4A8D-903B-015C4358B51C}">
      <dgm:prSet/>
      <dgm:spPr/>
      <dgm:t>
        <a:bodyPr/>
        <a:lstStyle/>
        <a:p>
          <a:endParaRPr lang="en-US"/>
        </a:p>
      </dgm:t>
    </dgm:pt>
    <dgm:pt modelId="{4BF51661-B614-44EA-8853-3875DD89246E}" type="sibTrans" cxnId="{A18FB1DB-4255-4A8D-903B-015C4358B51C}">
      <dgm:prSet/>
      <dgm:spPr/>
      <dgm:t>
        <a:bodyPr/>
        <a:lstStyle/>
        <a:p>
          <a:endParaRPr lang="en-US"/>
        </a:p>
      </dgm:t>
    </dgm:pt>
    <dgm:pt modelId="{ACAD15EC-15E3-4025-99F4-AA3297502CF6}">
      <dgm:prSet phldrT="[Text]"/>
      <dgm:spPr/>
      <dgm:t>
        <a:bodyPr/>
        <a:lstStyle/>
        <a:p>
          <a:r>
            <a:rPr lang="en-US" dirty="0" smtClean="0"/>
            <a:t>Medicine, astronomy</a:t>
          </a:r>
          <a:endParaRPr lang="en-US" dirty="0"/>
        </a:p>
      </dgm:t>
    </dgm:pt>
    <dgm:pt modelId="{71502BC1-0EE9-47D5-B463-27A05351FC81}" type="parTrans" cxnId="{FC652EEE-ACE4-4329-8DF2-F87FB240A37B}">
      <dgm:prSet/>
      <dgm:spPr/>
      <dgm:t>
        <a:bodyPr/>
        <a:lstStyle/>
        <a:p>
          <a:endParaRPr lang="en-US"/>
        </a:p>
      </dgm:t>
    </dgm:pt>
    <dgm:pt modelId="{AC269218-1359-44F1-AC33-96AFBF184DF3}" type="sibTrans" cxnId="{FC652EEE-ACE4-4329-8DF2-F87FB240A37B}">
      <dgm:prSet/>
      <dgm:spPr/>
      <dgm:t>
        <a:bodyPr/>
        <a:lstStyle/>
        <a:p>
          <a:endParaRPr lang="en-US"/>
        </a:p>
      </dgm:t>
    </dgm:pt>
    <dgm:pt modelId="{C22E20AC-749C-41B9-933E-54B6F08D0BC3}">
      <dgm:prSet/>
      <dgm:spPr/>
      <dgm:t>
        <a:bodyPr/>
        <a:lstStyle/>
        <a:p>
          <a:r>
            <a:rPr lang="en-US" dirty="0" smtClean="0"/>
            <a:t>Language</a:t>
          </a:r>
          <a:endParaRPr lang="en-US" dirty="0"/>
        </a:p>
      </dgm:t>
    </dgm:pt>
    <dgm:pt modelId="{C45A33C5-B25D-44B0-935A-2AD5B664AFC0}" type="parTrans" cxnId="{11F9194F-E93E-4460-8F14-3653B6B55E2A}">
      <dgm:prSet/>
      <dgm:spPr/>
      <dgm:t>
        <a:bodyPr/>
        <a:lstStyle/>
        <a:p>
          <a:endParaRPr lang="en-US"/>
        </a:p>
      </dgm:t>
    </dgm:pt>
    <dgm:pt modelId="{235A9DA8-8337-4598-991C-AFDB25210669}" type="sibTrans" cxnId="{11F9194F-E93E-4460-8F14-3653B6B55E2A}">
      <dgm:prSet/>
      <dgm:spPr/>
      <dgm:t>
        <a:bodyPr/>
        <a:lstStyle/>
        <a:p>
          <a:endParaRPr lang="en-US"/>
        </a:p>
      </dgm:t>
    </dgm:pt>
    <dgm:pt modelId="{2C3652B8-9CF9-4E05-BFEB-EAD668E39D3C}">
      <dgm:prSet/>
      <dgm:spPr/>
      <dgm:t>
        <a:bodyPr/>
        <a:lstStyle/>
        <a:p>
          <a:r>
            <a:rPr lang="en-US" dirty="0" smtClean="0"/>
            <a:t>Literature</a:t>
          </a:r>
          <a:endParaRPr lang="en-US" dirty="0"/>
        </a:p>
      </dgm:t>
    </dgm:pt>
    <dgm:pt modelId="{3AC5105A-CD04-4593-A4B5-C816245EF397}" type="parTrans" cxnId="{67189F56-03E9-424C-B7C5-E3B46C06DB70}">
      <dgm:prSet/>
      <dgm:spPr/>
      <dgm:t>
        <a:bodyPr/>
        <a:lstStyle/>
        <a:p>
          <a:endParaRPr lang="en-US"/>
        </a:p>
      </dgm:t>
    </dgm:pt>
    <dgm:pt modelId="{02D0591B-C8B5-4E01-8B51-290EAF7397A4}" type="sibTrans" cxnId="{67189F56-03E9-424C-B7C5-E3B46C06DB70}">
      <dgm:prSet/>
      <dgm:spPr/>
      <dgm:t>
        <a:bodyPr/>
        <a:lstStyle/>
        <a:p>
          <a:endParaRPr lang="en-US"/>
        </a:p>
      </dgm:t>
    </dgm:pt>
    <dgm:pt modelId="{870ED405-6CAD-4210-8EF6-065CA1238146}">
      <dgm:prSet/>
      <dgm:spPr/>
      <dgm:t>
        <a:bodyPr/>
        <a:lstStyle/>
        <a:p>
          <a:r>
            <a:rPr lang="en-US" dirty="0" smtClean="0"/>
            <a:t>cinema</a:t>
          </a:r>
          <a:endParaRPr lang="en-US" dirty="0"/>
        </a:p>
      </dgm:t>
    </dgm:pt>
    <dgm:pt modelId="{D1F6F0D9-E66C-47FB-81BC-BBA3A0B52F61}" type="parTrans" cxnId="{5DADC18F-F5E8-42F4-92FD-5A47880BC16A}">
      <dgm:prSet/>
      <dgm:spPr/>
      <dgm:t>
        <a:bodyPr/>
        <a:lstStyle/>
        <a:p>
          <a:endParaRPr lang="en-US"/>
        </a:p>
      </dgm:t>
    </dgm:pt>
    <dgm:pt modelId="{C1F766DC-4A74-48C5-ABEA-9EE4DC740068}" type="sibTrans" cxnId="{5DADC18F-F5E8-42F4-92FD-5A47880BC16A}">
      <dgm:prSet/>
      <dgm:spPr/>
      <dgm:t>
        <a:bodyPr/>
        <a:lstStyle/>
        <a:p>
          <a:endParaRPr lang="en-US"/>
        </a:p>
      </dgm:t>
    </dgm:pt>
    <dgm:pt modelId="{2EB99298-753B-471A-8C93-9B5A898A7BCF}">
      <dgm:prSet/>
      <dgm:spPr/>
      <dgm:t>
        <a:bodyPr/>
        <a:lstStyle/>
        <a:p>
          <a:r>
            <a:rPr lang="en-US" dirty="0" smtClean="0"/>
            <a:t>calendars</a:t>
          </a:r>
          <a:endParaRPr lang="en-US" dirty="0"/>
        </a:p>
      </dgm:t>
    </dgm:pt>
    <dgm:pt modelId="{47C3EB5A-141A-4231-8DCB-9B76EAC4F043}" type="parTrans" cxnId="{02ABB998-FCE4-4212-8D75-6B70502A0DB8}">
      <dgm:prSet/>
      <dgm:spPr/>
      <dgm:t>
        <a:bodyPr/>
        <a:lstStyle/>
        <a:p>
          <a:endParaRPr lang="en-US"/>
        </a:p>
      </dgm:t>
    </dgm:pt>
    <dgm:pt modelId="{828BFBBA-BD13-4DC9-9CB0-4B804FEF9E73}" type="sibTrans" cxnId="{02ABB998-FCE4-4212-8D75-6B70502A0DB8}">
      <dgm:prSet/>
      <dgm:spPr/>
      <dgm:t>
        <a:bodyPr/>
        <a:lstStyle/>
        <a:p>
          <a:endParaRPr lang="en-US"/>
        </a:p>
      </dgm:t>
    </dgm:pt>
    <dgm:pt modelId="{58DA8317-DE71-4A4E-A9FB-D12767418B4D}">
      <dgm:prSet/>
      <dgm:spPr/>
      <dgm:t>
        <a:bodyPr/>
        <a:lstStyle/>
        <a:p>
          <a:r>
            <a:rPr lang="en-US" dirty="0" smtClean="0"/>
            <a:t>philosophy</a:t>
          </a:r>
          <a:endParaRPr lang="en-US" dirty="0"/>
        </a:p>
      </dgm:t>
    </dgm:pt>
    <dgm:pt modelId="{64237F06-BAB7-4738-A0B0-080287E21507}" type="parTrans" cxnId="{AE0793C2-E735-4C77-A667-E4ECE5489AEF}">
      <dgm:prSet/>
      <dgm:spPr/>
      <dgm:t>
        <a:bodyPr/>
        <a:lstStyle/>
        <a:p>
          <a:endParaRPr lang="en-US"/>
        </a:p>
      </dgm:t>
    </dgm:pt>
    <dgm:pt modelId="{3EEE81A0-ED78-4ECC-8656-5F7FD0A05FFE}" type="sibTrans" cxnId="{AE0793C2-E735-4C77-A667-E4ECE5489AEF}">
      <dgm:prSet/>
      <dgm:spPr/>
      <dgm:t>
        <a:bodyPr/>
        <a:lstStyle/>
        <a:p>
          <a:endParaRPr lang="en-US"/>
        </a:p>
      </dgm:t>
    </dgm:pt>
    <dgm:pt modelId="{7EF49812-469F-4F0A-86CD-7B1FFEF2164C}">
      <dgm:prSet/>
      <dgm:spPr/>
      <dgm:t>
        <a:bodyPr/>
        <a:lstStyle/>
        <a:p>
          <a:r>
            <a:rPr lang="en-US" dirty="0" smtClean="0"/>
            <a:t>festivals</a:t>
          </a:r>
          <a:endParaRPr lang="en-US" dirty="0"/>
        </a:p>
      </dgm:t>
    </dgm:pt>
    <dgm:pt modelId="{709904AA-8C06-4FC6-A513-43562A161691}" type="parTrans" cxnId="{F33E44B8-58C8-4B80-999A-9F9A80A946A5}">
      <dgm:prSet/>
      <dgm:spPr/>
      <dgm:t>
        <a:bodyPr/>
        <a:lstStyle/>
        <a:p>
          <a:endParaRPr lang="en-US"/>
        </a:p>
      </dgm:t>
    </dgm:pt>
    <dgm:pt modelId="{9D57B441-1CA4-484E-9097-6E2DAFBCD5DC}" type="sibTrans" cxnId="{F33E44B8-58C8-4B80-999A-9F9A80A946A5}">
      <dgm:prSet/>
      <dgm:spPr/>
      <dgm:t>
        <a:bodyPr/>
        <a:lstStyle/>
        <a:p>
          <a:endParaRPr lang="en-US"/>
        </a:p>
      </dgm:t>
    </dgm:pt>
    <dgm:pt modelId="{EC7B901D-2225-485E-AB68-25015D4122E8}">
      <dgm:prSet/>
      <dgm:spPr/>
      <dgm:t>
        <a:bodyPr/>
        <a:lstStyle/>
        <a:p>
          <a:r>
            <a:rPr lang="en-US" dirty="0" smtClean="0"/>
            <a:t>fairs</a:t>
          </a:r>
          <a:endParaRPr lang="en-US" dirty="0"/>
        </a:p>
      </dgm:t>
    </dgm:pt>
    <dgm:pt modelId="{77E818C0-672B-490E-B3A9-7AD8CB96A3C9}" type="parTrans" cxnId="{2CE50B28-7A16-41DF-A399-49C418342499}">
      <dgm:prSet/>
      <dgm:spPr/>
      <dgm:t>
        <a:bodyPr/>
        <a:lstStyle/>
        <a:p>
          <a:endParaRPr lang="en-US"/>
        </a:p>
      </dgm:t>
    </dgm:pt>
    <dgm:pt modelId="{4D4D9C74-D7D2-4689-B477-AC273522432B}" type="sibTrans" cxnId="{2CE50B28-7A16-41DF-A399-49C418342499}">
      <dgm:prSet/>
      <dgm:spPr/>
      <dgm:t>
        <a:bodyPr/>
        <a:lstStyle/>
        <a:p>
          <a:endParaRPr lang="en-US"/>
        </a:p>
      </dgm:t>
    </dgm:pt>
    <dgm:pt modelId="{03AE6BEC-AD79-4A74-993F-B9DD645253D2}">
      <dgm:prSet/>
      <dgm:spPr/>
      <dgm:t>
        <a:bodyPr/>
        <a:lstStyle/>
        <a:p>
          <a:r>
            <a:rPr lang="en-US" dirty="0" smtClean="0"/>
            <a:t>Handicrafts coinage</a:t>
          </a:r>
          <a:endParaRPr lang="en-US" dirty="0"/>
        </a:p>
      </dgm:t>
    </dgm:pt>
    <dgm:pt modelId="{D7F834B1-BE7E-489E-A1F2-7D276E9154A4}" type="parTrans" cxnId="{99B3D1B2-B622-4898-A2DD-C90F980C835D}">
      <dgm:prSet/>
      <dgm:spPr/>
      <dgm:t>
        <a:bodyPr/>
        <a:lstStyle/>
        <a:p>
          <a:endParaRPr lang="en-US"/>
        </a:p>
      </dgm:t>
    </dgm:pt>
    <dgm:pt modelId="{6333642F-A878-496F-B587-DDAE37841962}" type="sibTrans" cxnId="{99B3D1B2-B622-4898-A2DD-C90F980C835D}">
      <dgm:prSet/>
      <dgm:spPr/>
      <dgm:t>
        <a:bodyPr/>
        <a:lstStyle/>
        <a:p>
          <a:endParaRPr lang="en-US"/>
        </a:p>
      </dgm:t>
    </dgm:pt>
    <dgm:pt modelId="{8418F5F2-96C6-401E-88C9-E1627DA71ADB}">
      <dgm:prSet/>
      <dgm:spPr/>
      <dgm:t>
        <a:bodyPr/>
        <a:lstStyle/>
        <a:p>
          <a:r>
            <a:rPr lang="en-US" dirty="0" smtClean="0"/>
            <a:t>institutions</a:t>
          </a:r>
          <a:endParaRPr lang="en-US" dirty="0"/>
        </a:p>
      </dgm:t>
    </dgm:pt>
    <dgm:pt modelId="{E83B7A9C-314E-4576-896D-4B2750EFDA3D}" type="parTrans" cxnId="{FD689413-C9C3-4CBC-870F-0211BEEA44D4}">
      <dgm:prSet/>
      <dgm:spPr/>
      <dgm:t>
        <a:bodyPr/>
        <a:lstStyle/>
        <a:p>
          <a:endParaRPr lang="en-US"/>
        </a:p>
      </dgm:t>
    </dgm:pt>
    <dgm:pt modelId="{0B7D4D5B-24C7-49A7-A1F0-BE8F632A6F65}" type="sibTrans" cxnId="{FD689413-C9C3-4CBC-870F-0211BEEA44D4}">
      <dgm:prSet/>
      <dgm:spPr/>
      <dgm:t>
        <a:bodyPr/>
        <a:lstStyle/>
        <a:p>
          <a:endParaRPr lang="en-US"/>
        </a:p>
      </dgm:t>
    </dgm:pt>
    <dgm:pt modelId="{FA11975D-C5E6-453A-9D56-9824990CDFF9}">
      <dgm:prSet/>
      <dgm:spPr/>
      <dgm:t>
        <a:bodyPr/>
        <a:lstStyle/>
        <a:p>
          <a:r>
            <a:rPr lang="en-US" dirty="0" err="1" smtClean="0"/>
            <a:t>maths</a:t>
          </a:r>
          <a:r>
            <a:rPr lang="en-US" dirty="0" smtClean="0"/>
            <a:t> &amp;science</a:t>
          </a:r>
          <a:endParaRPr lang="en-US" dirty="0"/>
        </a:p>
      </dgm:t>
    </dgm:pt>
    <dgm:pt modelId="{DBA3A74F-DB20-45C9-8E7E-9F5DBB66F374}" type="parTrans" cxnId="{23EF8436-AC0C-459E-8CF9-06B2DC1706BE}">
      <dgm:prSet/>
      <dgm:spPr/>
      <dgm:t>
        <a:bodyPr/>
        <a:lstStyle/>
        <a:p>
          <a:endParaRPr lang="en-US"/>
        </a:p>
      </dgm:t>
    </dgm:pt>
    <dgm:pt modelId="{6667C914-5330-4F72-9751-A1D7E4E1EA35}" type="sibTrans" cxnId="{23EF8436-AC0C-459E-8CF9-06B2DC1706BE}">
      <dgm:prSet/>
      <dgm:spPr/>
      <dgm:t>
        <a:bodyPr/>
        <a:lstStyle/>
        <a:p>
          <a:endParaRPr lang="en-US"/>
        </a:p>
      </dgm:t>
    </dgm:pt>
    <dgm:pt modelId="{5EF1822D-D3D2-4859-97D1-A2081A87EE21}" type="pres">
      <dgm:prSet presAssocID="{773B4314-2648-430E-8031-FBFBE8A1C81C}" presName="Name0" presStyleCnt="0">
        <dgm:presLayoutVars>
          <dgm:dir/>
          <dgm:resizeHandles val="exact"/>
        </dgm:presLayoutVars>
      </dgm:prSet>
      <dgm:spPr/>
      <dgm:t>
        <a:bodyPr/>
        <a:lstStyle/>
        <a:p>
          <a:endParaRPr lang="en-US"/>
        </a:p>
      </dgm:t>
    </dgm:pt>
    <dgm:pt modelId="{D1878819-A172-4E51-8879-BF577053822F}" type="pres">
      <dgm:prSet presAssocID="{95E04C9D-6939-4931-8848-C3EB1881333B}" presName="composite" presStyleCnt="0"/>
      <dgm:spPr/>
    </dgm:pt>
    <dgm:pt modelId="{E7C1FD08-4FF3-4CB9-B479-EA4A51AAD01C}" type="pres">
      <dgm:prSet presAssocID="{95E04C9D-6939-4931-8848-C3EB1881333B}" presName="rect1" presStyleLbl="trAlignAcc1" presStyleIdx="0" presStyleCnt="12">
        <dgm:presLayoutVars>
          <dgm:bulletEnabled val="1"/>
        </dgm:presLayoutVars>
      </dgm:prSet>
      <dgm:spPr/>
      <dgm:t>
        <a:bodyPr/>
        <a:lstStyle/>
        <a:p>
          <a:endParaRPr lang="en-US"/>
        </a:p>
      </dgm:t>
    </dgm:pt>
    <dgm:pt modelId="{CB3AF2FA-5249-4C6C-B630-5EED27AE4C5C}" type="pres">
      <dgm:prSet presAssocID="{95E04C9D-6939-4931-8848-C3EB1881333B}" presName="rect2" presStyleLbl="fgImgPlace1" presStyleIdx="0" presStyleCnt="12"/>
      <dgm:spPr/>
      <dgm:t>
        <a:bodyPr/>
        <a:lstStyle/>
        <a:p>
          <a:endParaRPr lang="en-US"/>
        </a:p>
      </dgm:t>
    </dgm:pt>
    <dgm:pt modelId="{B8F5018A-7F00-4147-9D7E-30DC800F5E70}" type="pres">
      <dgm:prSet presAssocID="{4BF51661-B614-44EA-8853-3875DD89246E}" presName="sibTrans" presStyleCnt="0"/>
      <dgm:spPr/>
    </dgm:pt>
    <dgm:pt modelId="{97B75DFF-1F3D-4D8F-910E-5ED814EFEDE4}" type="pres">
      <dgm:prSet presAssocID="{C22E20AC-749C-41B9-933E-54B6F08D0BC3}" presName="composite" presStyleCnt="0"/>
      <dgm:spPr/>
    </dgm:pt>
    <dgm:pt modelId="{5EC3798C-BFA1-4B70-9753-DA5B298B7C14}" type="pres">
      <dgm:prSet presAssocID="{C22E20AC-749C-41B9-933E-54B6F08D0BC3}" presName="rect1" presStyleLbl="trAlignAcc1" presStyleIdx="1" presStyleCnt="12">
        <dgm:presLayoutVars>
          <dgm:bulletEnabled val="1"/>
        </dgm:presLayoutVars>
      </dgm:prSet>
      <dgm:spPr/>
      <dgm:t>
        <a:bodyPr/>
        <a:lstStyle/>
        <a:p>
          <a:endParaRPr lang="en-US"/>
        </a:p>
      </dgm:t>
    </dgm:pt>
    <dgm:pt modelId="{776EFE50-850F-4D1E-AB9E-3F8A542F4D1E}" type="pres">
      <dgm:prSet presAssocID="{C22E20AC-749C-41B9-933E-54B6F08D0BC3}" presName="rect2" presStyleLbl="fgImgPlace1" presStyleIdx="1" presStyleCnt="12"/>
      <dgm:spPr/>
    </dgm:pt>
    <dgm:pt modelId="{F524100C-5D8C-4767-8D1D-D74AFA832CBF}" type="pres">
      <dgm:prSet presAssocID="{235A9DA8-8337-4598-991C-AFDB25210669}" presName="sibTrans" presStyleCnt="0"/>
      <dgm:spPr/>
    </dgm:pt>
    <dgm:pt modelId="{B1E2E27C-5A09-47A5-9638-41B6FB1A2EC0}" type="pres">
      <dgm:prSet presAssocID="{2C3652B8-9CF9-4E05-BFEB-EAD668E39D3C}" presName="composite" presStyleCnt="0"/>
      <dgm:spPr/>
    </dgm:pt>
    <dgm:pt modelId="{F0C17C5F-A607-4074-959E-534DCDF6664A}" type="pres">
      <dgm:prSet presAssocID="{2C3652B8-9CF9-4E05-BFEB-EAD668E39D3C}" presName="rect1" presStyleLbl="trAlignAcc1" presStyleIdx="2" presStyleCnt="12">
        <dgm:presLayoutVars>
          <dgm:bulletEnabled val="1"/>
        </dgm:presLayoutVars>
      </dgm:prSet>
      <dgm:spPr/>
      <dgm:t>
        <a:bodyPr/>
        <a:lstStyle/>
        <a:p>
          <a:endParaRPr lang="en-US"/>
        </a:p>
      </dgm:t>
    </dgm:pt>
    <dgm:pt modelId="{D7BB1047-CEED-4AA9-8431-263D83C10843}" type="pres">
      <dgm:prSet presAssocID="{2C3652B8-9CF9-4E05-BFEB-EAD668E39D3C}" presName="rect2" presStyleLbl="fgImgPlace1" presStyleIdx="2" presStyleCnt="12"/>
      <dgm:spPr/>
    </dgm:pt>
    <dgm:pt modelId="{92788882-5F1A-4CC9-BFF3-D4D92E7FEE76}" type="pres">
      <dgm:prSet presAssocID="{02D0591B-C8B5-4E01-8B51-290EAF7397A4}" presName="sibTrans" presStyleCnt="0"/>
      <dgm:spPr/>
    </dgm:pt>
    <dgm:pt modelId="{C0A43F6E-5C87-4F2A-B9AF-24F90F738E40}" type="pres">
      <dgm:prSet presAssocID="{870ED405-6CAD-4210-8EF6-065CA1238146}" presName="composite" presStyleCnt="0"/>
      <dgm:spPr/>
    </dgm:pt>
    <dgm:pt modelId="{09CB0EB2-864A-41F0-8EC8-05E9A1EDCE1E}" type="pres">
      <dgm:prSet presAssocID="{870ED405-6CAD-4210-8EF6-065CA1238146}" presName="rect1" presStyleLbl="trAlignAcc1" presStyleIdx="3" presStyleCnt="12">
        <dgm:presLayoutVars>
          <dgm:bulletEnabled val="1"/>
        </dgm:presLayoutVars>
      </dgm:prSet>
      <dgm:spPr/>
      <dgm:t>
        <a:bodyPr/>
        <a:lstStyle/>
        <a:p>
          <a:endParaRPr lang="en-US"/>
        </a:p>
      </dgm:t>
    </dgm:pt>
    <dgm:pt modelId="{E2EE39A5-2E2B-41EE-A01F-0D692BE978BB}" type="pres">
      <dgm:prSet presAssocID="{870ED405-6CAD-4210-8EF6-065CA1238146}" presName="rect2" presStyleLbl="fgImgPlace1" presStyleIdx="3" presStyleCnt="12"/>
      <dgm:spPr/>
    </dgm:pt>
    <dgm:pt modelId="{54D539B6-E294-4396-89CC-8895935899D5}" type="pres">
      <dgm:prSet presAssocID="{C1F766DC-4A74-48C5-ABEA-9EE4DC740068}" presName="sibTrans" presStyleCnt="0"/>
      <dgm:spPr/>
    </dgm:pt>
    <dgm:pt modelId="{4BB40307-12DD-4540-86F8-6C84B4F2BCD9}" type="pres">
      <dgm:prSet presAssocID="{2EB99298-753B-471A-8C93-9B5A898A7BCF}" presName="composite" presStyleCnt="0"/>
      <dgm:spPr/>
    </dgm:pt>
    <dgm:pt modelId="{995F995F-5C56-43AE-923A-0B8BCF49227E}" type="pres">
      <dgm:prSet presAssocID="{2EB99298-753B-471A-8C93-9B5A898A7BCF}" presName="rect1" presStyleLbl="trAlignAcc1" presStyleIdx="4" presStyleCnt="12">
        <dgm:presLayoutVars>
          <dgm:bulletEnabled val="1"/>
        </dgm:presLayoutVars>
      </dgm:prSet>
      <dgm:spPr/>
      <dgm:t>
        <a:bodyPr/>
        <a:lstStyle/>
        <a:p>
          <a:endParaRPr lang="en-US"/>
        </a:p>
      </dgm:t>
    </dgm:pt>
    <dgm:pt modelId="{369706D8-5131-4195-BCA6-42071A4E8810}" type="pres">
      <dgm:prSet presAssocID="{2EB99298-753B-471A-8C93-9B5A898A7BCF}" presName="rect2" presStyleLbl="fgImgPlace1" presStyleIdx="4" presStyleCnt="12"/>
      <dgm:spPr/>
    </dgm:pt>
    <dgm:pt modelId="{3E4E1C31-CF3C-44D5-9870-67C5708C7F23}" type="pres">
      <dgm:prSet presAssocID="{828BFBBA-BD13-4DC9-9CB0-4B804FEF9E73}" presName="sibTrans" presStyleCnt="0"/>
      <dgm:spPr/>
    </dgm:pt>
    <dgm:pt modelId="{6037A83B-638B-43D3-B267-A7A6A8487AC1}" type="pres">
      <dgm:prSet presAssocID="{58DA8317-DE71-4A4E-A9FB-D12767418B4D}" presName="composite" presStyleCnt="0"/>
      <dgm:spPr/>
    </dgm:pt>
    <dgm:pt modelId="{AD891E0E-7DD5-46C5-AB1A-B3A9493875B6}" type="pres">
      <dgm:prSet presAssocID="{58DA8317-DE71-4A4E-A9FB-D12767418B4D}" presName="rect1" presStyleLbl="trAlignAcc1" presStyleIdx="5" presStyleCnt="12">
        <dgm:presLayoutVars>
          <dgm:bulletEnabled val="1"/>
        </dgm:presLayoutVars>
      </dgm:prSet>
      <dgm:spPr/>
      <dgm:t>
        <a:bodyPr/>
        <a:lstStyle/>
        <a:p>
          <a:endParaRPr lang="en-US"/>
        </a:p>
      </dgm:t>
    </dgm:pt>
    <dgm:pt modelId="{016B822E-7A88-4272-8662-36151614BEDF}" type="pres">
      <dgm:prSet presAssocID="{58DA8317-DE71-4A4E-A9FB-D12767418B4D}" presName="rect2" presStyleLbl="fgImgPlace1" presStyleIdx="5" presStyleCnt="12"/>
      <dgm:spPr/>
    </dgm:pt>
    <dgm:pt modelId="{85A09C02-6190-4DA2-86BF-82E6BF862A1E}" type="pres">
      <dgm:prSet presAssocID="{3EEE81A0-ED78-4ECC-8656-5F7FD0A05FFE}" presName="sibTrans" presStyleCnt="0"/>
      <dgm:spPr/>
    </dgm:pt>
    <dgm:pt modelId="{156D91FD-23EE-4568-9A51-89724258D6FC}" type="pres">
      <dgm:prSet presAssocID="{7EF49812-469F-4F0A-86CD-7B1FFEF2164C}" presName="composite" presStyleCnt="0"/>
      <dgm:spPr/>
    </dgm:pt>
    <dgm:pt modelId="{37A1508A-26F7-4D0B-851C-66BB2F4F0A9D}" type="pres">
      <dgm:prSet presAssocID="{7EF49812-469F-4F0A-86CD-7B1FFEF2164C}" presName="rect1" presStyleLbl="trAlignAcc1" presStyleIdx="6" presStyleCnt="12">
        <dgm:presLayoutVars>
          <dgm:bulletEnabled val="1"/>
        </dgm:presLayoutVars>
      </dgm:prSet>
      <dgm:spPr/>
      <dgm:t>
        <a:bodyPr/>
        <a:lstStyle/>
        <a:p>
          <a:endParaRPr lang="en-US"/>
        </a:p>
      </dgm:t>
    </dgm:pt>
    <dgm:pt modelId="{9B2D5151-063A-4D6C-AB28-E7FF8553BA9D}" type="pres">
      <dgm:prSet presAssocID="{7EF49812-469F-4F0A-86CD-7B1FFEF2164C}" presName="rect2" presStyleLbl="fgImgPlace1" presStyleIdx="6" presStyleCnt="12"/>
      <dgm:spPr/>
    </dgm:pt>
    <dgm:pt modelId="{0A90E66D-96EA-4CEA-9E59-262C0F03BBBB}" type="pres">
      <dgm:prSet presAssocID="{9D57B441-1CA4-484E-9097-6E2DAFBCD5DC}" presName="sibTrans" presStyleCnt="0"/>
      <dgm:spPr/>
    </dgm:pt>
    <dgm:pt modelId="{1CD74881-99A7-4758-ADCB-6FAD00CF2561}" type="pres">
      <dgm:prSet presAssocID="{EC7B901D-2225-485E-AB68-25015D4122E8}" presName="composite" presStyleCnt="0"/>
      <dgm:spPr/>
    </dgm:pt>
    <dgm:pt modelId="{75454DAB-2ACF-4A7E-BF2A-9D57B50ED3B0}" type="pres">
      <dgm:prSet presAssocID="{EC7B901D-2225-485E-AB68-25015D4122E8}" presName="rect1" presStyleLbl="trAlignAcc1" presStyleIdx="7" presStyleCnt="12">
        <dgm:presLayoutVars>
          <dgm:bulletEnabled val="1"/>
        </dgm:presLayoutVars>
      </dgm:prSet>
      <dgm:spPr/>
      <dgm:t>
        <a:bodyPr/>
        <a:lstStyle/>
        <a:p>
          <a:endParaRPr lang="en-US"/>
        </a:p>
      </dgm:t>
    </dgm:pt>
    <dgm:pt modelId="{612221B0-04D5-4E77-8ADB-63A25AE71EE8}" type="pres">
      <dgm:prSet presAssocID="{EC7B901D-2225-485E-AB68-25015D4122E8}" presName="rect2" presStyleLbl="fgImgPlace1" presStyleIdx="7" presStyleCnt="12"/>
      <dgm:spPr/>
    </dgm:pt>
    <dgm:pt modelId="{5939E6D8-13A4-4563-BB8C-CC1ABD667452}" type="pres">
      <dgm:prSet presAssocID="{4D4D9C74-D7D2-4689-B477-AC273522432B}" presName="sibTrans" presStyleCnt="0"/>
      <dgm:spPr/>
    </dgm:pt>
    <dgm:pt modelId="{8C7542B2-9F4E-4941-962E-B9E39BA87676}" type="pres">
      <dgm:prSet presAssocID="{03AE6BEC-AD79-4A74-993F-B9DD645253D2}" presName="composite" presStyleCnt="0"/>
      <dgm:spPr/>
    </dgm:pt>
    <dgm:pt modelId="{FA2EB2A7-27D6-4118-B4C6-7588B54B2075}" type="pres">
      <dgm:prSet presAssocID="{03AE6BEC-AD79-4A74-993F-B9DD645253D2}" presName="rect1" presStyleLbl="trAlignAcc1" presStyleIdx="8" presStyleCnt="12">
        <dgm:presLayoutVars>
          <dgm:bulletEnabled val="1"/>
        </dgm:presLayoutVars>
      </dgm:prSet>
      <dgm:spPr/>
      <dgm:t>
        <a:bodyPr/>
        <a:lstStyle/>
        <a:p>
          <a:endParaRPr lang="en-US"/>
        </a:p>
      </dgm:t>
    </dgm:pt>
    <dgm:pt modelId="{E075EE0A-9EF4-4F5A-B8A9-CD2CC16304DB}" type="pres">
      <dgm:prSet presAssocID="{03AE6BEC-AD79-4A74-993F-B9DD645253D2}" presName="rect2" presStyleLbl="fgImgPlace1" presStyleIdx="8" presStyleCnt="12"/>
      <dgm:spPr/>
    </dgm:pt>
    <dgm:pt modelId="{B9D152E0-8F8D-4D2E-9AAC-3B7C64FADA38}" type="pres">
      <dgm:prSet presAssocID="{6333642F-A878-496F-B587-DDAE37841962}" presName="sibTrans" presStyleCnt="0"/>
      <dgm:spPr/>
    </dgm:pt>
    <dgm:pt modelId="{FDE815BC-C620-4871-BBA2-72A59E18DC20}" type="pres">
      <dgm:prSet presAssocID="{8418F5F2-96C6-401E-88C9-E1627DA71ADB}" presName="composite" presStyleCnt="0"/>
      <dgm:spPr/>
    </dgm:pt>
    <dgm:pt modelId="{6AA0CD1B-9041-473A-877D-E6BE53BFA0A2}" type="pres">
      <dgm:prSet presAssocID="{8418F5F2-96C6-401E-88C9-E1627DA71ADB}" presName="rect1" presStyleLbl="trAlignAcc1" presStyleIdx="9" presStyleCnt="12">
        <dgm:presLayoutVars>
          <dgm:bulletEnabled val="1"/>
        </dgm:presLayoutVars>
      </dgm:prSet>
      <dgm:spPr/>
      <dgm:t>
        <a:bodyPr/>
        <a:lstStyle/>
        <a:p>
          <a:endParaRPr lang="en-US"/>
        </a:p>
      </dgm:t>
    </dgm:pt>
    <dgm:pt modelId="{84832890-FDE3-4698-B010-BF94408E9063}" type="pres">
      <dgm:prSet presAssocID="{8418F5F2-96C6-401E-88C9-E1627DA71ADB}" presName="rect2" presStyleLbl="fgImgPlace1" presStyleIdx="9" presStyleCnt="12"/>
      <dgm:spPr/>
    </dgm:pt>
    <dgm:pt modelId="{EEE02DE6-1C66-45E9-9E26-E2270A0D391E}" type="pres">
      <dgm:prSet presAssocID="{0B7D4D5B-24C7-49A7-A1F0-BE8F632A6F65}" presName="sibTrans" presStyleCnt="0"/>
      <dgm:spPr/>
    </dgm:pt>
    <dgm:pt modelId="{087F188E-0D22-49C0-8A25-68A038D039E7}" type="pres">
      <dgm:prSet presAssocID="{FA11975D-C5E6-453A-9D56-9824990CDFF9}" presName="composite" presStyleCnt="0"/>
      <dgm:spPr/>
    </dgm:pt>
    <dgm:pt modelId="{45B934EC-776D-45FD-AC54-32550799B21D}" type="pres">
      <dgm:prSet presAssocID="{FA11975D-C5E6-453A-9D56-9824990CDFF9}" presName="rect1" presStyleLbl="trAlignAcc1" presStyleIdx="10" presStyleCnt="12">
        <dgm:presLayoutVars>
          <dgm:bulletEnabled val="1"/>
        </dgm:presLayoutVars>
      </dgm:prSet>
      <dgm:spPr/>
      <dgm:t>
        <a:bodyPr/>
        <a:lstStyle/>
        <a:p>
          <a:endParaRPr lang="en-US"/>
        </a:p>
      </dgm:t>
    </dgm:pt>
    <dgm:pt modelId="{C004B6BB-9B36-4E4C-8C65-B8F24FA7E89C}" type="pres">
      <dgm:prSet presAssocID="{FA11975D-C5E6-453A-9D56-9824990CDFF9}" presName="rect2" presStyleLbl="fgImgPlace1" presStyleIdx="10" presStyleCnt="12"/>
      <dgm:spPr/>
    </dgm:pt>
    <dgm:pt modelId="{4C6F96CD-FD23-4ABA-9B62-2026AFF73BC0}" type="pres">
      <dgm:prSet presAssocID="{6667C914-5330-4F72-9751-A1D7E4E1EA35}" presName="sibTrans" presStyleCnt="0"/>
      <dgm:spPr/>
    </dgm:pt>
    <dgm:pt modelId="{CB06CB9D-2134-4C6B-B501-3B689FB56039}" type="pres">
      <dgm:prSet presAssocID="{ACAD15EC-15E3-4025-99F4-AA3297502CF6}" presName="composite" presStyleCnt="0"/>
      <dgm:spPr/>
    </dgm:pt>
    <dgm:pt modelId="{52C48C1B-5FB2-46C6-9F9D-D4E83A2AFFBC}" type="pres">
      <dgm:prSet presAssocID="{ACAD15EC-15E3-4025-99F4-AA3297502CF6}" presName="rect1" presStyleLbl="trAlignAcc1" presStyleIdx="11" presStyleCnt="12">
        <dgm:presLayoutVars>
          <dgm:bulletEnabled val="1"/>
        </dgm:presLayoutVars>
      </dgm:prSet>
      <dgm:spPr/>
      <dgm:t>
        <a:bodyPr/>
        <a:lstStyle/>
        <a:p>
          <a:endParaRPr lang="en-US"/>
        </a:p>
      </dgm:t>
    </dgm:pt>
    <dgm:pt modelId="{2CA53AE3-A4EB-4302-8655-D3A6A85B2F05}" type="pres">
      <dgm:prSet presAssocID="{ACAD15EC-15E3-4025-99F4-AA3297502CF6}" presName="rect2" presStyleLbl="fgImgPlace1" presStyleIdx="11" presStyleCnt="12"/>
      <dgm:spPr/>
    </dgm:pt>
  </dgm:ptLst>
  <dgm:cxnLst>
    <dgm:cxn modelId="{FD689413-C9C3-4CBC-870F-0211BEEA44D4}" srcId="{773B4314-2648-430E-8031-FBFBE8A1C81C}" destId="{8418F5F2-96C6-401E-88C9-E1627DA71ADB}" srcOrd="9" destOrd="0" parTransId="{E83B7A9C-314E-4576-896D-4B2750EFDA3D}" sibTransId="{0B7D4D5B-24C7-49A7-A1F0-BE8F632A6F65}"/>
    <dgm:cxn modelId="{FC652EEE-ACE4-4329-8DF2-F87FB240A37B}" srcId="{773B4314-2648-430E-8031-FBFBE8A1C81C}" destId="{ACAD15EC-15E3-4025-99F4-AA3297502CF6}" srcOrd="11" destOrd="0" parTransId="{71502BC1-0EE9-47D5-B463-27A05351FC81}" sibTransId="{AC269218-1359-44F1-AC33-96AFBF184DF3}"/>
    <dgm:cxn modelId="{81682AC0-3DB4-44F4-8A4E-C01B1023C352}" type="presOf" srcId="{870ED405-6CAD-4210-8EF6-065CA1238146}" destId="{09CB0EB2-864A-41F0-8EC8-05E9A1EDCE1E}" srcOrd="0" destOrd="0" presId="urn:microsoft.com/office/officeart/2008/layout/PictureStrips"/>
    <dgm:cxn modelId="{D6E9EFFD-BF22-41FA-BD9A-D0C34EA08E6D}" type="presOf" srcId="{95E04C9D-6939-4931-8848-C3EB1881333B}" destId="{E7C1FD08-4FF3-4CB9-B479-EA4A51AAD01C}" srcOrd="0" destOrd="0" presId="urn:microsoft.com/office/officeart/2008/layout/PictureStrips"/>
    <dgm:cxn modelId="{CE6AFBEE-1302-45A5-B972-54F5D133B180}" type="presOf" srcId="{2C3652B8-9CF9-4E05-BFEB-EAD668E39D3C}" destId="{F0C17C5F-A607-4074-959E-534DCDF6664A}" srcOrd="0" destOrd="0" presId="urn:microsoft.com/office/officeart/2008/layout/PictureStrips"/>
    <dgm:cxn modelId="{9F78AE11-A319-4EDE-9337-9B1F7C9932A7}" type="presOf" srcId="{C22E20AC-749C-41B9-933E-54B6F08D0BC3}" destId="{5EC3798C-BFA1-4B70-9753-DA5B298B7C14}" srcOrd="0" destOrd="0" presId="urn:microsoft.com/office/officeart/2008/layout/PictureStrips"/>
    <dgm:cxn modelId="{99B3D1B2-B622-4898-A2DD-C90F980C835D}" srcId="{773B4314-2648-430E-8031-FBFBE8A1C81C}" destId="{03AE6BEC-AD79-4A74-993F-B9DD645253D2}" srcOrd="8" destOrd="0" parTransId="{D7F834B1-BE7E-489E-A1F2-7D276E9154A4}" sibTransId="{6333642F-A878-496F-B587-DDAE37841962}"/>
    <dgm:cxn modelId="{02ABB998-FCE4-4212-8D75-6B70502A0DB8}" srcId="{773B4314-2648-430E-8031-FBFBE8A1C81C}" destId="{2EB99298-753B-471A-8C93-9B5A898A7BCF}" srcOrd="4" destOrd="0" parTransId="{47C3EB5A-141A-4231-8DCB-9B76EAC4F043}" sibTransId="{828BFBBA-BD13-4DC9-9CB0-4B804FEF9E73}"/>
    <dgm:cxn modelId="{1A7D9C70-D924-4D99-AC01-C7DB2CC056B4}" type="presOf" srcId="{58DA8317-DE71-4A4E-A9FB-D12767418B4D}" destId="{AD891E0E-7DD5-46C5-AB1A-B3A9493875B6}" srcOrd="0" destOrd="0" presId="urn:microsoft.com/office/officeart/2008/layout/PictureStrips"/>
    <dgm:cxn modelId="{CBC059F5-FD00-455B-ACEB-2DCC6A266C88}" type="presOf" srcId="{03AE6BEC-AD79-4A74-993F-B9DD645253D2}" destId="{FA2EB2A7-27D6-4118-B4C6-7588B54B2075}" srcOrd="0" destOrd="0" presId="urn:microsoft.com/office/officeart/2008/layout/PictureStrips"/>
    <dgm:cxn modelId="{F33E44B8-58C8-4B80-999A-9F9A80A946A5}" srcId="{773B4314-2648-430E-8031-FBFBE8A1C81C}" destId="{7EF49812-469F-4F0A-86CD-7B1FFEF2164C}" srcOrd="6" destOrd="0" parTransId="{709904AA-8C06-4FC6-A513-43562A161691}" sibTransId="{9D57B441-1CA4-484E-9097-6E2DAFBCD5DC}"/>
    <dgm:cxn modelId="{E02EBEAA-55B6-45E9-AEFF-8F82F7829E8B}" type="presOf" srcId="{7EF49812-469F-4F0A-86CD-7B1FFEF2164C}" destId="{37A1508A-26F7-4D0B-851C-66BB2F4F0A9D}" srcOrd="0" destOrd="0" presId="urn:microsoft.com/office/officeart/2008/layout/PictureStrips"/>
    <dgm:cxn modelId="{2CE50B28-7A16-41DF-A399-49C418342499}" srcId="{773B4314-2648-430E-8031-FBFBE8A1C81C}" destId="{EC7B901D-2225-485E-AB68-25015D4122E8}" srcOrd="7" destOrd="0" parTransId="{77E818C0-672B-490E-B3A9-7AD8CB96A3C9}" sibTransId="{4D4D9C74-D7D2-4689-B477-AC273522432B}"/>
    <dgm:cxn modelId="{11F9194F-E93E-4460-8F14-3653B6B55E2A}" srcId="{773B4314-2648-430E-8031-FBFBE8A1C81C}" destId="{C22E20AC-749C-41B9-933E-54B6F08D0BC3}" srcOrd="1" destOrd="0" parTransId="{C45A33C5-B25D-44B0-935A-2AD5B664AFC0}" sibTransId="{235A9DA8-8337-4598-991C-AFDB25210669}"/>
    <dgm:cxn modelId="{7C6D0557-898D-4976-A589-1B2CD1D31CF1}" type="presOf" srcId="{8418F5F2-96C6-401E-88C9-E1627DA71ADB}" destId="{6AA0CD1B-9041-473A-877D-E6BE53BFA0A2}" srcOrd="0" destOrd="0" presId="urn:microsoft.com/office/officeart/2008/layout/PictureStrips"/>
    <dgm:cxn modelId="{5DADC18F-F5E8-42F4-92FD-5A47880BC16A}" srcId="{773B4314-2648-430E-8031-FBFBE8A1C81C}" destId="{870ED405-6CAD-4210-8EF6-065CA1238146}" srcOrd="3" destOrd="0" parTransId="{D1F6F0D9-E66C-47FB-81BC-BBA3A0B52F61}" sibTransId="{C1F766DC-4A74-48C5-ABEA-9EE4DC740068}"/>
    <dgm:cxn modelId="{AE0793C2-E735-4C77-A667-E4ECE5489AEF}" srcId="{773B4314-2648-430E-8031-FBFBE8A1C81C}" destId="{58DA8317-DE71-4A4E-A9FB-D12767418B4D}" srcOrd="5" destOrd="0" parTransId="{64237F06-BAB7-4738-A0B0-080287E21507}" sibTransId="{3EEE81A0-ED78-4ECC-8656-5F7FD0A05FFE}"/>
    <dgm:cxn modelId="{67189F56-03E9-424C-B7C5-E3B46C06DB70}" srcId="{773B4314-2648-430E-8031-FBFBE8A1C81C}" destId="{2C3652B8-9CF9-4E05-BFEB-EAD668E39D3C}" srcOrd="2" destOrd="0" parTransId="{3AC5105A-CD04-4593-A4B5-C816245EF397}" sibTransId="{02D0591B-C8B5-4E01-8B51-290EAF7397A4}"/>
    <dgm:cxn modelId="{013F4325-F6F5-4DF5-8B88-EA46506216F2}" type="presOf" srcId="{2EB99298-753B-471A-8C93-9B5A898A7BCF}" destId="{995F995F-5C56-43AE-923A-0B8BCF49227E}" srcOrd="0" destOrd="0" presId="urn:microsoft.com/office/officeart/2008/layout/PictureStrips"/>
    <dgm:cxn modelId="{55012524-EDDF-4FBA-A11E-EE7E026726AF}" type="presOf" srcId="{FA11975D-C5E6-453A-9D56-9824990CDFF9}" destId="{45B934EC-776D-45FD-AC54-32550799B21D}" srcOrd="0" destOrd="0" presId="urn:microsoft.com/office/officeart/2008/layout/PictureStrips"/>
    <dgm:cxn modelId="{A18FB1DB-4255-4A8D-903B-015C4358B51C}" srcId="{773B4314-2648-430E-8031-FBFBE8A1C81C}" destId="{95E04C9D-6939-4931-8848-C3EB1881333B}" srcOrd="0" destOrd="0" parTransId="{1BC54AA6-FA5B-4294-8F87-655D5D1BA6CC}" sibTransId="{4BF51661-B614-44EA-8853-3875DD89246E}"/>
    <dgm:cxn modelId="{23EF8436-AC0C-459E-8CF9-06B2DC1706BE}" srcId="{773B4314-2648-430E-8031-FBFBE8A1C81C}" destId="{FA11975D-C5E6-453A-9D56-9824990CDFF9}" srcOrd="10" destOrd="0" parTransId="{DBA3A74F-DB20-45C9-8E7E-9F5DBB66F374}" sibTransId="{6667C914-5330-4F72-9751-A1D7E4E1EA35}"/>
    <dgm:cxn modelId="{7D9BB0A8-FA99-4411-8D91-5CF88147D369}" type="presOf" srcId="{EC7B901D-2225-485E-AB68-25015D4122E8}" destId="{75454DAB-2ACF-4A7E-BF2A-9D57B50ED3B0}" srcOrd="0" destOrd="0" presId="urn:microsoft.com/office/officeart/2008/layout/PictureStrips"/>
    <dgm:cxn modelId="{1BE119E1-E667-47DD-A3FE-247B83DA1265}" type="presOf" srcId="{773B4314-2648-430E-8031-FBFBE8A1C81C}" destId="{5EF1822D-D3D2-4859-97D1-A2081A87EE21}" srcOrd="0" destOrd="0" presId="urn:microsoft.com/office/officeart/2008/layout/PictureStrips"/>
    <dgm:cxn modelId="{A58AE593-DF25-4033-B68C-FA253E02389F}" type="presOf" srcId="{ACAD15EC-15E3-4025-99F4-AA3297502CF6}" destId="{52C48C1B-5FB2-46C6-9F9D-D4E83A2AFFBC}" srcOrd="0" destOrd="0" presId="urn:microsoft.com/office/officeart/2008/layout/PictureStrips"/>
    <dgm:cxn modelId="{6397AE10-170A-4447-91A7-5A1620F19EE8}" type="presParOf" srcId="{5EF1822D-D3D2-4859-97D1-A2081A87EE21}" destId="{D1878819-A172-4E51-8879-BF577053822F}" srcOrd="0" destOrd="0" presId="urn:microsoft.com/office/officeart/2008/layout/PictureStrips"/>
    <dgm:cxn modelId="{311A846B-55DB-473F-8908-93479A04C7CE}" type="presParOf" srcId="{D1878819-A172-4E51-8879-BF577053822F}" destId="{E7C1FD08-4FF3-4CB9-B479-EA4A51AAD01C}" srcOrd="0" destOrd="0" presId="urn:microsoft.com/office/officeart/2008/layout/PictureStrips"/>
    <dgm:cxn modelId="{E464EE5A-8AE8-4A13-A030-735099010F58}" type="presParOf" srcId="{D1878819-A172-4E51-8879-BF577053822F}" destId="{CB3AF2FA-5249-4C6C-B630-5EED27AE4C5C}" srcOrd="1" destOrd="0" presId="urn:microsoft.com/office/officeart/2008/layout/PictureStrips"/>
    <dgm:cxn modelId="{4EE6DAEE-B704-4448-A2E8-980DBFD43C55}" type="presParOf" srcId="{5EF1822D-D3D2-4859-97D1-A2081A87EE21}" destId="{B8F5018A-7F00-4147-9D7E-30DC800F5E70}" srcOrd="1" destOrd="0" presId="urn:microsoft.com/office/officeart/2008/layout/PictureStrips"/>
    <dgm:cxn modelId="{A7298BD8-B0F5-42C5-ACDF-C2113A517D3B}" type="presParOf" srcId="{5EF1822D-D3D2-4859-97D1-A2081A87EE21}" destId="{97B75DFF-1F3D-4D8F-910E-5ED814EFEDE4}" srcOrd="2" destOrd="0" presId="urn:microsoft.com/office/officeart/2008/layout/PictureStrips"/>
    <dgm:cxn modelId="{FD7B57C0-088A-4174-9C9A-2A1A53A11D69}" type="presParOf" srcId="{97B75DFF-1F3D-4D8F-910E-5ED814EFEDE4}" destId="{5EC3798C-BFA1-4B70-9753-DA5B298B7C14}" srcOrd="0" destOrd="0" presId="urn:microsoft.com/office/officeart/2008/layout/PictureStrips"/>
    <dgm:cxn modelId="{DCC18134-93EA-434B-8843-57929B42667D}" type="presParOf" srcId="{97B75DFF-1F3D-4D8F-910E-5ED814EFEDE4}" destId="{776EFE50-850F-4D1E-AB9E-3F8A542F4D1E}" srcOrd="1" destOrd="0" presId="urn:microsoft.com/office/officeart/2008/layout/PictureStrips"/>
    <dgm:cxn modelId="{3C5A7EA9-3F4C-4DAC-B267-6E25C8D5DE9D}" type="presParOf" srcId="{5EF1822D-D3D2-4859-97D1-A2081A87EE21}" destId="{F524100C-5D8C-4767-8D1D-D74AFA832CBF}" srcOrd="3" destOrd="0" presId="urn:microsoft.com/office/officeart/2008/layout/PictureStrips"/>
    <dgm:cxn modelId="{59ADBED1-A6DB-46E7-8D81-15299AC4F2EE}" type="presParOf" srcId="{5EF1822D-D3D2-4859-97D1-A2081A87EE21}" destId="{B1E2E27C-5A09-47A5-9638-41B6FB1A2EC0}" srcOrd="4" destOrd="0" presId="urn:microsoft.com/office/officeart/2008/layout/PictureStrips"/>
    <dgm:cxn modelId="{D3909631-B5F9-474A-8632-2C8E04737251}" type="presParOf" srcId="{B1E2E27C-5A09-47A5-9638-41B6FB1A2EC0}" destId="{F0C17C5F-A607-4074-959E-534DCDF6664A}" srcOrd="0" destOrd="0" presId="urn:microsoft.com/office/officeart/2008/layout/PictureStrips"/>
    <dgm:cxn modelId="{48B3C949-8E0F-4B9A-94DE-0F8888D52260}" type="presParOf" srcId="{B1E2E27C-5A09-47A5-9638-41B6FB1A2EC0}" destId="{D7BB1047-CEED-4AA9-8431-263D83C10843}" srcOrd="1" destOrd="0" presId="urn:microsoft.com/office/officeart/2008/layout/PictureStrips"/>
    <dgm:cxn modelId="{CF6DBCC1-0B77-47EC-BE3B-84CDF0D047D4}" type="presParOf" srcId="{5EF1822D-D3D2-4859-97D1-A2081A87EE21}" destId="{92788882-5F1A-4CC9-BFF3-D4D92E7FEE76}" srcOrd="5" destOrd="0" presId="urn:microsoft.com/office/officeart/2008/layout/PictureStrips"/>
    <dgm:cxn modelId="{53307D8F-CB99-40C8-8211-F5D010D830A0}" type="presParOf" srcId="{5EF1822D-D3D2-4859-97D1-A2081A87EE21}" destId="{C0A43F6E-5C87-4F2A-B9AF-24F90F738E40}" srcOrd="6" destOrd="0" presId="urn:microsoft.com/office/officeart/2008/layout/PictureStrips"/>
    <dgm:cxn modelId="{B7FF3B89-E569-4A3F-B055-8387563A9DE7}" type="presParOf" srcId="{C0A43F6E-5C87-4F2A-B9AF-24F90F738E40}" destId="{09CB0EB2-864A-41F0-8EC8-05E9A1EDCE1E}" srcOrd="0" destOrd="0" presId="urn:microsoft.com/office/officeart/2008/layout/PictureStrips"/>
    <dgm:cxn modelId="{DA91AF6F-6F44-4280-B983-77F5D0782614}" type="presParOf" srcId="{C0A43F6E-5C87-4F2A-B9AF-24F90F738E40}" destId="{E2EE39A5-2E2B-41EE-A01F-0D692BE978BB}" srcOrd="1" destOrd="0" presId="urn:microsoft.com/office/officeart/2008/layout/PictureStrips"/>
    <dgm:cxn modelId="{16A2F90B-A916-4E2C-85E3-EDE22C26D0EB}" type="presParOf" srcId="{5EF1822D-D3D2-4859-97D1-A2081A87EE21}" destId="{54D539B6-E294-4396-89CC-8895935899D5}" srcOrd="7" destOrd="0" presId="urn:microsoft.com/office/officeart/2008/layout/PictureStrips"/>
    <dgm:cxn modelId="{E251F69E-526B-49D9-B822-99DBB9F743DA}" type="presParOf" srcId="{5EF1822D-D3D2-4859-97D1-A2081A87EE21}" destId="{4BB40307-12DD-4540-86F8-6C84B4F2BCD9}" srcOrd="8" destOrd="0" presId="urn:microsoft.com/office/officeart/2008/layout/PictureStrips"/>
    <dgm:cxn modelId="{8C86E062-5BC9-4C31-AE7C-52B500D53C68}" type="presParOf" srcId="{4BB40307-12DD-4540-86F8-6C84B4F2BCD9}" destId="{995F995F-5C56-43AE-923A-0B8BCF49227E}" srcOrd="0" destOrd="0" presId="urn:microsoft.com/office/officeart/2008/layout/PictureStrips"/>
    <dgm:cxn modelId="{DA872DCA-A983-4A7D-89B9-0EE59059E91E}" type="presParOf" srcId="{4BB40307-12DD-4540-86F8-6C84B4F2BCD9}" destId="{369706D8-5131-4195-BCA6-42071A4E8810}" srcOrd="1" destOrd="0" presId="urn:microsoft.com/office/officeart/2008/layout/PictureStrips"/>
    <dgm:cxn modelId="{C18A3848-6C1D-411B-BDC7-6EB871F2492F}" type="presParOf" srcId="{5EF1822D-D3D2-4859-97D1-A2081A87EE21}" destId="{3E4E1C31-CF3C-44D5-9870-67C5708C7F23}" srcOrd="9" destOrd="0" presId="urn:microsoft.com/office/officeart/2008/layout/PictureStrips"/>
    <dgm:cxn modelId="{5281F359-4354-4C3E-89BF-E07FB64EEA01}" type="presParOf" srcId="{5EF1822D-D3D2-4859-97D1-A2081A87EE21}" destId="{6037A83B-638B-43D3-B267-A7A6A8487AC1}" srcOrd="10" destOrd="0" presId="urn:microsoft.com/office/officeart/2008/layout/PictureStrips"/>
    <dgm:cxn modelId="{79877F71-C3AA-4F4E-9190-F18B44E4A9F2}" type="presParOf" srcId="{6037A83B-638B-43D3-B267-A7A6A8487AC1}" destId="{AD891E0E-7DD5-46C5-AB1A-B3A9493875B6}" srcOrd="0" destOrd="0" presId="urn:microsoft.com/office/officeart/2008/layout/PictureStrips"/>
    <dgm:cxn modelId="{69C6C58B-1634-48E5-BEA2-E71759DFAB5B}" type="presParOf" srcId="{6037A83B-638B-43D3-B267-A7A6A8487AC1}" destId="{016B822E-7A88-4272-8662-36151614BEDF}" srcOrd="1" destOrd="0" presId="urn:microsoft.com/office/officeart/2008/layout/PictureStrips"/>
    <dgm:cxn modelId="{77806071-2427-49FE-9725-73DB1B4EC555}" type="presParOf" srcId="{5EF1822D-D3D2-4859-97D1-A2081A87EE21}" destId="{85A09C02-6190-4DA2-86BF-82E6BF862A1E}" srcOrd="11" destOrd="0" presId="urn:microsoft.com/office/officeart/2008/layout/PictureStrips"/>
    <dgm:cxn modelId="{CC585BB1-291A-4B91-866F-0DFCA3E842E9}" type="presParOf" srcId="{5EF1822D-D3D2-4859-97D1-A2081A87EE21}" destId="{156D91FD-23EE-4568-9A51-89724258D6FC}" srcOrd="12" destOrd="0" presId="urn:microsoft.com/office/officeart/2008/layout/PictureStrips"/>
    <dgm:cxn modelId="{E6898725-D76A-493A-8EEA-D71DB396BF4C}" type="presParOf" srcId="{156D91FD-23EE-4568-9A51-89724258D6FC}" destId="{37A1508A-26F7-4D0B-851C-66BB2F4F0A9D}" srcOrd="0" destOrd="0" presId="urn:microsoft.com/office/officeart/2008/layout/PictureStrips"/>
    <dgm:cxn modelId="{8D6C54A8-5BD0-4AC8-AFD5-3574CA292B87}" type="presParOf" srcId="{156D91FD-23EE-4568-9A51-89724258D6FC}" destId="{9B2D5151-063A-4D6C-AB28-E7FF8553BA9D}" srcOrd="1" destOrd="0" presId="urn:microsoft.com/office/officeart/2008/layout/PictureStrips"/>
    <dgm:cxn modelId="{17F33603-19BA-4335-87AD-DE6C7BDE43B8}" type="presParOf" srcId="{5EF1822D-D3D2-4859-97D1-A2081A87EE21}" destId="{0A90E66D-96EA-4CEA-9E59-262C0F03BBBB}" srcOrd="13" destOrd="0" presId="urn:microsoft.com/office/officeart/2008/layout/PictureStrips"/>
    <dgm:cxn modelId="{D929A236-AD5F-4FED-8C07-E31721A66D0B}" type="presParOf" srcId="{5EF1822D-D3D2-4859-97D1-A2081A87EE21}" destId="{1CD74881-99A7-4758-ADCB-6FAD00CF2561}" srcOrd="14" destOrd="0" presId="urn:microsoft.com/office/officeart/2008/layout/PictureStrips"/>
    <dgm:cxn modelId="{20838E37-103F-46D9-987C-50CFDDC4F641}" type="presParOf" srcId="{1CD74881-99A7-4758-ADCB-6FAD00CF2561}" destId="{75454DAB-2ACF-4A7E-BF2A-9D57B50ED3B0}" srcOrd="0" destOrd="0" presId="urn:microsoft.com/office/officeart/2008/layout/PictureStrips"/>
    <dgm:cxn modelId="{6D993CD4-D3BF-49E6-851B-B72F1858D4D4}" type="presParOf" srcId="{1CD74881-99A7-4758-ADCB-6FAD00CF2561}" destId="{612221B0-04D5-4E77-8ADB-63A25AE71EE8}" srcOrd="1" destOrd="0" presId="urn:microsoft.com/office/officeart/2008/layout/PictureStrips"/>
    <dgm:cxn modelId="{646013B1-62A6-449F-BE9B-A0F5B826CB23}" type="presParOf" srcId="{5EF1822D-D3D2-4859-97D1-A2081A87EE21}" destId="{5939E6D8-13A4-4563-BB8C-CC1ABD667452}" srcOrd="15" destOrd="0" presId="urn:microsoft.com/office/officeart/2008/layout/PictureStrips"/>
    <dgm:cxn modelId="{4CB34B3B-87AE-4757-9844-1C5B224EA313}" type="presParOf" srcId="{5EF1822D-D3D2-4859-97D1-A2081A87EE21}" destId="{8C7542B2-9F4E-4941-962E-B9E39BA87676}" srcOrd="16" destOrd="0" presId="urn:microsoft.com/office/officeart/2008/layout/PictureStrips"/>
    <dgm:cxn modelId="{65B26B53-20B0-4660-9F88-F1EA692B2E09}" type="presParOf" srcId="{8C7542B2-9F4E-4941-962E-B9E39BA87676}" destId="{FA2EB2A7-27D6-4118-B4C6-7588B54B2075}" srcOrd="0" destOrd="0" presId="urn:microsoft.com/office/officeart/2008/layout/PictureStrips"/>
    <dgm:cxn modelId="{2284DFAF-97D0-460A-8C4D-A63AD6A58524}" type="presParOf" srcId="{8C7542B2-9F4E-4941-962E-B9E39BA87676}" destId="{E075EE0A-9EF4-4F5A-B8A9-CD2CC16304DB}" srcOrd="1" destOrd="0" presId="urn:microsoft.com/office/officeart/2008/layout/PictureStrips"/>
    <dgm:cxn modelId="{B13597E7-04F8-4878-8A06-2D742DAC715D}" type="presParOf" srcId="{5EF1822D-D3D2-4859-97D1-A2081A87EE21}" destId="{B9D152E0-8F8D-4D2E-9AAC-3B7C64FADA38}" srcOrd="17" destOrd="0" presId="urn:microsoft.com/office/officeart/2008/layout/PictureStrips"/>
    <dgm:cxn modelId="{C10E167C-0DE5-450F-B2F3-E836F7A79DD1}" type="presParOf" srcId="{5EF1822D-D3D2-4859-97D1-A2081A87EE21}" destId="{FDE815BC-C620-4871-BBA2-72A59E18DC20}" srcOrd="18" destOrd="0" presId="urn:microsoft.com/office/officeart/2008/layout/PictureStrips"/>
    <dgm:cxn modelId="{04D685B9-3027-434B-9958-A781951771DE}" type="presParOf" srcId="{FDE815BC-C620-4871-BBA2-72A59E18DC20}" destId="{6AA0CD1B-9041-473A-877D-E6BE53BFA0A2}" srcOrd="0" destOrd="0" presId="urn:microsoft.com/office/officeart/2008/layout/PictureStrips"/>
    <dgm:cxn modelId="{2A5D8CA9-D0EB-417B-9B16-F819E50D0D82}" type="presParOf" srcId="{FDE815BC-C620-4871-BBA2-72A59E18DC20}" destId="{84832890-FDE3-4698-B010-BF94408E9063}" srcOrd="1" destOrd="0" presId="urn:microsoft.com/office/officeart/2008/layout/PictureStrips"/>
    <dgm:cxn modelId="{16850778-AB6D-4A7A-8C79-BF94EE0C4DE5}" type="presParOf" srcId="{5EF1822D-D3D2-4859-97D1-A2081A87EE21}" destId="{EEE02DE6-1C66-45E9-9E26-E2270A0D391E}" srcOrd="19" destOrd="0" presId="urn:microsoft.com/office/officeart/2008/layout/PictureStrips"/>
    <dgm:cxn modelId="{FB2298D2-FB7D-4611-80A2-86573D5042A3}" type="presParOf" srcId="{5EF1822D-D3D2-4859-97D1-A2081A87EE21}" destId="{087F188E-0D22-49C0-8A25-68A038D039E7}" srcOrd="20" destOrd="0" presId="urn:microsoft.com/office/officeart/2008/layout/PictureStrips"/>
    <dgm:cxn modelId="{8369AEF2-4601-4DAF-93BC-5CFDCB37E4A0}" type="presParOf" srcId="{087F188E-0D22-49C0-8A25-68A038D039E7}" destId="{45B934EC-776D-45FD-AC54-32550799B21D}" srcOrd="0" destOrd="0" presId="urn:microsoft.com/office/officeart/2008/layout/PictureStrips"/>
    <dgm:cxn modelId="{7DF47E07-9FBE-4085-B2AD-8AEC269E8378}" type="presParOf" srcId="{087F188E-0D22-49C0-8A25-68A038D039E7}" destId="{C004B6BB-9B36-4E4C-8C65-B8F24FA7E89C}" srcOrd="1" destOrd="0" presId="urn:microsoft.com/office/officeart/2008/layout/PictureStrips"/>
    <dgm:cxn modelId="{0718CA63-A1DE-46D9-A709-186468B16FC4}" type="presParOf" srcId="{5EF1822D-D3D2-4859-97D1-A2081A87EE21}" destId="{4C6F96CD-FD23-4ABA-9B62-2026AFF73BC0}" srcOrd="21" destOrd="0" presId="urn:microsoft.com/office/officeart/2008/layout/PictureStrips"/>
    <dgm:cxn modelId="{C0ADFE9A-36FA-42AB-A730-E01D8B3B430A}" type="presParOf" srcId="{5EF1822D-D3D2-4859-97D1-A2081A87EE21}" destId="{CB06CB9D-2134-4C6B-B501-3B689FB56039}" srcOrd="22" destOrd="0" presId="urn:microsoft.com/office/officeart/2008/layout/PictureStrips"/>
    <dgm:cxn modelId="{54FF309D-2CA8-41DC-88D9-D5886FB80BA7}" type="presParOf" srcId="{CB06CB9D-2134-4C6B-B501-3B689FB56039}" destId="{52C48C1B-5FB2-46C6-9F9D-D4E83A2AFFBC}" srcOrd="0" destOrd="0" presId="urn:microsoft.com/office/officeart/2008/layout/PictureStrips"/>
    <dgm:cxn modelId="{C3B3972C-32BA-4634-BD75-49D2F569C29E}" type="presParOf" srcId="{CB06CB9D-2134-4C6B-B501-3B689FB56039}" destId="{2CA53AE3-A4EB-4302-8655-D3A6A85B2F0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B4A62F-A354-4DC4-91DD-8A1B18FA7AD7}"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E9BF32A3-0505-4349-BA87-77E0BCD752BE}">
      <dgm:prSet phldrT="[Text]" custT="1"/>
      <dgm:spPr/>
      <dgm:t>
        <a:bodyPr/>
        <a:lstStyle/>
        <a:p>
          <a:r>
            <a:rPr lang="en-US" sz="3200" dirty="0" smtClean="0">
              <a:latin typeface="Arial Rounded MT Bold" panose="020F0704030504030204" pitchFamily="34" charset="0"/>
            </a:rPr>
            <a:t>Temple architecture(Gupta age sculpture &amp; south Indian art)</a:t>
          </a:r>
          <a:endParaRPr lang="en-US" sz="3200" dirty="0">
            <a:latin typeface="Arial Rounded MT Bold" panose="020F0704030504030204" pitchFamily="34" charset="0"/>
          </a:endParaRPr>
        </a:p>
      </dgm:t>
    </dgm:pt>
    <dgm:pt modelId="{A0A5DDDE-B174-416B-AE15-208325F04071}" type="parTrans" cxnId="{6A726643-C93D-437A-8B04-1D2EF4CC2950}">
      <dgm:prSet/>
      <dgm:spPr/>
      <dgm:t>
        <a:bodyPr/>
        <a:lstStyle/>
        <a:p>
          <a:endParaRPr lang="en-US"/>
        </a:p>
      </dgm:t>
    </dgm:pt>
    <dgm:pt modelId="{37ACA0BB-1D2F-4BD3-B55E-46CA67FC8B95}" type="sibTrans" cxnId="{6A726643-C93D-437A-8B04-1D2EF4CC2950}">
      <dgm:prSet/>
      <dgm:spPr/>
      <dgm:t>
        <a:bodyPr/>
        <a:lstStyle/>
        <a:p>
          <a:endParaRPr lang="en-US"/>
        </a:p>
      </dgm:t>
    </dgm:pt>
    <dgm:pt modelId="{5DFB292C-C93B-4BAA-8748-6A3014481054}">
      <dgm:prSet phldrT="[Text]" custT="1"/>
      <dgm:spPr/>
      <dgm:t>
        <a:bodyPr/>
        <a:lstStyle/>
        <a:p>
          <a:r>
            <a:rPr lang="en-US" sz="3200" dirty="0" smtClean="0">
              <a:latin typeface="Arial Rounded MT Bold" panose="020F0704030504030204" pitchFamily="34" charset="0"/>
            </a:rPr>
            <a:t>Indus valley civilization</a:t>
          </a:r>
          <a:endParaRPr lang="en-US" sz="3200" dirty="0">
            <a:latin typeface="Arial Rounded MT Bold" panose="020F0704030504030204" pitchFamily="34" charset="0"/>
          </a:endParaRPr>
        </a:p>
      </dgm:t>
    </dgm:pt>
    <dgm:pt modelId="{80182E7F-0A7E-4D2A-BB2D-D3B2E9DDDC5F}" type="parTrans" cxnId="{0C13AD74-7413-468E-B5FA-23058F22D314}">
      <dgm:prSet/>
      <dgm:spPr/>
      <dgm:t>
        <a:bodyPr/>
        <a:lstStyle/>
        <a:p>
          <a:endParaRPr lang="en-US"/>
        </a:p>
      </dgm:t>
    </dgm:pt>
    <dgm:pt modelId="{789C08B7-FE18-40A6-9282-B6BFE2A55717}" type="sibTrans" cxnId="{0C13AD74-7413-468E-B5FA-23058F22D314}">
      <dgm:prSet/>
      <dgm:spPr/>
      <dgm:t>
        <a:bodyPr/>
        <a:lstStyle/>
        <a:p>
          <a:endParaRPr lang="en-US"/>
        </a:p>
      </dgm:t>
    </dgm:pt>
    <dgm:pt modelId="{02488223-03D5-47E6-ACD5-467FC2A9B13C}">
      <dgm:prSet phldrT="[Text]" custT="1"/>
      <dgm:spPr/>
      <dgm:t>
        <a:bodyPr/>
        <a:lstStyle/>
        <a:p>
          <a:r>
            <a:rPr lang="en-US" sz="3200" dirty="0" smtClean="0">
              <a:latin typeface="Arial Rounded MT Bold" panose="020F0704030504030204" pitchFamily="34" charset="0"/>
            </a:rPr>
            <a:t>Buddhist architecture &amp; sculpture (</a:t>
          </a:r>
          <a:r>
            <a:rPr lang="en-US" sz="3200" dirty="0" err="1" smtClean="0">
              <a:latin typeface="Arial Rounded MT Bold" panose="020F0704030504030204" pitchFamily="34" charset="0"/>
            </a:rPr>
            <a:t>mauryan</a:t>
          </a:r>
          <a:r>
            <a:rPr lang="en-US" sz="3200" dirty="0" smtClean="0">
              <a:latin typeface="Arial Rounded MT Bold" panose="020F0704030504030204" pitchFamily="34" charset="0"/>
            </a:rPr>
            <a:t> period)</a:t>
          </a:r>
          <a:endParaRPr lang="en-US" sz="3200" dirty="0">
            <a:latin typeface="Arial Rounded MT Bold" panose="020F0704030504030204" pitchFamily="34" charset="0"/>
          </a:endParaRPr>
        </a:p>
      </dgm:t>
    </dgm:pt>
    <dgm:pt modelId="{375A8B4E-163A-489B-A6FA-7F6214F59332}" type="parTrans" cxnId="{504FCD5D-4D20-4203-B18C-020DCAF83E6D}">
      <dgm:prSet/>
      <dgm:spPr/>
      <dgm:t>
        <a:bodyPr/>
        <a:lstStyle/>
        <a:p>
          <a:endParaRPr lang="en-US"/>
        </a:p>
      </dgm:t>
    </dgm:pt>
    <dgm:pt modelId="{BBC08739-1D33-45D4-B1B3-C4EAFD7AF367}" type="sibTrans" cxnId="{504FCD5D-4D20-4203-B18C-020DCAF83E6D}">
      <dgm:prSet/>
      <dgm:spPr/>
      <dgm:t>
        <a:bodyPr/>
        <a:lstStyle/>
        <a:p>
          <a:endParaRPr lang="en-US"/>
        </a:p>
      </dgm:t>
    </dgm:pt>
    <dgm:pt modelId="{78812FD4-2444-4FCE-B0B5-C0430B680747}">
      <dgm:prSet phldrT="[Text]" custT="1"/>
      <dgm:spPr/>
      <dgm:t>
        <a:bodyPr/>
        <a:lstStyle/>
        <a:p>
          <a:r>
            <a:rPr lang="en-US" sz="3200" dirty="0" smtClean="0">
              <a:latin typeface="Arial Rounded MT Bold" panose="020F0704030504030204" pitchFamily="34" charset="0"/>
            </a:rPr>
            <a:t>Indo-Islamic architecture and medieval sculpture</a:t>
          </a:r>
          <a:endParaRPr lang="en-US" sz="3200" dirty="0">
            <a:latin typeface="Arial Rounded MT Bold" panose="020F0704030504030204" pitchFamily="34" charset="0"/>
          </a:endParaRPr>
        </a:p>
      </dgm:t>
    </dgm:pt>
    <dgm:pt modelId="{56E483D7-39B3-4343-9982-2B0A255F41C7}" type="parTrans" cxnId="{8B11AB06-41FD-4CEA-863D-E5D082D9DE2A}">
      <dgm:prSet/>
      <dgm:spPr/>
      <dgm:t>
        <a:bodyPr/>
        <a:lstStyle/>
        <a:p>
          <a:endParaRPr lang="en-US"/>
        </a:p>
      </dgm:t>
    </dgm:pt>
    <dgm:pt modelId="{0D7B086D-07C0-4910-9B2E-1D7BD1D6C1A5}" type="sibTrans" cxnId="{8B11AB06-41FD-4CEA-863D-E5D082D9DE2A}">
      <dgm:prSet/>
      <dgm:spPr/>
      <dgm:t>
        <a:bodyPr/>
        <a:lstStyle/>
        <a:p>
          <a:endParaRPr lang="en-US"/>
        </a:p>
      </dgm:t>
    </dgm:pt>
    <dgm:pt modelId="{FCF03B08-8321-4C88-A980-48A802D5BF5E}">
      <dgm:prSet phldrT="[Text]" custT="1"/>
      <dgm:spPr/>
      <dgm:t>
        <a:bodyPr/>
        <a:lstStyle/>
        <a:p>
          <a:r>
            <a:rPr lang="en-US" sz="3200" dirty="0" smtClean="0">
              <a:latin typeface="Arial Rounded MT Bold" panose="020F0704030504030204" pitchFamily="34" charset="0"/>
            </a:rPr>
            <a:t>Modern architecture and sculpture</a:t>
          </a:r>
          <a:endParaRPr lang="en-US" sz="3200" dirty="0">
            <a:latin typeface="Arial Rounded MT Bold" panose="020F0704030504030204" pitchFamily="34" charset="0"/>
          </a:endParaRPr>
        </a:p>
      </dgm:t>
    </dgm:pt>
    <dgm:pt modelId="{FD05F351-487C-441F-8F42-E13E04BC0D7D}" type="parTrans" cxnId="{20824040-065F-495D-98E2-7FD1BFE2BC8D}">
      <dgm:prSet/>
      <dgm:spPr/>
      <dgm:t>
        <a:bodyPr/>
        <a:lstStyle/>
        <a:p>
          <a:endParaRPr lang="en-US"/>
        </a:p>
      </dgm:t>
    </dgm:pt>
    <dgm:pt modelId="{D410A91C-3530-47E1-B7F0-D90479DC6F93}" type="sibTrans" cxnId="{20824040-065F-495D-98E2-7FD1BFE2BC8D}">
      <dgm:prSet/>
      <dgm:spPr/>
      <dgm:t>
        <a:bodyPr/>
        <a:lstStyle/>
        <a:p>
          <a:endParaRPr lang="en-US"/>
        </a:p>
      </dgm:t>
    </dgm:pt>
    <dgm:pt modelId="{9C870FED-4402-458F-8C0A-4F2BCCBC1EF5}" type="pres">
      <dgm:prSet presAssocID="{B8B4A62F-A354-4DC4-91DD-8A1B18FA7AD7}" presName="diagram" presStyleCnt="0">
        <dgm:presLayoutVars>
          <dgm:dir/>
          <dgm:resizeHandles val="exact"/>
        </dgm:presLayoutVars>
      </dgm:prSet>
      <dgm:spPr/>
      <dgm:t>
        <a:bodyPr/>
        <a:lstStyle/>
        <a:p>
          <a:endParaRPr lang="en-US"/>
        </a:p>
      </dgm:t>
    </dgm:pt>
    <dgm:pt modelId="{1C164337-66F0-4BBC-B05F-0B256A4B2C48}" type="pres">
      <dgm:prSet presAssocID="{5DFB292C-C93B-4BAA-8748-6A3014481054}" presName="node" presStyleLbl="node1" presStyleIdx="0" presStyleCnt="5" custScaleX="112222" custScaleY="123273">
        <dgm:presLayoutVars>
          <dgm:bulletEnabled val="1"/>
        </dgm:presLayoutVars>
      </dgm:prSet>
      <dgm:spPr/>
      <dgm:t>
        <a:bodyPr/>
        <a:lstStyle/>
        <a:p>
          <a:endParaRPr lang="en-US"/>
        </a:p>
      </dgm:t>
    </dgm:pt>
    <dgm:pt modelId="{1AA8D4B1-5F27-4587-A0EE-091B0762B631}" type="pres">
      <dgm:prSet presAssocID="{789C08B7-FE18-40A6-9282-B6BFE2A55717}" presName="sibTrans" presStyleCnt="0"/>
      <dgm:spPr/>
    </dgm:pt>
    <dgm:pt modelId="{2C009933-96B8-4468-9112-73A5DE8C99B7}" type="pres">
      <dgm:prSet presAssocID="{02488223-03D5-47E6-ACD5-467FC2A9B13C}" presName="node" presStyleLbl="node1" presStyleIdx="1" presStyleCnt="5" custScaleX="115028" custScaleY="124097" custLinFactNeighborX="1470" custLinFactNeighborY="1724">
        <dgm:presLayoutVars>
          <dgm:bulletEnabled val="1"/>
        </dgm:presLayoutVars>
      </dgm:prSet>
      <dgm:spPr/>
      <dgm:t>
        <a:bodyPr/>
        <a:lstStyle/>
        <a:p>
          <a:endParaRPr lang="en-US"/>
        </a:p>
      </dgm:t>
    </dgm:pt>
    <dgm:pt modelId="{77FC8CED-5ACA-4AFE-BB71-37191234F717}" type="pres">
      <dgm:prSet presAssocID="{BBC08739-1D33-45D4-B1B3-C4EAFD7AF367}" presName="sibTrans" presStyleCnt="0"/>
      <dgm:spPr/>
    </dgm:pt>
    <dgm:pt modelId="{6C8707A8-CB68-476C-AD97-316E3F06309E}" type="pres">
      <dgm:prSet presAssocID="{E9BF32A3-0505-4349-BA87-77E0BCD752BE}" presName="node" presStyleLbl="node1" presStyleIdx="2" presStyleCnt="5" custScaleX="115612" custScaleY="159331">
        <dgm:presLayoutVars>
          <dgm:bulletEnabled val="1"/>
        </dgm:presLayoutVars>
      </dgm:prSet>
      <dgm:spPr/>
      <dgm:t>
        <a:bodyPr/>
        <a:lstStyle/>
        <a:p>
          <a:endParaRPr lang="en-US"/>
        </a:p>
      </dgm:t>
    </dgm:pt>
    <dgm:pt modelId="{EC46E543-7E37-4F23-873E-EB61F0B11AB0}" type="pres">
      <dgm:prSet presAssocID="{37ACA0BB-1D2F-4BD3-B55E-46CA67FC8B95}" presName="sibTrans" presStyleCnt="0"/>
      <dgm:spPr/>
    </dgm:pt>
    <dgm:pt modelId="{88C7FD2E-8BA8-4C7E-A82A-C5FCA3484302}" type="pres">
      <dgm:prSet presAssocID="{78812FD4-2444-4FCE-B0B5-C0430B680747}" presName="node" presStyleLbl="node1" presStyleIdx="3" presStyleCnt="5" custScaleY="161941" custLinFactNeighborX="507" custLinFactNeighborY="0">
        <dgm:presLayoutVars>
          <dgm:bulletEnabled val="1"/>
        </dgm:presLayoutVars>
      </dgm:prSet>
      <dgm:spPr/>
      <dgm:t>
        <a:bodyPr/>
        <a:lstStyle/>
        <a:p>
          <a:endParaRPr lang="en-US"/>
        </a:p>
      </dgm:t>
    </dgm:pt>
    <dgm:pt modelId="{7BC3F28E-3DFA-4605-805A-EA228D28A7EF}" type="pres">
      <dgm:prSet presAssocID="{0D7B086D-07C0-4910-9B2E-1D7BD1D6C1A5}" presName="sibTrans" presStyleCnt="0"/>
      <dgm:spPr/>
    </dgm:pt>
    <dgm:pt modelId="{8B3ADE2D-7F13-4FA5-8C34-C1A975E5DAD2}" type="pres">
      <dgm:prSet presAssocID="{FCF03B08-8321-4C88-A980-48A802D5BF5E}" presName="node" presStyleLbl="node1" presStyleIdx="4" presStyleCnt="5" custScaleX="100362" custScaleY="161941">
        <dgm:presLayoutVars>
          <dgm:bulletEnabled val="1"/>
        </dgm:presLayoutVars>
      </dgm:prSet>
      <dgm:spPr/>
      <dgm:t>
        <a:bodyPr/>
        <a:lstStyle/>
        <a:p>
          <a:endParaRPr lang="en-US"/>
        </a:p>
      </dgm:t>
    </dgm:pt>
  </dgm:ptLst>
  <dgm:cxnLst>
    <dgm:cxn modelId="{F6E0E499-2E50-48DB-B9D8-7A93D631C10F}" type="presOf" srcId="{B8B4A62F-A354-4DC4-91DD-8A1B18FA7AD7}" destId="{9C870FED-4402-458F-8C0A-4F2BCCBC1EF5}" srcOrd="0" destOrd="0" presId="urn:microsoft.com/office/officeart/2005/8/layout/default"/>
    <dgm:cxn modelId="{504FCD5D-4D20-4203-B18C-020DCAF83E6D}" srcId="{B8B4A62F-A354-4DC4-91DD-8A1B18FA7AD7}" destId="{02488223-03D5-47E6-ACD5-467FC2A9B13C}" srcOrd="1" destOrd="0" parTransId="{375A8B4E-163A-489B-A6FA-7F6214F59332}" sibTransId="{BBC08739-1D33-45D4-B1B3-C4EAFD7AF367}"/>
    <dgm:cxn modelId="{0C13AD74-7413-468E-B5FA-23058F22D314}" srcId="{B8B4A62F-A354-4DC4-91DD-8A1B18FA7AD7}" destId="{5DFB292C-C93B-4BAA-8748-6A3014481054}" srcOrd="0" destOrd="0" parTransId="{80182E7F-0A7E-4D2A-BB2D-D3B2E9DDDC5F}" sibTransId="{789C08B7-FE18-40A6-9282-B6BFE2A55717}"/>
    <dgm:cxn modelId="{5DCC6CCD-E153-44C2-837B-CD7B091A4DBA}" type="presOf" srcId="{02488223-03D5-47E6-ACD5-467FC2A9B13C}" destId="{2C009933-96B8-4468-9112-73A5DE8C99B7}" srcOrd="0" destOrd="0" presId="urn:microsoft.com/office/officeart/2005/8/layout/default"/>
    <dgm:cxn modelId="{309991FC-5F39-4F46-B2A3-9B06A3BA2E54}" type="presOf" srcId="{E9BF32A3-0505-4349-BA87-77E0BCD752BE}" destId="{6C8707A8-CB68-476C-AD97-316E3F06309E}" srcOrd="0" destOrd="0" presId="urn:microsoft.com/office/officeart/2005/8/layout/default"/>
    <dgm:cxn modelId="{0A4415AE-D338-4B25-A5B5-3927D036BAA1}" type="presOf" srcId="{FCF03B08-8321-4C88-A980-48A802D5BF5E}" destId="{8B3ADE2D-7F13-4FA5-8C34-C1A975E5DAD2}" srcOrd="0" destOrd="0" presId="urn:microsoft.com/office/officeart/2005/8/layout/default"/>
    <dgm:cxn modelId="{56140A5D-22BA-40DE-9E82-D89127BBCEB5}" type="presOf" srcId="{5DFB292C-C93B-4BAA-8748-6A3014481054}" destId="{1C164337-66F0-4BBC-B05F-0B256A4B2C48}" srcOrd="0" destOrd="0" presId="urn:microsoft.com/office/officeart/2005/8/layout/default"/>
    <dgm:cxn modelId="{20824040-065F-495D-98E2-7FD1BFE2BC8D}" srcId="{B8B4A62F-A354-4DC4-91DD-8A1B18FA7AD7}" destId="{FCF03B08-8321-4C88-A980-48A802D5BF5E}" srcOrd="4" destOrd="0" parTransId="{FD05F351-487C-441F-8F42-E13E04BC0D7D}" sibTransId="{D410A91C-3530-47E1-B7F0-D90479DC6F93}"/>
    <dgm:cxn modelId="{46DE6040-6748-4D15-A645-B76162686A1A}" type="presOf" srcId="{78812FD4-2444-4FCE-B0B5-C0430B680747}" destId="{88C7FD2E-8BA8-4C7E-A82A-C5FCA3484302}" srcOrd="0" destOrd="0" presId="urn:microsoft.com/office/officeart/2005/8/layout/default"/>
    <dgm:cxn modelId="{6A726643-C93D-437A-8B04-1D2EF4CC2950}" srcId="{B8B4A62F-A354-4DC4-91DD-8A1B18FA7AD7}" destId="{E9BF32A3-0505-4349-BA87-77E0BCD752BE}" srcOrd="2" destOrd="0" parTransId="{A0A5DDDE-B174-416B-AE15-208325F04071}" sibTransId="{37ACA0BB-1D2F-4BD3-B55E-46CA67FC8B95}"/>
    <dgm:cxn modelId="{8B11AB06-41FD-4CEA-863D-E5D082D9DE2A}" srcId="{B8B4A62F-A354-4DC4-91DD-8A1B18FA7AD7}" destId="{78812FD4-2444-4FCE-B0B5-C0430B680747}" srcOrd="3" destOrd="0" parTransId="{56E483D7-39B3-4343-9982-2B0A255F41C7}" sibTransId="{0D7B086D-07C0-4910-9B2E-1D7BD1D6C1A5}"/>
    <dgm:cxn modelId="{4EB2F520-4770-448A-BC86-98DD08B0F971}" type="presParOf" srcId="{9C870FED-4402-458F-8C0A-4F2BCCBC1EF5}" destId="{1C164337-66F0-4BBC-B05F-0B256A4B2C48}" srcOrd="0" destOrd="0" presId="urn:microsoft.com/office/officeart/2005/8/layout/default"/>
    <dgm:cxn modelId="{4C7BEBB0-B926-4248-B575-B7A05810E663}" type="presParOf" srcId="{9C870FED-4402-458F-8C0A-4F2BCCBC1EF5}" destId="{1AA8D4B1-5F27-4587-A0EE-091B0762B631}" srcOrd="1" destOrd="0" presId="urn:microsoft.com/office/officeart/2005/8/layout/default"/>
    <dgm:cxn modelId="{971C4A03-CE0B-4877-BE6B-5D3F7D849C69}" type="presParOf" srcId="{9C870FED-4402-458F-8C0A-4F2BCCBC1EF5}" destId="{2C009933-96B8-4468-9112-73A5DE8C99B7}" srcOrd="2" destOrd="0" presId="urn:microsoft.com/office/officeart/2005/8/layout/default"/>
    <dgm:cxn modelId="{40D8A117-B307-4339-AA0B-00340B8F0FFE}" type="presParOf" srcId="{9C870FED-4402-458F-8C0A-4F2BCCBC1EF5}" destId="{77FC8CED-5ACA-4AFE-BB71-37191234F717}" srcOrd="3" destOrd="0" presId="urn:microsoft.com/office/officeart/2005/8/layout/default"/>
    <dgm:cxn modelId="{DDF71DF7-EEBF-4751-86B6-4CAAEAA0C502}" type="presParOf" srcId="{9C870FED-4402-458F-8C0A-4F2BCCBC1EF5}" destId="{6C8707A8-CB68-476C-AD97-316E3F06309E}" srcOrd="4" destOrd="0" presId="urn:microsoft.com/office/officeart/2005/8/layout/default"/>
    <dgm:cxn modelId="{6B184E76-6F8C-4DBF-98EF-7981DFFFCD53}" type="presParOf" srcId="{9C870FED-4402-458F-8C0A-4F2BCCBC1EF5}" destId="{EC46E543-7E37-4F23-873E-EB61F0B11AB0}" srcOrd="5" destOrd="0" presId="urn:microsoft.com/office/officeart/2005/8/layout/default"/>
    <dgm:cxn modelId="{8C52C43E-FFB7-40E6-A86F-7D11B71EB4D1}" type="presParOf" srcId="{9C870FED-4402-458F-8C0A-4F2BCCBC1EF5}" destId="{88C7FD2E-8BA8-4C7E-A82A-C5FCA3484302}" srcOrd="6" destOrd="0" presId="urn:microsoft.com/office/officeart/2005/8/layout/default"/>
    <dgm:cxn modelId="{77C91EA5-CEAD-4AD7-8FE0-84A67C4F30A3}" type="presParOf" srcId="{9C870FED-4402-458F-8C0A-4F2BCCBC1EF5}" destId="{7BC3F28E-3DFA-4605-805A-EA228D28A7EF}" srcOrd="7" destOrd="0" presId="urn:microsoft.com/office/officeart/2005/8/layout/default"/>
    <dgm:cxn modelId="{96D8B3BA-9E6B-4D62-8996-048FD380636A}" type="presParOf" srcId="{9C870FED-4402-458F-8C0A-4F2BCCBC1EF5}" destId="{8B3ADE2D-7F13-4FA5-8C34-C1A975E5DAD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B7375A-41BC-4C3C-ADD1-125E5D1A2D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B5FE110-F298-410E-9493-B7A8C0104422}">
      <dgm:prSet phldrT="[Text]"/>
      <dgm:spPr/>
      <dgm:t>
        <a:bodyPr/>
        <a:lstStyle/>
        <a:p>
          <a:r>
            <a:rPr lang="en-US" dirty="0" smtClean="0"/>
            <a:t>Court art</a:t>
          </a:r>
          <a:endParaRPr lang="en-US" dirty="0"/>
        </a:p>
      </dgm:t>
    </dgm:pt>
    <dgm:pt modelId="{405ACC9C-BF1B-46F2-A67E-A58F5D84E655}" type="parTrans" cxnId="{A9D3C78D-949D-431D-A45F-D907AF6787D1}">
      <dgm:prSet/>
      <dgm:spPr/>
      <dgm:t>
        <a:bodyPr/>
        <a:lstStyle/>
        <a:p>
          <a:endParaRPr lang="en-US"/>
        </a:p>
      </dgm:t>
    </dgm:pt>
    <dgm:pt modelId="{2CD12F20-223E-4DA2-B2BD-DABD9B10B4E8}" type="sibTrans" cxnId="{A9D3C78D-949D-431D-A45F-D907AF6787D1}">
      <dgm:prSet/>
      <dgm:spPr/>
      <dgm:t>
        <a:bodyPr/>
        <a:lstStyle/>
        <a:p>
          <a:endParaRPr lang="en-US"/>
        </a:p>
      </dgm:t>
    </dgm:pt>
    <dgm:pt modelId="{868B771B-EA3A-459A-ABDC-54184C9A4FF9}">
      <dgm:prSet phldrT="[Text]"/>
      <dgm:spPr/>
      <dgm:t>
        <a:bodyPr/>
        <a:lstStyle/>
        <a:p>
          <a:r>
            <a:rPr lang="en-US" dirty="0" smtClean="0"/>
            <a:t>State initiative</a:t>
          </a:r>
          <a:endParaRPr lang="en-US" dirty="0"/>
        </a:p>
      </dgm:t>
    </dgm:pt>
    <dgm:pt modelId="{7C84C25E-346B-4B3E-955A-E19998AA04F9}" type="parTrans" cxnId="{B00774B4-E7E9-44DB-AC25-78CDD0FB096A}">
      <dgm:prSet/>
      <dgm:spPr/>
      <dgm:t>
        <a:bodyPr/>
        <a:lstStyle/>
        <a:p>
          <a:endParaRPr lang="en-US"/>
        </a:p>
      </dgm:t>
    </dgm:pt>
    <dgm:pt modelId="{A8DCD4B4-DCCD-45C1-803F-664838FF830A}" type="sibTrans" cxnId="{B00774B4-E7E9-44DB-AC25-78CDD0FB096A}">
      <dgm:prSet/>
      <dgm:spPr/>
      <dgm:t>
        <a:bodyPr/>
        <a:lstStyle/>
        <a:p>
          <a:endParaRPr lang="en-US"/>
        </a:p>
      </dgm:t>
    </dgm:pt>
    <dgm:pt modelId="{C83BEBA4-5700-49DF-9250-74B7A1EDBE33}">
      <dgm:prSet phldrT="[Text]"/>
      <dgm:spPr/>
      <dgm:t>
        <a:bodyPr/>
        <a:lstStyle/>
        <a:p>
          <a:r>
            <a:rPr lang="en-US" dirty="0" smtClean="0"/>
            <a:t>Stupa, pillar</a:t>
          </a:r>
          <a:endParaRPr lang="en-US" dirty="0"/>
        </a:p>
      </dgm:t>
    </dgm:pt>
    <dgm:pt modelId="{6B7EC7DB-0E39-4498-83F1-5A9845F9A6C8}" type="parTrans" cxnId="{C6693437-7F16-4EE5-A2B7-47E7D56ABFD0}">
      <dgm:prSet/>
      <dgm:spPr/>
      <dgm:t>
        <a:bodyPr/>
        <a:lstStyle/>
        <a:p>
          <a:endParaRPr lang="en-US"/>
        </a:p>
      </dgm:t>
    </dgm:pt>
    <dgm:pt modelId="{CD34DE0D-1D17-4894-ADCB-51D8973DF8E9}" type="sibTrans" cxnId="{C6693437-7F16-4EE5-A2B7-47E7D56ABFD0}">
      <dgm:prSet/>
      <dgm:spPr/>
      <dgm:t>
        <a:bodyPr/>
        <a:lstStyle/>
        <a:p>
          <a:endParaRPr lang="en-US"/>
        </a:p>
      </dgm:t>
    </dgm:pt>
    <dgm:pt modelId="{64F0C0EC-4C56-4BB3-8D32-6A1B2D055A9E}">
      <dgm:prSet phldrT="[Text]"/>
      <dgm:spPr/>
      <dgm:t>
        <a:bodyPr/>
        <a:lstStyle/>
        <a:p>
          <a:r>
            <a:rPr lang="en-US" dirty="0" smtClean="0"/>
            <a:t>Popular art</a:t>
          </a:r>
          <a:endParaRPr lang="en-US" dirty="0"/>
        </a:p>
      </dgm:t>
    </dgm:pt>
    <dgm:pt modelId="{C9170070-B7FF-4C70-8B23-10F4D5B083DC}" type="parTrans" cxnId="{8A3F82CC-E165-408E-9E4B-97DB573ABC56}">
      <dgm:prSet/>
      <dgm:spPr/>
      <dgm:t>
        <a:bodyPr/>
        <a:lstStyle/>
        <a:p>
          <a:endParaRPr lang="en-US"/>
        </a:p>
      </dgm:t>
    </dgm:pt>
    <dgm:pt modelId="{5C3454E5-A5AF-41F6-8308-3C1485BFFA22}" type="sibTrans" cxnId="{8A3F82CC-E165-408E-9E4B-97DB573ABC56}">
      <dgm:prSet/>
      <dgm:spPr/>
      <dgm:t>
        <a:bodyPr/>
        <a:lstStyle/>
        <a:p>
          <a:endParaRPr lang="en-US"/>
        </a:p>
      </dgm:t>
    </dgm:pt>
    <dgm:pt modelId="{9A2AA5A0-C567-46DE-AAC1-8624A222A725}">
      <dgm:prSet phldrT="[Text]"/>
      <dgm:spPr/>
      <dgm:t>
        <a:bodyPr/>
        <a:lstStyle/>
        <a:p>
          <a:r>
            <a:rPr lang="en-US" dirty="0" smtClean="0"/>
            <a:t>Individual art</a:t>
          </a:r>
          <a:endParaRPr lang="en-US" dirty="0"/>
        </a:p>
      </dgm:t>
    </dgm:pt>
    <dgm:pt modelId="{DF657527-F6A0-472F-8339-52975249FBF1}" type="parTrans" cxnId="{51C1E5E8-E7F7-49A5-A0AE-84139E3791EB}">
      <dgm:prSet/>
      <dgm:spPr/>
      <dgm:t>
        <a:bodyPr/>
        <a:lstStyle/>
        <a:p>
          <a:endParaRPr lang="en-US"/>
        </a:p>
      </dgm:t>
    </dgm:pt>
    <dgm:pt modelId="{4A31973A-6CE0-4EE9-8D98-99FC70FDC61D}" type="sibTrans" cxnId="{51C1E5E8-E7F7-49A5-A0AE-84139E3791EB}">
      <dgm:prSet/>
      <dgm:spPr/>
      <dgm:t>
        <a:bodyPr/>
        <a:lstStyle/>
        <a:p>
          <a:endParaRPr lang="en-US"/>
        </a:p>
      </dgm:t>
    </dgm:pt>
    <dgm:pt modelId="{FDAAE1B1-8B6F-46BC-916F-B7F38E340FAE}">
      <dgm:prSet phldrT="[Text]"/>
      <dgm:spPr/>
      <dgm:t>
        <a:bodyPr/>
        <a:lstStyle/>
        <a:p>
          <a:r>
            <a:rPr lang="en-US" smtClean="0"/>
            <a:t>Sculpture,pottery,caves</a:t>
          </a:r>
          <a:endParaRPr lang="en-US" dirty="0"/>
        </a:p>
      </dgm:t>
    </dgm:pt>
    <dgm:pt modelId="{C8DD609C-BB29-43D3-8208-DE574D12BEAA}" type="parTrans" cxnId="{6FD25377-A145-45FF-883E-8C7C327B24F8}">
      <dgm:prSet/>
      <dgm:spPr/>
      <dgm:t>
        <a:bodyPr/>
        <a:lstStyle/>
        <a:p>
          <a:endParaRPr lang="en-US"/>
        </a:p>
      </dgm:t>
    </dgm:pt>
    <dgm:pt modelId="{B1292205-46F5-4A1C-A1B9-469266AE08BD}" type="sibTrans" cxnId="{6FD25377-A145-45FF-883E-8C7C327B24F8}">
      <dgm:prSet/>
      <dgm:spPr/>
      <dgm:t>
        <a:bodyPr/>
        <a:lstStyle/>
        <a:p>
          <a:endParaRPr lang="en-US"/>
        </a:p>
      </dgm:t>
    </dgm:pt>
    <dgm:pt modelId="{83700D5B-3EE9-473E-94E5-C32FB740A75E}" type="pres">
      <dgm:prSet presAssocID="{23B7375A-41BC-4C3C-ADD1-125E5D1A2DB0}" presName="Name0" presStyleCnt="0">
        <dgm:presLayoutVars>
          <dgm:dir/>
          <dgm:animLvl val="lvl"/>
          <dgm:resizeHandles val="exact"/>
        </dgm:presLayoutVars>
      </dgm:prSet>
      <dgm:spPr/>
      <dgm:t>
        <a:bodyPr/>
        <a:lstStyle/>
        <a:p>
          <a:endParaRPr lang="en-US"/>
        </a:p>
      </dgm:t>
    </dgm:pt>
    <dgm:pt modelId="{67B06C81-848C-4615-9DDB-E9AA9EE9D835}" type="pres">
      <dgm:prSet presAssocID="{1B5FE110-F298-410E-9493-B7A8C0104422}" presName="composite" presStyleCnt="0"/>
      <dgm:spPr/>
    </dgm:pt>
    <dgm:pt modelId="{E3935959-D9BB-46B3-9503-BC11DF2A716F}" type="pres">
      <dgm:prSet presAssocID="{1B5FE110-F298-410E-9493-B7A8C0104422}" presName="parTx" presStyleLbl="alignNode1" presStyleIdx="0" presStyleCnt="2" custScaleY="89981" custLinFactNeighborX="-87" custLinFactNeighborY="87790">
        <dgm:presLayoutVars>
          <dgm:chMax val="0"/>
          <dgm:chPref val="0"/>
          <dgm:bulletEnabled val="1"/>
        </dgm:presLayoutVars>
      </dgm:prSet>
      <dgm:spPr/>
      <dgm:t>
        <a:bodyPr/>
        <a:lstStyle/>
        <a:p>
          <a:endParaRPr lang="en-US"/>
        </a:p>
      </dgm:t>
    </dgm:pt>
    <dgm:pt modelId="{AA3D2FBC-A9A3-45DF-BD30-870268F859CC}" type="pres">
      <dgm:prSet presAssocID="{1B5FE110-F298-410E-9493-B7A8C0104422}" presName="desTx" presStyleLbl="alignAccFollowNode1" presStyleIdx="0" presStyleCnt="2" custScaleY="145866" custLinFactNeighborX="-87" custLinFactNeighborY="79700">
        <dgm:presLayoutVars>
          <dgm:bulletEnabled val="1"/>
        </dgm:presLayoutVars>
      </dgm:prSet>
      <dgm:spPr/>
      <dgm:t>
        <a:bodyPr/>
        <a:lstStyle/>
        <a:p>
          <a:endParaRPr lang="en-US"/>
        </a:p>
      </dgm:t>
    </dgm:pt>
    <dgm:pt modelId="{F1B4E1B7-2DD8-473B-AFFD-EB683F09C9CA}" type="pres">
      <dgm:prSet presAssocID="{2CD12F20-223E-4DA2-B2BD-DABD9B10B4E8}" presName="space" presStyleCnt="0"/>
      <dgm:spPr/>
    </dgm:pt>
    <dgm:pt modelId="{46146C3E-2A5D-4CE4-8F3C-3456001C15E6}" type="pres">
      <dgm:prSet presAssocID="{64F0C0EC-4C56-4BB3-8D32-6A1B2D055A9E}" presName="composite" presStyleCnt="0"/>
      <dgm:spPr/>
    </dgm:pt>
    <dgm:pt modelId="{CB213F96-4C77-43A9-8859-9C19268FC3D0}" type="pres">
      <dgm:prSet presAssocID="{64F0C0EC-4C56-4BB3-8D32-6A1B2D055A9E}" presName="parTx" presStyleLbl="alignNode1" presStyleIdx="1" presStyleCnt="2" custScaleX="101449" custLinFactNeighborX="84" custLinFactNeighborY="76752">
        <dgm:presLayoutVars>
          <dgm:chMax val="0"/>
          <dgm:chPref val="0"/>
          <dgm:bulletEnabled val="1"/>
        </dgm:presLayoutVars>
      </dgm:prSet>
      <dgm:spPr/>
      <dgm:t>
        <a:bodyPr/>
        <a:lstStyle/>
        <a:p>
          <a:endParaRPr lang="en-US"/>
        </a:p>
      </dgm:t>
    </dgm:pt>
    <dgm:pt modelId="{7C86CFE8-5C85-4194-BB11-EFB2187B5F3B}" type="pres">
      <dgm:prSet presAssocID="{64F0C0EC-4C56-4BB3-8D32-6A1B2D055A9E}" presName="desTx" presStyleLbl="alignAccFollowNode1" presStyleIdx="1" presStyleCnt="2" custScaleX="102380" custScaleY="154469" custLinFactNeighborX="4217" custLinFactNeighborY="82952">
        <dgm:presLayoutVars>
          <dgm:bulletEnabled val="1"/>
        </dgm:presLayoutVars>
      </dgm:prSet>
      <dgm:spPr/>
      <dgm:t>
        <a:bodyPr/>
        <a:lstStyle/>
        <a:p>
          <a:endParaRPr lang="en-US"/>
        </a:p>
      </dgm:t>
    </dgm:pt>
  </dgm:ptLst>
  <dgm:cxnLst>
    <dgm:cxn modelId="{A9D3C78D-949D-431D-A45F-D907AF6787D1}" srcId="{23B7375A-41BC-4C3C-ADD1-125E5D1A2DB0}" destId="{1B5FE110-F298-410E-9493-B7A8C0104422}" srcOrd="0" destOrd="0" parTransId="{405ACC9C-BF1B-46F2-A67E-A58F5D84E655}" sibTransId="{2CD12F20-223E-4DA2-B2BD-DABD9B10B4E8}"/>
    <dgm:cxn modelId="{C6693437-7F16-4EE5-A2B7-47E7D56ABFD0}" srcId="{1B5FE110-F298-410E-9493-B7A8C0104422}" destId="{C83BEBA4-5700-49DF-9250-74B7A1EDBE33}" srcOrd="1" destOrd="0" parTransId="{6B7EC7DB-0E39-4498-83F1-5A9845F9A6C8}" sibTransId="{CD34DE0D-1D17-4894-ADCB-51D8973DF8E9}"/>
    <dgm:cxn modelId="{8A3F82CC-E165-408E-9E4B-97DB573ABC56}" srcId="{23B7375A-41BC-4C3C-ADD1-125E5D1A2DB0}" destId="{64F0C0EC-4C56-4BB3-8D32-6A1B2D055A9E}" srcOrd="1" destOrd="0" parTransId="{C9170070-B7FF-4C70-8B23-10F4D5B083DC}" sibTransId="{5C3454E5-A5AF-41F6-8308-3C1485BFFA22}"/>
    <dgm:cxn modelId="{B83E904C-44C1-496E-B54A-A2247CA7A1B1}" type="presOf" srcId="{C83BEBA4-5700-49DF-9250-74B7A1EDBE33}" destId="{AA3D2FBC-A9A3-45DF-BD30-870268F859CC}" srcOrd="0" destOrd="1" presId="urn:microsoft.com/office/officeart/2005/8/layout/hList1"/>
    <dgm:cxn modelId="{6FD25377-A145-45FF-883E-8C7C327B24F8}" srcId="{64F0C0EC-4C56-4BB3-8D32-6A1B2D055A9E}" destId="{FDAAE1B1-8B6F-46BC-916F-B7F38E340FAE}" srcOrd="1" destOrd="0" parTransId="{C8DD609C-BB29-43D3-8208-DE574D12BEAA}" sibTransId="{B1292205-46F5-4A1C-A1B9-469266AE08BD}"/>
    <dgm:cxn modelId="{054904DF-B947-4E15-8A38-308958662777}" type="presOf" srcId="{1B5FE110-F298-410E-9493-B7A8C0104422}" destId="{E3935959-D9BB-46B3-9503-BC11DF2A716F}" srcOrd="0" destOrd="0" presId="urn:microsoft.com/office/officeart/2005/8/layout/hList1"/>
    <dgm:cxn modelId="{302D81C8-AAC9-46AF-A69E-DF6EB0BE309E}" type="presOf" srcId="{9A2AA5A0-C567-46DE-AAC1-8624A222A725}" destId="{7C86CFE8-5C85-4194-BB11-EFB2187B5F3B}" srcOrd="0" destOrd="0" presId="urn:microsoft.com/office/officeart/2005/8/layout/hList1"/>
    <dgm:cxn modelId="{9D0F39D0-2921-4A83-88EE-E26EC4CED4AB}" type="presOf" srcId="{23B7375A-41BC-4C3C-ADD1-125E5D1A2DB0}" destId="{83700D5B-3EE9-473E-94E5-C32FB740A75E}" srcOrd="0" destOrd="0" presId="urn:microsoft.com/office/officeart/2005/8/layout/hList1"/>
    <dgm:cxn modelId="{B00774B4-E7E9-44DB-AC25-78CDD0FB096A}" srcId="{1B5FE110-F298-410E-9493-B7A8C0104422}" destId="{868B771B-EA3A-459A-ABDC-54184C9A4FF9}" srcOrd="0" destOrd="0" parTransId="{7C84C25E-346B-4B3E-955A-E19998AA04F9}" sibTransId="{A8DCD4B4-DCCD-45C1-803F-664838FF830A}"/>
    <dgm:cxn modelId="{DA6CA30A-04A4-4966-A1D8-09BB356CDC98}" type="presOf" srcId="{868B771B-EA3A-459A-ABDC-54184C9A4FF9}" destId="{AA3D2FBC-A9A3-45DF-BD30-870268F859CC}" srcOrd="0" destOrd="0" presId="urn:microsoft.com/office/officeart/2005/8/layout/hList1"/>
    <dgm:cxn modelId="{449E2A8C-533D-46B7-98D2-870B0D6278DA}" type="presOf" srcId="{FDAAE1B1-8B6F-46BC-916F-B7F38E340FAE}" destId="{7C86CFE8-5C85-4194-BB11-EFB2187B5F3B}" srcOrd="0" destOrd="1" presId="urn:microsoft.com/office/officeart/2005/8/layout/hList1"/>
    <dgm:cxn modelId="{EE3C2BEF-7AFE-4489-BF40-DEDCA9B85537}" type="presOf" srcId="{64F0C0EC-4C56-4BB3-8D32-6A1B2D055A9E}" destId="{CB213F96-4C77-43A9-8859-9C19268FC3D0}" srcOrd="0" destOrd="0" presId="urn:microsoft.com/office/officeart/2005/8/layout/hList1"/>
    <dgm:cxn modelId="{51C1E5E8-E7F7-49A5-A0AE-84139E3791EB}" srcId="{64F0C0EC-4C56-4BB3-8D32-6A1B2D055A9E}" destId="{9A2AA5A0-C567-46DE-AAC1-8624A222A725}" srcOrd="0" destOrd="0" parTransId="{DF657527-F6A0-472F-8339-52975249FBF1}" sibTransId="{4A31973A-6CE0-4EE9-8D98-99FC70FDC61D}"/>
    <dgm:cxn modelId="{CE3833C3-088F-435F-9CD7-F55086445FE0}" type="presParOf" srcId="{83700D5B-3EE9-473E-94E5-C32FB740A75E}" destId="{67B06C81-848C-4615-9DDB-E9AA9EE9D835}" srcOrd="0" destOrd="0" presId="urn:microsoft.com/office/officeart/2005/8/layout/hList1"/>
    <dgm:cxn modelId="{017D2064-7BAB-4042-AF24-72E9928909D2}" type="presParOf" srcId="{67B06C81-848C-4615-9DDB-E9AA9EE9D835}" destId="{E3935959-D9BB-46B3-9503-BC11DF2A716F}" srcOrd="0" destOrd="0" presId="urn:microsoft.com/office/officeart/2005/8/layout/hList1"/>
    <dgm:cxn modelId="{6ED16C9F-43C2-4F12-8A15-48528C79571B}" type="presParOf" srcId="{67B06C81-848C-4615-9DDB-E9AA9EE9D835}" destId="{AA3D2FBC-A9A3-45DF-BD30-870268F859CC}" srcOrd="1" destOrd="0" presId="urn:microsoft.com/office/officeart/2005/8/layout/hList1"/>
    <dgm:cxn modelId="{4BF5A57F-32A0-41D6-BCD0-81591D380FFE}" type="presParOf" srcId="{83700D5B-3EE9-473E-94E5-C32FB740A75E}" destId="{F1B4E1B7-2DD8-473B-AFFD-EB683F09C9CA}" srcOrd="1" destOrd="0" presId="urn:microsoft.com/office/officeart/2005/8/layout/hList1"/>
    <dgm:cxn modelId="{45FCE8A0-1575-4C58-A01F-AFB20285AE54}" type="presParOf" srcId="{83700D5B-3EE9-473E-94E5-C32FB740A75E}" destId="{46146C3E-2A5D-4CE4-8F3C-3456001C15E6}" srcOrd="2" destOrd="0" presId="urn:microsoft.com/office/officeart/2005/8/layout/hList1"/>
    <dgm:cxn modelId="{6EE56A66-4008-42C6-A86B-A0775DF281EE}" type="presParOf" srcId="{46146C3E-2A5D-4CE4-8F3C-3456001C15E6}" destId="{CB213F96-4C77-43A9-8859-9C19268FC3D0}" srcOrd="0" destOrd="0" presId="urn:microsoft.com/office/officeart/2005/8/layout/hList1"/>
    <dgm:cxn modelId="{191A9C55-F0F4-4A6D-9B41-1C93F14915DF}" type="presParOf" srcId="{46146C3E-2A5D-4CE4-8F3C-3456001C15E6}" destId="{7C86CFE8-5C85-4194-BB11-EFB2187B5F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B2BA09-D509-4258-AC88-19E3409EEF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BA98489-2948-4C99-8508-00C2D14DEE38}">
      <dgm:prSet phldrT="[Text]"/>
      <dgm:spPr/>
      <dgm:t>
        <a:bodyPr/>
        <a:lstStyle/>
        <a:p>
          <a:r>
            <a:rPr lang="en-US" dirty="0" err="1" smtClean="0"/>
            <a:t>Gandhar</a:t>
          </a:r>
          <a:endParaRPr lang="en-US" dirty="0"/>
        </a:p>
      </dgm:t>
    </dgm:pt>
    <dgm:pt modelId="{D86B8680-1D98-41FE-BA0A-D6A422C906DC}" type="parTrans" cxnId="{18963F83-3D75-4FF8-A3D5-0175543DCD1E}">
      <dgm:prSet/>
      <dgm:spPr/>
      <dgm:t>
        <a:bodyPr/>
        <a:lstStyle/>
        <a:p>
          <a:endParaRPr lang="en-US"/>
        </a:p>
      </dgm:t>
    </dgm:pt>
    <dgm:pt modelId="{9657D46E-C406-4DEE-B290-3A52FCC90408}" type="sibTrans" cxnId="{18963F83-3D75-4FF8-A3D5-0175543DCD1E}">
      <dgm:prSet/>
      <dgm:spPr/>
      <dgm:t>
        <a:bodyPr/>
        <a:lstStyle/>
        <a:p>
          <a:endParaRPr lang="en-US"/>
        </a:p>
      </dgm:t>
    </dgm:pt>
    <dgm:pt modelId="{DE3EF7FA-A238-4636-AE7A-4D500E4FC16C}">
      <dgm:prSet phldrT="[Text]" custT="1"/>
      <dgm:spPr/>
      <dgm:t>
        <a:bodyPr/>
        <a:lstStyle/>
        <a:p>
          <a:pPr algn="ctr"/>
          <a:r>
            <a:rPr lang="en-US" sz="2800" u="sng" dirty="0" err="1" smtClean="0">
              <a:solidFill>
                <a:srgbClr val="0070C0"/>
              </a:solidFill>
              <a:latin typeface="Arial Rounded MT Bold" panose="020F0704030504030204" pitchFamily="34" charset="0"/>
            </a:rPr>
            <a:t>Gandhar</a:t>
          </a:r>
          <a:endParaRPr lang="en-US" sz="2800" u="sng" dirty="0">
            <a:solidFill>
              <a:srgbClr val="0070C0"/>
            </a:solidFill>
            <a:latin typeface="Arial Rounded MT Bold" panose="020F0704030504030204" pitchFamily="34" charset="0"/>
          </a:endParaRPr>
        </a:p>
      </dgm:t>
    </dgm:pt>
    <dgm:pt modelId="{64B7D87B-5018-4C83-A16A-71BB49B4F564}" type="parTrans" cxnId="{7E3B4345-EDD8-44BF-A65E-E96DB24ECAAF}">
      <dgm:prSet/>
      <dgm:spPr/>
      <dgm:t>
        <a:bodyPr/>
        <a:lstStyle/>
        <a:p>
          <a:endParaRPr lang="en-US"/>
        </a:p>
      </dgm:t>
    </dgm:pt>
    <dgm:pt modelId="{594A1B30-CD03-4D54-83BE-ABC29EE7A503}" type="sibTrans" cxnId="{7E3B4345-EDD8-44BF-A65E-E96DB24ECAAF}">
      <dgm:prSet/>
      <dgm:spPr/>
      <dgm:t>
        <a:bodyPr/>
        <a:lstStyle/>
        <a:p>
          <a:endParaRPr lang="en-US"/>
        </a:p>
      </dgm:t>
    </dgm:pt>
    <dgm:pt modelId="{2249D832-E3FC-4064-9C2E-AD8934833FE3}">
      <dgm:prSet phldrT="[Text]" custT="1"/>
      <dgm:spPr/>
      <dgm:t>
        <a:bodyPr/>
        <a:lstStyle/>
        <a:p>
          <a:pPr algn="l"/>
          <a:r>
            <a:rPr lang="en-US" sz="2400" dirty="0" smtClean="0">
              <a:latin typeface="Arial Rounded MT Bold" panose="020F0704030504030204" pitchFamily="34" charset="0"/>
            </a:rPr>
            <a:t>Grey sandstone</a:t>
          </a:r>
          <a:endParaRPr lang="en-US" sz="2400" dirty="0">
            <a:latin typeface="Arial Rounded MT Bold" panose="020F0704030504030204" pitchFamily="34" charset="0"/>
          </a:endParaRPr>
        </a:p>
      </dgm:t>
    </dgm:pt>
    <dgm:pt modelId="{B43A3C6B-A482-4686-9ABE-82BC504B6672}" type="parTrans" cxnId="{E147DE98-A296-4FEF-ABEF-FEEBA8C80549}">
      <dgm:prSet/>
      <dgm:spPr/>
      <dgm:t>
        <a:bodyPr/>
        <a:lstStyle/>
        <a:p>
          <a:endParaRPr lang="en-US"/>
        </a:p>
      </dgm:t>
    </dgm:pt>
    <dgm:pt modelId="{0814CC9E-CF84-4EA4-9C48-438F83D41CE8}" type="sibTrans" cxnId="{E147DE98-A296-4FEF-ABEF-FEEBA8C80549}">
      <dgm:prSet/>
      <dgm:spPr/>
      <dgm:t>
        <a:bodyPr/>
        <a:lstStyle/>
        <a:p>
          <a:endParaRPr lang="en-US"/>
        </a:p>
      </dgm:t>
    </dgm:pt>
    <dgm:pt modelId="{555C52A2-99D8-44F2-A6ED-84E6767F8C5F}">
      <dgm:prSet phldrT="[Text]"/>
      <dgm:spPr/>
      <dgm:t>
        <a:bodyPr/>
        <a:lstStyle/>
        <a:p>
          <a:r>
            <a:rPr lang="en-US" dirty="0" smtClean="0"/>
            <a:t>Mathura</a:t>
          </a:r>
          <a:endParaRPr lang="en-US" dirty="0"/>
        </a:p>
      </dgm:t>
    </dgm:pt>
    <dgm:pt modelId="{EDCF753D-9D55-4724-ACFF-FE2B96CDB002}" type="parTrans" cxnId="{E861326A-8780-444A-B392-DE11D489F40F}">
      <dgm:prSet/>
      <dgm:spPr/>
      <dgm:t>
        <a:bodyPr/>
        <a:lstStyle/>
        <a:p>
          <a:endParaRPr lang="en-US"/>
        </a:p>
      </dgm:t>
    </dgm:pt>
    <dgm:pt modelId="{4A126328-28C5-475A-A598-4738568F4854}" type="sibTrans" cxnId="{E861326A-8780-444A-B392-DE11D489F40F}">
      <dgm:prSet/>
      <dgm:spPr/>
      <dgm:t>
        <a:bodyPr/>
        <a:lstStyle/>
        <a:p>
          <a:endParaRPr lang="en-US"/>
        </a:p>
      </dgm:t>
    </dgm:pt>
    <dgm:pt modelId="{FED21087-DC69-49BD-A8E5-CAC7C5C129E2}">
      <dgm:prSet phldrT="[Text]" custT="1"/>
      <dgm:spPr/>
      <dgm:t>
        <a:bodyPr/>
        <a:lstStyle/>
        <a:p>
          <a:pPr algn="ctr"/>
          <a:r>
            <a:rPr lang="en-US" sz="2800" u="sng" dirty="0" smtClean="0">
              <a:solidFill>
                <a:srgbClr val="0070C0"/>
              </a:solidFill>
              <a:latin typeface="Arial Rounded MT Bold" panose="020F0704030504030204" pitchFamily="34" charset="0"/>
            </a:rPr>
            <a:t>Mathura</a:t>
          </a:r>
          <a:endParaRPr lang="en-US" sz="2800" u="sng" dirty="0">
            <a:solidFill>
              <a:srgbClr val="0070C0"/>
            </a:solidFill>
            <a:latin typeface="Arial Rounded MT Bold" panose="020F0704030504030204" pitchFamily="34" charset="0"/>
          </a:endParaRPr>
        </a:p>
      </dgm:t>
    </dgm:pt>
    <dgm:pt modelId="{80FF4DB3-D5CC-4B8B-9529-7D401BDBB0F8}" type="parTrans" cxnId="{B6A63155-DF33-44C9-BFE8-953F310FBF7F}">
      <dgm:prSet/>
      <dgm:spPr/>
      <dgm:t>
        <a:bodyPr/>
        <a:lstStyle/>
        <a:p>
          <a:endParaRPr lang="en-US"/>
        </a:p>
      </dgm:t>
    </dgm:pt>
    <dgm:pt modelId="{C8BA44F0-201A-4E92-ADDA-8927C951EE58}" type="sibTrans" cxnId="{B6A63155-DF33-44C9-BFE8-953F310FBF7F}">
      <dgm:prSet/>
      <dgm:spPr/>
      <dgm:t>
        <a:bodyPr/>
        <a:lstStyle/>
        <a:p>
          <a:endParaRPr lang="en-US"/>
        </a:p>
      </dgm:t>
    </dgm:pt>
    <dgm:pt modelId="{A2E717E6-FFA3-424B-A312-7BBDC8AFE758}">
      <dgm:prSet phldrT="[Text]" custT="1"/>
      <dgm:spPr/>
      <dgm:t>
        <a:bodyPr/>
        <a:lstStyle/>
        <a:p>
          <a:pPr algn="l"/>
          <a:r>
            <a:rPr lang="en-US" sz="2400" dirty="0" smtClean="0">
              <a:latin typeface="Arial Rounded MT Bold" panose="020F0704030504030204" pitchFamily="34" charset="0"/>
            </a:rPr>
            <a:t>Spotted red sandstone</a:t>
          </a:r>
          <a:endParaRPr lang="en-US" sz="2400" dirty="0">
            <a:latin typeface="Arial Rounded MT Bold" panose="020F0704030504030204" pitchFamily="34" charset="0"/>
          </a:endParaRPr>
        </a:p>
      </dgm:t>
    </dgm:pt>
    <dgm:pt modelId="{A40A593F-AD8D-4C92-87B7-E0E04DB30ABC}" type="parTrans" cxnId="{9F43E4D3-A501-4397-8EA9-1721254D9CC0}">
      <dgm:prSet/>
      <dgm:spPr/>
      <dgm:t>
        <a:bodyPr/>
        <a:lstStyle/>
        <a:p>
          <a:endParaRPr lang="en-US"/>
        </a:p>
      </dgm:t>
    </dgm:pt>
    <dgm:pt modelId="{3D130E08-6796-47A2-8389-C4E0132357C2}" type="sibTrans" cxnId="{9F43E4D3-A501-4397-8EA9-1721254D9CC0}">
      <dgm:prSet/>
      <dgm:spPr/>
      <dgm:t>
        <a:bodyPr/>
        <a:lstStyle/>
        <a:p>
          <a:endParaRPr lang="en-US"/>
        </a:p>
      </dgm:t>
    </dgm:pt>
    <dgm:pt modelId="{28C816A4-0806-4226-B8C9-43D9B8E9938B}">
      <dgm:prSet phldrT="[Text]"/>
      <dgm:spPr/>
      <dgm:t>
        <a:bodyPr/>
        <a:lstStyle/>
        <a:p>
          <a:r>
            <a:rPr lang="en-US" dirty="0" smtClean="0"/>
            <a:t>Amravati</a:t>
          </a:r>
          <a:endParaRPr lang="en-US" dirty="0"/>
        </a:p>
      </dgm:t>
    </dgm:pt>
    <dgm:pt modelId="{4AFBEDC9-521F-426F-8905-3B3DA28EBF1A}" type="parTrans" cxnId="{B9307530-10D7-409D-9DBC-2C402C2C8247}">
      <dgm:prSet/>
      <dgm:spPr/>
      <dgm:t>
        <a:bodyPr/>
        <a:lstStyle/>
        <a:p>
          <a:endParaRPr lang="en-US"/>
        </a:p>
      </dgm:t>
    </dgm:pt>
    <dgm:pt modelId="{5D37268B-E7E9-4205-A6F5-4D9CE52D1296}" type="sibTrans" cxnId="{B9307530-10D7-409D-9DBC-2C402C2C8247}">
      <dgm:prSet/>
      <dgm:spPr/>
      <dgm:t>
        <a:bodyPr/>
        <a:lstStyle/>
        <a:p>
          <a:endParaRPr lang="en-US"/>
        </a:p>
      </dgm:t>
    </dgm:pt>
    <dgm:pt modelId="{DB1FB26C-B61A-49D9-8A68-9ADB98DD2117}">
      <dgm:prSet phldrT="[Text]" custT="1"/>
      <dgm:spPr/>
      <dgm:t>
        <a:bodyPr/>
        <a:lstStyle/>
        <a:p>
          <a:pPr algn="ctr"/>
          <a:r>
            <a:rPr lang="en-US" sz="2800" u="sng" dirty="0" smtClean="0">
              <a:solidFill>
                <a:srgbClr val="0070C0"/>
              </a:solidFill>
              <a:latin typeface="Arial Rounded MT Bold" panose="020F0704030504030204" pitchFamily="34" charset="0"/>
            </a:rPr>
            <a:t>Amravati</a:t>
          </a:r>
          <a:endParaRPr lang="en-US" sz="2800" u="sng" dirty="0">
            <a:solidFill>
              <a:srgbClr val="0070C0"/>
            </a:solidFill>
            <a:latin typeface="Arial Rounded MT Bold" panose="020F0704030504030204" pitchFamily="34" charset="0"/>
          </a:endParaRPr>
        </a:p>
      </dgm:t>
    </dgm:pt>
    <dgm:pt modelId="{28F1ACDC-A66C-4D72-9EEE-E2C55D88C9A0}" type="parTrans" cxnId="{218A8225-2EF2-4F24-A568-57416604457D}">
      <dgm:prSet/>
      <dgm:spPr/>
      <dgm:t>
        <a:bodyPr/>
        <a:lstStyle/>
        <a:p>
          <a:endParaRPr lang="en-US"/>
        </a:p>
      </dgm:t>
    </dgm:pt>
    <dgm:pt modelId="{FC2AB6FE-AB40-4B36-A546-8001651C5440}" type="sibTrans" cxnId="{218A8225-2EF2-4F24-A568-57416604457D}">
      <dgm:prSet/>
      <dgm:spPr/>
      <dgm:t>
        <a:bodyPr/>
        <a:lstStyle/>
        <a:p>
          <a:endParaRPr lang="en-US"/>
        </a:p>
      </dgm:t>
    </dgm:pt>
    <dgm:pt modelId="{68A324A6-D9B7-44C0-857D-6AD3F0432D6B}">
      <dgm:prSet phldrT="[Text]" custT="1"/>
      <dgm:spPr/>
      <dgm:t>
        <a:bodyPr/>
        <a:lstStyle/>
        <a:p>
          <a:pPr algn="l"/>
          <a:r>
            <a:rPr lang="en-US" sz="2400" dirty="0" smtClean="0">
              <a:latin typeface="Arial Rounded MT Bold" panose="020F0704030504030204" pitchFamily="34" charset="0"/>
            </a:rPr>
            <a:t>White marble</a:t>
          </a:r>
          <a:endParaRPr lang="en-US" sz="2400" dirty="0">
            <a:latin typeface="Arial Rounded MT Bold" panose="020F0704030504030204" pitchFamily="34" charset="0"/>
          </a:endParaRPr>
        </a:p>
      </dgm:t>
    </dgm:pt>
    <dgm:pt modelId="{219C76E7-E1FC-4292-8D9C-E64AD3D58635}" type="parTrans" cxnId="{80904EA8-E7CF-4A30-8C6E-52D4A8A7093E}">
      <dgm:prSet/>
      <dgm:spPr/>
      <dgm:t>
        <a:bodyPr/>
        <a:lstStyle/>
        <a:p>
          <a:endParaRPr lang="en-US"/>
        </a:p>
      </dgm:t>
    </dgm:pt>
    <dgm:pt modelId="{659EA470-40FD-4058-A6DA-16E96A96E72C}" type="sibTrans" cxnId="{80904EA8-E7CF-4A30-8C6E-52D4A8A7093E}">
      <dgm:prSet/>
      <dgm:spPr/>
      <dgm:t>
        <a:bodyPr/>
        <a:lstStyle/>
        <a:p>
          <a:endParaRPr lang="en-US"/>
        </a:p>
      </dgm:t>
    </dgm:pt>
    <dgm:pt modelId="{262776AB-4D7C-4D50-815F-1CB9BDDE7C90}">
      <dgm:prSet phldrT="[Text]"/>
      <dgm:spPr/>
      <dgm:t>
        <a:bodyPr/>
        <a:lstStyle/>
        <a:p>
          <a:pPr algn="l"/>
          <a:endParaRPr lang="en-US" sz="2900" dirty="0"/>
        </a:p>
      </dgm:t>
    </dgm:pt>
    <dgm:pt modelId="{2BD76AC5-86A7-4055-A14C-5E4DF0D56F62}" type="parTrans" cxnId="{80C541FE-F48A-4C4B-A537-DEB9F65AD63F}">
      <dgm:prSet/>
      <dgm:spPr/>
      <dgm:t>
        <a:bodyPr/>
        <a:lstStyle/>
        <a:p>
          <a:endParaRPr lang="en-US"/>
        </a:p>
      </dgm:t>
    </dgm:pt>
    <dgm:pt modelId="{E8E92793-312F-40F7-87AE-777A63ED5979}" type="sibTrans" cxnId="{80C541FE-F48A-4C4B-A537-DEB9F65AD63F}">
      <dgm:prSet/>
      <dgm:spPr/>
      <dgm:t>
        <a:bodyPr/>
        <a:lstStyle/>
        <a:p>
          <a:endParaRPr lang="en-US"/>
        </a:p>
      </dgm:t>
    </dgm:pt>
    <dgm:pt modelId="{7F33AACE-E253-4C8C-8092-13AE3F86581A}">
      <dgm:prSet phldrT="[Text]"/>
      <dgm:spPr/>
      <dgm:t>
        <a:bodyPr/>
        <a:lstStyle/>
        <a:p>
          <a:pPr algn="l"/>
          <a:endParaRPr lang="en-US" sz="2900" dirty="0"/>
        </a:p>
      </dgm:t>
    </dgm:pt>
    <dgm:pt modelId="{3902893B-8D80-4791-8536-581CA271ED00}" type="parTrans" cxnId="{5B3C8E03-7474-4057-B72C-2618A75CA76B}">
      <dgm:prSet/>
      <dgm:spPr/>
      <dgm:t>
        <a:bodyPr/>
        <a:lstStyle/>
        <a:p>
          <a:endParaRPr lang="en-US"/>
        </a:p>
      </dgm:t>
    </dgm:pt>
    <dgm:pt modelId="{C7D605A6-DA7D-479F-BD07-1BC4FF0456F4}" type="sibTrans" cxnId="{5B3C8E03-7474-4057-B72C-2618A75CA76B}">
      <dgm:prSet/>
      <dgm:spPr/>
      <dgm:t>
        <a:bodyPr/>
        <a:lstStyle/>
        <a:p>
          <a:endParaRPr lang="en-US"/>
        </a:p>
      </dgm:t>
    </dgm:pt>
    <dgm:pt modelId="{62B96C5F-4ADD-4C55-800D-B1F0AF68D429}">
      <dgm:prSet phldrT="[Text]" custT="1"/>
      <dgm:spPr/>
      <dgm:t>
        <a:bodyPr/>
        <a:lstStyle/>
        <a:p>
          <a:pPr algn="l"/>
          <a:r>
            <a:rPr lang="en-US" sz="2400" dirty="0" smtClean="0">
              <a:latin typeface="Arial Rounded MT Bold" panose="020F0704030504030204" pitchFamily="34" charset="0"/>
            </a:rPr>
            <a:t>Completely Buddhist</a:t>
          </a:r>
          <a:endParaRPr lang="en-US" sz="2400" dirty="0">
            <a:latin typeface="Arial Rounded MT Bold" panose="020F0704030504030204" pitchFamily="34" charset="0"/>
          </a:endParaRPr>
        </a:p>
      </dgm:t>
    </dgm:pt>
    <dgm:pt modelId="{69A91263-6E54-4223-878E-A292463E85CE}" type="parTrans" cxnId="{72CEB542-2B55-4B4F-9694-8F114ECB5A1A}">
      <dgm:prSet/>
      <dgm:spPr/>
      <dgm:t>
        <a:bodyPr/>
        <a:lstStyle/>
        <a:p>
          <a:endParaRPr lang="en-US"/>
        </a:p>
      </dgm:t>
    </dgm:pt>
    <dgm:pt modelId="{6E9F5046-4CAA-4D16-8194-E89F40E543FE}" type="sibTrans" cxnId="{72CEB542-2B55-4B4F-9694-8F114ECB5A1A}">
      <dgm:prSet/>
      <dgm:spPr/>
      <dgm:t>
        <a:bodyPr/>
        <a:lstStyle/>
        <a:p>
          <a:endParaRPr lang="en-US"/>
        </a:p>
      </dgm:t>
    </dgm:pt>
    <dgm:pt modelId="{8455C7BC-6EFC-43FD-892D-7BB0BDC60B76}">
      <dgm:prSet phldrT="[Text]" custT="1"/>
      <dgm:spPr/>
      <dgm:t>
        <a:bodyPr/>
        <a:lstStyle/>
        <a:p>
          <a:pPr algn="l"/>
          <a:endParaRPr lang="en-US" sz="2400" dirty="0">
            <a:latin typeface="Arial Rounded MT Bold" panose="020F0704030504030204" pitchFamily="34" charset="0"/>
          </a:endParaRPr>
        </a:p>
      </dgm:t>
    </dgm:pt>
    <dgm:pt modelId="{F9C1F679-9C15-4BD8-AF18-7E71BA1EFD9C}" type="parTrans" cxnId="{113E42AC-4637-42EB-AE03-55F66029202F}">
      <dgm:prSet/>
      <dgm:spPr/>
      <dgm:t>
        <a:bodyPr/>
        <a:lstStyle/>
        <a:p>
          <a:endParaRPr lang="en-US"/>
        </a:p>
      </dgm:t>
    </dgm:pt>
    <dgm:pt modelId="{DDD9F919-8948-4D90-9822-D65997D432CC}" type="sibTrans" cxnId="{113E42AC-4637-42EB-AE03-55F66029202F}">
      <dgm:prSet/>
      <dgm:spPr/>
      <dgm:t>
        <a:bodyPr/>
        <a:lstStyle/>
        <a:p>
          <a:endParaRPr lang="en-US"/>
        </a:p>
      </dgm:t>
    </dgm:pt>
    <dgm:pt modelId="{1358C593-9094-4FEB-A827-A2E941FFE2A0}">
      <dgm:prSet phldrT="[Text]" custT="1"/>
      <dgm:spPr/>
      <dgm:t>
        <a:bodyPr/>
        <a:lstStyle/>
        <a:p>
          <a:pPr algn="l"/>
          <a:r>
            <a:rPr lang="en-US" sz="2400" dirty="0" smtClean="0">
              <a:latin typeface="Arial Rounded MT Bold" panose="020F0704030504030204" pitchFamily="34" charset="0"/>
            </a:rPr>
            <a:t>All 3 religions</a:t>
          </a:r>
          <a:endParaRPr lang="en-US" sz="2400" dirty="0">
            <a:latin typeface="Arial Rounded MT Bold" panose="020F0704030504030204" pitchFamily="34" charset="0"/>
          </a:endParaRPr>
        </a:p>
      </dgm:t>
    </dgm:pt>
    <dgm:pt modelId="{6239F46E-6268-4424-A64A-A514316A71E0}" type="parTrans" cxnId="{7BBF29A1-E373-41E0-A18B-1C6AE6711A67}">
      <dgm:prSet/>
      <dgm:spPr/>
      <dgm:t>
        <a:bodyPr/>
        <a:lstStyle/>
        <a:p>
          <a:endParaRPr lang="en-US"/>
        </a:p>
      </dgm:t>
    </dgm:pt>
    <dgm:pt modelId="{40E34655-A0AA-4F53-B80B-20AE844D9BBB}" type="sibTrans" cxnId="{7BBF29A1-E373-41E0-A18B-1C6AE6711A67}">
      <dgm:prSet/>
      <dgm:spPr/>
      <dgm:t>
        <a:bodyPr/>
        <a:lstStyle/>
        <a:p>
          <a:endParaRPr lang="en-US"/>
        </a:p>
      </dgm:t>
    </dgm:pt>
    <dgm:pt modelId="{D2D69D30-45A8-496C-AA71-7DA665B042B6}">
      <dgm:prSet phldrT="[Text]" custT="1"/>
      <dgm:spPr/>
      <dgm:t>
        <a:bodyPr/>
        <a:lstStyle/>
        <a:p>
          <a:pPr algn="l"/>
          <a:endParaRPr lang="en-US" sz="2400" dirty="0">
            <a:latin typeface="Arial Rounded MT Bold" panose="020F0704030504030204" pitchFamily="34" charset="0"/>
          </a:endParaRPr>
        </a:p>
      </dgm:t>
    </dgm:pt>
    <dgm:pt modelId="{9763866E-6AFF-4021-B698-AB254A0D04CB}" type="parTrans" cxnId="{E5121F10-B841-4980-BE17-64FCFBED7DA9}">
      <dgm:prSet/>
      <dgm:spPr/>
      <dgm:t>
        <a:bodyPr/>
        <a:lstStyle/>
        <a:p>
          <a:endParaRPr lang="en-US"/>
        </a:p>
      </dgm:t>
    </dgm:pt>
    <dgm:pt modelId="{0D468723-EFBE-465A-9993-84FD2144FC94}" type="sibTrans" cxnId="{E5121F10-B841-4980-BE17-64FCFBED7DA9}">
      <dgm:prSet/>
      <dgm:spPr/>
      <dgm:t>
        <a:bodyPr/>
        <a:lstStyle/>
        <a:p>
          <a:endParaRPr lang="en-US"/>
        </a:p>
      </dgm:t>
    </dgm:pt>
    <dgm:pt modelId="{1DEC63B7-B3AC-4B6B-A31E-BB7C919A2658}">
      <dgm:prSet phldrT="[Text]" custT="1"/>
      <dgm:spPr/>
      <dgm:t>
        <a:bodyPr/>
        <a:lstStyle/>
        <a:p>
          <a:pPr algn="l"/>
          <a:r>
            <a:rPr lang="en-US" sz="2400" dirty="0" smtClean="0">
              <a:latin typeface="Arial Rounded MT Bold" panose="020F0704030504030204" pitchFamily="34" charset="0"/>
            </a:rPr>
            <a:t>Buddhism dominated</a:t>
          </a:r>
          <a:endParaRPr lang="en-US" sz="2400" dirty="0">
            <a:latin typeface="Arial Rounded MT Bold" panose="020F0704030504030204" pitchFamily="34" charset="0"/>
          </a:endParaRPr>
        </a:p>
      </dgm:t>
    </dgm:pt>
    <dgm:pt modelId="{D2EEE38E-5E35-4E1D-A17F-030CB416D31A}" type="parTrans" cxnId="{1C39697A-AB3D-4484-9C2E-C6418BBA2861}">
      <dgm:prSet/>
      <dgm:spPr/>
      <dgm:t>
        <a:bodyPr/>
        <a:lstStyle/>
        <a:p>
          <a:endParaRPr lang="en-US"/>
        </a:p>
      </dgm:t>
    </dgm:pt>
    <dgm:pt modelId="{0933F1AD-8A3A-4ABA-8265-942B5B166819}" type="sibTrans" cxnId="{1C39697A-AB3D-4484-9C2E-C6418BBA2861}">
      <dgm:prSet/>
      <dgm:spPr/>
      <dgm:t>
        <a:bodyPr/>
        <a:lstStyle/>
        <a:p>
          <a:endParaRPr lang="en-US"/>
        </a:p>
      </dgm:t>
    </dgm:pt>
    <dgm:pt modelId="{9A769E9D-605E-437A-AFFB-BC2555F21F2E}">
      <dgm:prSet phldrT="[Text]" custT="1"/>
      <dgm:spPr/>
      <dgm:t>
        <a:bodyPr/>
        <a:lstStyle/>
        <a:p>
          <a:pPr algn="l"/>
          <a:endParaRPr lang="en-US" sz="2400" dirty="0">
            <a:latin typeface="Arial Rounded MT Bold" panose="020F0704030504030204" pitchFamily="34" charset="0"/>
          </a:endParaRPr>
        </a:p>
      </dgm:t>
    </dgm:pt>
    <dgm:pt modelId="{1AAF798D-7B2E-4C44-A708-54372222CD64}" type="parTrans" cxnId="{CF1CCCAB-B682-48DE-98C1-989D4C431F9F}">
      <dgm:prSet/>
      <dgm:spPr/>
      <dgm:t>
        <a:bodyPr/>
        <a:lstStyle/>
        <a:p>
          <a:endParaRPr lang="en-US"/>
        </a:p>
      </dgm:t>
    </dgm:pt>
    <dgm:pt modelId="{71FDD8D7-91BE-42FF-8C78-B1FCB6106C64}" type="sibTrans" cxnId="{CF1CCCAB-B682-48DE-98C1-989D4C431F9F}">
      <dgm:prSet/>
      <dgm:spPr/>
      <dgm:t>
        <a:bodyPr/>
        <a:lstStyle/>
        <a:p>
          <a:endParaRPr lang="en-US"/>
        </a:p>
      </dgm:t>
    </dgm:pt>
    <dgm:pt modelId="{C58CEA5D-B2EA-4D13-BA33-3E972F74063B}">
      <dgm:prSet phldrT="[Text]" custT="1"/>
      <dgm:spPr/>
      <dgm:t>
        <a:bodyPr/>
        <a:lstStyle/>
        <a:p>
          <a:pPr algn="l"/>
          <a:r>
            <a:rPr lang="en-US" sz="2400" dirty="0" smtClean="0">
              <a:latin typeface="Arial Rounded MT Bold" panose="020F0704030504030204" pitchFamily="34" charset="0"/>
            </a:rPr>
            <a:t>Kushana</a:t>
          </a:r>
          <a:endParaRPr lang="en-US" sz="2400" dirty="0">
            <a:latin typeface="Arial Rounded MT Bold" panose="020F0704030504030204" pitchFamily="34" charset="0"/>
          </a:endParaRPr>
        </a:p>
      </dgm:t>
    </dgm:pt>
    <dgm:pt modelId="{5AE3D191-A923-47BE-BB32-6B6C5CA4C56D}" type="parTrans" cxnId="{2A258031-E4BD-4CED-85B2-A637AE214123}">
      <dgm:prSet/>
      <dgm:spPr/>
      <dgm:t>
        <a:bodyPr/>
        <a:lstStyle/>
        <a:p>
          <a:endParaRPr lang="en-US"/>
        </a:p>
      </dgm:t>
    </dgm:pt>
    <dgm:pt modelId="{304B2BC7-4120-4EE7-9706-0EBB482608DA}" type="sibTrans" cxnId="{2A258031-E4BD-4CED-85B2-A637AE214123}">
      <dgm:prSet/>
      <dgm:spPr/>
      <dgm:t>
        <a:bodyPr/>
        <a:lstStyle/>
        <a:p>
          <a:endParaRPr lang="en-US"/>
        </a:p>
      </dgm:t>
    </dgm:pt>
    <dgm:pt modelId="{95565331-0E85-45E6-ACEE-4A56664262EA}">
      <dgm:prSet phldrT="[Text]" custT="1"/>
      <dgm:spPr/>
      <dgm:t>
        <a:bodyPr/>
        <a:lstStyle/>
        <a:p>
          <a:pPr algn="l"/>
          <a:r>
            <a:rPr lang="en-US" sz="2400" dirty="0" smtClean="0">
              <a:latin typeface="Arial Rounded MT Bold" panose="020F0704030504030204" pitchFamily="34" charset="0"/>
            </a:rPr>
            <a:t>Kushana</a:t>
          </a:r>
          <a:endParaRPr lang="en-US" sz="2400" dirty="0">
            <a:latin typeface="Arial Rounded MT Bold" panose="020F0704030504030204" pitchFamily="34" charset="0"/>
          </a:endParaRPr>
        </a:p>
      </dgm:t>
    </dgm:pt>
    <dgm:pt modelId="{0B9FDA19-4F6F-4FD6-B731-842924F425EB}" type="parTrans" cxnId="{CD997BFE-3C5B-46BD-BFC1-08A123ED98CF}">
      <dgm:prSet/>
      <dgm:spPr/>
      <dgm:t>
        <a:bodyPr/>
        <a:lstStyle/>
        <a:p>
          <a:endParaRPr lang="en-US"/>
        </a:p>
      </dgm:t>
    </dgm:pt>
    <dgm:pt modelId="{00D13651-5C84-44A7-9A76-E48148475487}" type="sibTrans" cxnId="{CD997BFE-3C5B-46BD-BFC1-08A123ED98CF}">
      <dgm:prSet/>
      <dgm:spPr/>
      <dgm:t>
        <a:bodyPr/>
        <a:lstStyle/>
        <a:p>
          <a:endParaRPr lang="en-US"/>
        </a:p>
      </dgm:t>
    </dgm:pt>
    <dgm:pt modelId="{4EEB73AD-008E-45D5-A707-564AA37028D9}">
      <dgm:prSet phldrT="[Text]" custT="1"/>
      <dgm:spPr/>
      <dgm:t>
        <a:bodyPr/>
        <a:lstStyle/>
        <a:p>
          <a:pPr algn="l"/>
          <a:endParaRPr lang="en-US" sz="2400" dirty="0">
            <a:latin typeface="Arial Rounded MT Bold" panose="020F0704030504030204" pitchFamily="34" charset="0"/>
          </a:endParaRPr>
        </a:p>
      </dgm:t>
    </dgm:pt>
    <dgm:pt modelId="{250CC027-F2F6-4E5F-B1F2-0FA996C534A9}" type="parTrans" cxnId="{0342628E-CFAD-4F43-850D-8C98BA9E22BA}">
      <dgm:prSet/>
      <dgm:spPr/>
      <dgm:t>
        <a:bodyPr/>
        <a:lstStyle/>
        <a:p>
          <a:endParaRPr lang="en-US"/>
        </a:p>
      </dgm:t>
    </dgm:pt>
    <dgm:pt modelId="{81D74766-D5A5-4E4D-8842-118B4CD3163D}" type="sibTrans" cxnId="{0342628E-CFAD-4F43-850D-8C98BA9E22BA}">
      <dgm:prSet/>
      <dgm:spPr/>
      <dgm:t>
        <a:bodyPr/>
        <a:lstStyle/>
        <a:p>
          <a:endParaRPr lang="en-US"/>
        </a:p>
      </dgm:t>
    </dgm:pt>
    <dgm:pt modelId="{C64375EC-0DA9-4A35-B443-A257DB7E253F}">
      <dgm:prSet phldrT="[Text]" custT="1"/>
      <dgm:spPr/>
      <dgm:t>
        <a:bodyPr/>
        <a:lstStyle/>
        <a:p>
          <a:pPr algn="l"/>
          <a:r>
            <a:rPr lang="en-US" sz="2400" dirty="0" err="1" smtClean="0">
              <a:latin typeface="Arial Rounded MT Bold" panose="020F0704030504030204" pitchFamily="34" charset="0"/>
            </a:rPr>
            <a:t>Satvahana</a:t>
          </a:r>
          <a:endParaRPr lang="en-US" sz="2400" dirty="0">
            <a:latin typeface="Arial Rounded MT Bold" panose="020F0704030504030204" pitchFamily="34" charset="0"/>
          </a:endParaRPr>
        </a:p>
      </dgm:t>
    </dgm:pt>
    <dgm:pt modelId="{F6FF9FDD-BF80-4A0D-B85A-91797105ACE9}" type="parTrans" cxnId="{9CC9CCC0-C1B1-4B27-B0E9-548B5389344F}">
      <dgm:prSet/>
      <dgm:spPr/>
      <dgm:t>
        <a:bodyPr/>
        <a:lstStyle/>
        <a:p>
          <a:endParaRPr lang="en-US"/>
        </a:p>
      </dgm:t>
    </dgm:pt>
    <dgm:pt modelId="{14540187-56DB-4960-A7BB-91FB8DC3AEA8}" type="sibTrans" cxnId="{9CC9CCC0-C1B1-4B27-B0E9-548B5389344F}">
      <dgm:prSet/>
      <dgm:spPr/>
      <dgm:t>
        <a:bodyPr/>
        <a:lstStyle/>
        <a:p>
          <a:endParaRPr lang="en-US"/>
        </a:p>
      </dgm:t>
    </dgm:pt>
    <dgm:pt modelId="{311523B2-FD7D-4113-9A6B-46E166C69E97}">
      <dgm:prSet phldrT="[Text]" custT="1"/>
      <dgm:spPr/>
      <dgm:t>
        <a:bodyPr/>
        <a:lstStyle/>
        <a:p>
          <a:pPr algn="l"/>
          <a:r>
            <a:rPr lang="en-US" sz="2400" dirty="0" smtClean="0">
              <a:latin typeface="Arial Rounded MT Bold" panose="020F0704030504030204" pitchFamily="34" charset="0"/>
            </a:rPr>
            <a:t>NWFP</a:t>
          </a:r>
          <a:endParaRPr lang="en-US" sz="2400" dirty="0">
            <a:latin typeface="Arial Rounded MT Bold" panose="020F0704030504030204" pitchFamily="34" charset="0"/>
          </a:endParaRPr>
        </a:p>
      </dgm:t>
    </dgm:pt>
    <dgm:pt modelId="{9AA2ECAB-11C5-4D2D-9213-C58E009831E1}" type="parTrans" cxnId="{7B970C48-010C-4A6C-A435-9FCE5F7CB2D5}">
      <dgm:prSet/>
      <dgm:spPr/>
      <dgm:t>
        <a:bodyPr/>
        <a:lstStyle/>
        <a:p>
          <a:endParaRPr lang="en-US"/>
        </a:p>
      </dgm:t>
    </dgm:pt>
    <dgm:pt modelId="{90D254CC-B4AB-45BA-B7B4-B742B844C800}" type="sibTrans" cxnId="{7B970C48-010C-4A6C-A435-9FCE5F7CB2D5}">
      <dgm:prSet/>
      <dgm:spPr/>
      <dgm:t>
        <a:bodyPr/>
        <a:lstStyle/>
        <a:p>
          <a:endParaRPr lang="en-US"/>
        </a:p>
      </dgm:t>
    </dgm:pt>
    <dgm:pt modelId="{33294D4D-9DB8-4EF5-AE7B-DA7BEE97FE46}">
      <dgm:prSet phldrT="[Text]" custT="1"/>
      <dgm:spPr/>
      <dgm:t>
        <a:bodyPr/>
        <a:lstStyle/>
        <a:p>
          <a:pPr algn="l"/>
          <a:r>
            <a:rPr lang="en-US" sz="2400" dirty="0" smtClean="0">
              <a:latin typeface="Arial Rounded MT Bold" panose="020F0704030504030204" pitchFamily="34" charset="0"/>
            </a:rPr>
            <a:t>Around UP</a:t>
          </a:r>
          <a:endParaRPr lang="en-US" sz="2400" dirty="0">
            <a:latin typeface="Arial Rounded MT Bold" panose="020F0704030504030204" pitchFamily="34" charset="0"/>
          </a:endParaRPr>
        </a:p>
      </dgm:t>
    </dgm:pt>
    <dgm:pt modelId="{5F764CA5-C212-4619-83ED-CBA77F0B6C50}" type="parTrans" cxnId="{F8627DEF-4293-4857-8706-3D6D50687C23}">
      <dgm:prSet/>
      <dgm:spPr/>
      <dgm:t>
        <a:bodyPr/>
        <a:lstStyle/>
        <a:p>
          <a:endParaRPr lang="en-US"/>
        </a:p>
      </dgm:t>
    </dgm:pt>
    <dgm:pt modelId="{DDEB6765-6337-43BF-8218-F8F8CF8FCE47}" type="sibTrans" cxnId="{F8627DEF-4293-4857-8706-3D6D50687C23}">
      <dgm:prSet/>
      <dgm:spPr/>
      <dgm:t>
        <a:bodyPr/>
        <a:lstStyle/>
        <a:p>
          <a:endParaRPr lang="en-US"/>
        </a:p>
      </dgm:t>
    </dgm:pt>
    <dgm:pt modelId="{E56B16C0-4BFD-4F8F-B3EA-9C0E2542C92F}">
      <dgm:prSet phldrT="[Text]" custT="1"/>
      <dgm:spPr/>
      <dgm:t>
        <a:bodyPr/>
        <a:lstStyle/>
        <a:p>
          <a:pPr algn="l"/>
          <a:r>
            <a:rPr lang="en-US" sz="2400" dirty="0" smtClean="0">
              <a:latin typeface="Arial Rounded MT Bold" panose="020F0704030504030204" pitchFamily="34" charset="0"/>
            </a:rPr>
            <a:t>Krishna-</a:t>
          </a:r>
          <a:r>
            <a:rPr lang="en-US" sz="2400" dirty="0" err="1" smtClean="0">
              <a:latin typeface="Arial Rounded MT Bold" panose="020F0704030504030204" pitchFamily="34" charset="0"/>
            </a:rPr>
            <a:t>Godavri</a:t>
          </a:r>
          <a:r>
            <a:rPr lang="en-US" sz="2400" dirty="0" smtClean="0">
              <a:latin typeface="Arial Rounded MT Bold" panose="020F0704030504030204" pitchFamily="34" charset="0"/>
            </a:rPr>
            <a:t> lower valley</a:t>
          </a:r>
          <a:endParaRPr lang="en-US" sz="2400" dirty="0">
            <a:latin typeface="Arial Rounded MT Bold" panose="020F0704030504030204" pitchFamily="34" charset="0"/>
          </a:endParaRPr>
        </a:p>
      </dgm:t>
    </dgm:pt>
    <dgm:pt modelId="{0AD55DDE-69AA-4AE5-A924-FEBAB32A4144}" type="parTrans" cxnId="{4FB6BA77-7912-4CBE-94E7-2B7A30825187}">
      <dgm:prSet/>
      <dgm:spPr/>
      <dgm:t>
        <a:bodyPr/>
        <a:lstStyle/>
        <a:p>
          <a:endParaRPr lang="en-US"/>
        </a:p>
      </dgm:t>
    </dgm:pt>
    <dgm:pt modelId="{82717228-4693-4283-86A9-B9D205634D1C}" type="sibTrans" cxnId="{4FB6BA77-7912-4CBE-94E7-2B7A30825187}">
      <dgm:prSet/>
      <dgm:spPr/>
      <dgm:t>
        <a:bodyPr/>
        <a:lstStyle/>
        <a:p>
          <a:endParaRPr lang="en-US"/>
        </a:p>
      </dgm:t>
    </dgm:pt>
    <dgm:pt modelId="{CE1532A2-D19B-4032-AC26-484996DCB65C}">
      <dgm:prSet phldrT="[Text]" custT="1"/>
      <dgm:spPr/>
      <dgm:t>
        <a:bodyPr/>
        <a:lstStyle/>
        <a:p>
          <a:pPr algn="l"/>
          <a:r>
            <a:rPr lang="en-US" sz="2400" dirty="0" smtClean="0">
              <a:latin typeface="Arial Rounded MT Bold" panose="020F0704030504030204" pitchFamily="34" charset="0"/>
            </a:rPr>
            <a:t>Spiritual Buddha</a:t>
          </a:r>
          <a:endParaRPr lang="en-US" sz="2400" dirty="0">
            <a:latin typeface="Arial Rounded MT Bold" panose="020F0704030504030204" pitchFamily="34" charset="0"/>
          </a:endParaRPr>
        </a:p>
      </dgm:t>
    </dgm:pt>
    <dgm:pt modelId="{D8558706-8B6B-4B62-9A58-B0B74CB971C2}" type="parTrans" cxnId="{447C2ACE-1FEA-48AB-A448-A0C33F966DF1}">
      <dgm:prSet/>
      <dgm:spPr/>
      <dgm:t>
        <a:bodyPr/>
        <a:lstStyle/>
        <a:p>
          <a:endParaRPr lang="en-US"/>
        </a:p>
      </dgm:t>
    </dgm:pt>
    <dgm:pt modelId="{70CA0C59-CEF7-49AA-A95B-BB665486FE95}" type="sibTrans" cxnId="{447C2ACE-1FEA-48AB-A448-A0C33F966DF1}">
      <dgm:prSet/>
      <dgm:spPr/>
      <dgm:t>
        <a:bodyPr/>
        <a:lstStyle/>
        <a:p>
          <a:endParaRPr lang="en-US"/>
        </a:p>
      </dgm:t>
    </dgm:pt>
    <dgm:pt modelId="{626236E5-BED2-468B-8C24-74D0B3AA54CB}">
      <dgm:prSet phldrT="[Text]" custT="1"/>
      <dgm:spPr/>
      <dgm:t>
        <a:bodyPr/>
        <a:lstStyle/>
        <a:p>
          <a:pPr algn="l"/>
          <a:endParaRPr lang="en-US" sz="2400" dirty="0">
            <a:latin typeface="Arial Rounded MT Bold" panose="020F0704030504030204" pitchFamily="34" charset="0"/>
          </a:endParaRPr>
        </a:p>
      </dgm:t>
    </dgm:pt>
    <dgm:pt modelId="{85C89F6F-DA08-468C-8C30-7529C2DD64D4}" type="parTrans" cxnId="{F212602F-34B8-4D21-96FB-37F99571CB35}">
      <dgm:prSet/>
      <dgm:spPr/>
      <dgm:t>
        <a:bodyPr/>
        <a:lstStyle/>
        <a:p>
          <a:endParaRPr lang="en-US"/>
        </a:p>
      </dgm:t>
    </dgm:pt>
    <dgm:pt modelId="{17B3F131-525E-4720-8AA8-98CAAC4F44CA}" type="sibTrans" cxnId="{F212602F-34B8-4D21-96FB-37F99571CB35}">
      <dgm:prSet/>
      <dgm:spPr/>
      <dgm:t>
        <a:bodyPr/>
        <a:lstStyle/>
        <a:p>
          <a:endParaRPr lang="en-US"/>
        </a:p>
      </dgm:t>
    </dgm:pt>
    <dgm:pt modelId="{BBF5DBD1-2633-409D-A53F-57A4888DE17B}">
      <dgm:prSet phldrT="[Text]" custT="1"/>
      <dgm:spPr/>
      <dgm:t>
        <a:bodyPr/>
        <a:lstStyle/>
        <a:p>
          <a:pPr algn="l"/>
          <a:r>
            <a:rPr lang="en-US" sz="2400" dirty="0" smtClean="0">
              <a:latin typeface="Arial Rounded MT Bold" panose="020F0704030504030204" pitchFamily="34" charset="0"/>
            </a:rPr>
            <a:t>delighted </a:t>
          </a:r>
          <a:r>
            <a:rPr lang="en-US" sz="2400" dirty="0" err="1" smtClean="0">
              <a:latin typeface="Arial Rounded MT Bold" panose="020F0704030504030204" pitchFamily="34" charset="0"/>
            </a:rPr>
            <a:t>buddha</a:t>
          </a:r>
          <a:endParaRPr lang="en-US" sz="2400" dirty="0">
            <a:latin typeface="Arial Rounded MT Bold" panose="020F0704030504030204" pitchFamily="34" charset="0"/>
          </a:endParaRPr>
        </a:p>
      </dgm:t>
    </dgm:pt>
    <dgm:pt modelId="{11C593C3-92C0-475C-823D-9C2539954191}" type="parTrans" cxnId="{C8083D8E-4042-4B5F-BA7F-2B2EE06EA9BB}">
      <dgm:prSet/>
      <dgm:spPr/>
      <dgm:t>
        <a:bodyPr/>
        <a:lstStyle/>
        <a:p>
          <a:endParaRPr lang="en-US"/>
        </a:p>
      </dgm:t>
    </dgm:pt>
    <dgm:pt modelId="{FE4F2C20-5013-4A67-B544-BEBEAF9BC3DF}" type="sibTrans" cxnId="{C8083D8E-4042-4B5F-BA7F-2B2EE06EA9BB}">
      <dgm:prSet/>
      <dgm:spPr/>
      <dgm:t>
        <a:bodyPr/>
        <a:lstStyle/>
        <a:p>
          <a:endParaRPr lang="en-US"/>
        </a:p>
      </dgm:t>
    </dgm:pt>
    <dgm:pt modelId="{10F123D3-341F-4B86-BB4A-C023201DED21}">
      <dgm:prSet phldrT="[Text]" custT="1"/>
      <dgm:spPr/>
      <dgm:t>
        <a:bodyPr/>
        <a:lstStyle/>
        <a:p>
          <a:pPr algn="l"/>
          <a:endParaRPr lang="en-US" sz="2400" dirty="0">
            <a:latin typeface="Arial Rounded MT Bold" panose="020F0704030504030204" pitchFamily="34" charset="0"/>
          </a:endParaRPr>
        </a:p>
      </dgm:t>
    </dgm:pt>
    <dgm:pt modelId="{4A247751-F41C-4D6F-B67E-B23DBA4ED804}" type="parTrans" cxnId="{43F3EA36-9CDF-40F3-A72A-987C2FD29270}">
      <dgm:prSet/>
      <dgm:spPr/>
      <dgm:t>
        <a:bodyPr/>
        <a:lstStyle/>
        <a:p>
          <a:endParaRPr lang="en-US"/>
        </a:p>
      </dgm:t>
    </dgm:pt>
    <dgm:pt modelId="{2C4F35EC-BCB8-43BE-A33B-8B883E97E5B1}" type="sibTrans" cxnId="{43F3EA36-9CDF-40F3-A72A-987C2FD29270}">
      <dgm:prSet/>
      <dgm:spPr/>
      <dgm:t>
        <a:bodyPr/>
        <a:lstStyle/>
        <a:p>
          <a:endParaRPr lang="en-US"/>
        </a:p>
      </dgm:t>
    </dgm:pt>
    <dgm:pt modelId="{8A93BA57-E4FE-4B29-835C-CB235805D0E8}">
      <dgm:prSet phldrT="[Text]" custT="1"/>
      <dgm:spPr/>
      <dgm:t>
        <a:bodyPr/>
        <a:lstStyle/>
        <a:p>
          <a:pPr algn="l"/>
          <a:r>
            <a:rPr lang="en-US" sz="2400" u="sng" dirty="0" smtClean="0">
              <a:solidFill>
                <a:schemeClr val="accent4"/>
              </a:solidFill>
              <a:latin typeface="Arial Rounded MT Bold" panose="020F0704030504030204" pitchFamily="34" charset="0"/>
            </a:rPr>
            <a:t>Narrative art</a:t>
          </a:r>
          <a:endParaRPr lang="en-US" sz="2400" u="sng" dirty="0">
            <a:solidFill>
              <a:schemeClr val="accent4"/>
            </a:solidFill>
            <a:latin typeface="Arial Rounded MT Bold" panose="020F0704030504030204" pitchFamily="34" charset="0"/>
          </a:endParaRPr>
        </a:p>
      </dgm:t>
    </dgm:pt>
    <dgm:pt modelId="{B26DCC25-830E-4949-A970-007198C973C0}" type="parTrans" cxnId="{2F1ECF20-69FF-4C4E-A231-7246AF95B74A}">
      <dgm:prSet/>
      <dgm:spPr/>
      <dgm:t>
        <a:bodyPr/>
        <a:lstStyle/>
        <a:p>
          <a:endParaRPr lang="en-US"/>
        </a:p>
      </dgm:t>
    </dgm:pt>
    <dgm:pt modelId="{7A9C4284-412F-4AA5-8153-34F32124EB6E}" type="sibTrans" cxnId="{2F1ECF20-69FF-4C4E-A231-7246AF95B74A}">
      <dgm:prSet/>
      <dgm:spPr/>
      <dgm:t>
        <a:bodyPr/>
        <a:lstStyle/>
        <a:p>
          <a:endParaRPr lang="en-US"/>
        </a:p>
      </dgm:t>
    </dgm:pt>
    <dgm:pt modelId="{9225005F-B0B2-47A7-982B-394AA07A5CC1}">
      <dgm:prSet phldrT="[Text]" custT="1"/>
      <dgm:spPr/>
      <dgm:t>
        <a:bodyPr/>
        <a:lstStyle/>
        <a:p>
          <a:pPr algn="l"/>
          <a:r>
            <a:rPr lang="en-US" sz="2400" dirty="0" err="1" smtClean="0">
              <a:solidFill>
                <a:schemeClr val="bg1"/>
              </a:solidFill>
              <a:latin typeface="Arial Rounded MT Bold" panose="020F0704030504030204" pitchFamily="34" charset="0"/>
            </a:rPr>
            <a:t>Bearded,mushtaq</a:t>
          </a:r>
          <a:r>
            <a:rPr lang="en-US" sz="2400" dirty="0" smtClean="0">
              <a:solidFill>
                <a:schemeClr val="bg1"/>
              </a:solidFill>
              <a:latin typeface="Arial Rounded MT Bold" panose="020F0704030504030204" pitchFamily="34" charset="0"/>
            </a:rPr>
            <a:t>, eyes-half closed, </a:t>
          </a:r>
          <a:r>
            <a:rPr lang="en-US" sz="2400" dirty="0" err="1" smtClean="0">
              <a:solidFill>
                <a:schemeClr val="bg1"/>
              </a:solidFill>
              <a:latin typeface="Arial Rounded MT Bold" panose="020F0704030504030204" pitchFamily="34" charset="0"/>
            </a:rPr>
            <a:t>propumurance</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weavy</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hair,large</a:t>
          </a:r>
          <a:r>
            <a:rPr lang="en-US" sz="2400" dirty="0" smtClean="0">
              <a:solidFill>
                <a:schemeClr val="bg1"/>
              </a:solidFill>
              <a:latin typeface="Arial Rounded MT Bold" panose="020F0704030504030204" pitchFamily="34" charset="0"/>
            </a:rPr>
            <a:t> </a:t>
          </a:r>
          <a:r>
            <a:rPr lang="en-US" sz="2400" dirty="0" err="1" smtClean="0">
              <a:solidFill>
                <a:schemeClr val="bg1"/>
              </a:solidFill>
              <a:latin typeface="Arial Rounded MT Bold" panose="020F0704030504030204" pitchFamily="34" charset="0"/>
            </a:rPr>
            <a:t>ears,seated</a:t>
          </a:r>
          <a:r>
            <a:rPr lang="en-US" sz="2400" dirty="0" smtClean="0">
              <a:solidFill>
                <a:schemeClr val="bg1"/>
              </a:solidFill>
              <a:latin typeface="Arial Rounded MT Bold" panose="020F0704030504030204" pitchFamily="34" charset="0"/>
            </a:rPr>
            <a:t> in </a:t>
          </a:r>
          <a:r>
            <a:rPr lang="en-US" sz="2400" u="sng" dirty="0" smtClean="0">
              <a:solidFill>
                <a:schemeClr val="bg1"/>
              </a:solidFill>
              <a:latin typeface="Arial Rounded MT Bold" panose="020F0704030504030204" pitchFamily="34" charset="0"/>
            </a:rPr>
            <a:t>‘yogi</a:t>
          </a:r>
          <a:r>
            <a:rPr lang="en-US" sz="2400" dirty="0" smtClean="0">
              <a:solidFill>
                <a:schemeClr val="bg1"/>
              </a:solidFill>
              <a:latin typeface="Arial Rounded MT Bold" panose="020F0704030504030204" pitchFamily="34" charset="0"/>
            </a:rPr>
            <a:t>’ posture</a:t>
          </a:r>
          <a:endParaRPr lang="en-US" sz="2400" dirty="0">
            <a:solidFill>
              <a:schemeClr val="bg1"/>
            </a:solidFill>
            <a:latin typeface="Arial Rounded MT Bold" panose="020F0704030504030204" pitchFamily="34" charset="0"/>
          </a:endParaRPr>
        </a:p>
      </dgm:t>
    </dgm:pt>
    <dgm:pt modelId="{10F11C2E-A036-4BFC-9290-3B5620E422AE}" type="parTrans" cxnId="{64987F48-3711-4F77-9D6F-24507D9B70E4}">
      <dgm:prSet/>
      <dgm:spPr/>
      <dgm:t>
        <a:bodyPr/>
        <a:lstStyle/>
        <a:p>
          <a:endParaRPr lang="en-US"/>
        </a:p>
      </dgm:t>
    </dgm:pt>
    <dgm:pt modelId="{97C6F3B7-5C96-4625-AE79-34C01F960174}" type="sibTrans" cxnId="{64987F48-3711-4F77-9D6F-24507D9B70E4}">
      <dgm:prSet/>
      <dgm:spPr/>
      <dgm:t>
        <a:bodyPr/>
        <a:lstStyle/>
        <a:p>
          <a:endParaRPr lang="en-US"/>
        </a:p>
      </dgm:t>
    </dgm:pt>
    <dgm:pt modelId="{2EC6BF84-8B3A-4A24-B1A6-3312B18B943F}">
      <dgm:prSet phldrT="[Text]" custT="1"/>
      <dgm:spPr/>
      <dgm:t>
        <a:bodyPr/>
        <a:lstStyle/>
        <a:p>
          <a:pPr algn="l"/>
          <a:r>
            <a:rPr lang="en-US" sz="2400" dirty="0" err="1" smtClean="0">
              <a:latin typeface="Arial Rounded MT Bold" panose="020F0704030504030204" pitchFamily="34" charset="0"/>
            </a:rPr>
            <a:t>Masculine,Grace</a:t>
          </a:r>
          <a:r>
            <a:rPr lang="en-US" sz="2400" dirty="0" smtClean="0">
              <a:latin typeface="Arial Rounded MT Bold" panose="020F0704030504030204" pitchFamily="34" charset="0"/>
            </a:rPr>
            <a:t> on the </a:t>
          </a:r>
          <a:r>
            <a:rPr lang="en-US" sz="2400" dirty="0" err="1" smtClean="0">
              <a:latin typeface="Arial Rounded MT Bold" panose="020F0704030504030204" pitchFamily="34" charset="0"/>
            </a:rPr>
            <a:t>face,energetic</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body,tight</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dress,seated</a:t>
          </a:r>
          <a:r>
            <a:rPr lang="en-US" sz="2400" dirty="0" smtClean="0">
              <a:latin typeface="Arial Rounded MT Bold" panose="020F0704030504030204" pitchFamily="34" charset="0"/>
            </a:rPr>
            <a:t> in </a:t>
          </a:r>
          <a:r>
            <a:rPr lang="en-US" sz="2400" u="sng" dirty="0" err="1" smtClean="0">
              <a:latin typeface="Arial Rounded MT Bold" panose="020F0704030504030204" pitchFamily="34" charset="0"/>
            </a:rPr>
            <a:t>padmasana</a:t>
          </a:r>
          <a:r>
            <a:rPr lang="en-US" sz="2400" dirty="0" smtClean="0">
              <a:latin typeface="Arial Rounded MT Bold" panose="020F0704030504030204" pitchFamily="34" charset="0"/>
            </a:rPr>
            <a:t> posture</a:t>
          </a:r>
          <a:endParaRPr lang="en-US" sz="2400" dirty="0">
            <a:latin typeface="Arial Rounded MT Bold" panose="020F0704030504030204" pitchFamily="34" charset="0"/>
          </a:endParaRPr>
        </a:p>
      </dgm:t>
    </dgm:pt>
    <dgm:pt modelId="{BDED632B-28EE-434A-8176-8057CA905E24}" type="parTrans" cxnId="{476CAD47-07B3-4F8D-AB56-D76174A72DD3}">
      <dgm:prSet/>
      <dgm:spPr/>
      <dgm:t>
        <a:bodyPr/>
        <a:lstStyle/>
        <a:p>
          <a:endParaRPr lang="en-US"/>
        </a:p>
      </dgm:t>
    </dgm:pt>
    <dgm:pt modelId="{5AB493E3-9C12-45A6-B836-F46C14E05FDB}" type="sibTrans" cxnId="{476CAD47-07B3-4F8D-AB56-D76174A72DD3}">
      <dgm:prSet/>
      <dgm:spPr/>
      <dgm:t>
        <a:bodyPr/>
        <a:lstStyle/>
        <a:p>
          <a:endParaRPr lang="en-US"/>
        </a:p>
      </dgm:t>
    </dgm:pt>
    <dgm:pt modelId="{5AB917A8-CD73-4D48-97AF-7149B4D30E0A}">
      <dgm:prSet phldrT="[Text]" custT="1"/>
      <dgm:spPr/>
      <dgm:t>
        <a:bodyPr/>
        <a:lstStyle/>
        <a:p>
          <a:pPr algn="l"/>
          <a:r>
            <a:rPr lang="en-US" sz="2400" u="none" dirty="0" smtClean="0">
              <a:solidFill>
                <a:schemeClr val="bg1"/>
              </a:solidFill>
              <a:latin typeface="Arial Rounded MT Bold" panose="020F0704030504030204" pitchFamily="34" charset="0"/>
            </a:rPr>
            <a:t>Depicting themes from </a:t>
          </a:r>
          <a:r>
            <a:rPr lang="en-US" sz="2400" u="none" dirty="0" err="1" smtClean="0">
              <a:solidFill>
                <a:schemeClr val="bg1"/>
              </a:solidFill>
              <a:latin typeface="Arial Rounded MT Bold" panose="020F0704030504030204" pitchFamily="34" charset="0"/>
            </a:rPr>
            <a:t>jataka</a:t>
          </a:r>
          <a:r>
            <a:rPr lang="en-US" sz="2400" u="none" dirty="0" smtClean="0">
              <a:solidFill>
                <a:schemeClr val="bg1"/>
              </a:solidFill>
              <a:latin typeface="Arial Rounded MT Bold" panose="020F0704030504030204" pitchFamily="34" charset="0"/>
            </a:rPr>
            <a:t> </a:t>
          </a:r>
          <a:r>
            <a:rPr lang="en-US" sz="2400" u="none" dirty="0" err="1" smtClean="0">
              <a:solidFill>
                <a:schemeClr val="bg1"/>
              </a:solidFill>
              <a:latin typeface="Arial Rounded MT Bold" panose="020F0704030504030204" pitchFamily="34" charset="0"/>
            </a:rPr>
            <a:t>tales,life</a:t>
          </a:r>
          <a:r>
            <a:rPr lang="en-US" sz="2400" u="none" dirty="0" smtClean="0">
              <a:solidFill>
                <a:schemeClr val="bg1"/>
              </a:solidFill>
              <a:latin typeface="Arial Rounded MT Bold" panose="020F0704030504030204" pitchFamily="34" charset="0"/>
            </a:rPr>
            <a:t> of Buddha</a:t>
          </a:r>
          <a:endParaRPr lang="en-US" sz="2400" u="none" dirty="0">
            <a:solidFill>
              <a:schemeClr val="bg1"/>
            </a:solidFill>
            <a:latin typeface="Arial Rounded MT Bold" panose="020F0704030504030204" pitchFamily="34" charset="0"/>
          </a:endParaRPr>
        </a:p>
      </dgm:t>
    </dgm:pt>
    <dgm:pt modelId="{A2185931-B940-4FB2-A470-F50A6509432C}" type="parTrans" cxnId="{C876EF3E-5874-403F-9514-C7295DC4B136}">
      <dgm:prSet/>
      <dgm:spPr/>
      <dgm:t>
        <a:bodyPr/>
        <a:lstStyle/>
        <a:p>
          <a:endParaRPr lang="en-US"/>
        </a:p>
      </dgm:t>
    </dgm:pt>
    <dgm:pt modelId="{CC0E8773-DF24-4F71-8444-40DFFC5DB7EC}" type="sibTrans" cxnId="{C876EF3E-5874-403F-9514-C7295DC4B136}">
      <dgm:prSet/>
      <dgm:spPr/>
      <dgm:t>
        <a:bodyPr/>
        <a:lstStyle/>
        <a:p>
          <a:endParaRPr lang="en-US"/>
        </a:p>
      </dgm:t>
    </dgm:pt>
    <dgm:pt modelId="{67AA7D1B-C63F-4461-85DC-2C7CDA7081C1}">
      <dgm:prSet phldrT="[Text]" custT="1"/>
      <dgm:spPr/>
      <dgm:t>
        <a:bodyPr/>
        <a:lstStyle/>
        <a:p>
          <a:pPr algn="l"/>
          <a:endParaRPr lang="en-US" sz="2400" u="sng" dirty="0">
            <a:solidFill>
              <a:schemeClr val="accent4"/>
            </a:solidFill>
            <a:latin typeface="Arial Rounded MT Bold" panose="020F0704030504030204" pitchFamily="34" charset="0"/>
          </a:endParaRPr>
        </a:p>
      </dgm:t>
    </dgm:pt>
    <dgm:pt modelId="{E69B67E8-56DD-4383-87D2-12CC6592BF62}" type="parTrans" cxnId="{6C503BFB-75C5-4995-87AF-D82878CDA431}">
      <dgm:prSet/>
      <dgm:spPr/>
      <dgm:t>
        <a:bodyPr/>
        <a:lstStyle/>
        <a:p>
          <a:endParaRPr lang="en-US"/>
        </a:p>
      </dgm:t>
    </dgm:pt>
    <dgm:pt modelId="{7BC287A5-ACC8-4A36-A5E2-9C266DBF054C}" type="sibTrans" cxnId="{6C503BFB-75C5-4995-87AF-D82878CDA431}">
      <dgm:prSet/>
      <dgm:spPr/>
      <dgm:t>
        <a:bodyPr/>
        <a:lstStyle/>
        <a:p>
          <a:endParaRPr lang="en-US"/>
        </a:p>
      </dgm:t>
    </dgm:pt>
    <dgm:pt modelId="{6C55E1C7-8A46-48EF-BE12-5574F86CDC36}">
      <dgm:prSet phldrT="[Text]" custT="1"/>
      <dgm:spPr/>
      <dgm:t>
        <a:bodyPr/>
        <a:lstStyle/>
        <a:p>
          <a:pPr algn="l"/>
          <a:r>
            <a:rPr lang="en-US" sz="2400" dirty="0" smtClean="0">
              <a:latin typeface="Arial Rounded MT Bold" panose="020F0704030504030204" pitchFamily="34" charset="0"/>
            </a:rPr>
            <a:t>Outside influence</a:t>
          </a:r>
          <a:endParaRPr lang="en-US" sz="2400" dirty="0">
            <a:latin typeface="Arial Rounded MT Bold" panose="020F0704030504030204" pitchFamily="34" charset="0"/>
          </a:endParaRPr>
        </a:p>
      </dgm:t>
    </dgm:pt>
    <dgm:pt modelId="{614EA7F4-72F2-48C0-A1A4-8371BF7EEB0C}" type="parTrans" cxnId="{D7BED922-57BE-45B9-88BD-E267751AEA5D}">
      <dgm:prSet/>
      <dgm:spPr/>
      <dgm:t>
        <a:bodyPr/>
        <a:lstStyle/>
        <a:p>
          <a:endParaRPr lang="en-US"/>
        </a:p>
      </dgm:t>
    </dgm:pt>
    <dgm:pt modelId="{8B2724C0-11AC-4DF5-9188-B6710DC80553}" type="sibTrans" cxnId="{D7BED922-57BE-45B9-88BD-E267751AEA5D}">
      <dgm:prSet/>
      <dgm:spPr/>
      <dgm:t>
        <a:bodyPr/>
        <a:lstStyle/>
        <a:p>
          <a:endParaRPr lang="en-US"/>
        </a:p>
      </dgm:t>
    </dgm:pt>
    <dgm:pt modelId="{9054DD74-EAFA-4B49-9B49-77984DCF427B}">
      <dgm:prSet phldrT="[Text]" custT="1"/>
      <dgm:spPr/>
      <dgm:t>
        <a:bodyPr/>
        <a:lstStyle/>
        <a:p>
          <a:pPr algn="l"/>
          <a:r>
            <a:rPr lang="en-US" sz="2400" dirty="0" err="1" smtClean="0">
              <a:latin typeface="Arial Rounded MT Bold" panose="020F0704030504030204" pitchFamily="34" charset="0"/>
            </a:rPr>
            <a:t>Indegeneous</a:t>
          </a:r>
          <a:endParaRPr lang="en-US" sz="2400" dirty="0">
            <a:latin typeface="Arial Rounded MT Bold" panose="020F0704030504030204" pitchFamily="34" charset="0"/>
          </a:endParaRPr>
        </a:p>
      </dgm:t>
    </dgm:pt>
    <dgm:pt modelId="{9E3B0DC5-E7B0-4A7C-ABB3-0E14C9A75BB1}" type="parTrans" cxnId="{2B14CFB9-291B-47DA-93E8-B3CEACDEBB9D}">
      <dgm:prSet/>
      <dgm:spPr/>
      <dgm:t>
        <a:bodyPr/>
        <a:lstStyle/>
        <a:p>
          <a:endParaRPr lang="en-US"/>
        </a:p>
      </dgm:t>
    </dgm:pt>
    <dgm:pt modelId="{CD3321C4-91D5-4BDF-9B2E-38EE9DFECBE2}" type="sibTrans" cxnId="{2B14CFB9-291B-47DA-93E8-B3CEACDEBB9D}">
      <dgm:prSet/>
      <dgm:spPr/>
      <dgm:t>
        <a:bodyPr/>
        <a:lstStyle/>
        <a:p>
          <a:endParaRPr lang="en-US"/>
        </a:p>
      </dgm:t>
    </dgm:pt>
    <dgm:pt modelId="{CB29DBE8-B2E7-4051-8AEF-EAE6CE641089}">
      <dgm:prSet phldrT="[Text]" custT="1"/>
      <dgm:spPr/>
      <dgm:t>
        <a:bodyPr/>
        <a:lstStyle/>
        <a:p>
          <a:pPr algn="l"/>
          <a:r>
            <a:rPr lang="en-US" sz="2400" dirty="0" err="1" smtClean="0">
              <a:latin typeface="Arial Rounded MT Bold" panose="020F0704030504030204" pitchFamily="34" charset="0"/>
            </a:rPr>
            <a:t>Indegeneous</a:t>
          </a:r>
          <a:endParaRPr lang="en-US" sz="2400" dirty="0">
            <a:latin typeface="Arial Rounded MT Bold" panose="020F0704030504030204" pitchFamily="34" charset="0"/>
          </a:endParaRPr>
        </a:p>
      </dgm:t>
    </dgm:pt>
    <dgm:pt modelId="{D135C8EA-2A24-4491-8026-AF8DA0CFBD47}" type="parTrans" cxnId="{C246DC4A-546D-43AC-AA6C-96CEE4FFF5F0}">
      <dgm:prSet/>
      <dgm:spPr/>
      <dgm:t>
        <a:bodyPr/>
        <a:lstStyle/>
        <a:p>
          <a:endParaRPr lang="en-US"/>
        </a:p>
      </dgm:t>
    </dgm:pt>
    <dgm:pt modelId="{2C6D2A6E-D8DC-4570-8DFF-997A4B303990}" type="sibTrans" cxnId="{C246DC4A-546D-43AC-AA6C-96CEE4FFF5F0}">
      <dgm:prSet/>
      <dgm:spPr/>
      <dgm:t>
        <a:bodyPr/>
        <a:lstStyle/>
        <a:p>
          <a:endParaRPr lang="en-US"/>
        </a:p>
      </dgm:t>
    </dgm:pt>
    <dgm:pt modelId="{B2E8B4E1-C398-48F8-A2DE-A8503F183C07}">
      <dgm:prSet phldrT="[Text]" custT="1"/>
      <dgm:spPr/>
      <dgm:t>
        <a:bodyPr/>
        <a:lstStyle/>
        <a:p>
          <a:pPr algn="l"/>
          <a:r>
            <a:rPr lang="en-US" sz="2400" dirty="0" smtClean="0">
              <a:latin typeface="Arial Rounded MT Bold" panose="020F0704030504030204" pitchFamily="34" charset="0"/>
            </a:rPr>
            <a:t>Reminds Apollo</a:t>
          </a:r>
          <a:endParaRPr lang="en-US" sz="2400" dirty="0">
            <a:latin typeface="Arial Rounded MT Bold" panose="020F0704030504030204" pitchFamily="34" charset="0"/>
          </a:endParaRPr>
        </a:p>
      </dgm:t>
    </dgm:pt>
    <dgm:pt modelId="{0F3D6E32-7F7C-456D-A8C2-6AD834F7EF2A}" type="parTrans" cxnId="{658C2CBC-52CE-42FD-AC6C-94DF19248B39}">
      <dgm:prSet/>
      <dgm:spPr/>
    </dgm:pt>
    <dgm:pt modelId="{D05DF3A7-F0DE-4043-88B3-4E52FA1626C6}" type="sibTrans" cxnId="{658C2CBC-52CE-42FD-AC6C-94DF19248B39}">
      <dgm:prSet/>
      <dgm:spPr/>
    </dgm:pt>
    <dgm:pt modelId="{D4661DFA-3D9B-4CBD-8ADD-DBAA7B07BEF9}">
      <dgm:prSet phldrT="[Text]" custT="1"/>
      <dgm:spPr/>
      <dgm:t>
        <a:bodyPr/>
        <a:lstStyle/>
        <a:p>
          <a:pPr algn="l"/>
          <a:r>
            <a:rPr lang="en-US" sz="2400" dirty="0" smtClean="0">
              <a:latin typeface="Arial Rounded MT Bold" panose="020F0704030504030204" pitchFamily="34" charset="0"/>
            </a:rPr>
            <a:t>Reminds </a:t>
          </a:r>
          <a:r>
            <a:rPr lang="en-US" sz="2400" dirty="0" err="1" smtClean="0">
              <a:latin typeface="Arial Rounded MT Bold" panose="020F0704030504030204" pitchFamily="34" charset="0"/>
            </a:rPr>
            <a:t>Yaksha</a:t>
          </a:r>
          <a:endParaRPr lang="en-US" sz="2400" dirty="0">
            <a:latin typeface="Arial Rounded MT Bold" panose="020F0704030504030204" pitchFamily="34" charset="0"/>
          </a:endParaRPr>
        </a:p>
      </dgm:t>
    </dgm:pt>
    <dgm:pt modelId="{845210C2-4160-4D66-BCFD-E3013BB52054}" type="parTrans" cxnId="{57334265-A06D-4D98-A8FB-E697136E355B}">
      <dgm:prSet/>
      <dgm:spPr/>
    </dgm:pt>
    <dgm:pt modelId="{25147904-1F6D-4548-A3F5-A807244D7201}" type="sibTrans" cxnId="{57334265-A06D-4D98-A8FB-E697136E355B}">
      <dgm:prSet/>
      <dgm:spPr/>
    </dgm:pt>
    <dgm:pt modelId="{F3391AB3-D225-4A60-8B34-1AEA9962B661}" type="pres">
      <dgm:prSet presAssocID="{83B2BA09-D509-4258-AC88-19E3409EEFC5}" presName="Name0" presStyleCnt="0">
        <dgm:presLayoutVars>
          <dgm:dir/>
          <dgm:animLvl val="lvl"/>
          <dgm:resizeHandles val="exact"/>
        </dgm:presLayoutVars>
      </dgm:prSet>
      <dgm:spPr/>
      <dgm:t>
        <a:bodyPr/>
        <a:lstStyle/>
        <a:p>
          <a:endParaRPr lang="en-US"/>
        </a:p>
      </dgm:t>
    </dgm:pt>
    <dgm:pt modelId="{73F54525-9BD3-4A0A-B27E-68383E72F1E8}" type="pres">
      <dgm:prSet presAssocID="{DBA98489-2948-4C99-8508-00C2D14DEE38}" presName="composite" presStyleCnt="0"/>
      <dgm:spPr/>
    </dgm:pt>
    <dgm:pt modelId="{C1160A70-F291-4148-A4FD-5801FC70D796}" type="pres">
      <dgm:prSet presAssocID="{DBA98489-2948-4C99-8508-00C2D14DEE38}" presName="parTx" presStyleLbl="alignNode1" presStyleIdx="0" presStyleCnt="3" custFlipVert="1" custScaleX="127563" custScaleY="3768" custLinFactNeighborX="522" custLinFactNeighborY="-2917">
        <dgm:presLayoutVars>
          <dgm:chMax val="0"/>
          <dgm:chPref val="0"/>
          <dgm:bulletEnabled val="1"/>
        </dgm:presLayoutVars>
      </dgm:prSet>
      <dgm:spPr/>
      <dgm:t>
        <a:bodyPr/>
        <a:lstStyle/>
        <a:p>
          <a:endParaRPr lang="en-US"/>
        </a:p>
      </dgm:t>
    </dgm:pt>
    <dgm:pt modelId="{6CD79248-CB06-480C-AA73-2601042EEEC4}" type="pres">
      <dgm:prSet presAssocID="{DBA98489-2948-4C99-8508-00C2D14DEE38}" presName="desTx" presStyleLbl="alignAccFollowNode1" presStyleIdx="0" presStyleCnt="3" custScaleX="128433">
        <dgm:presLayoutVars>
          <dgm:bulletEnabled val="1"/>
        </dgm:presLayoutVars>
      </dgm:prSet>
      <dgm:spPr/>
      <dgm:t>
        <a:bodyPr/>
        <a:lstStyle/>
        <a:p>
          <a:endParaRPr lang="en-US"/>
        </a:p>
      </dgm:t>
    </dgm:pt>
    <dgm:pt modelId="{A955C197-C94C-42A0-AA23-761F7554E91D}" type="pres">
      <dgm:prSet presAssocID="{9657D46E-C406-4DEE-B290-3A52FCC90408}" presName="space" presStyleCnt="0"/>
      <dgm:spPr/>
    </dgm:pt>
    <dgm:pt modelId="{63A24481-B3E9-4E89-8E2C-63F487039116}" type="pres">
      <dgm:prSet presAssocID="{555C52A2-99D8-44F2-A6ED-84E6767F8C5F}" presName="composite" presStyleCnt="0"/>
      <dgm:spPr/>
    </dgm:pt>
    <dgm:pt modelId="{2FFD8697-C020-4D3B-B4CF-2363C2642775}" type="pres">
      <dgm:prSet presAssocID="{555C52A2-99D8-44F2-A6ED-84E6767F8C5F}" presName="parTx" presStyleLbl="alignNode1" presStyleIdx="1" presStyleCnt="3" custScaleX="116210">
        <dgm:presLayoutVars>
          <dgm:chMax val="0"/>
          <dgm:chPref val="0"/>
          <dgm:bulletEnabled val="1"/>
        </dgm:presLayoutVars>
      </dgm:prSet>
      <dgm:spPr/>
      <dgm:t>
        <a:bodyPr/>
        <a:lstStyle/>
        <a:p>
          <a:endParaRPr lang="en-US"/>
        </a:p>
      </dgm:t>
    </dgm:pt>
    <dgm:pt modelId="{4F8FAC95-40B2-461A-9B98-3CE898ACFF4D}" type="pres">
      <dgm:prSet presAssocID="{555C52A2-99D8-44F2-A6ED-84E6767F8C5F}" presName="desTx" presStyleLbl="alignAccFollowNode1" presStyleIdx="1" presStyleCnt="3" custScaleX="115958" custLinFactNeighborX="-3657" custLinFactNeighborY="-7063">
        <dgm:presLayoutVars>
          <dgm:bulletEnabled val="1"/>
        </dgm:presLayoutVars>
      </dgm:prSet>
      <dgm:spPr/>
      <dgm:t>
        <a:bodyPr/>
        <a:lstStyle/>
        <a:p>
          <a:endParaRPr lang="en-US"/>
        </a:p>
      </dgm:t>
    </dgm:pt>
    <dgm:pt modelId="{C80E93F4-BCAC-406D-87A8-19ADD1F63835}" type="pres">
      <dgm:prSet presAssocID="{4A126328-28C5-475A-A598-4738568F4854}" presName="space" presStyleCnt="0"/>
      <dgm:spPr/>
    </dgm:pt>
    <dgm:pt modelId="{11765C7D-E37B-4272-BEF4-D01225439C5D}" type="pres">
      <dgm:prSet presAssocID="{28C816A4-0806-4226-B8C9-43D9B8E9938B}" presName="composite" presStyleCnt="0"/>
      <dgm:spPr/>
    </dgm:pt>
    <dgm:pt modelId="{0EA786F2-F371-4CF0-976F-C5C989E888E1}" type="pres">
      <dgm:prSet presAssocID="{28C816A4-0806-4226-B8C9-43D9B8E9938B}" presName="parTx" presStyleLbl="alignNode1" presStyleIdx="2" presStyleCnt="3" custScaleX="112485">
        <dgm:presLayoutVars>
          <dgm:chMax val="0"/>
          <dgm:chPref val="0"/>
          <dgm:bulletEnabled val="1"/>
        </dgm:presLayoutVars>
      </dgm:prSet>
      <dgm:spPr/>
      <dgm:t>
        <a:bodyPr/>
        <a:lstStyle/>
        <a:p>
          <a:endParaRPr lang="en-US"/>
        </a:p>
      </dgm:t>
    </dgm:pt>
    <dgm:pt modelId="{59AE02BD-20DC-4033-842F-BA2992CBE6C8}" type="pres">
      <dgm:prSet presAssocID="{28C816A4-0806-4226-B8C9-43D9B8E9938B}" presName="desTx" presStyleLbl="alignAccFollowNode1" presStyleIdx="2" presStyleCnt="3" custScaleX="112812">
        <dgm:presLayoutVars>
          <dgm:bulletEnabled val="1"/>
        </dgm:presLayoutVars>
      </dgm:prSet>
      <dgm:spPr/>
      <dgm:t>
        <a:bodyPr/>
        <a:lstStyle/>
        <a:p>
          <a:endParaRPr lang="en-US"/>
        </a:p>
      </dgm:t>
    </dgm:pt>
  </dgm:ptLst>
  <dgm:cxnLst>
    <dgm:cxn modelId="{43F3EA36-9CDF-40F3-A72A-987C2FD29270}" srcId="{555C52A2-99D8-44F2-A6ED-84E6767F8C5F}" destId="{10F123D3-341F-4B86-BB4A-C023201DED21}" srcOrd="7" destOrd="0" parTransId="{4A247751-F41C-4D6F-B67E-B23DBA4ED804}" sibTransId="{2C4F35EC-BCB8-43BE-A33B-8B883E97E5B1}"/>
    <dgm:cxn modelId="{42DDAEE7-A4C2-4641-BF62-06F88F84CF66}" type="presOf" srcId="{DBA98489-2948-4C99-8508-00C2D14DEE38}" destId="{C1160A70-F291-4148-A4FD-5801FC70D796}" srcOrd="0" destOrd="0" presId="urn:microsoft.com/office/officeart/2005/8/layout/hList1"/>
    <dgm:cxn modelId="{7BBF29A1-E373-41E0-A18B-1C6AE6711A67}" srcId="{555C52A2-99D8-44F2-A6ED-84E6767F8C5F}" destId="{1358C593-9094-4FEB-A827-A2E941FFE2A0}" srcOrd="3" destOrd="0" parTransId="{6239F46E-6268-4424-A64A-A514316A71E0}" sibTransId="{40E34655-A0AA-4F53-B80B-20AE844D9BBB}"/>
    <dgm:cxn modelId="{218A8225-2EF2-4F24-A568-57416604457D}" srcId="{28C816A4-0806-4226-B8C9-43D9B8E9938B}" destId="{DB1FB26C-B61A-49D9-8A68-9ADB98DD2117}" srcOrd="0" destOrd="0" parTransId="{28F1ACDC-A66C-4D72-9EEE-E2C55D88C9A0}" sibTransId="{FC2AB6FE-AB40-4B36-A546-8001651C5440}"/>
    <dgm:cxn modelId="{DE0AF979-3EC1-4C0C-AF74-2029B7AC90B1}" type="presOf" srcId="{262776AB-4D7C-4D50-815F-1CB9BDDE7C90}" destId="{59AE02BD-20DC-4033-842F-BA2992CBE6C8}" srcOrd="0" destOrd="11" presId="urn:microsoft.com/office/officeart/2005/8/layout/hList1"/>
    <dgm:cxn modelId="{2039A315-9606-4C01-90BC-B87998E59C6E}" type="presOf" srcId="{1DEC63B7-B3AC-4B6B-A31E-BB7C919A2658}" destId="{59AE02BD-20DC-4033-842F-BA2992CBE6C8}" srcOrd="0" destOrd="4" presId="urn:microsoft.com/office/officeart/2005/8/layout/hList1"/>
    <dgm:cxn modelId="{FABD3540-11F7-4D66-86A3-38738FE03440}" type="presOf" srcId="{DE3EF7FA-A238-4636-AE7A-4D500E4FC16C}" destId="{6CD79248-CB06-480C-AA73-2601042EEEC4}" srcOrd="0" destOrd="0" presId="urn:microsoft.com/office/officeart/2005/8/layout/hList1"/>
    <dgm:cxn modelId="{4FB6BA77-7912-4CBE-94E7-2B7A30825187}" srcId="{28C816A4-0806-4226-B8C9-43D9B8E9938B}" destId="{E56B16C0-4BFD-4F8F-B3EA-9C0E2542C92F}" srcOrd="6" destOrd="0" parTransId="{0AD55DDE-69AA-4AE5-A924-FEBAB32A4144}" sibTransId="{82717228-4693-4283-86A9-B9D205634D1C}"/>
    <dgm:cxn modelId="{2FA3B45D-D79B-43C6-94BC-98239EBFFD0A}" type="presOf" srcId="{2249D832-E3FC-4064-9C2E-AD8934833FE3}" destId="{6CD79248-CB06-480C-AA73-2601042EEEC4}" srcOrd="0" destOrd="2" presId="urn:microsoft.com/office/officeart/2005/8/layout/hList1"/>
    <dgm:cxn modelId="{6AFA3C99-A4E9-4FC5-9AAF-909FEA549A3B}" type="presOf" srcId="{95565331-0E85-45E6-ACEE-4A56664262EA}" destId="{4F8FAC95-40B2-461A-9B98-3CE898ACFF4D}" srcOrd="0" destOrd="5" presId="urn:microsoft.com/office/officeart/2005/8/layout/hList1"/>
    <dgm:cxn modelId="{0342628E-CFAD-4F43-850D-8C98BA9E22BA}" srcId="{555C52A2-99D8-44F2-A6ED-84E6767F8C5F}" destId="{4EEB73AD-008E-45D5-A707-564AA37028D9}" srcOrd="4" destOrd="0" parTransId="{250CC027-F2F6-4E5F-B1F2-0FA996C534A9}" sibTransId="{81D74766-D5A5-4E4D-8842-118B4CD3163D}"/>
    <dgm:cxn modelId="{B8E93380-C715-4F73-90E8-017686BA66C0}" type="presOf" srcId="{1358C593-9094-4FEB-A827-A2E941FFE2A0}" destId="{4F8FAC95-40B2-461A-9B98-3CE898ACFF4D}" srcOrd="0" destOrd="3" presId="urn:microsoft.com/office/officeart/2005/8/layout/hList1"/>
    <dgm:cxn modelId="{E861326A-8780-444A-B392-DE11D489F40F}" srcId="{83B2BA09-D509-4258-AC88-19E3409EEFC5}" destId="{555C52A2-99D8-44F2-A6ED-84E6767F8C5F}" srcOrd="1" destOrd="0" parTransId="{EDCF753D-9D55-4724-ACFF-FE2B96CDB002}" sibTransId="{4A126328-28C5-475A-A598-4738568F4854}"/>
    <dgm:cxn modelId="{A14AFC75-ADD8-4BF1-ABB9-08DBC9B648F5}" type="presOf" srcId="{E56B16C0-4BFD-4F8F-B3EA-9C0E2542C92F}" destId="{59AE02BD-20DC-4033-842F-BA2992CBE6C8}" srcOrd="0" destOrd="6" presId="urn:microsoft.com/office/officeart/2005/8/layout/hList1"/>
    <dgm:cxn modelId="{E2DF2E5D-EB55-4E91-8712-EAFEC153EA2B}" type="presOf" srcId="{9225005F-B0B2-47A7-982B-394AA07A5CC1}" destId="{6CD79248-CB06-480C-AA73-2601042EEEC4}" srcOrd="0" destOrd="10" presId="urn:microsoft.com/office/officeart/2005/8/layout/hList1"/>
    <dgm:cxn modelId="{E5121F10-B841-4980-BE17-64FCFBED7DA9}" srcId="{28C816A4-0806-4226-B8C9-43D9B8E9938B}" destId="{D2D69D30-45A8-496C-AA71-7DA665B042B6}" srcOrd="10" destOrd="0" parTransId="{9763866E-6AFF-4021-B698-AB254A0D04CB}" sibTransId="{0D468723-EFBE-465A-9993-84FD2144FC94}"/>
    <dgm:cxn modelId="{D7BED922-57BE-45B9-88BD-E267751AEA5D}" srcId="{DBA98489-2948-4C99-8508-00C2D14DEE38}" destId="{6C55E1C7-8A46-48EF-BE12-5574F86CDC36}" srcOrd="1" destOrd="0" parTransId="{614EA7F4-72F2-48C0-A1A4-8371BF7EEB0C}" sibTransId="{8B2724C0-11AC-4DF5-9188-B6710DC80553}"/>
    <dgm:cxn modelId="{476CAD47-07B3-4F8D-AB56-D76174A72DD3}" srcId="{555C52A2-99D8-44F2-A6ED-84E6767F8C5F}" destId="{2EC6BF84-8B3A-4A24-B1A6-3312B18B943F}" srcOrd="10" destOrd="0" parTransId="{BDED632B-28EE-434A-8176-8057CA905E24}" sibTransId="{5AB493E3-9C12-45A6-B836-F46C14E05FDB}"/>
    <dgm:cxn modelId="{80C541FE-F48A-4C4B-A537-DEB9F65AD63F}" srcId="{28C816A4-0806-4226-B8C9-43D9B8E9938B}" destId="{262776AB-4D7C-4D50-815F-1CB9BDDE7C90}" srcOrd="11" destOrd="0" parTransId="{2BD76AC5-86A7-4055-A14C-5E4DF0D56F62}" sibTransId="{E8E92793-312F-40F7-87AE-777A63ED5979}"/>
    <dgm:cxn modelId="{CFDDC3EB-328C-4377-8701-5FFD88DDB736}" type="presOf" srcId="{8A93BA57-E4FE-4B29-835C-CB235805D0E8}" destId="{59AE02BD-20DC-4033-842F-BA2992CBE6C8}" srcOrd="0" destOrd="7" presId="urn:microsoft.com/office/officeart/2005/8/layout/hList1"/>
    <dgm:cxn modelId="{CD997BFE-3C5B-46BD-BFC1-08A123ED98CF}" srcId="{555C52A2-99D8-44F2-A6ED-84E6767F8C5F}" destId="{95565331-0E85-45E6-ACEE-4A56664262EA}" srcOrd="5" destOrd="0" parTransId="{0B9FDA19-4F6F-4FD6-B731-842924F425EB}" sibTransId="{00D13651-5C84-44A7-9A76-E48148475487}"/>
    <dgm:cxn modelId="{03171E0D-544D-43C6-83FB-548FDD59EF3E}" type="presOf" srcId="{83B2BA09-D509-4258-AC88-19E3409EEFC5}" destId="{F3391AB3-D225-4A60-8B34-1AEA9962B661}" srcOrd="0" destOrd="0" presId="urn:microsoft.com/office/officeart/2005/8/layout/hList1"/>
    <dgm:cxn modelId="{8DC927FC-CC7C-49FA-8FDE-9D786184BF12}" type="presOf" srcId="{FED21087-DC69-49BD-A8E5-CAC7C5C129E2}" destId="{4F8FAC95-40B2-461A-9B98-3CE898ACFF4D}" srcOrd="0" destOrd="0" presId="urn:microsoft.com/office/officeart/2005/8/layout/hList1"/>
    <dgm:cxn modelId="{25040BC7-4A3B-471F-95EC-12178FE60FB1}" type="presOf" srcId="{D4661DFA-3D9B-4CBD-8ADD-DBAA7B07BEF9}" destId="{4F8FAC95-40B2-461A-9B98-3CE898ACFF4D}" srcOrd="0" destOrd="9" presId="urn:microsoft.com/office/officeart/2005/8/layout/hList1"/>
    <dgm:cxn modelId="{7B970C48-010C-4A6C-A435-9FCE5F7CB2D5}" srcId="{DBA98489-2948-4C99-8508-00C2D14DEE38}" destId="{311523B2-FD7D-4113-9A6B-46E166C69E97}" srcOrd="6" destOrd="0" parTransId="{9AA2ECAB-11C5-4D2D-9213-C58E009831E1}" sibTransId="{90D254CC-B4AB-45BA-B7B4-B742B844C800}"/>
    <dgm:cxn modelId="{5B3C8E03-7474-4057-B72C-2618A75CA76B}" srcId="{28C816A4-0806-4226-B8C9-43D9B8E9938B}" destId="{7F33AACE-E253-4C8C-8092-13AE3F86581A}" srcOrd="12" destOrd="0" parTransId="{3902893B-8D80-4791-8536-581CA271ED00}" sibTransId="{C7D605A6-DA7D-479F-BD07-1BC4FF0456F4}"/>
    <dgm:cxn modelId="{F212602F-34B8-4D21-96FB-37F99571CB35}" srcId="{DBA98489-2948-4C99-8508-00C2D14DEE38}" destId="{626236E5-BED2-468B-8C24-74D0B3AA54CB}" srcOrd="7" destOrd="0" parTransId="{85C89F6F-DA08-468C-8C30-7529C2DD64D4}" sibTransId="{17B3F131-525E-4720-8AA8-98CAAC4F44CA}"/>
    <dgm:cxn modelId="{2B14CFB9-291B-47DA-93E8-B3CEACDEBB9D}" srcId="{555C52A2-99D8-44F2-A6ED-84E6767F8C5F}" destId="{9054DD74-EAFA-4B49-9B49-77984DCF427B}" srcOrd="1" destOrd="0" parTransId="{9E3B0DC5-E7B0-4A7C-ABB3-0E14C9A75BB1}" sibTransId="{CD3321C4-91D5-4BDF-9B2E-38EE9DFECBE2}"/>
    <dgm:cxn modelId="{CF1CCCAB-B682-48DE-98C1-989D4C431F9F}" srcId="{28C816A4-0806-4226-B8C9-43D9B8E9938B}" destId="{9A769E9D-605E-437A-AFFB-BC2555F21F2E}" srcOrd="3" destOrd="0" parTransId="{1AAF798D-7B2E-4C44-A708-54372222CD64}" sibTransId="{71FDD8D7-91BE-42FF-8C78-B1FCB6106C64}"/>
    <dgm:cxn modelId="{C8083D8E-4042-4B5F-BA7F-2B2EE06EA9BB}" srcId="{555C52A2-99D8-44F2-A6ED-84E6767F8C5F}" destId="{BBF5DBD1-2633-409D-A53F-57A4888DE17B}" srcOrd="8" destOrd="0" parTransId="{11C593C3-92C0-475C-823D-9C2539954191}" sibTransId="{FE4F2C20-5013-4A67-B544-BEBEAF9BC3DF}"/>
    <dgm:cxn modelId="{13317FCF-6B21-4C75-8C39-87CD5E03E643}" type="presOf" srcId="{311523B2-FD7D-4113-9A6B-46E166C69E97}" destId="{6CD79248-CB06-480C-AA73-2601042EEEC4}" srcOrd="0" destOrd="6" presId="urn:microsoft.com/office/officeart/2005/8/layout/hList1"/>
    <dgm:cxn modelId="{9F43E4D3-A501-4397-8EA9-1721254D9CC0}" srcId="{555C52A2-99D8-44F2-A6ED-84E6767F8C5F}" destId="{A2E717E6-FFA3-424B-A312-7BBDC8AFE758}" srcOrd="2" destOrd="0" parTransId="{A40A593F-AD8D-4C92-87B7-E0E04DB30ABC}" sibTransId="{3D130E08-6796-47A2-8389-C4E0132357C2}"/>
    <dgm:cxn modelId="{57334265-A06D-4D98-A8FB-E697136E355B}" srcId="{555C52A2-99D8-44F2-A6ED-84E6767F8C5F}" destId="{D4661DFA-3D9B-4CBD-8ADD-DBAA7B07BEF9}" srcOrd="9" destOrd="0" parTransId="{845210C2-4160-4D66-BCFD-E3013BB52054}" sibTransId="{25147904-1F6D-4548-A3F5-A807244D7201}"/>
    <dgm:cxn modelId="{B5CC6798-AB67-44D6-B8BB-FC053C47AF50}" type="presOf" srcId="{CB29DBE8-B2E7-4051-8AEF-EAE6CE641089}" destId="{59AE02BD-20DC-4033-842F-BA2992CBE6C8}" srcOrd="0" destOrd="1" presId="urn:microsoft.com/office/officeart/2005/8/layout/hList1"/>
    <dgm:cxn modelId="{7E3B4345-EDD8-44BF-A65E-E96DB24ECAAF}" srcId="{DBA98489-2948-4C99-8508-00C2D14DEE38}" destId="{DE3EF7FA-A238-4636-AE7A-4D500E4FC16C}" srcOrd="0" destOrd="0" parTransId="{64B7D87B-5018-4C83-A16A-71BB49B4F564}" sibTransId="{594A1B30-CD03-4D54-83BE-ABC29EE7A503}"/>
    <dgm:cxn modelId="{EF0E5E9C-21AB-461F-959A-6672A395FA59}" type="presOf" srcId="{5AB917A8-CD73-4D48-97AF-7149B4D30E0A}" destId="{59AE02BD-20DC-4033-842F-BA2992CBE6C8}" srcOrd="0" destOrd="9" presId="urn:microsoft.com/office/officeart/2005/8/layout/hList1"/>
    <dgm:cxn modelId="{2F1ECF20-69FF-4C4E-A231-7246AF95B74A}" srcId="{28C816A4-0806-4226-B8C9-43D9B8E9938B}" destId="{8A93BA57-E4FE-4B29-835C-CB235805D0E8}" srcOrd="7" destOrd="0" parTransId="{B26DCC25-830E-4949-A970-007198C973C0}" sibTransId="{7A9C4284-412F-4AA5-8153-34F32124EB6E}"/>
    <dgm:cxn modelId="{115C9E54-AC23-40B9-A098-E74EE7FCBD46}" type="presOf" srcId="{4EEB73AD-008E-45D5-A707-564AA37028D9}" destId="{4F8FAC95-40B2-461A-9B98-3CE898ACFF4D}" srcOrd="0" destOrd="4" presId="urn:microsoft.com/office/officeart/2005/8/layout/hList1"/>
    <dgm:cxn modelId="{18EA4F61-09FD-4475-BD9D-BCFDD444186D}" type="presOf" srcId="{9054DD74-EAFA-4B49-9B49-77984DCF427B}" destId="{4F8FAC95-40B2-461A-9B98-3CE898ACFF4D}" srcOrd="0" destOrd="1" presId="urn:microsoft.com/office/officeart/2005/8/layout/hList1"/>
    <dgm:cxn modelId="{64987F48-3711-4F77-9D6F-24507D9B70E4}" srcId="{DBA98489-2948-4C99-8508-00C2D14DEE38}" destId="{9225005F-B0B2-47A7-982B-394AA07A5CC1}" srcOrd="10" destOrd="0" parTransId="{10F11C2E-A036-4BFC-9290-3B5620E422AE}" sibTransId="{97C6F3B7-5C96-4625-AE79-34C01F960174}"/>
    <dgm:cxn modelId="{9215A10A-E4F8-4B00-A03C-544A1BF67FC1}" type="presOf" srcId="{33294D4D-9DB8-4EF5-AE7B-DA7BEE97FE46}" destId="{4F8FAC95-40B2-461A-9B98-3CE898ACFF4D}" srcOrd="0" destOrd="6" presId="urn:microsoft.com/office/officeart/2005/8/layout/hList1"/>
    <dgm:cxn modelId="{B6A63155-DF33-44C9-BFE8-953F310FBF7F}" srcId="{555C52A2-99D8-44F2-A6ED-84E6767F8C5F}" destId="{FED21087-DC69-49BD-A8E5-CAC7C5C129E2}" srcOrd="0" destOrd="0" parTransId="{80FF4DB3-D5CC-4B8B-9529-7D401BDBB0F8}" sibTransId="{C8BA44F0-201A-4E92-ADDA-8927C951EE58}"/>
    <dgm:cxn modelId="{1C39697A-AB3D-4484-9C2E-C6418BBA2861}" srcId="{28C816A4-0806-4226-B8C9-43D9B8E9938B}" destId="{1DEC63B7-B3AC-4B6B-A31E-BB7C919A2658}" srcOrd="4" destOrd="0" parTransId="{D2EEE38E-5E35-4E1D-A17F-030CB416D31A}" sibTransId="{0933F1AD-8A3A-4ABA-8265-942B5B166819}"/>
    <dgm:cxn modelId="{9A375224-FA75-416D-BC0C-95DE6EC3708F}" type="presOf" srcId="{A2E717E6-FFA3-424B-A312-7BBDC8AFE758}" destId="{4F8FAC95-40B2-461A-9B98-3CE898ACFF4D}" srcOrd="0" destOrd="2" presId="urn:microsoft.com/office/officeart/2005/8/layout/hList1"/>
    <dgm:cxn modelId="{18D286DC-E645-4748-83BE-C8BC22FE4609}" type="presOf" srcId="{28C816A4-0806-4226-B8C9-43D9B8E9938B}" destId="{0EA786F2-F371-4CF0-976F-C5C989E888E1}" srcOrd="0" destOrd="0" presId="urn:microsoft.com/office/officeart/2005/8/layout/hList1"/>
    <dgm:cxn modelId="{E147DE98-A296-4FEF-ABEF-FEEBA8C80549}" srcId="{DBA98489-2948-4C99-8508-00C2D14DEE38}" destId="{2249D832-E3FC-4064-9C2E-AD8934833FE3}" srcOrd="2" destOrd="0" parTransId="{B43A3C6B-A482-4686-9ABE-82BC504B6672}" sibTransId="{0814CC9E-CF84-4EA4-9C48-438F83D41CE8}"/>
    <dgm:cxn modelId="{658C2CBC-52CE-42FD-AC6C-94DF19248B39}" srcId="{DBA98489-2948-4C99-8508-00C2D14DEE38}" destId="{B2E8B4E1-C398-48F8-A2DE-A8503F183C07}" srcOrd="9" destOrd="0" parTransId="{0F3D6E32-7F7C-456D-A8C2-6AD834F7EF2A}" sibTransId="{D05DF3A7-F0DE-4043-88B3-4E52FA1626C6}"/>
    <dgm:cxn modelId="{F7A80FA2-54DB-4012-8DE8-EEC2820F28E1}" type="presOf" srcId="{C58CEA5D-B2EA-4D13-BA33-3E972F74063B}" destId="{6CD79248-CB06-480C-AA73-2601042EEEC4}" srcOrd="0" destOrd="5" presId="urn:microsoft.com/office/officeart/2005/8/layout/hList1"/>
    <dgm:cxn modelId="{A9954116-6D9F-4114-962F-040CF9884991}" type="presOf" srcId="{BBF5DBD1-2633-409D-A53F-57A4888DE17B}" destId="{4F8FAC95-40B2-461A-9B98-3CE898ACFF4D}" srcOrd="0" destOrd="8" presId="urn:microsoft.com/office/officeart/2005/8/layout/hList1"/>
    <dgm:cxn modelId="{447C2ACE-1FEA-48AB-A448-A0C33F966DF1}" srcId="{DBA98489-2948-4C99-8508-00C2D14DEE38}" destId="{CE1532A2-D19B-4032-AC26-484996DCB65C}" srcOrd="8" destOrd="0" parTransId="{D8558706-8B6B-4B62-9A58-B0B74CB971C2}" sibTransId="{70CA0C59-CEF7-49AA-A95B-BB665486FE95}"/>
    <dgm:cxn modelId="{113E42AC-4637-42EB-AE03-55F66029202F}" srcId="{DBA98489-2948-4C99-8508-00C2D14DEE38}" destId="{8455C7BC-6EFC-43FD-892D-7BB0BDC60B76}" srcOrd="3" destOrd="0" parTransId="{F9C1F679-9C15-4BD8-AF18-7E71BA1EFD9C}" sibTransId="{DDD9F919-8948-4D90-9822-D65997D432CC}"/>
    <dgm:cxn modelId="{72CEB542-2B55-4B4F-9694-8F114ECB5A1A}" srcId="{DBA98489-2948-4C99-8508-00C2D14DEE38}" destId="{62B96C5F-4ADD-4C55-800D-B1F0AF68D429}" srcOrd="4" destOrd="0" parTransId="{69A91263-6E54-4223-878E-A292463E85CE}" sibTransId="{6E9F5046-4CAA-4D16-8194-E89F40E543FE}"/>
    <dgm:cxn modelId="{CA17A974-BB35-4FAA-A57C-829E65FF6CF2}" type="presOf" srcId="{555C52A2-99D8-44F2-A6ED-84E6767F8C5F}" destId="{2FFD8697-C020-4D3B-B4CF-2363C2642775}" srcOrd="0" destOrd="0" presId="urn:microsoft.com/office/officeart/2005/8/layout/hList1"/>
    <dgm:cxn modelId="{9CC9CCC0-C1B1-4B27-B0E9-548B5389344F}" srcId="{28C816A4-0806-4226-B8C9-43D9B8E9938B}" destId="{C64375EC-0DA9-4A35-B443-A257DB7E253F}" srcOrd="5" destOrd="0" parTransId="{F6FF9FDD-BF80-4A0D-B85A-91797105ACE9}" sibTransId="{14540187-56DB-4960-A7BB-91FB8DC3AEA8}"/>
    <dgm:cxn modelId="{D2497063-C580-4948-B553-494A617F7C9B}" type="presOf" srcId="{D2D69D30-45A8-496C-AA71-7DA665B042B6}" destId="{59AE02BD-20DC-4033-842F-BA2992CBE6C8}" srcOrd="0" destOrd="10" presId="urn:microsoft.com/office/officeart/2005/8/layout/hList1"/>
    <dgm:cxn modelId="{18963F83-3D75-4FF8-A3D5-0175543DCD1E}" srcId="{83B2BA09-D509-4258-AC88-19E3409EEFC5}" destId="{DBA98489-2948-4C99-8508-00C2D14DEE38}" srcOrd="0" destOrd="0" parTransId="{D86B8680-1D98-41FE-BA0A-D6A422C906DC}" sibTransId="{9657D46E-C406-4DEE-B290-3A52FCC90408}"/>
    <dgm:cxn modelId="{0E272CBF-7778-438A-A3F3-2A57543A19A7}" type="presOf" srcId="{B2E8B4E1-C398-48F8-A2DE-A8503F183C07}" destId="{6CD79248-CB06-480C-AA73-2601042EEEC4}" srcOrd="0" destOrd="9" presId="urn:microsoft.com/office/officeart/2005/8/layout/hList1"/>
    <dgm:cxn modelId="{4A72897D-45EF-4252-9CCB-655538C671CF}" type="presOf" srcId="{67AA7D1B-C63F-4461-85DC-2C7CDA7081C1}" destId="{59AE02BD-20DC-4033-842F-BA2992CBE6C8}" srcOrd="0" destOrd="8" presId="urn:microsoft.com/office/officeart/2005/8/layout/hList1"/>
    <dgm:cxn modelId="{B9307530-10D7-409D-9DBC-2C402C2C8247}" srcId="{83B2BA09-D509-4258-AC88-19E3409EEFC5}" destId="{28C816A4-0806-4226-B8C9-43D9B8E9938B}" srcOrd="2" destOrd="0" parTransId="{4AFBEDC9-521F-426F-8905-3B3DA28EBF1A}" sibTransId="{5D37268B-E7E9-4205-A6F5-4D9CE52D1296}"/>
    <dgm:cxn modelId="{7A9D8939-83EC-48BD-BBDF-0D28CE6C1B7A}" type="presOf" srcId="{10F123D3-341F-4B86-BB4A-C023201DED21}" destId="{4F8FAC95-40B2-461A-9B98-3CE898ACFF4D}" srcOrd="0" destOrd="7" presId="urn:microsoft.com/office/officeart/2005/8/layout/hList1"/>
    <dgm:cxn modelId="{0F8683DF-8255-45AC-938F-AB793DC14CA6}" type="presOf" srcId="{9A769E9D-605E-437A-AFFB-BC2555F21F2E}" destId="{59AE02BD-20DC-4033-842F-BA2992CBE6C8}" srcOrd="0" destOrd="3" presId="urn:microsoft.com/office/officeart/2005/8/layout/hList1"/>
    <dgm:cxn modelId="{6C503BFB-75C5-4995-87AF-D82878CDA431}" srcId="{28C816A4-0806-4226-B8C9-43D9B8E9938B}" destId="{67AA7D1B-C63F-4461-85DC-2C7CDA7081C1}" srcOrd="8" destOrd="0" parTransId="{E69B67E8-56DD-4383-87D2-12CC6592BF62}" sibTransId="{7BC287A5-ACC8-4A36-A5E2-9C266DBF054C}"/>
    <dgm:cxn modelId="{80904EA8-E7CF-4A30-8C6E-52D4A8A7093E}" srcId="{28C816A4-0806-4226-B8C9-43D9B8E9938B}" destId="{68A324A6-D9B7-44C0-857D-6AD3F0432D6B}" srcOrd="2" destOrd="0" parTransId="{219C76E7-E1FC-4292-8D9C-E64AD3D58635}" sibTransId="{659EA470-40FD-4058-A6DA-16E96A96E72C}"/>
    <dgm:cxn modelId="{4B5B3C15-BAE5-4BA2-A103-272213D80909}" type="presOf" srcId="{6C55E1C7-8A46-48EF-BE12-5574F86CDC36}" destId="{6CD79248-CB06-480C-AA73-2601042EEEC4}" srcOrd="0" destOrd="1" presId="urn:microsoft.com/office/officeart/2005/8/layout/hList1"/>
    <dgm:cxn modelId="{44E75155-29B5-4074-B7D6-77DAABBF29CE}" type="presOf" srcId="{8455C7BC-6EFC-43FD-892D-7BB0BDC60B76}" destId="{6CD79248-CB06-480C-AA73-2601042EEEC4}" srcOrd="0" destOrd="3" presId="urn:microsoft.com/office/officeart/2005/8/layout/hList1"/>
    <dgm:cxn modelId="{C246DC4A-546D-43AC-AA6C-96CEE4FFF5F0}" srcId="{28C816A4-0806-4226-B8C9-43D9B8E9938B}" destId="{CB29DBE8-B2E7-4051-8AEF-EAE6CE641089}" srcOrd="1" destOrd="0" parTransId="{D135C8EA-2A24-4491-8026-AF8DA0CFBD47}" sibTransId="{2C6D2A6E-D8DC-4570-8DFF-997A4B303990}"/>
    <dgm:cxn modelId="{605C44D4-5C07-4052-9CAE-A8ACE425493D}" type="presOf" srcId="{62B96C5F-4ADD-4C55-800D-B1F0AF68D429}" destId="{6CD79248-CB06-480C-AA73-2601042EEEC4}" srcOrd="0" destOrd="4" presId="urn:microsoft.com/office/officeart/2005/8/layout/hList1"/>
    <dgm:cxn modelId="{25E020EF-4113-4214-A3C0-D89DEDF1C57F}" type="presOf" srcId="{CE1532A2-D19B-4032-AC26-484996DCB65C}" destId="{6CD79248-CB06-480C-AA73-2601042EEEC4}" srcOrd="0" destOrd="8" presId="urn:microsoft.com/office/officeart/2005/8/layout/hList1"/>
    <dgm:cxn modelId="{F8627DEF-4293-4857-8706-3D6D50687C23}" srcId="{555C52A2-99D8-44F2-A6ED-84E6767F8C5F}" destId="{33294D4D-9DB8-4EF5-AE7B-DA7BEE97FE46}" srcOrd="6" destOrd="0" parTransId="{5F764CA5-C212-4619-83ED-CBA77F0B6C50}" sibTransId="{DDEB6765-6337-43BF-8218-F8F8CF8FCE47}"/>
    <dgm:cxn modelId="{B64B852D-2DAB-416E-A868-742DF1524BD5}" type="presOf" srcId="{626236E5-BED2-468B-8C24-74D0B3AA54CB}" destId="{6CD79248-CB06-480C-AA73-2601042EEEC4}" srcOrd="0" destOrd="7" presId="urn:microsoft.com/office/officeart/2005/8/layout/hList1"/>
    <dgm:cxn modelId="{7E49E410-26CE-4A7D-B1C5-EE1E1D5EF147}" type="presOf" srcId="{2EC6BF84-8B3A-4A24-B1A6-3312B18B943F}" destId="{4F8FAC95-40B2-461A-9B98-3CE898ACFF4D}" srcOrd="0" destOrd="10" presId="urn:microsoft.com/office/officeart/2005/8/layout/hList1"/>
    <dgm:cxn modelId="{52F0E1F2-941D-463C-9AB5-F84EA197B57A}" type="presOf" srcId="{7F33AACE-E253-4C8C-8092-13AE3F86581A}" destId="{59AE02BD-20DC-4033-842F-BA2992CBE6C8}" srcOrd="0" destOrd="12" presId="urn:microsoft.com/office/officeart/2005/8/layout/hList1"/>
    <dgm:cxn modelId="{2A258031-E4BD-4CED-85B2-A637AE214123}" srcId="{DBA98489-2948-4C99-8508-00C2D14DEE38}" destId="{C58CEA5D-B2EA-4D13-BA33-3E972F74063B}" srcOrd="5" destOrd="0" parTransId="{5AE3D191-A923-47BE-BB32-6B6C5CA4C56D}" sibTransId="{304B2BC7-4120-4EE7-9706-0EBB482608DA}"/>
    <dgm:cxn modelId="{35AB1985-D427-4F8A-B4CC-6C005201801B}" type="presOf" srcId="{C64375EC-0DA9-4A35-B443-A257DB7E253F}" destId="{59AE02BD-20DC-4033-842F-BA2992CBE6C8}" srcOrd="0" destOrd="5" presId="urn:microsoft.com/office/officeart/2005/8/layout/hList1"/>
    <dgm:cxn modelId="{A2C5F1D6-FC56-4278-9FC7-55D65054D33F}" type="presOf" srcId="{DB1FB26C-B61A-49D9-8A68-9ADB98DD2117}" destId="{59AE02BD-20DC-4033-842F-BA2992CBE6C8}" srcOrd="0" destOrd="0" presId="urn:microsoft.com/office/officeart/2005/8/layout/hList1"/>
    <dgm:cxn modelId="{2EF73B5B-AB38-4BB0-9DC7-3F360DC2AAA9}" type="presOf" srcId="{68A324A6-D9B7-44C0-857D-6AD3F0432D6B}" destId="{59AE02BD-20DC-4033-842F-BA2992CBE6C8}" srcOrd="0" destOrd="2" presId="urn:microsoft.com/office/officeart/2005/8/layout/hList1"/>
    <dgm:cxn modelId="{C876EF3E-5874-403F-9514-C7295DC4B136}" srcId="{28C816A4-0806-4226-B8C9-43D9B8E9938B}" destId="{5AB917A8-CD73-4D48-97AF-7149B4D30E0A}" srcOrd="9" destOrd="0" parTransId="{A2185931-B940-4FB2-A470-F50A6509432C}" sibTransId="{CC0E8773-DF24-4F71-8444-40DFFC5DB7EC}"/>
    <dgm:cxn modelId="{0C820996-DFD6-4739-816B-29A474B306CC}" type="presParOf" srcId="{F3391AB3-D225-4A60-8B34-1AEA9962B661}" destId="{73F54525-9BD3-4A0A-B27E-68383E72F1E8}" srcOrd="0" destOrd="0" presId="urn:microsoft.com/office/officeart/2005/8/layout/hList1"/>
    <dgm:cxn modelId="{80724E69-FCBD-4AF8-BC25-C36CB149F44A}" type="presParOf" srcId="{73F54525-9BD3-4A0A-B27E-68383E72F1E8}" destId="{C1160A70-F291-4148-A4FD-5801FC70D796}" srcOrd="0" destOrd="0" presId="urn:microsoft.com/office/officeart/2005/8/layout/hList1"/>
    <dgm:cxn modelId="{9C70CD39-37EC-42C6-B1F4-3EF9C4AF99E7}" type="presParOf" srcId="{73F54525-9BD3-4A0A-B27E-68383E72F1E8}" destId="{6CD79248-CB06-480C-AA73-2601042EEEC4}" srcOrd="1" destOrd="0" presId="urn:microsoft.com/office/officeart/2005/8/layout/hList1"/>
    <dgm:cxn modelId="{B99BB8A4-6291-4F5B-93E4-551A4088975A}" type="presParOf" srcId="{F3391AB3-D225-4A60-8B34-1AEA9962B661}" destId="{A955C197-C94C-42A0-AA23-761F7554E91D}" srcOrd="1" destOrd="0" presId="urn:microsoft.com/office/officeart/2005/8/layout/hList1"/>
    <dgm:cxn modelId="{B77A4EDC-0BFB-420D-84BA-48DA20620C66}" type="presParOf" srcId="{F3391AB3-D225-4A60-8B34-1AEA9962B661}" destId="{63A24481-B3E9-4E89-8E2C-63F487039116}" srcOrd="2" destOrd="0" presId="urn:microsoft.com/office/officeart/2005/8/layout/hList1"/>
    <dgm:cxn modelId="{E654AF4D-DD8D-41B2-90E5-76EA43312E16}" type="presParOf" srcId="{63A24481-B3E9-4E89-8E2C-63F487039116}" destId="{2FFD8697-C020-4D3B-B4CF-2363C2642775}" srcOrd="0" destOrd="0" presId="urn:microsoft.com/office/officeart/2005/8/layout/hList1"/>
    <dgm:cxn modelId="{D9D5CCCA-9448-4C64-8761-3DCE6396611D}" type="presParOf" srcId="{63A24481-B3E9-4E89-8E2C-63F487039116}" destId="{4F8FAC95-40B2-461A-9B98-3CE898ACFF4D}" srcOrd="1" destOrd="0" presId="urn:microsoft.com/office/officeart/2005/8/layout/hList1"/>
    <dgm:cxn modelId="{015BDA56-CA39-4DDD-81EB-65B670A36CC8}" type="presParOf" srcId="{F3391AB3-D225-4A60-8B34-1AEA9962B661}" destId="{C80E93F4-BCAC-406D-87A8-19ADD1F63835}" srcOrd="3" destOrd="0" presId="urn:microsoft.com/office/officeart/2005/8/layout/hList1"/>
    <dgm:cxn modelId="{62532FF0-3B42-44A6-81AF-D2C9B2C48D36}" type="presParOf" srcId="{F3391AB3-D225-4A60-8B34-1AEA9962B661}" destId="{11765C7D-E37B-4272-BEF4-D01225439C5D}" srcOrd="4" destOrd="0" presId="urn:microsoft.com/office/officeart/2005/8/layout/hList1"/>
    <dgm:cxn modelId="{8E907676-E46E-4212-B2F1-33EA8577603E}" type="presParOf" srcId="{11765C7D-E37B-4272-BEF4-D01225439C5D}" destId="{0EA786F2-F371-4CF0-976F-C5C989E888E1}" srcOrd="0" destOrd="0" presId="urn:microsoft.com/office/officeart/2005/8/layout/hList1"/>
    <dgm:cxn modelId="{5CA8A6F1-0F45-4847-A75E-C865379C4159}" type="presParOf" srcId="{11765C7D-E37B-4272-BEF4-D01225439C5D}" destId="{59AE02BD-20DC-4033-842F-BA2992CBE6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43EEF8-0057-44D0-9881-67961BB8F1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DAE0F76-1191-4C4B-BAE7-DB70EBBC38B1}">
      <dgm:prSet phldrT="[Text]"/>
      <dgm:spPr/>
      <dgm:t>
        <a:bodyPr/>
        <a:lstStyle/>
        <a:p>
          <a:r>
            <a:rPr lang="en-US" dirty="0" err="1" smtClean="0"/>
            <a:t>Trabeate</a:t>
          </a:r>
          <a:r>
            <a:rPr lang="en-US" dirty="0" smtClean="0"/>
            <a:t> style</a:t>
          </a:r>
          <a:endParaRPr lang="en-US" dirty="0"/>
        </a:p>
      </dgm:t>
    </dgm:pt>
    <dgm:pt modelId="{F62A6382-C3D3-4444-8A8D-3FA05CC41424}" type="parTrans" cxnId="{4992A98C-B261-4425-9C15-8B72420EB8C5}">
      <dgm:prSet/>
      <dgm:spPr/>
      <dgm:t>
        <a:bodyPr/>
        <a:lstStyle/>
        <a:p>
          <a:endParaRPr lang="en-US"/>
        </a:p>
      </dgm:t>
    </dgm:pt>
    <dgm:pt modelId="{BB078BE0-E909-4A02-A3A2-0ECF65BE64DB}" type="sibTrans" cxnId="{4992A98C-B261-4425-9C15-8B72420EB8C5}">
      <dgm:prSet/>
      <dgm:spPr/>
      <dgm:t>
        <a:bodyPr/>
        <a:lstStyle/>
        <a:p>
          <a:endParaRPr lang="en-US"/>
        </a:p>
      </dgm:t>
    </dgm:pt>
    <dgm:pt modelId="{BC4E93F1-4C8F-45B5-98D0-E74E4BDC400B}">
      <dgm:prSet phldrT="[Text]" custT="1"/>
      <dgm:spPr/>
      <dgm:t>
        <a:bodyPr/>
        <a:lstStyle/>
        <a:p>
          <a:r>
            <a:rPr lang="en-US" sz="2400" dirty="0" smtClean="0">
              <a:latin typeface="Arial Rounded MT Bold" panose="020F0704030504030204" pitchFamily="34" charset="0"/>
            </a:rPr>
            <a:t>lintel</a:t>
          </a:r>
          <a:endParaRPr lang="en-US" sz="2400" dirty="0">
            <a:latin typeface="Arial Rounded MT Bold" panose="020F0704030504030204" pitchFamily="34" charset="0"/>
          </a:endParaRPr>
        </a:p>
      </dgm:t>
    </dgm:pt>
    <dgm:pt modelId="{482048C7-97FF-4553-9F88-D4F8999E7185}" type="parTrans" cxnId="{46498C4F-FDC4-4386-947C-9CDB35625687}">
      <dgm:prSet/>
      <dgm:spPr/>
      <dgm:t>
        <a:bodyPr/>
        <a:lstStyle/>
        <a:p>
          <a:endParaRPr lang="en-US"/>
        </a:p>
      </dgm:t>
    </dgm:pt>
    <dgm:pt modelId="{5AEAC237-8C83-4D37-B70E-5C9A430CDEA1}" type="sibTrans" cxnId="{46498C4F-FDC4-4386-947C-9CDB35625687}">
      <dgm:prSet/>
      <dgm:spPr/>
      <dgm:t>
        <a:bodyPr/>
        <a:lstStyle/>
        <a:p>
          <a:endParaRPr lang="en-US"/>
        </a:p>
      </dgm:t>
    </dgm:pt>
    <dgm:pt modelId="{A8CB7319-F7E7-4543-9877-D3EFD6388E71}">
      <dgm:prSet phldrT="[Text]" custT="1"/>
      <dgm:spPr/>
      <dgm:t>
        <a:bodyPr/>
        <a:lstStyle/>
        <a:p>
          <a:r>
            <a:rPr lang="en-US" sz="2400" dirty="0" err="1" smtClean="0">
              <a:latin typeface="Arial Rounded MT Bold" panose="020F0704030504030204" pitchFamily="34" charset="0"/>
            </a:rPr>
            <a:t>Shikhar</a:t>
          </a:r>
          <a:endParaRPr lang="en-US" sz="2400" dirty="0">
            <a:latin typeface="Arial Rounded MT Bold" panose="020F0704030504030204" pitchFamily="34" charset="0"/>
          </a:endParaRPr>
        </a:p>
      </dgm:t>
    </dgm:pt>
    <dgm:pt modelId="{ABFEDCF4-80F1-4409-BC6A-0706F1723B26}" type="parTrans" cxnId="{C1A49076-08DD-4CAE-86BA-D65CDAAAF477}">
      <dgm:prSet/>
      <dgm:spPr/>
      <dgm:t>
        <a:bodyPr/>
        <a:lstStyle/>
        <a:p>
          <a:endParaRPr lang="en-US"/>
        </a:p>
      </dgm:t>
    </dgm:pt>
    <dgm:pt modelId="{DB43C3FE-BF0F-4603-B691-EA6BE53E8C52}" type="sibTrans" cxnId="{C1A49076-08DD-4CAE-86BA-D65CDAAAF477}">
      <dgm:prSet/>
      <dgm:spPr/>
      <dgm:t>
        <a:bodyPr/>
        <a:lstStyle/>
        <a:p>
          <a:endParaRPr lang="en-US"/>
        </a:p>
      </dgm:t>
    </dgm:pt>
    <dgm:pt modelId="{AF2CAFA5-26B2-4EFA-B163-5E20BE8E5C44}">
      <dgm:prSet phldrT="[Text]"/>
      <dgm:spPr/>
      <dgm:t>
        <a:bodyPr/>
        <a:lstStyle/>
        <a:p>
          <a:r>
            <a:rPr lang="en-US" dirty="0" smtClean="0"/>
            <a:t>Arcuate style</a:t>
          </a:r>
          <a:endParaRPr lang="en-US" dirty="0"/>
        </a:p>
      </dgm:t>
    </dgm:pt>
    <dgm:pt modelId="{669251E0-BD48-4599-A37D-2A709E979FFB}" type="parTrans" cxnId="{9BB2FCDF-BAEE-4929-ADE8-62DAC903079A}">
      <dgm:prSet/>
      <dgm:spPr/>
      <dgm:t>
        <a:bodyPr/>
        <a:lstStyle/>
        <a:p>
          <a:endParaRPr lang="en-US"/>
        </a:p>
      </dgm:t>
    </dgm:pt>
    <dgm:pt modelId="{BD19F389-6B56-42E2-A268-55B060982AAE}" type="sibTrans" cxnId="{9BB2FCDF-BAEE-4929-ADE8-62DAC903079A}">
      <dgm:prSet/>
      <dgm:spPr/>
      <dgm:t>
        <a:bodyPr/>
        <a:lstStyle/>
        <a:p>
          <a:endParaRPr lang="en-US"/>
        </a:p>
      </dgm:t>
    </dgm:pt>
    <dgm:pt modelId="{E593A4DA-31B4-456D-8FF6-C86534122A24}">
      <dgm:prSet phldrT="[Text]" custT="1"/>
      <dgm:spPr/>
      <dgm:t>
        <a:bodyPr/>
        <a:lstStyle/>
        <a:p>
          <a:r>
            <a:rPr lang="en-US" sz="2400" dirty="0" smtClean="0">
              <a:latin typeface="Arial Rounded MT Bold" panose="020F0704030504030204" pitchFamily="34" charset="0"/>
            </a:rPr>
            <a:t>Lintel replaced by arch</a:t>
          </a:r>
          <a:endParaRPr lang="en-US" sz="2400" dirty="0">
            <a:latin typeface="Arial Rounded MT Bold" panose="020F0704030504030204" pitchFamily="34" charset="0"/>
          </a:endParaRPr>
        </a:p>
      </dgm:t>
    </dgm:pt>
    <dgm:pt modelId="{F2793C9E-966C-49CF-BFD0-78603283B2BD}" type="parTrans" cxnId="{E11516E0-AD2E-4F1E-A9C9-495C7A7CC1D5}">
      <dgm:prSet/>
      <dgm:spPr/>
      <dgm:t>
        <a:bodyPr/>
        <a:lstStyle/>
        <a:p>
          <a:endParaRPr lang="en-US"/>
        </a:p>
      </dgm:t>
    </dgm:pt>
    <dgm:pt modelId="{EA9C7D20-A7B6-4819-84BF-0B25526BCF27}" type="sibTrans" cxnId="{E11516E0-AD2E-4F1E-A9C9-495C7A7CC1D5}">
      <dgm:prSet/>
      <dgm:spPr/>
      <dgm:t>
        <a:bodyPr/>
        <a:lstStyle/>
        <a:p>
          <a:endParaRPr lang="en-US"/>
        </a:p>
      </dgm:t>
    </dgm:pt>
    <dgm:pt modelId="{D7DFE473-32B9-4EFC-92F2-5BE7A7B28FA2}">
      <dgm:prSet phldrT="[Text]" custT="1"/>
      <dgm:spPr/>
      <dgm:t>
        <a:bodyPr/>
        <a:lstStyle/>
        <a:p>
          <a:r>
            <a:rPr lang="en-US" sz="2400" dirty="0" smtClean="0">
              <a:latin typeface="Arial Rounded MT Bold" panose="020F0704030504030204" pitchFamily="34" charset="0"/>
            </a:rPr>
            <a:t>Dome</a:t>
          </a:r>
          <a:endParaRPr lang="en-US" sz="2400" dirty="0">
            <a:latin typeface="Arial Rounded MT Bold" panose="020F0704030504030204" pitchFamily="34" charset="0"/>
          </a:endParaRPr>
        </a:p>
      </dgm:t>
    </dgm:pt>
    <dgm:pt modelId="{D7607E92-9C07-40AE-8BBA-763AD4E9A449}" type="parTrans" cxnId="{3C58FED7-C65A-4FE1-AE1E-957A96425925}">
      <dgm:prSet/>
      <dgm:spPr/>
      <dgm:t>
        <a:bodyPr/>
        <a:lstStyle/>
        <a:p>
          <a:endParaRPr lang="en-US"/>
        </a:p>
      </dgm:t>
    </dgm:pt>
    <dgm:pt modelId="{F6C6900F-7310-4B75-85B7-6900A6BB0CF9}" type="sibTrans" cxnId="{3C58FED7-C65A-4FE1-AE1E-957A96425925}">
      <dgm:prSet/>
      <dgm:spPr/>
      <dgm:t>
        <a:bodyPr/>
        <a:lstStyle/>
        <a:p>
          <a:endParaRPr lang="en-US"/>
        </a:p>
      </dgm:t>
    </dgm:pt>
    <dgm:pt modelId="{1FD6BCAE-01C9-4F96-A4DB-B5B91697656D}">
      <dgm:prSet phldrT="[Text]" custT="1"/>
      <dgm:spPr/>
      <dgm:t>
        <a:bodyPr/>
        <a:lstStyle/>
        <a:p>
          <a:r>
            <a:rPr lang="en-US" sz="2400" dirty="0" smtClean="0">
              <a:latin typeface="Arial Rounded MT Bold" panose="020F0704030504030204" pitchFamily="34" charset="0"/>
            </a:rPr>
            <a:t>No use of </a:t>
          </a:r>
          <a:r>
            <a:rPr lang="en-US" sz="2400" dirty="0" err="1" smtClean="0">
              <a:latin typeface="Arial Rounded MT Bold" panose="020F0704030504030204" pitchFamily="34" charset="0"/>
            </a:rPr>
            <a:t>minar</a:t>
          </a:r>
          <a:endParaRPr lang="en-US" sz="2400" dirty="0">
            <a:latin typeface="Arial Rounded MT Bold" panose="020F0704030504030204" pitchFamily="34" charset="0"/>
          </a:endParaRPr>
        </a:p>
      </dgm:t>
    </dgm:pt>
    <dgm:pt modelId="{5E6455F9-1C42-477C-99CA-1C2C4D27583D}" type="parTrans" cxnId="{732D99BF-4614-47EE-A481-8636DC34ECEF}">
      <dgm:prSet/>
      <dgm:spPr/>
      <dgm:t>
        <a:bodyPr/>
        <a:lstStyle/>
        <a:p>
          <a:endParaRPr lang="en-US"/>
        </a:p>
      </dgm:t>
    </dgm:pt>
    <dgm:pt modelId="{D66BD801-4F43-489E-A504-B0534AC4ACD4}" type="sibTrans" cxnId="{732D99BF-4614-47EE-A481-8636DC34ECEF}">
      <dgm:prSet/>
      <dgm:spPr/>
      <dgm:t>
        <a:bodyPr/>
        <a:lstStyle/>
        <a:p>
          <a:endParaRPr lang="en-US"/>
        </a:p>
      </dgm:t>
    </dgm:pt>
    <dgm:pt modelId="{59DAF050-3A06-4BA4-83C5-E5090204D20F}">
      <dgm:prSet phldrT="[Text]" custT="1"/>
      <dgm:spPr/>
      <dgm:t>
        <a:bodyPr/>
        <a:lstStyle/>
        <a:p>
          <a:r>
            <a:rPr lang="en-US" sz="2400" dirty="0" smtClean="0">
              <a:latin typeface="Arial Rounded MT Bold" panose="020F0704030504030204" pitchFamily="34" charset="0"/>
            </a:rPr>
            <a:t>Concept of </a:t>
          </a:r>
          <a:r>
            <a:rPr lang="en-US" sz="2400" dirty="0" err="1" smtClean="0">
              <a:latin typeface="Arial Rounded MT Bold" panose="020F0704030504030204" pitchFamily="34" charset="0"/>
            </a:rPr>
            <a:t>minar</a:t>
          </a:r>
          <a:endParaRPr lang="en-US" sz="2400" dirty="0">
            <a:latin typeface="Arial Rounded MT Bold" panose="020F0704030504030204" pitchFamily="34" charset="0"/>
          </a:endParaRPr>
        </a:p>
      </dgm:t>
    </dgm:pt>
    <dgm:pt modelId="{387364E8-1DDF-4441-B86D-3994BD2EF5C5}" type="parTrans" cxnId="{2047CD11-A8D5-464D-AC8E-5D13554C1DEB}">
      <dgm:prSet/>
      <dgm:spPr/>
      <dgm:t>
        <a:bodyPr/>
        <a:lstStyle/>
        <a:p>
          <a:endParaRPr lang="en-US"/>
        </a:p>
      </dgm:t>
    </dgm:pt>
    <dgm:pt modelId="{C9E7A503-E16B-4297-83A0-307922B49E04}" type="sibTrans" cxnId="{2047CD11-A8D5-464D-AC8E-5D13554C1DEB}">
      <dgm:prSet/>
      <dgm:spPr/>
      <dgm:t>
        <a:bodyPr/>
        <a:lstStyle/>
        <a:p>
          <a:endParaRPr lang="en-US"/>
        </a:p>
      </dgm:t>
    </dgm:pt>
    <dgm:pt modelId="{5CAEDF81-8E27-456A-9857-A2109A187911}">
      <dgm:prSet phldrT="[Text]" custT="1"/>
      <dgm:spPr/>
      <dgm:t>
        <a:bodyPr/>
        <a:lstStyle/>
        <a:p>
          <a:r>
            <a:rPr lang="en-US" sz="2400" dirty="0" smtClean="0">
              <a:latin typeface="Arial Rounded MT Bold" panose="020F0704030504030204" pitchFamily="34" charset="0"/>
            </a:rPr>
            <a:t>Material-sand stone</a:t>
          </a:r>
          <a:endParaRPr lang="en-US" sz="2400" dirty="0">
            <a:latin typeface="Arial Rounded MT Bold" panose="020F0704030504030204" pitchFamily="34" charset="0"/>
          </a:endParaRPr>
        </a:p>
      </dgm:t>
    </dgm:pt>
    <dgm:pt modelId="{6D4DD25C-0F71-4A6B-92BE-DCB612A1D7DC}" type="parTrans" cxnId="{DF660884-4C3A-4B35-BA6C-2E762BF2AB87}">
      <dgm:prSet/>
      <dgm:spPr/>
      <dgm:t>
        <a:bodyPr/>
        <a:lstStyle/>
        <a:p>
          <a:endParaRPr lang="en-US"/>
        </a:p>
      </dgm:t>
    </dgm:pt>
    <dgm:pt modelId="{4688B28A-7BEA-4EDB-AF79-C88C9BD4B5BB}" type="sibTrans" cxnId="{DF660884-4C3A-4B35-BA6C-2E762BF2AB87}">
      <dgm:prSet/>
      <dgm:spPr/>
      <dgm:t>
        <a:bodyPr/>
        <a:lstStyle/>
        <a:p>
          <a:endParaRPr lang="en-US"/>
        </a:p>
      </dgm:t>
    </dgm:pt>
    <dgm:pt modelId="{D6B0737E-7E33-4DAE-8299-B6FD415E6D31}">
      <dgm:prSet phldrT="[Text]" custT="1"/>
      <dgm:spPr/>
      <dgm:t>
        <a:bodyPr/>
        <a:lstStyle/>
        <a:p>
          <a:r>
            <a:rPr lang="en-US" sz="2400" dirty="0" smtClean="0">
              <a:latin typeface="Arial Rounded MT Bold" panose="020F0704030504030204" pitchFamily="34" charset="0"/>
            </a:rPr>
            <a:t>Material-</a:t>
          </a:r>
          <a:r>
            <a:rPr lang="en-US" sz="2400" dirty="0" err="1" smtClean="0">
              <a:latin typeface="Arial Rounded MT Bold" panose="020F0704030504030204" pitchFamily="34" charset="0"/>
            </a:rPr>
            <a:t>brick,lime</a:t>
          </a:r>
          <a:r>
            <a:rPr lang="en-US" sz="2400" dirty="0" smtClean="0">
              <a:latin typeface="Arial Rounded MT Bold" panose="020F0704030504030204" pitchFamily="34" charset="0"/>
            </a:rPr>
            <a:t> and mortar-used for making dome</a:t>
          </a:r>
          <a:endParaRPr lang="en-US" sz="2400" dirty="0">
            <a:latin typeface="Arial Rounded MT Bold" panose="020F0704030504030204" pitchFamily="34" charset="0"/>
          </a:endParaRPr>
        </a:p>
      </dgm:t>
    </dgm:pt>
    <dgm:pt modelId="{18651945-4D65-497A-93E9-1D38571A0612}" type="parTrans" cxnId="{11A0DBC2-3D7D-435F-B52A-31E5231CAA4B}">
      <dgm:prSet/>
      <dgm:spPr/>
      <dgm:t>
        <a:bodyPr/>
        <a:lstStyle/>
        <a:p>
          <a:endParaRPr lang="en-US"/>
        </a:p>
      </dgm:t>
    </dgm:pt>
    <dgm:pt modelId="{E2F4FD2F-70F2-43BA-844A-1338D30421FC}" type="sibTrans" cxnId="{11A0DBC2-3D7D-435F-B52A-31E5231CAA4B}">
      <dgm:prSet/>
      <dgm:spPr/>
      <dgm:t>
        <a:bodyPr/>
        <a:lstStyle/>
        <a:p>
          <a:endParaRPr lang="en-US"/>
        </a:p>
      </dgm:t>
    </dgm:pt>
    <dgm:pt modelId="{82BD9265-91B5-425A-A12C-A6847CBD127E}" type="pres">
      <dgm:prSet presAssocID="{5E43EEF8-0057-44D0-9881-67961BB8F171}" presName="Name0" presStyleCnt="0">
        <dgm:presLayoutVars>
          <dgm:dir/>
          <dgm:animLvl val="lvl"/>
          <dgm:resizeHandles val="exact"/>
        </dgm:presLayoutVars>
      </dgm:prSet>
      <dgm:spPr/>
      <dgm:t>
        <a:bodyPr/>
        <a:lstStyle/>
        <a:p>
          <a:endParaRPr lang="en-US"/>
        </a:p>
      </dgm:t>
    </dgm:pt>
    <dgm:pt modelId="{71C6C43E-C0DD-4D72-B6F5-D94DE1C84D2E}" type="pres">
      <dgm:prSet presAssocID="{2DAE0F76-1191-4C4B-BAE7-DB70EBBC38B1}" presName="composite" presStyleCnt="0"/>
      <dgm:spPr/>
    </dgm:pt>
    <dgm:pt modelId="{3C4345C6-D991-4576-A10C-B7384C8DEAF7}" type="pres">
      <dgm:prSet presAssocID="{2DAE0F76-1191-4C4B-BAE7-DB70EBBC38B1}" presName="parTx" presStyleLbl="alignNode1" presStyleIdx="0" presStyleCnt="2" custScaleY="117045" custLinFactNeighborX="-1" custLinFactNeighborY="-32393">
        <dgm:presLayoutVars>
          <dgm:chMax val="0"/>
          <dgm:chPref val="0"/>
          <dgm:bulletEnabled val="1"/>
        </dgm:presLayoutVars>
      </dgm:prSet>
      <dgm:spPr/>
      <dgm:t>
        <a:bodyPr/>
        <a:lstStyle/>
        <a:p>
          <a:endParaRPr lang="en-US"/>
        </a:p>
      </dgm:t>
    </dgm:pt>
    <dgm:pt modelId="{5F7AA8F7-BAE0-4712-9847-28A368AB4C47}" type="pres">
      <dgm:prSet presAssocID="{2DAE0F76-1191-4C4B-BAE7-DB70EBBC38B1}" presName="desTx" presStyleLbl="alignAccFollowNode1" presStyleIdx="0" presStyleCnt="2" custScaleY="164940" custLinFactNeighborX="-1" custLinFactNeighborY="19923">
        <dgm:presLayoutVars>
          <dgm:bulletEnabled val="1"/>
        </dgm:presLayoutVars>
      </dgm:prSet>
      <dgm:spPr/>
      <dgm:t>
        <a:bodyPr/>
        <a:lstStyle/>
        <a:p>
          <a:endParaRPr lang="en-US"/>
        </a:p>
      </dgm:t>
    </dgm:pt>
    <dgm:pt modelId="{057BF247-A80E-4A6D-824B-02879CC424FD}" type="pres">
      <dgm:prSet presAssocID="{BB078BE0-E909-4A02-A3A2-0ECF65BE64DB}" presName="space" presStyleCnt="0"/>
      <dgm:spPr/>
    </dgm:pt>
    <dgm:pt modelId="{F38399BB-E239-41CE-B339-032B60DBCC7F}" type="pres">
      <dgm:prSet presAssocID="{AF2CAFA5-26B2-4EFA-B163-5E20BE8E5C44}" presName="composite" presStyleCnt="0"/>
      <dgm:spPr/>
    </dgm:pt>
    <dgm:pt modelId="{4BA364A4-4D7E-484C-A009-ACDECC683603}" type="pres">
      <dgm:prSet presAssocID="{AF2CAFA5-26B2-4EFA-B163-5E20BE8E5C44}" presName="parTx" presStyleLbl="alignNode1" presStyleIdx="1" presStyleCnt="2" custScaleY="118205" custLinFactNeighborX="-3058" custLinFactNeighborY="-64910">
        <dgm:presLayoutVars>
          <dgm:chMax val="0"/>
          <dgm:chPref val="0"/>
          <dgm:bulletEnabled val="1"/>
        </dgm:presLayoutVars>
      </dgm:prSet>
      <dgm:spPr/>
      <dgm:t>
        <a:bodyPr/>
        <a:lstStyle/>
        <a:p>
          <a:endParaRPr lang="en-US"/>
        </a:p>
      </dgm:t>
    </dgm:pt>
    <dgm:pt modelId="{FA42A584-9A25-4FB4-ABCB-4E82427ED57A}" type="pres">
      <dgm:prSet presAssocID="{AF2CAFA5-26B2-4EFA-B163-5E20BE8E5C44}" presName="desTx" presStyleLbl="alignAccFollowNode1" presStyleIdx="1" presStyleCnt="2" custScaleY="160661" custLinFactNeighborX="-2379" custLinFactNeighborY="15020">
        <dgm:presLayoutVars>
          <dgm:bulletEnabled val="1"/>
        </dgm:presLayoutVars>
      </dgm:prSet>
      <dgm:spPr/>
      <dgm:t>
        <a:bodyPr/>
        <a:lstStyle/>
        <a:p>
          <a:endParaRPr lang="en-US"/>
        </a:p>
      </dgm:t>
    </dgm:pt>
  </dgm:ptLst>
  <dgm:cxnLst>
    <dgm:cxn modelId="{389951DE-097F-4128-A8BC-9A6D76AF085B}" type="presOf" srcId="{A8CB7319-F7E7-4543-9877-D3EFD6388E71}" destId="{5F7AA8F7-BAE0-4712-9847-28A368AB4C47}" srcOrd="0" destOrd="1" presId="urn:microsoft.com/office/officeart/2005/8/layout/hList1"/>
    <dgm:cxn modelId="{017E1667-26C9-4976-A8C4-60865273C5EB}" type="presOf" srcId="{AF2CAFA5-26B2-4EFA-B163-5E20BE8E5C44}" destId="{4BA364A4-4D7E-484C-A009-ACDECC683603}" srcOrd="0" destOrd="0" presId="urn:microsoft.com/office/officeart/2005/8/layout/hList1"/>
    <dgm:cxn modelId="{3C58FED7-C65A-4FE1-AE1E-957A96425925}" srcId="{AF2CAFA5-26B2-4EFA-B163-5E20BE8E5C44}" destId="{D7DFE473-32B9-4EFC-92F2-5BE7A7B28FA2}" srcOrd="1" destOrd="0" parTransId="{D7607E92-9C07-40AE-8BBA-763AD4E9A449}" sibTransId="{F6C6900F-7310-4B75-85B7-6900A6BB0CF9}"/>
    <dgm:cxn modelId="{11A0DBC2-3D7D-435F-B52A-31E5231CAA4B}" srcId="{AF2CAFA5-26B2-4EFA-B163-5E20BE8E5C44}" destId="{D6B0737E-7E33-4DAE-8299-B6FD415E6D31}" srcOrd="3" destOrd="0" parTransId="{18651945-4D65-497A-93E9-1D38571A0612}" sibTransId="{E2F4FD2F-70F2-43BA-844A-1338D30421FC}"/>
    <dgm:cxn modelId="{D80EDDF0-89EB-454A-BB00-61B9A0D17717}" type="presOf" srcId="{5E43EEF8-0057-44D0-9881-67961BB8F171}" destId="{82BD9265-91B5-425A-A12C-A6847CBD127E}" srcOrd="0" destOrd="0" presId="urn:microsoft.com/office/officeart/2005/8/layout/hList1"/>
    <dgm:cxn modelId="{46498C4F-FDC4-4386-947C-9CDB35625687}" srcId="{2DAE0F76-1191-4C4B-BAE7-DB70EBBC38B1}" destId="{BC4E93F1-4C8F-45B5-98D0-E74E4BDC400B}" srcOrd="0" destOrd="0" parTransId="{482048C7-97FF-4553-9F88-D4F8999E7185}" sibTransId="{5AEAC237-8C83-4D37-B70E-5C9A430CDEA1}"/>
    <dgm:cxn modelId="{9BB2FCDF-BAEE-4929-ADE8-62DAC903079A}" srcId="{5E43EEF8-0057-44D0-9881-67961BB8F171}" destId="{AF2CAFA5-26B2-4EFA-B163-5E20BE8E5C44}" srcOrd="1" destOrd="0" parTransId="{669251E0-BD48-4599-A37D-2A709E979FFB}" sibTransId="{BD19F389-6B56-42E2-A268-55B060982AAE}"/>
    <dgm:cxn modelId="{324314E2-7702-4A75-97D7-32D1D224F0A1}" type="presOf" srcId="{2DAE0F76-1191-4C4B-BAE7-DB70EBBC38B1}" destId="{3C4345C6-D991-4576-A10C-B7384C8DEAF7}" srcOrd="0" destOrd="0" presId="urn:microsoft.com/office/officeart/2005/8/layout/hList1"/>
    <dgm:cxn modelId="{4D9C834F-4B6E-4505-9CED-3A0EB3A9C989}" type="presOf" srcId="{59DAF050-3A06-4BA4-83C5-E5090204D20F}" destId="{FA42A584-9A25-4FB4-ABCB-4E82427ED57A}" srcOrd="0" destOrd="2" presId="urn:microsoft.com/office/officeart/2005/8/layout/hList1"/>
    <dgm:cxn modelId="{732D99BF-4614-47EE-A481-8636DC34ECEF}" srcId="{2DAE0F76-1191-4C4B-BAE7-DB70EBBC38B1}" destId="{1FD6BCAE-01C9-4F96-A4DB-B5B91697656D}" srcOrd="2" destOrd="0" parTransId="{5E6455F9-1C42-477C-99CA-1C2C4D27583D}" sibTransId="{D66BD801-4F43-489E-A504-B0534AC4ACD4}"/>
    <dgm:cxn modelId="{DF660884-4C3A-4B35-BA6C-2E762BF2AB87}" srcId="{2DAE0F76-1191-4C4B-BAE7-DB70EBBC38B1}" destId="{5CAEDF81-8E27-456A-9857-A2109A187911}" srcOrd="3" destOrd="0" parTransId="{6D4DD25C-0F71-4A6B-92BE-DCB612A1D7DC}" sibTransId="{4688B28A-7BEA-4EDB-AF79-C88C9BD4B5BB}"/>
    <dgm:cxn modelId="{C1A49076-08DD-4CAE-86BA-D65CDAAAF477}" srcId="{2DAE0F76-1191-4C4B-BAE7-DB70EBBC38B1}" destId="{A8CB7319-F7E7-4543-9877-D3EFD6388E71}" srcOrd="1" destOrd="0" parTransId="{ABFEDCF4-80F1-4409-BC6A-0706F1723B26}" sibTransId="{DB43C3FE-BF0F-4603-B691-EA6BE53E8C52}"/>
    <dgm:cxn modelId="{E11516E0-AD2E-4F1E-A9C9-495C7A7CC1D5}" srcId="{AF2CAFA5-26B2-4EFA-B163-5E20BE8E5C44}" destId="{E593A4DA-31B4-456D-8FF6-C86534122A24}" srcOrd="0" destOrd="0" parTransId="{F2793C9E-966C-49CF-BFD0-78603283B2BD}" sibTransId="{EA9C7D20-A7B6-4819-84BF-0B25526BCF27}"/>
    <dgm:cxn modelId="{E8B2486F-A805-401D-BD9D-0EFD24CF9C0D}" type="presOf" srcId="{1FD6BCAE-01C9-4F96-A4DB-B5B91697656D}" destId="{5F7AA8F7-BAE0-4712-9847-28A368AB4C47}" srcOrd="0" destOrd="2" presId="urn:microsoft.com/office/officeart/2005/8/layout/hList1"/>
    <dgm:cxn modelId="{322D2465-BB48-4883-A6BE-D53E5077A581}" type="presOf" srcId="{BC4E93F1-4C8F-45B5-98D0-E74E4BDC400B}" destId="{5F7AA8F7-BAE0-4712-9847-28A368AB4C47}" srcOrd="0" destOrd="0" presId="urn:microsoft.com/office/officeart/2005/8/layout/hList1"/>
    <dgm:cxn modelId="{2047CD11-A8D5-464D-AC8E-5D13554C1DEB}" srcId="{AF2CAFA5-26B2-4EFA-B163-5E20BE8E5C44}" destId="{59DAF050-3A06-4BA4-83C5-E5090204D20F}" srcOrd="2" destOrd="0" parTransId="{387364E8-1DDF-4441-B86D-3994BD2EF5C5}" sibTransId="{C9E7A503-E16B-4297-83A0-307922B49E04}"/>
    <dgm:cxn modelId="{6F9A788E-098E-44EE-B872-C43DC647F0C4}" type="presOf" srcId="{D6B0737E-7E33-4DAE-8299-B6FD415E6D31}" destId="{FA42A584-9A25-4FB4-ABCB-4E82427ED57A}" srcOrd="0" destOrd="3" presId="urn:microsoft.com/office/officeart/2005/8/layout/hList1"/>
    <dgm:cxn modelId="{A9E44A20-F44F-4A0D-B3E1-943797D6ADE6}" type="presOf" srcId="{5CAEDF81-8E27-456A-9857-A2109A187911}" destId="{5F7AA8F7-BAE0-4712-9847-28A368AB4C47}" srcOrd="0" destOrd="3" presId="urn:microsoft.com/office/officeart/2005/8/layout/hList1"/>
    <dgm:cxn modelId="{DCD49C85-F36A-4017-BFB8-DD8C39F84070}" type="presOf" srcId="{E593A4DA-31B4-456D-8FF6-C86534122A24}" destId="{FA42A584-9A25-4FB4-ABCB-4E82427ED57A}" srcOrd="0" destOrd="0" presId="urn:microsoft.com/office/officeart/2005/8/layout/hList1"/>
    <dgm:cxn modelId="{4992A98C-B261-4425-9C15-8B72420EB8C5}" srcId="{5E43EEF8-0057-44D0-9881-67961BB8F171}" destId="{2DAE0F76-1191-4C4B-BAE7-DB70EBBC38B1}" srcOrd="0" destOrd="0" parTransId="{F62A6382-C3D3-4444-8A8D-3FA05CC41424}" sibTransId="{BB078BE0-E909-4A02-A3A2-0ECF65BE64DB}"/>
    <dgm:cxn modelId="{59F95E88-3DAD-4365-AAC8-613EBF51C0DC}" type="presOf" srcId="{D7DFE473-32B9-4EFC-92F2-5BE7A7B28FA2}" destId="{FA42A584-9A25-4FB4-ABCB-4E82427ED57A}" srcOrd="0" destOrd="1" presId="urn:microsoft.com/office/officeart/2005/8/layout/hList1"/>
    <dgm:cxn modelId="{6AF462CE-BD09-425F-ACFD-A5095DC5EC60}" type="presParOf" srcId="{82BD9265-91B5-425A-A12C-A6847CBD127E}" destId="{71C6C43E-C0DD-4D72-B6F5-D94DE1C84D2E}" srcOrd="0" destOrd="0" presId="urn:microsoft.com/office/officeart/2005/8/layout/hList1"/>
    <dgm:cxn modelId="{98906F10-99F6-4541-B75A-E3BDCFA54822}" type="presParOf" srcId="{71C6C43E-C0DD-4D72-B6F5-D94DE1C84D2E}" destId="{3C4345C6-D991-4576-A10C-B7384C8DEAF7}" srcOrd="0" destOrd="0" presId="urn:microsoft.com/office/officeart/2005/8/layout/hList1"/>
    <dgm:cxn modelId="{63167291-CCD9-436C-9B6A-6E789D3097FE}" type="presParOf" srcId="{71C6C43E-C0DD-4D72-B6F5-D94DE1C84D2E}" destId="{5F7AA8F7-BAE0-4712-9847-28A368AB4C47}" srcOrd="1" destOrd="0" presId="urn:microsoft.com/office/officeart/2005/8/layout/hList1"/>
    <dgm:cxn modelId="{B2B324EF-9F20-449F-AA1D-3EB789413D9C}" type="presParOf" srcId="{82BD9265-91B5-425A-A12C-A6847CBD127E}" destId="{057BF247-A80E-4A6D-824B-02879CC424FD}" srcOrd="1" destOrd="0" presId="urn:microsoft.com/office/officeart/2005/8/layout/hList1"/>
    <dgm:cxn modelId="{BAD389F1-F6A8-4D59-9D56-D6265FC418B5}" type="presParOf" srcId="{82BD9265-91B5-425A-A12C-A6847CBD127E}" destId="{F38399BB-E239-41CE-B339-032B60DBCC7F}" srcOrd="2" destOrd="0" presId="urn:microsoft.com/office/officeart/2005/8/layout/hList1"/>
    <dgm:cxn modelId="{0B5C1E1A-AB08-46DD-BB94-0B016EA44135}" type="presParOf" srcId="{F38399BB-E239-41CE-B339-032B60DBCC7F}" destId="{4BA364A4-4D7E-484C-A009-ACDECC683603}" srcOrd="0" destOrd="0" presId="urn:microsoft.com/office/officeart/2005/8/layout/hList1"/>
    <dgm:cxn modelId="{FC3F1DBA-AB6F-48F0-965E-3E1C88D589EB}" type="presParOf" srcId="{F38399BB-E239-41CE-B339-032B60DBCC7F}" destId="{FA42A584-9A25-4FB4-ABCB-4E82427ED57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1CFD1-1FB9-4B0D-805D-7405F7A71FCD}">
      <dsp:nvSpPr>
        <dsp:cNvPr id="0" name=""/>
        <dsp:cNvSpPr/>
      </dsp:nvSpPr>
      <dsp:spPr>
        <a:xfrm>
          <a:off x="0" y="412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D76440-42B8-4205-9CD7-866B7A03FF59}">
      <dsp:nvSpPr>
        <dsp:cNvPr id="0" name=""/>
        <dsp:cNvSpPr/>
      </dsp:nvSpPr>
      <dsp:spPr>
        <a:xfrm>
          <a:off x="309733" y="100642"/>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1.Visual arts</a:t>
          </a:r>
          <a:endParaRPr lang="en-US" sz="2500" kern="1200" dirty="0"/>
        </a:p>
      </dsp:txBody>
      <dsp:txXfrm>
        <a:off x="345759" y="136668"/>
        <a:ext cx="4622257" cy="665948"/>
      </dsp:txXfrm>
    </dsp:sp>
    <dsp:sp modelId="{037A8E86-2245-43FC-940D-6D93EB4856B9}">
      <dsp:nvSpPr>
        <dsp:cNvPr id="0" name=""/>
        <dsp:cNvSpPr/>
      </dsp:nvSpPr>
      <dsp:spPr>
        <a:xfrm>
          <a:off x="0" y="1546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DEB5E6-5114-4DAF-BAE7-F2E2AB90FF73}">
      <dsp:nvSpPr>
        <dsp:cNvPr id="0" name=""/>
        <dsp:cNvSpPr/>
      </dsp:nvSpPr>
      <dsp:spPr>
        <a:xfrm>
          <a:off x="335307" y="1177595"/>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2.Performing arts</a:t>
          </a:r>
          <a:endParaRPr lang="en-US" sz="2500" kern="1200" dirty="0"/>
        </a:p>
      </dsp:txBody>
      <dsp:txXfrm>
        <a:off x="371333" y="1213621"/>
        <a:ext cx="4622257" cy="665948"/>
      </dsp:txXfrm>
    </dsp:sp>
    <dsp:sp modelId="{63172F9F-34C3-433B-AE99-46419AD07BF8}">
      <dsp:nvSpPr>
        <dsp:cNvPr id="0" name=""/>
        <dsp:cNvSpPr/>
      </dsp:nvSpPr>
      <dsp:spPr>
        <a:xfrm>
          <a:off x="0" y="2680595"/>
          <a:ext cx="6706156" cy="630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90B85E-BFA2-4316-B167-FEDAA07FB972}">
      <dsp:nvSpPr>
        <dsp:cNvPr id="0" name=""/>
        <dsp:cNvSpPr/>
      </dsp:nvSpPr>
      <dsp:spPr>
        <a:xfrm>
          <a:off x="335307" y="2311595"/>
          <a:ext cx="4694309" cy="73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34" tIns="0" rIns="177434" bIns="0" numCol="1" spcCol="1270" anchor="ctr" anchorCtr="0">
          <a:noAutofit/>
        </a:bodyPr>
        <a:lstStyle/>
        <a:p>
          <a:pPr lvl="0" algn="l" defTabSz="1111250">
            <a:lnSpc>
              <a:spcPct val="90000"/>
            </a:lnSpc>
            <a:spcBef>
              <a:spcPct val="0"/>
            </a:spcBef>
            <a:spcAft>
              <a:spcPct val="35000"/>
            </a:spcAft>
          </a:pPr>
          <a:r>
            <a:rPr lang="en-US" sz="2500" kern="1200" dirty="0" smtClean="0"/>
            <a:t>3.Miscellenous arts</a:t>
          </a:r>
          <a:endParaRPr lang="en-US" sz="2500" kern="1200" dirty="0"/>
        </a:p>
      </dsp:txBody>
      <dsp:txXfrm>
        <a:off x="371333" y="2347621"/>
        <a:ext cx="4622257" cy="6659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1AE13-214B-4700-9DEF-4325441CEBF6}">
      <dsp:nvSpPr>
        <dsp:cNvPr id="0" name=""/>
        <dsp:cNvSpPr/>
      </dsp:nvSpPr>
      <dsp:spPr>
        <a:xfrm>
          <a:off x="4417" y="2717132"/>
          <a:ext cx="2428981" cy="1214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Medieval architecture</a:t>
          </a:r>
          <a:endParaRPr lang="en-US" sz="3200" kern="1200" dirty="0"/>
        </a:p>
      </dsp:txBody>
      <dsp:txXfrm>
        <a:off x="39988" y="2752703"/>
        <a:ext cx="2357839" cy="1143348"/>
      </dsp:txXfrm>
    </dsp:sp>
    <dsp:sp modelId="{6D6F8B02-35BA-456C-9168-D63C75C8797F}">
      <dsp:nvSpPr>
        <dsp:cNvPr id="0" name=""/>
        <dsp:cNvSpPr/>
      </dsp:nvSpPr>
      <dsp:spPr>
        <a:xfrm rot="19457599">
          <a:off x="2320935" y="2956842"/>
          <a:ext cx="1196520" cy="36738"/>
        </a:xfrm>
        <a:custGeom>
          <a:avLst/>
          <a:gdLst/>
          <a:ahLst/>
          <a:cxnLst/>
          <a:rect l="0" t="0" r="0" b="0"/>
          <a:pathLst>
            <a:path>
              <a:moveTo>
                <a:pt x="0" y="18369"/>
              </a:moveTo>
              <a:lnTo>
                <a:pt x="1196520" y="1836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89282" y="2945298"/>
        <a:ext cx="59826" cy="59826"/>
      </dsp:txXfrm>
    </dsp:sp>
    <dsp:sp modelId="{C494C91C-5ADD-4E6E-A8E1-995BE273BFA1}">
      <dsp:nvSpPr>
        <dsp:cNvPr id="0" name=""/>
        <dsp:cNvSpPr/>
      </dsp:nvSpPr>
      <dsp:spPr>
        <a:xfrm>
          <a:off x="3404992" y="2018800"/>
          <a:ext cx="2428981" cy="1214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Delhi sultanate</a:t>
          </a:r>
          <a:endParaRPr lang="en-US" sz="3200" kern="1200" dirty="0"/>
        </a:p>
      </dsp:txBody>
      <dsp:txXfrm>
        <a:off x="3440563" y="2054371"/>
        <a:ext cx="2357839" cy="1143348"/>
      </dsp:txXfrm>
    </dsp:sp>
    <dsp:sp modelId="{9E088E92-F370-41BA-8FE4-C00CDEE13EB4}">
      <dsp:nvSpPr>
        <dsp:cNvPr id="0" name=""/>
        <dsp:cNvSpPr/>
      </dsp:nvSpPr>
      <dsp:spPr>
        <a:xfrm rot="19457599">
          <a:off x="5721510" y="2258510"/>
          <a:ext cx="1196520" cy="36738"/>
        </a:xfrm>
        <a:custGeom>
          <a:avLst/>
          <a:gdLst/>
          <a:ahLst/>
          <a:cxnLst/>
          <a:rect l="0" t="0" r="0" b="0"/>
          <a:pathLst>
            <a:path>
              <a:moveTo>
                <a:pt x="0" y="18369"/>
              </a:moveTo>
              <a:lnTo>
                <a:pt x="1196520" y="1836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89857" y="2246966"/>
        <a:ext cx="59826" cy="59826"/>
      </dsp:txXfrm>
    </dsp:sp>
    <dsp:sp modelId="{DED63AAF-C263-409B-A210-35B4274D8533}">
      <dsp:nvSpPr>
        <dsp:cNvPr id="0" name=""/>
        <dsp:cNvSpPr/>
      </dsp:nvSpPr>
      <dsp:spPr>
        <a:xfrm>
          <a:off x="6805566" y="1320468"/>
          <a:ext cx="2428981" cy="1214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Imperial style</a:t>
          </a:r>
          <a:endParaRPr lang="en-US" sz="3200" kern="1200" dirty="0"/>
        </a:p>
      </dsp:txBody>
      <dsp:txXfrm>
        <a:off x="6841137" y="1356039"/>
        <a:ext cx="2357839" cy="1143348"/>
      </dsp:txXfrm>
    </dsp:sp>
    <dsp:sp modelId="{35878CF2-DDCF-4AB3-B932-6CF0D0D4B89F}">
      <dsp:nvSpPr>
        <dsp:cNvPr id="0" name=""/>
        <dsp:cNvSpPr/>
      </dsp:nvSpPr>
      <dsp:spPr>
        <a:xfrm rot="2142401">
          <a:off x="5721510" y="2956842"/>
          <a:ext cx="1196520" cy="36738"/>
        </a:xfrm>
        <a:custGeom>
          <a:avLst/>
          <a:gdLst/>
          <a:ahLst/>
          <a:cxnLst/>
          <a:rect l="0" t="0" r="0" b="0"/>
          <a:pathLst>
            <a:path>
              <a:moveTo>
                <a:pt x="0" y="18369"/>
              </a:moveTo>
              <a:lnTo>
                <a:pt x="1196520" y="1836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89857" y="2945298"/>
        <a:ext cx="59826" cy="59826"/>
      </dsp:txXfrm>
    </dsp:sp>
    <dsp:sp modelId="{906209B4-B8EB-4676-9A41-6245ACCA9142}">
      <dsp:nvSpPr>
        <dsp:cNvPr id="0" name=""/>
        <dsp:cNvSpPr/>
      </dsp:nvSpPr>
      <dsp:spPr>
        <a:xfrm>
          <a:off x="6805566" y="2717132"/>
          <a:ext cx="2428981" cy="1214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Provincial style</a:t>
          </a:r>
          <a:endParaRPr lang="en-US" sz="3200" kern="1200" dirty="0"/>
        </a:p>
      </dsp:txBody>
      <dsp:txXfrm>
        <a:off x="6841137" y="2752703"/>
        <a:ext cx="2357839" cy="1143348"/>
      </dsp:txXfrm>
    </dsp:sp>
    <dsp:sp modelId="{CF5161E8-6383-43E3-A74A-AF08A8CD1A9E}">
      <dsp:nvSpPr>
        <dsp:cNvPr id="0" name=""/>
        <dsp:cNvSpPr/>
      </dsp:nvSpPr>
      <dsp:spPr>
        <a:xfrm rot="2142401">
          <a:off x="2320935" y="3655175"/>
          <a:ext cx="1196520" cy="36738"/>
        </a:xfrm>
        <a:custGeom>
          <a:avLst/>
          <a:gdLst/>
          <a:ahLst/>
          <a:cxnLst/>
          <a:rect l="0" t="0" r="0" b="0"/>
          <a:pathLst>
            <a:path>
              <a:moveTo>
                <a:pt x="0" y="18369"/>
              </a:moveTo>
              <a:lnTo>
                <a:pt x="1196520" y="1836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89282" y="3643631"/>
        <a:ext cx="59826" cy="59826"/>
      </dsp:txXfrm>
    </dsp:sp>
    <dsp:sp modelId="{4AE302B1-7706-4884-AFFE-D5F2898A1F1A}">
      <dsp:nvSpPr>
        <dsp:cNvPr id="0" name=""/>
        <dsp:cNvSpPr/>
      </dsp:nvSpPr>
      <dsp:spPr>
        <a:xfrm>
          <a:off x="3404992" y="3415464"/>
          <a:ext cx="2428981" cy="121449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Mughal period</a:t>
          </a:r>
          <a:endParaRPr lang="en-US" sz="3200" kern="1200" dirty="0"/>
        </a:p>
      </dsp:txBody>
      <dsp:txXfrm>
        <a:off x="3440563" y="3451035"/>
        <a:ext cx="2357839" cy="11433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4817A-65F5-4A15-A482-14D5CC5942D6}">
      <dsp:nvSpPr>
        <dsp:cNvPr id="0" name=""/>
        <dsp:cNvSpPr/>
      </dsp:nvSpPr>
      <dsp:spPr>
        <a:xfrm>
          <a:off x="41" y="51555"/>
          <a:ext cx="4016848"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Iberian style</a:t>
          </a:r>
          <a:endParaRPr lang="en-US" sz="2200" kern="1200" dirty="0"/>
        </a:p>
      </dsp:txBody>
      <dsp:txXfrm>
        <a:off x="41" y="51555"/>
        <a:ext cx="4016848" cy="633600"/>
      </dsp:txXfrm>
    </dsp:sp>
    <dsp:sp modelId="{102CC021-ADF7-4EBE-A404-1FCEE3879252}">
      <dsp:nvSpPr>
        <dsp:cNvPr id="0" name=""/>
        <dsp:cNvSpPr/>
      </dsp:nvSpPr>
      <dsp:spPr>
        <a:xfrm>
          <a:off x="41" y="685155"/>
          <a:ext cx="4016848" cy="42310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Iberian </a:t>
          </a:r>
          <a:r>
            <a:rPr lang="en-US" sz="2200" kern="1200" dirty="0" err="1" smtClean="0"/>
            <a:t>peninsula,portugese</a:t>
          </a:r>
          <a:r>
            <a:rPr lang="en-US" sz="2200" kern="1200" dirty="0" smtClean="0"/>
            <a:t> church</a:t>
          </a:r>
          <a:endParaRPr lang="en-US" sz="2200" kern="1200" dirty="0"/>
        </a:p>
        <a:p>
          <a:pPr marL="228600" lvl="1" indent="-228600" algn="l" defTabSz="977900">
            <a:lnSpc>
              <a:spcPct val="90000"/>
            </a:lnSpc>
            <a:spcBef>
              <a:spcPct val="0"/>
            </a:spcBef>
            <a:spcAft>
              <a:spcPct val="15000"/>
            </a:spcAft>
            <a:buChar char="••"/>
          </a:pPr>
          <a:r>
            <a:rPr lang="en-US" sz="2200" kern="1200" dirty="0" smtClean="0"/>
            <a:t>Lime stone and red sand stone used</a:t>
          </a:r>
          <a:endParaRPr lang="en-US" sz="2200" kern="1200" dirty="0"/>
        </a:p>
        <a:p>
          <a:pPr marL="228600" lvl="1" indent="-228600" algn="l" defTabSz="977900">
            <a:lnSpc>
              <a:spcPct val="90000"/>
            </a:lnSpc>
            <a:spcBef>
              <a:spcPct val="0"/>
            </a:spcBef>
            <a:spcAft>
              <a:spcPct val="15000"/>
            </a:spcAft>
            <a:buChar char="••"/>
          </a:pPr>
          <a:r>
            <a:rPr lang="en-US" sz="2200" kern="1200" dirty="0" smtClean="0"/>
            <a:t>Involved creation of new shapes and structures</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No wooden roofs</a:t>
          </a:r>
          <a:endParaRPr lang="en-US" sz="2200" kern="1200" dirty="0"/>
        </a:p>
        <a:p>
          <a:pPr marL="228600" lvl="1" indent="-228600" algn="l" defTabSz="977900">
            <a:lnSpc>
              <a:spcPct val="90000"/>
            </a:lnSpc>
            <a:spcBef>
              <a:spcPct val="0"/>
            </a:spcBef>
            <a:spcAft>
              <a:spcPct val="15000"/>
            </a:spcAft>
            <a:buChar char="••"/>
          </a:pPr>
          <a:r>
            <a:rPr lang="en-US" sz="2200" kern="1200" dirty="0" smtClean="0"/>
            <a:t>Expensive material</a:t>
          </a:r>
          <a:endParaRPr lang="en-US" sz="2200" kern="1200" dirty="0"/>
        </a:p>
      </dsp:txBody>
      <dsp:txXfrm>
        <a:off x="41" y="685155"/>
        <a:ext cx="4016848" cy="4231074"/>
      </dsp:txXfrm>
    </dsp:sp>
    <dsp:sp modelId="{BDE274F9-AC81-4739-8935-C2A3EF504201}">
      <dsp:nvSpPr>
        <dsp:cNvPr id="0" name=""/>
        <dsp:cNvSpPr/>
      </dsp:nvSpPr>
      <dsp:spPr>
        <a:xfrm>
          <a:off x="4579248" y="51555"/>
          <a:ext cx="4016848"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Gothic style</a:t>
          </a:r>
          <a:endParaRPr lang="en-US" sz="2200" kern="1200" dirty="0"/>
        </a:p>
      </dsp:txBody>
      <dsp:txXfrm>
        <a:off x="4579248" y="51555"/>
        <a:ext cx="4016848" cy="633600"/>
      </dsp:txXfrm>
    </dsp:sp>
    <dsp:sp modelId="{6706C5D5-0ED3-4681-8A51-FF236D83BA02}">
      <dsp:nvSpPr>
        <dsp:cNvPr id="0" name=""/>
        <dsp:cNvSpPr/>
      </dsp:nvSpPr>
      <dsp:spPr>
        <a:xfrm>
          <a:off x="4579248" y="685155"/>
          <a:ext cx="4016848" cy="423107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Originated in </a:t>
          </a:r>
          <a:r>
            <a:rPr lang="en-US" sz="2200" kern="1200" dirty="0" err="1" smtClean="0"/>
            <a:t>france</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Brick used as a material</a:t>
          </a:r>
          <a:endParaRPr lang="en-US" sz="2200" kern="1200" dirty="0"/>
        </a:p>
        <a:p>
          <a:pPr marL="228600" lvl="1" indent="-228600" algn="l" defTabSz="977900">
            <a:lnSpc>
              <a:spcPct val="90000"/>
            </a:lnSpc>
            <a:spcBef>
              <a:spcPct val="0"/>
            </a:spcBef>
            <a:spcAft>
              <a:spcPct val="15000"/>
            </a:spcAft>
            <a:buChar char="••"/>
          </a:pPr>
          <a:r>
            <a:rPr lang="en-US" sz="2200" kern="1200" dirty="0" smtClean="0"/>
            <a:t>Doesn’t involve new shape structure but they reinterpreted the existing western style</a:t>
          </a: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t>Wooden roofs</a:t>
          </a:r>
          <a:endParaRPr lang="en-US" sz="2200" kern="1200" dirty="0"/>
        </a:p>
        <a:p>
          <a:pPr marL="228600" lvl="1" indent="-228600" algn="l" defTabSz="977900">
            <a:lnSpc>
              <a:spcPct val="90000"/>
            </a:lnSpc>
            <a:spcBef>
              <a:spcPct val="0"/>
            </a:spcBef>
            <a:spcAft>
              <a:spcPct val="15000"/>
            </a:spcAft>
            <a:buChar char="••"/>
          </a:pPr>
          <a:r>
            <a:rPr lang="en-US" sz="2200" kern="1200" dirty="0" smtClean="0"/>
            <a:t>Non expensive material</a:t>
          </a:r>
          <a:endParaRPr lang="en-US" sz="2200" kern="1200" dirty="0"/>
        </a:p>
        <a:p>
          <a:pPr marL="228600" lvl="1" indent="-228600" algn="l" defTabSz="977900">
            <a:lnSpc>
              <a:spcPct val="90000"/>
            </a:lnSpc>
            <a:spcBef>
              <a:spcPct val="0"/>
            </a:spcBef>
            <a:spcAft>
              <a:spcPct val="15000"/>
            </a:spcAft>
            <a:buChar char="••"/>
          </a:pPr>
          <a:endParaRPr lang="en-US" sz="2200" kern="1200" dirty="0"/>
        </a:p>
      </dsp:txBody>
      <dsp:txXfrm>
        <a:off x="4579248" y="685155"/>
        <a:ext cx="4016848" cy="4231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8F9C-96FA-437B-A731-C35EBD222EE3}">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5FE38-3A7E-4026-A5D8-BAD6109BEADE}">
      <dsp:nvSpPr>
        <dsp:cNvPr id="0" name=""/>
        <dsp:cNvSpPr/>
      </dsp:nvSpPr>
      <dsp:spPr>
        <a:xfrm>
          <a:off x="0" y="0"/>
          <a:ext cx="8596312" cy="388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8596312" cy="3881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1917-9C8C-46EB-9E0B-735C8A990B93}">
      <dsp:nvSpPr>
        <dsp:cNvPr id="0" name=""/>
        <dsp:cNvSpPr/>
      </dsp:nvSpPr>
      <dsp:spPr>
        <a:xfrm rot="10800000">
          <a:off x="1515524" y="2477"/>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architecture</a:t>
          </a:r>
          <a:endParaRPr lang="en-US" sz="4000" kern="1200" dirty="0"/>
        </a:p>
      </dsp:txBody>
      <dsp:txXfrm rot="10800000">
        <a:off x="1728028" y="2477"/>
        <a:ext cx="4960679" cy="850016"/>
      </dsp:txXfrm>
    </dsp:sp>
    <dsp:sp modelId="{F610DB77-0F12-4BC1-8D4E-6523857860ED}">
      <dsp:nvSpPr>
        <dsp:cNvPr id="0" name=""/>
        <dsp:cNvSpPr/>
      </dsp:nvSpPr>
      <dsp:spPr>
        <a:xfrm>
          <a:off x="1090515" y="2477"/>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C022E6-1637-421C-9664-0A8CE2BCD199}">
      <dsp:nvSpPr>
        <dsp:cNvPr id="0" name=""/>
        <dsp:cNvSpPr/>
      </dsp:nvSpPr>
      <dsp:spPr>
        <a:xfrm rot="10800000">
          <a:off x="1515524" y="1106230"/>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sculpture</a:t>
          </a:r>
          <a:endParaRPr lang="en-US" sz="4000" kern="1200" dirty="0"/>
        </a:p>
      </dsp:txBody>
      <dsp:txXfrm rot="10800000">
        <a:off x="1728028" y="1106230"/>
        <a:ext cx="4960679" cy="850016"/>
      </dsp:txXfrm>
    </dsp:sp>
    <dsp:sp modelId="{19AD6214-CD24-4249-A619-0F979614D1D3}">
      <dsp:nvSpPr>
        <dsp:cNvPr id="0" name=""/>
        <dsp:cNvSpPr/>
      </dsp:nvSpPr>
      <dsp:spPr>
        <a:xfrm>
          <a:off x="1090515" y="1106230"/>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B36B351-8C07-4429-9826-18872DD9C791}">
      <dsp:nvSpPr>
        <dsp:cNvPr id="0" name=""/>
        <dsp:cNvSpPr/>
      </dsp:nvSpPr>
      <dsp:spPr>
        <a:xfrm rot="10800000">
          <a:off x="1515524" y="2209984"/>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pottery</a:t>
          </a:r>
          <a:endParaRPr lang="en-US" sz="4000" kern="1200" dirty="0"/>
        </a:p>
      </dsp:txBody>
      <dsp:txXfrm rot="10800000">
        <a:off x="1728028" y="2209984"/>
        <a:ext cx="4960679" cy="850016"/>
      </dsp:txXfrm>
    </dsp:sp>
    <dsp:sp modelId="{9E167C19-40C6-47CD-BC8D-D948DEA9AEAE}">
      <dsp:nvSpPr>
        <dsp:cNvPr id="0" name=""/>
        <dsp:cNvSpPr/>
      </dsp:nvSpPr>
      <dsp:spPr>
        <a:xfrm>
          <a:off x="1090515" y="2209984"/>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7A9E6E6-55BF-41AB-B549-7C4D898BEE13}">
      <dsp:nvSpPr>
        <dsp:cNvPr id="0" name=""/>
        <dsp:cNvSpPr/>
      </dsp:nvSpPr>
      <dsp:spPr>
        <a:xfrm rot="10800000">
          <a:off x="1515524" y="3313737"/>
          <a:ext cx="5173183" cy="850016"/>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74834" tIns="152400" rIns="284480" bIns="152400" numCol="1" spcCol="1270" anchor="ctr" anchorCtr="0">
          <a:noAutofit/>
        </a:bodyPr>
        <a:lstStyle/>
        <a:p>
          <a:pPr lvl="0" algn="ctr" defTabSz="1778000">
            <a:lnSpc>
              <a:spcPct val="90000"/>
            </a:lnSpc>
            <a:spcBef>
              <a:spcPct val="0"/>
            </a:spcBef>
            <a:spcAft>
              <a:spcPct val="35000"/>
            </a:spcAft>
          </a:pPr>
          <a:r>
            <a:rPr lang="en-US" sz="4000" kern="1200" dirty="0" smtClean="0"/>
            <a:t>painting</a:t>
          </a:r>
          <a:endParaRPr lang="en-US" sz="4000" kern="1200" dirty="0"/>
        </a:p>
      </dsp:txBody>
      <dsp:txXfrm rot="10800000">
        <a:off x="1728028" y="3313737"/>
        <a:ext cx="4960679" cy="850016"/>
      </dsp:txXfrm>
    </dsp:sp>
    <dsp:sp modelId="{1A945E27-EA93-452D-B852-A96455A75720}">
      <dsp:nvSpPr>
        <dsp:cNvPr id="0" name=""/>
        <dsp:cNvSpPr/>
      </dsp:nvSpPr>
      <dsp:spPr>
        <a:xfrm>
          <a:off x="1090515" y="3313737"/>
          <a:ext cx="850016" cy="85001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33E5-55C9-46AE-92EE-B4069D7351CE}">
      <dsp:nvSpPr>
        <dsp:cNvPr id="0" name=""/>
        <dsp:cNvSpPr/>
      </dsp:nvSpPr>
      <dsp:spPr>
        <a:xfrm rot="10800000">
          <a:off x="1596490" y="645"/>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Music</a:t>
          </a:r>
          <a:endParaRPr lang="en-US" sz="2900" kern="1200" dirty="0"/>
        </a:p>
      </dsp:txBody>
      <dsp:txXfrm rot="10800000">
        <a:off x="1753098" y="645"/>
        <a:ext cx="5559939" cy="626433"/>
      </dsp:txXfrm>
    </dsp:sp>
    <dsp:sp modelId="{1E242DE2-5062-4402-BAC6-539A1A150C1F}">
      <dsp:nvSpPr>
        <dsp:cNvPr id="0" name=""/>
        <dsp:cNvSpPr/>
      </dsp:nvSpPr>
      <dsp:spPr>
        <a:xfrm>
          <a:off x="1283273" y="645"/>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1ED04C8-501B-4482-981A-79D3F51C5134}">
      <dsp:nvSpPr>
        <dsp:cNvPr id="0" name=""/>
        <dsp:cNvSpPr/>
      </dsp:nvSpPr>
      <dsp:spPr>
        <a:xfrm rot="10800000">
          <a:off x="1596490" y="814073"/>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Dance forms</a:t>
          </a:r>
          <a:endParaRPr lang="en-US" sz="2900" kern="1200" dirty="0"/>
        </a:p>
      </dsp:txBody>
      <dsp:txXfrm rot="10800000">
        <a:off x="1753098" y="814073"/>
        <a:ext cx="5559939" cy="626433"/>
      </dsp:txXfrm>
    </dsp:sp>
    <dsp:sp modelId="{BDDA1D77-95A4-4611-B9D7-8EABEDA9FFE7}">
      <dsp:nvSpPr>
        <dsp:cNvPr id="0" name=""/>
        <dsp:cNvSpPr/>
      </dsp:nvSpPr>
      <dsp:spPr>
        <a:xfrm>
          <a:off x="1283273" y="814073"/>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9F7C85-83FF-4C23-9103-E22D062C71AB}">
      <dsp:nvSpPr>
        <dsp:cNvPr id="0" name=""/>
        <dsp:cNvSpPr/>
      </dsp:nvSpPr>
      <dsp:spPr>
        <a:xfrm rot="10800000">
          <a:off x="1596490" y="1627501"/>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theatre &amp; drama</a:t>
          </a:r>
          <a:endParaRPr lang="en-US" sz="2900" kern="1200" dirty="0"/>
        </a:p>
      </dsp:txBody>
      <dsp:txXfrm rot="10800000">
        <a:off x="1753098" y="1627501"/>
        <a:ext cx="5559939" cy="626433"/>
      </dsp:txXfrm>
    </dsp:sp>
    <dsp:sp modelId="{D4662076-733E-4DBB-BB31-C09969A452F8}">
      <dsp:nvSpPr>
        <dsp:cNvPr id="0" name=""/>
        <dsp:cNvSpPr/>
      </dsp:nvSpPr>
      <dsp:spPr>
        <a:xfrm>
          <a:off x="1283273" y="1627501"/>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5AD056E-0188-487B-869F-B6D5680E885F}">
      <dsp:nvSpPr>
        <dsp:cNvPr id="0" name=""/>
        <dsp:cNvSpPr/>
      </dsp:nvSpPr>
      <dsp:spPr>
        <a:xfrm rot="10800000">
          <a:off x="1596490" y="2440930"/>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puppetry</a:t>
          </a:r>
          <a:endParaRPr lang="en-US" sz="2900" kern="1200" dirty="0"/>
        </a:p>
      </dsp:txBody>
      <dsp:txXfrm rot="10800000">
        <a:off x="1753098" y="2440930"/>
        <a:ext cx="5559939" cy="626433"/>
      </dsp:txXfrm>
    </dsp:sp>
    <dsp:sp modelId="{BD1CFDFE-1020-480A-8A89-E150B0E5D9C5}">
      <dsp:nvSpPr>
        <dsp:cNvPr id="0" name=""/>
        <dsp:cNvSpPr/>
      </dsp:nvSpPr>
      <dsp:spPr>
        <a:xfrm>
          <a:off x="1283273" y="2440930"/>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3398AAB-BD6D-4F02-8712-2D9D7C26E3F9}">
      <dsp:nvSpPr>
        <dsp:cNvPr id="0" name=""/>
        <dsp:cNvSpPr/>
      </dsp:nvSpPr>
      <dsp:spPr>
        <a:xfrm rot="10800000">
          <a:off x="1596490" y="3254358"/>
          <a:ext cx="5716547" cy="626433"/>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240" tIns="110490" rIns="206248" bIns="110490" numCol="1" spcCol="1270" anchor="ctr" anchorCtr="0">
          <a:noAutofit/>
        </a:bodyPr>
        <a:lstStyle/>
        <a:p>
          <a:pPr lvl="0" algn="ctr" defTabSz="1289050">
            <a:lnSpc>
              <a:spcPct val="90000"/>
            </a:lnSpc>
            <a:spcBef>
              <a:spcPct val="0"/>
            </a:spcBef>
            <a:spcAft>
              <a:spcPct val="35000"/>
            </a:spcAft>
          </a:pPr>
          <a:r>
            <a:rPr lang="en-US" sz="2900" kern="1200" dirty="0" smtClean="0"/>
            <a:t>Indian circus</a:t>
          </a:r>
          <a:endParaRPr lang="en-US" sz="2900" kern="1200" dirty="0"/>
        </a:p>
      </dsp:txBody>
      <dsp:txXfrm rot="10800000">
        <a:off x="1753098" y="3254358"/>
        <a:ext cx="5559939" cy="626433"/>
      </dsp:txXfrm>
    </dsp:sp>
    <dsp:sp modelId="{CD9AF165-BB3B-49AF-8D97-E6280EFD8317}">
      <dsp:nvSpPr>
        <dsp:cNvPr id="0" name=""/>
        <dsp:cNvSpPr/>
      </dsp:nvSpPr>
      <dsp:spPr>
        <a:xfrm>
          <a:off x="1283273" y="3254358"/>
          <a:ext cx="626433" cy="62643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1FD08-4FF3-4CB9-B479-EA4A51AAD01C}">
      <dsp:nvSpPr>
        <dsp:cNvPr id="0" name=""/>
        <dsp:cNvSpPr/>
      </dsp:nvSpPr>
      <dsp:spPr>
        <a:xfrm>
          <a:off x="136147"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Religion</a:t>
          </a:r>
          <a:endParaRPr lang="en-US" sz="2800" kern="1200" dirty="0"/>
        </a:p>
      </dsp:txBody>
      <dsp:txXfrm>
        <a:off x="136147" y="400067"/>
        <a:ext cx="3161909" cy="988096"/>
      </dsp:txXfrm>
    </dsp:sp>
    <dsp:sp modelId="{CB3AF2FA-5249-4C6C-B630-5EED27AE4C5C}">
      <dsp:nvSpPr>
        <dsp:cNvPr id="0" name=""/>
        <dsp:cNvSpPr/>
      </dsp:nvSpPr>
      <dsp:spPr>
        <a:xfrm>
          <a:off x="4400"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EC3798C-BFA1-4B70-9753-DA5B298B7C14}">
      <dsp:nvSpPr>
        <dsp:cNvPr id="0" name=""/>
        <dsp:cNvSpPr/>
      </dsp:nvSpPr>
      <dsp:spPr>
        <a:xfrm>
          <a:off x="3602829"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Language</a:t>
          </a:r>
          <a:endParaRPr lang="en-US" sz="2800" kern="1200" dirty="0"/>
        </a:p>
      </dsp:txBody>
      <dsp:txXfrm>
        <a:off x="3602829" y="400067"/>
        <a:ext cx="3161909" cy="988096"/>
      </dsp:txXfrm>
    </dsp:sp>
    <dsp:sp modelId="{776EFE50-850F-4D1E-AB9E-3F8A542F4D1E}">
      <dsp:nvSpPr>
        <dsp:cNvPr id="0" name=""/>
        <dsp:cNvSpPr/>
      </dsp:nvSpPr>
      <dsp:spPr>
        <a:xfrm>
          <a:off x="3471082"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0C17C5F-A607-4074-959E-534DCDF6664A}">
      <dsp:nvSpPr>
        <dsp:cNvPr id="0" name=""/>
        <dsp:cNvSpPr/>
      </dsp:nvSpPr>
      <dsp:spPr>
        <a:xfrm>
          <a:off x="7069511" y="400067"/>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Literature</a:t>
          </a:r>
          <a:endParaRPr lang="en-US" sz="2800" kern="1200" dirty="0"/>
        </a:p>
      </dsp:txBody>
      <dsp:txXfrm>
        <a:off x="7069511" y="400067"/>
        <a:ext cx="3161909" cy="988096"/>
      </dsp:txXfrm>
    </dsp:sp>
    <dsp:sp modelId="{D7BB1047-CEED-4AA9-8431-263D83C10843}">
      <dsp:nvSpPr>
        <dsp:cNvPr id="0" name=""/>
        <dsp:cNvSpPr/>
      </dsp:nvSpPr>
      <dsp:spPr>
        <a:xfrm>
          <a:off x="6937764" y="257342"/>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09CB0EB2-864A-41F0-8EC8-05E9A1EDCE1E}">
      <dsp:nvSpPr>
        <dsp:cNvPr id="0" name=""/>
        <dsp:cNvSpPr/>
      </dsp:nvSpPr>
      <dsp:spPr>
        <a:xfrm>
          <a:off x="136147"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cinema</a:t>
          </a:r>
          <a:endParaRPr lang="en-US" sz="2800" kern="1200" dirty="0"/>
        </a:p>
      </dsp:txBody>
      <dsp:txXfrm>
        <a:off x="136147" y="1643971"/>
        <a:ext cx="3161909" cy="988096"/>
      </dsp:txXfrm>
    </dsp:sp>
    <dsp:sp modelId="{E2EE39A5-2E2B-41EE-A01F-0D692BE978BB}">
      <dsp:nvSpPr>
        <dsp:cNvPr id="0" name=""/>
        <dsp:cNvSpPr/>
      </dsp:nvSpPr>
      <dsp:spPr>
        <a:xfrm>
          <a:off x="4400"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95F995F-5C56-43AE-923A-0B8BCF49227E}">
      <dsp:nvSpPr>
        <dsp:cNvPr id="0" name=""/>
        <dsp:cNvSpPr/>
      </dsp:nvSpPr>
      <dsp:spPr>
        <a:xfrm>
          <a:off x="3602829"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calendars</a:t>
          </a:r>
          <a:endParaRPr lang="en-US" sz="2800" kern="1200" dirty="0"/>
        </a:p>
      </dsp:txBody>
      <dsp:txXfrm>
        <a:off x="3602829" y="1643971"/>
        <a:ext cx="3161909" cy="988096"/>
      </dsp:txXfrm>
    </dsp:sp>
    <dsp:sp modelId="{369706D8-5131-4195-BCA6-42071A4E8810}">
      <dsp:nvSpPr>
        <dsp:cNvPr id="0" name=""/>
        <dsp:cNvSpPr/>
      </dsp:nvSpPr>
      <dsp:spPr>
        <a:xfrm>
          <a:off x="3471082"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D891E0E-7DD5-46C5-AB1A-B3A9493875B6}">
      <dsp:nvSpPr>
        <dsp:cNvPr id="0" name=""/>
        <dsp:cNvSpPr/>
      </dsp:nvSpPr>
      <dsp:spPr>
        <a:xfrm>
          <a:off x="7069511" y="1643971"/>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philosophy</a:t>
          </a:r>
          <a:endParaRPr lang="en-US" sz="2800" kern="1200" dirty="0"/>
        </a:p>
      </dsp:txBody>
      <dsp:txXfrm>
        <a:off x="7069511" y="1643971"/>
        <a:ext cx="3161909" cy="988096"/>
      </dsp:txXfrm>
    </dsp:sp>
    <dsp:sp modelId="{016B822E-7A88-4272-8662-36151614BEDF}">
      <dsp:nvSpPr>
        <dsp:cNvPr id="0" name=""/>
        <dsp:cNvSpPr/>
      </dsp:nvSpPr>
      <dsp:spPr>
        <a:xfrm>
          <a:off x="6937764" y="1501246"/>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7A1508A-26F7-4D0B-851C-66BB2F4F0A9D}">
      <dsp:nvSpPr>
        <dsp:cNvPr id="0" name=""/>
        <dsp:cNvSpPr/>
      </dsp:nvSpPr>
      <dsp:spPr>
        <a:xfrm>
          <a:off x="136147"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festivals</a:t>
          </a:r>
          <a:endParaRPr lang="en-US" sz="2800" kern="1200" dirty="0"/>
        </a:p>
      </dsp:txBody>
      <dsp:txXfrm>
        <a:off x="136147" y="2887875"/>
        <a:ext cx="3161909" cy="988096"/>
      </dsp:txXfrm>
    </dsp:sp>
    <dsp:sp modelId="{9B2D5151-063A-4D6C-AB28-E7FF8553BA9D}">
      <dsp:nvSpPr>
        <dsp:cNvPr id="0" name=""/>
        <dsp:cNvSpPr/>
      </dsp:nvSpPr>
      <dsp:spPr>
        <a:xfrm>
          <a:off x="4400"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5454DAB-2ACF-4A7E-BF2A-9D57B50ED3B0}">
      <dsp:nvSpPr>
        <dsp:cNvPr id="0" name=""/>
        <dsp:cNvSpPr/>
      </dsp:nvSpPr>
      <dsp:spPr>
        <a:xfrm>
          <a:off x="3602829"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fairs</a:t>
          </a:r>
          <a:endParaRPr lang="en-US" sz="2800" kern="1200" dirty="0"/>
        </a:p>
      </dsp:txBody>
      <dsp:txXfrm>
        <a:off x="3602829" y="2887875"/>
        <a:ext cx="3161909" cy="988096"/>
      </dsp:txXfrm>
    </dsp:sp>
    <dsp:sp modelId="{612221B0-04D5-4E77-8ADB-63A25AE71EE8}">
      <dsp:nvSpPr>
        <dsp:cNvPr id="0" name=""/>
        <dsp:cNvSpPr/>
      </dsp:nvSpPr>
      <dsp:spPr>
        <a:xfrm>
          <a:off x="3471082"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A2EB2A7-27D6-4118-B4C6-7588B54B2075}">
      <dsp:nvSpPr>
        <dsp:cNvPr id="0" name=""/>
        <dsp:cNvSpPr/>
      </dsp:nvSpPr>
      <dsp:spPr>
        <a:xfrm>
          <a:off x="7069511" y="2887875"/>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Handicrafts coinage</a:t>
          </a:r>
          <a:endParaRPr lang="en-US" sz="2800" kern="1200" dirty="0"/>
        </a:p>
      </dsp:txBody>
      <dsp:txXfrm>
        <a:off x="7069511" y="2887875"/>
        <a:ext cx="3161909" cy="988096"/>
      </dsp:txXfrm>
    </dsp:sp>
    <dsp:sp modelId="{E075EE0A-9EF4-4F5A-B8A9-CD2CC16304DB}">
      <dsp:nvSpPr>
        <dsp:cNvPr id="0" name=""/>
        <dsp:cNvSpPr/>
      </dsp:nvSpPr>
      <dsp:spPr>
        <a:xfrm>
          <a:off x="6937764" y="2745150"/>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AA0CD1B-9041-473A-877D-E6BE53BFA0A2}">
      <dsp:nvSpPr>
        <dsp:cNvPr id="0" name=""/>
        <dsp:cNvSpPr/>
      </dsp:nvSpPr>
      <dsp:spPr>
        <a:xfrm>
          <a:off x="136147"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institutions</a:t>
          </a:r>
          <a:endParaRPr lang="en-US" sz="2800" kern="1200" dirty="0"/>
        </a:p>
      </dsp:txBody>
      <dsp:txXfrm>
        <a:off x="136147" y="4131778"/>
        <a:ext cx="3161909" cy="988096"/>
      </dsp:txXfrm>
    </dsp:sp>
    <dsp:sp modelId="{84832890-FDE3-4698-B010-BF94408E9063}">
      <dsp:nvSpPr>
        <dsp:cNvPr id="0" name=""/>
        <dsp:cNvSpPr/>
      </dsp:nvSpPr>
      <dsp:spPr>
        <a:xfrm>
          <a:off x="4400"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5B934EC-776D-45FD-AC54-32550799B21D}">
      <dsp:nvSpPr>
        <dsp:cNvPr id="0" name=""/>
        <dsp:cNvSpPr/>
      </dsp:nvSpPr>
      <dsp:spPr>
        <a:xfrm>
          <a:off x="3602829"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err="1" smtClean="0"/>
            <a:t>maths</a:t>
          </a:r>
          <a:r>
            <a:rPr lang="en-US" sz="2800" kern="1200" dirty="0" smtClean="0"/>
            <a:t> &amp;science</a:t>
          </a:r>
          <a:endParaRPr lang="en-US" sz="2800" kern="1200" dirty="0"/>
        </a:p>
      </dsp:txBody>
      <dsp:txXfrm>
        <a:off x="3602829" y="4131778"/>
        <a:ext cx="3161909" cy="988096"/>
      </dsp:txXfrm>
    </dsp:sp>
    <dsp:sp modelId="{C004B6BB-9B36-4E4C-8C65-B8F24FA7E89C}">
      <dsp:nvSpPr>
        <dsp:cNvPr id="0" name=""/>
        <dsp:cNvSpPr/>
      </dsp:nvSpPr>
      <dsp:spPr>
        <a:xfrm>
          <a:off x="3471082"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2C48C1B-5FB2-46C6-9F9D-D4E83A2AFFBC}">
      <dsp:nvSpPr>
        <dsp:cNvPr id="0" name=""/>
        <dsp:cNvSpPr/>
      </dsp:nvSpPr>
      <dsp:spPr>
        <a:xfrm>
          <a:off x="7069511" y="4131778"/>
          <a:ext cx="3161909" cy="988096"/>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9271"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Medicine, astronomy</a:t>
          </a:r>
          <a:endParaRPr lang="en-US" sz="2800" kern="1200" dirty="0"/>
        </a:p>
      </dsp:txBody>
      <dsp:txXfrm>
        <a:off x="7069511" y="4131778"/>
        <a:ext cx="3161909" cy="988096"/>
      </dsp:txXfrm>
    </dsp:sp>
    <dsp:sp modelId="{2CA53AE3-A4EB-4302-8655-D3A6A85B2F05}">
      <dsp:nvSpPr>
        <dsp:cNvPr id="0" name=""/>
        <dsp:cNvSpPr/>
      </dsp:nvSpPr>
      <dsp:spPr>
        <a:xfrm>
          <a:off x="6937764" y="3989053"/>
          <a:ext cx="691667" cy="103750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64337-66F0-4BBC-B05F-0B256A4B2C48}">
      <dsp:nvSpPr>
        <dsp:cNvPr id="0" name=""/>
        <dsp:cNvSpPr/>
      </dsp:nvSpPr>
      <dsp:spPr>
        <a:xfrm>
          <a:off x="1409445" y="414592"/>
          <a:ext cx="3194112" cy="2105190"/>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Indus valley civilization</a:t>
          </a:r>
          <a:endParaRPr lang="en-US" sz="3200" kern="1200" dirty="0">
            <a:latin typeface="Arial Rounded MT Bold" panose="020F0704030504030204" pitchFamily="34" charset="0"/>
          </a:endParaRPr>
        </a:p>
      </dsp:txBody>
      <dsp:txXfrm>
        <a:off x="1409445" y="414592"/>
        <a:ext cx="3194112" cy="2105190"/>
      </dsp:txXfrm>
    </dsp:sp>
    <dsp:sp modelId="{2C009933-96B8-4468-9112-73A5DE8C99B7}">
      <dsp:nvSpPr>
        <dsp:cNvPr id="0" name=""/>
        <dsp:cNvSpPr/>
      </dsp:nvSpPr>
      <dsp:spPr>
        <a:xfrm>
          <a:off x="4930022" y="436998"/>
          <a:ext cx="3273977" cy="2119262"/>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Buddhist architecture &amp; sculpture (</a:t>
          </a:r>
          <a:r>
            <a:rPr lang="en-US" sz="3200" kern="1200" dirty="0" err="1" smtClean="0">
              <a:latin typeface="Arial Rounded MT Bold" panose="020F0704030504030204" pitchFamily="34" charset="0"/>
            </a:rPr>
            <a:t>mauryan</a:t>
          </a:r>
          <a:r>
            <a:rPr lang="en-US" sz="3200" kern="1200" dirty="0" smtClean="0">
              <a:latin typeface="Arial Rounded MT Bold" panose="020F0704030504030204" pitchFamily="34" charset="0"/>
            </a:rPr>
            <a:t> period)</a:t>
          </a:r>
          <a:endParaRPr lang="en-US" sz="3200" kern="1200" dirty="0">
            <a:latin typeface="Arial Rounded MT Bold" panose="020F0704030504030204" pitchFamily="34" charset="0"/>
          </a:endParaRPr>
        </a:p>
      </dsp:txBody>
      <dsp:txXfrm>
        <a:off x="4930022" y="436998"/>
        <a:ext cx="3273977" cy="2119262"/>
      </dsp:txXfrm>
    </dsp:sp>
    <dsp:sp modelId="{6C8707A8-CB68-476C-AD97-316E3F06309E}">
      <dsp:nvSpPr>
        <dsp:cNvPr id="0" name=""/>
        <dsp:cNvSpPr/>
      </dsp:nvSpPr>
      <dsp:spPr>
        <a:xfrm>
          <a:off x="4482" y="2833729"/>
          <a:ext cx="3290599" cy="2720969"/>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Temple architecture(Gupta age sculpture &amp; south Indian art)</a:t>
          </a:r>
          <a:endParaRPr lang="en-US" sz="3200" kern="1200" dirty="0">
            <a:latin typeface="Arial Rounded MT Bold" panose="020F0704030504030204" pitchFamily="34" charset="0"/>
          </a:endParaRPr>
        </a:p>
      </dsp:txBody>
      <dsp:txXfrm>
        <a:off x="4482" y="2833729"/>
        <a:ext cx="3290599" cy="2720969"/>
      </dsp:txXfrm>
    </dsp:sp>
    <dsp:sp modelId="{88C7FD2E-8BA8-4C7E-A82A-C5FCA3484302}">
      <dsp:nvSpPr>
        <dsp:cNvPr id="0" name=""/>
        <dsp:cNvSpPr/>
      </dsp:nvSpPr>
      <dsp:spPr>
        <a:xfrm>
          <a:off x="3594137" y="2811443"/>
          <a:ext cx="2846244" cy="276554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Indo-Islamic architecture and medieval sculpture</a:t>
          </a:r>
          <a:endParaRPr lang="en-US" sz="3200" kern="1200" dirty="0">
            <a:latin typeface="Arial Rounded MT Bold" panose="020F0704030504030204" pitchFamily="34" charset="0"/>
          </a:endParaRPr>
        </a:p>
      </dsp:txBody>
      <dsp:txXfrm>
        <a:off x="3594137" y="2811443"/>
        <a:ext cx="2846244" cy="2765541"/>
      </dsp:txXfrm>
    </dsp:sp>
    <dsp:sp modelId="{8B3ADE2D-7F13-4FA5-8C34-C1A975E5DAD2}">
      <dsp:nvSpPr>
        <dsp:cNvPr id="0" name=""/>
        <dsp:cNvSpPr/>
      </dsp:nvSpPr>
      <dsp:spPr>
        <a:xfrm>
          <a:off x="6710575" y="2811443"/>
          <a:ext cx="2856547" cy="2765541"/>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Arial Rounded MT Bold" panose="020F0704030504030204" pitchFamily="34" charset="0"/>
            </a:rPr>
            <a:t>Modern architecture and sculpture</a:t>
          </a:r>
          <a:endParaRPr lang="en-US" sz="3200" kern="1200" dirty="0">
            <a:latin typeface="Arial Rounded MT Bold" panose="020F0704030504030204" pitchFamily="34" charset="0"/>
          </a:endParaRPr>
        </a:p>
      </dsp:txBody>
      <dsp:txXfrm>
        <a:off x="6710575" y="2811443"/>
        <a:ext cx="2856547" cy="27655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35959-D9BB-46B3-9503-BC11DF2A716F}">
      <dsp:nvSpPr>
        <dsp:cNvPr id="0" name=""/>
        <dsp:cNvSpPr/>
      </dsp:nvSpPr>
      <dsp:spPr>
        <a:xfrm>
          <a:off x="0" y="2091476"/>
          <a:ext cx="3272291" cy="51829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Court art</a:t>
          </a:r>
          <a:endParaRPr lang="en-US" sz="2000" kern="1200" dirty="0"/>
        </a:p>
      </dsp:txBody>
      <dsp:txXfrm>
        <a:off x="0" y="2091476"/>
        <a:ext cx="3272291" cy="518290"/>
      </dsp:txXfrm>
    </dsp:sp>
    <dsp:sp modelId="{AA3D2FBC-A9A3-45DF-BD30-870268F859CC}">
      <dsp:nvSpPr>
        <dsp:cNvPr id="0" name=""/>
        <dsp:cNvSpPr/>
      </dsp:nvSpPr>
      <dsp:spPr>
        <a:xfrm>
          <a:off x="0" y="2573883"/>
          <a:ext cx="3272291" cy="128128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State initiative</a:t>
          </a:r>
          <a:endParaRPr lang="en-US" sz="2000" kern="1200" dirty="0"/>
        </a:p>
        <a:p>
          <a:pPr marL="228600" lvl="1" indent="-228600" algn="l" defTabSz="889000">
            <a:lnSpc>
              <a:spcPct val="90000"/>
            </a:lnSpc>
            <a:spcBef>
              <a:spcPct val="0"/>
            </a:spcBef>
            <a:spcAft>
              <a:spcPct val="15000"/>
            </a:spcAft>
            <a:buChar char="••"/>
          </a:pPr>
          <a:r>
            <a:rPr lang="en-US" sz="2000" kern="1200" dirty="0" smtClean="0"/>
            <a:t>Stupa, pillar</a:t>
          </a:r>
          <a:endParaRPr lang="en-US" sz="2000" kern="1200" dirty="0"/>
        </a:p>
      </dsp:txBody>
      <dsp:txXfrm>
        <a:off x="0" y="2573883"/>
        <a:ext cx="3272291" cy="1281286"/>
      </dsp:txXfrm>
    </dsp:sp>
    <dsp:sp modelId="{CB213F96-4C77-43A9-8859-9C19268FC3D0}">
      <dsp:nvSpPr>
        <dsp:cNvPr id="0" name=""/>
        <dsp:cNvSpPr/>
      </dsp:nvSpPr>
      <dsp:spPr>
        <a:xfrm>
          <a:off x="3750201" y="1965723"/>
          <a:ext cx="3319707"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Popular art</a:t>
          </a:r>
          <a:endParaRPr lang="en-US" sz="2000" kern="1200" dirty="0"/>
        </a:p>
      </dsp:txBody>
      <dsp:txXfrm>
        <a:off x="3750201" y="1965723"/>
        <a:ext cx="3319707" cy="576000"/>
      </dsp:txXfrm>
    </dsp:sp>
    <dsp:sp modelId="{7C86CFE8-5C85-4194-BB11-EFB2187B5F3B}">
      <dsp:nvSpPr>
        <dsp:cNvPr id="0" name=""/>
        <dsp:cNvSpPr/>
      </dsp:nvSpPr>
      <dsp:spPr>
        <a:xfrm>
          <a:off x="3734027" y="2589054"/>
          <a:ext cx="3350172" cy="135685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Individual art</a:t>
          </a:r>
          <a:endParaRPr lang="en-US" sz="2000" kern="1200" dirty="0"/>
        </a:p>
        <a:p>
          <a:pPr marL="228600" lvl="1" indent="-228600" algn="l" defTabSz="889000">
            <a:lnSpc>
              <a:spcPct val="90000"/>
            </a:lnSpc>
            <a:spcBef>
              <a:spcPct val="0"/>
            </a:spcBef>
            <a:spcAft>
              <a:spcPct val="15000"/>
            </a:spcAft>
            <a:buChar char="••"/>
          </a:pPr>
          <a:r>
            <a:rPr lang="en-US" sz="2000" kern="1200" smtClean="0"/>
            <a:t>Sculpture,pottery,caves</a:t>
          </a:r>
          <a:endParaRPr lang="en-US" sz="2000" kern="1200" dirty="0"/>
        </a:p>
      </dsp:txBody>
      <dsp:txXfrm>
        <a:off x="3734027" y="2589054"/>
        <a:ext cx="3350172" cy="13568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A70-F291-4148-A4FD-5801FC70D796}">
      <dsp:nvSpPr>
        <dsp:cNvPr id="0" name=""/>
        <dsp:cNvSpPr/>
      </dsp:nvSpPr>
      <dsp:spPr>
        <a:xfrm flipV="1">
          <a:off x="34882" y="0"/>
          <a:ext cx="3488946"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err="1" smtClean="0"/>
            <a:t>Gandhar</a:t>
          </a:r>
          <a:endParaRPr lang="en-US" sz="500" kern="1200" dirty="0"/>
        </a:p>
      </dsp:txBody>
      <dsp:txXfrm rot="10800000">
        <a:off x="34882" y="-1"/>
        <a:ext cx="3488946" cy="1"/>
      </dsp:txXfrm>
    </dsp:sp>
    <dsp:sp modelId="{6CD79248-CB06-480C-AA73-2601042EEEC4}">
      <dsp:nvSpPr>
        <dsp:cNvPr id="0" name=""/>
        <dsp:cNvSpPr/>
      </dsp:nvSpPr>
      <dsp:spPr>
        <a:xfrm>
          <a:off x="8707" y="0"/>
          <a:ext cx="3512741"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err="1" smtClean="0">
              <a:solidFill>
                <a:srgbClr val="0070C0"/>
              </a:solidFill>
              <a:latin typeface="Arial Rounded MT Bold" panose="020F0704030504030204" pitchFamily="34" charset="0"/>
            </a:rPr>
            <a:t>Gandhar</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Outside influence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Grey sandstone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Completely Buddhist</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Kushana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NWFP</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Spiritual Buddha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Reminds Apollo</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solidFill>
                <a:schemeClr val="bg1"/>
              </a:solidFill>
              <a:latin typeface="Arial Rounded MT Bold" panose="020F0704030504030204" pitchFamily="34" charset="0"/>
            </a:rPr>
            <a:t>Bearded,mushtaq</a:t>
          </a:r>
          <a:r>
            <a:rPr lang="en-US" sz="2400" kern="1200" dirty="0" smtClean="0">
              <a:solidFill>
                <a:schemeClr val="bg1"/>
              </a:solidFill>
              <a:latin typeface="Arial Rounded MT Bold" panose="020F0704030504030204" pitchFamily="34" charset="0"/>
            </a:rPr>
            <a:t>, eyes-half closed, </a:t>
          </a:r>
          <a:r>
            <a:rPr lang="en-US" sz="2400" kern="1200" dirty="0" err="1" smtClean="0">
              <a:solidFill>
                <a:schemeClr val="bg1"/>
              </a:solidFill>
              <a:latin typeface="Arial Rounded MT Bold" panose="020F0704030504030204" pitchFamily="34" charset="0"/>
            </a:rPr>
            <a:t>propumurance</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weavy</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hair,large</a:t>
          </a:r>
          <a:r>
            <a:rPr lang="en-US" sz="2400" kern="1200" dirty="0" smtClean="0">
              <a:solidFill>
                <a:schemeClr val="bg1"/>
              </a:solidFill>
              <a:latin typeface="Arial Rounded MT Bold" panose="020F0704030504030204" pitchFamily="34" charset="0"/>
            </a:rPr>
            <a:t> </a:t>
          </a:r>
          <a:r>
            <a:rPr lang="en-US" sz="2400" kern="1200" dirty="0" err="1" smtClean="0">
              <a:solidFill>
                <a:schemeClr val="bg1"/>
              </a:solidFill>
              <a:latin typeface="Arial Rounded MT Bold" panose="020F0704030504030204" pitchFamily="34" charset="0"/>
            </a:rPr>
            <a:t>ears,seated</a:t>
          </a:r>
          <a:r>
            <a:rPr lang="en-US" sz="2400" kern="1200" dirty="0" smtClean="0">
              <a:solidFill>
                <a:schemeClr val="bg1"/>
              </a:solidFill>
              <a:latin typeface="Arial Rounded MT Bold" panose="020F0704030504030204" pitchFamily="34" charset="0"/>
            </a:rPr>
            <a:t> in </a:t>
          </a:r>
          <a:r>
            <a:rPr lang="en-US" sz="2400" u="sng" kern="1200" dirty="0" smtClean="0">
              <a:solidFill>
                <a:schemeClr val="bg1"/>
              </a:solidFill>
              <a:latin typeface="Arial Rounded MT Bold" panose="020F0704030504030204" pitchFamily="34" charset="0"/>
            </a:rPr>
            <a:t>‘yogi</a:t>
          </a:r>
          <a:r>
            <a:rPr lang="en-US" sz="2400" kern="1200" dirty="0" smtClean="0">
              <a:solidFill>
                <a:schemeClr val="bg1"/>
              </a:solidFill>
              <a:latin typeface="Arial Rounded MT Bold" panose="020F0704030504030204" pitchFamily="34" charset="0"/>
            </a:rPr>
            <a:t>’ posture</a:t>
          </a:r>
          <a:endParaRPr lang="en-US" sz="2400" kern="1200" dirty="0">
            <a:solidFill>
              <a:schemeClr val="bg1"/>
            </a:solidFill>
            <a:latin typeface="Arial Rounded MT Bold" panose="020F0704030504030204" pitchFamily="34" charset="0"/>
          </a:endParaRPr>
        </a:p>
      </dsp:txBody>
      <dsp:txXfrm>
        <a:off x="8707" y="0"/>
        <a:ext cx="3512741" cy="6877497"/>
      </dsp:txXfrm>
    </dsp:sp>
    <dsp:sp modelId="{2FFD8697-C020-4D3B-B4CF-2363C2642775}">
      <dsp:nvSpPr>
        <dsp:cNvPr id="0" name=""/>
        <dsp:cNvSpPr/>
      </dsp:nvSpPr>
      <dsp:spPr>
        <a:xfrm>
          <a:off x="3903986" y="0"/>
          <a:ext cx="3178433"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Mathura</a:t>
          </a:r>
          <a:endParaRPr lang="en-US" sz="500" kern="1200" dirty="0"/>
        </a:p>
      </dsp:txBody>
      <dsp:txXfrm>
        <a:off x="3903986" y="0"/>
        <a:ext cx="3178433" cy="1"/>
      </dsp:txXfrm>
    </dsp:sp>
    <dsp:sp modelId="{4F8FAC95-40B2-461A-9B98-3CE898ACFF4D}">
      <dsp:nvSpPr>
        <dsp:cNvPr id="0" name=""/>
        <dsp:cNvSpPr/>
      </dsp:nvSpPr>
      <dsp:spPr>
        <a:xfrm>
          <a:off x="3807410" y="0"/>
          <a:ext cx="3171540"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smtClean="0">
              <a:solidFill>
                <a:srgbClr val="0070C0"/>
              </a:solidFill>
              <a:latin typeface="Arial Rounded MT Bold" panose="020F0704030504030204" pitchFamily="34" charset="0"/>
            </a:rPr>
            <a:t>Mathura</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Indegeneous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Spotted red sandstone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All 3 religions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Kushana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Around UP</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delighted </a:t>
          </a:r>
          <a:r>
            <a:rPr lang="en-US" sz="2400" kern="1200" dirty="0" err="1" smtClean="0">
              <a:latin typeface="Arial Rounded MT Bold" panose="020F0704030504030204" pitchFamily="34" charset="0"/>
            </a:rPr>
            <a:t>buddha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Reminds </a:t>
          </a:r>
          <a:r>
            <a:rPr lang="en-US" sz="2400" kern="1200" dirty="0" err="1" smtClean="0">
              <a:latin typeface="Arial Rounded MT Bold" panose="020F0704030504030204" pitchFamily="34" charset="0"/>
            </a:rPr>
            <a:t>Yaksha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Masculine,Grace</a:t>
          </a:r>
          <a:r>
            <a:rPr lang="en-US" sz="2400" kern="1200" dirty="0" smtClean="0">
              <a:latin typeface="Arial Rounded MT Bold" panose="020F0704030504030204" pitchFamily="34" charset="0"/>
            </a:rPr>
            <a:t> on the </a:t>
          </a:r>
          <a:r>
            <a:rPr lang="en-US" sz="2400" kern="1200" dirty="0" err="1" smtClean="0">
              <a:latin typeface="Arial Rounded MT Bold" panose="020F0704030504030204" pitchFamily="34" charset="0"/>
            </a:rPr>
            <a:t>face,energetic</a:t>
          </a:r>
          <a:r>
            <a:rPr lang="en-US" sz="2400" kern="1200" dirty="0" smtClean="0">
              <a:latin typeface="Arial Rounded MT Bold" panose="020F0704030504030204" pitchFamily="34" charset="0"/>
            </a:rPr>
            <a:t> </a:t>
          </a:r>
          <a:r>
            <a:rPr lang="en-US" sz="2400" kern="1200" dirty="0" err="1" smtClean="0">
              <a:latin typeface="Arial Rounded MT Bold" panose="020F0704030504030204" pitchFamily="34" charset="0"/>
            </a:rPr>
            <a:t>body,tight</a:t>
          </a:r>
          <a:r>
            <a:rPr lang="en-US" sz="2400" kern="1200" dirty="0" smtClean="0">
              <a:latin typeface="Arial Rounded MT Bold" panose="020F0704030504030204" pitchFamily="34" charset="0"/>
            </a:rPr>
            <a:t> </a:t>
          </a:r>
          <a:r>
            <a:rPr lang="en-US" sz="2400" kern="1200" dirty="0" err="1" smtClean="0">
              <a:latin typeface="Arial Rounded MT Bold" panose="020F0704030504030204" pitchFamily="34" charset="0"/>
            </a:rPr>
            <a:t>dress,seated</a:t>
          </a:r>
          <a:r>
            <a:rPr lang="en-US" sz="2400" kern="1200" dirty="0" smtClean="0">
              <a:latin typeface="Arial Rounded MT Bold" panose="020F0704030504030204" pitchFamily="34" charset="0"/>
            </a:rPr>
            <a:t> in </a:t>
          </a:r>
          <a:r>
            <a:rPr lang="en-US" sz="2400" u="sng" kern="1200" dirty="0" err="1" smtClean="0">
              <a:latin typeface="Arial Rounded MT Bold" panose="020F0704030504030204" pitchFamily="34" charset="0"/>
            </a:rPr>
            <a:t>padmasana</a:t>
          </a:r>
          <a:r>
            <a:rPr lang="en-US" sz="2400" kern="1200" dirty="0" smtClean="0">
              <a:latin typeface="Arial Rounded MT Bold" panose="020F0704030504030204" pitchFamily="34" charset="0"/>
            </a:rPr>
            <a:t> posture</a:t>
          </a:r>
          <a:endParaRPr lang="en-US" sz="2400" kern="1200" dirty="0">
            <a:latin typeface="Arial Rounded MT Bold" panose="020F0704030504030204" pitchFamily="34" charset="0"/>
          </a:endParaRPr>
        </a:p>
      </dsp:txBody>
      <dsp:txXfrm>
        <a:off x="3807410" y="0"/>
        <a:ext cx="3171540" cy="6877497"/>
      </dsp:txXfrm>
    </dsp:sp>
    <dsp:sp modelId="{0EA786F2-F371-4CF0-976F-C5C989E888E1}">
      <dsp:nvSpPr>
        <dsp:cNvPr id="0" name=""/>
        <dsp:cNvSpPr/>
      </dsp:nvSpPr>
      <dsp:spPr>
        <a:xfrm>
          <a:off x="7469427" y="0"/>
          <a:ext cx="3076551" cy="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smtClean="0"/>
            <a:t>Amravati</a:t>
          </a:r>
          <a:endParaRPr lang="en-US" sz="500" kern="1200" dirty="0"/>
        </a:p>
      </dsp:txBody>
      <dsp:txXfrm>
        <a:off x="7469427" y="0"/>
        <a:ext cx="3076551" cy="1"/>
      </dsp:txXfrm>
    </dsp:sp>
    <dsp:sp modelId="{59AE02BD-20DC-4033-842F-BA2992CBE6C8}">
      <dsp:nvSpPr>
        <dsp:cNvPr id="0" name=""/>
        <dsp:cNvSpPr/>
      </dsp:nvSpPr>
      <dsp:spPr>
        <a:xfrm>
          <a:off x="7464956" y="0"/>
          <a:ext cx="3085495" cy="687749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en-US" sz="2800" u="sng" kern="1200" dirty="0" smtClean="0">
              <a:solidFill>
                <a:srgbClr val="0070C0"/>
              </a:solidFill>
              <a:latin typeface="Arial Rounded MT Bold" panose="020F0704030504030204" pitchFamily="34" charset="0"/>
            </a:rPr>
            <a:t>Amravati</a:t>
          </a:r>
          <a:endParaRPr lang="en-US" sz="2800" u="sng" kern="1200" dirty="0">
            <a:solidFill>
              <a:srgbClr val="0070C0"/>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Indegeneous</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White marble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Buddhism dominated</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Satvahana</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Krishna-</a:t>
          </a:r>
          <a:r>
            <a:rPr lang="en-US" sz="2400" kern="1200" dirty="0" err="1" smtClean="0">
              <a:latin typeface="Arial Rounded MT Bold" panose="020F0704030504030204" pitchFamily="34" charset="0"/>
            </a:rPr>
            <a:t>Godavri</a:t>
          </a:r>
          <a:r>
            <a:rPr lang="en-US" sz="2400" kern="1200" dirty="0" smtClean="0">
              <a:latin typeface="Arial Rounded MT Bold" panose="020F0704030504030204" pitchFamily="34" charset="0"/>
            </a:rPr>
            <a:t> lower valley</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u="sng" kern="1200" dirty="0" smtClean="0">
              <a:solidFill>
                <a:schemeClr val="accent4"/>
              </a:solidFill>
              <a:latin typeface="Arial Rounded MT Bold" panose="020F0704030504030204" pitchFamily="34" charset="0"/>
            </a:rPr>
            <a:t>Narrative art</a:t>
          </a:r>
          <a:endParaRPr lang="en-US" sz="2400" u="sng" kern="1200" dirty="0">
            <a:solidFill>
              <a:schemeClr val="accent4"/>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u="sng" kern="1200" dirty="0">
            <a:solidFill>
              <a:schemeClr val="accent4"/>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u="none" kern="1200" dirty="0" smtClean="0">
              <a:solidFill>
                <a:schemeClr val="bg1"/>
              </a:solidFill>
              <a:latin typeface="Arial Rounded MT Bold" panose="020F0704030504030204" pitchFamily="34" charset="0"/>
            </a:rPr>
            <a:t>Depicting themes from </a:t>
          </a:r>
          <a:r>
            <a:rPr lang="en-US" sz="2400" u="none" kern="1200" dirty="0" err="1" smtClean="0">
              <a:solidFill>
                <a:schemeClr val="bg1"/>
              </a:solidFill>
              <a:latin typeface="Arial Rounded MT Bold" panose="020F0704030504030204" pitchFamily="34" charset="0"/>
            </a:rPr>
            <a:t>jataka</a:t>
          </a:r>
          <a:r>
            <a:rPr lang="en-US" sz="2400" u="none" kern="1200" dirty="0" smtClean="0">
              <a:solidFill>
                <a:schemeClr val="bg1"/>
              </a:solidFill>
              <a:latin typeface="Arial Rounded MT Bold" panose="020F0704030504030204" pitchFamily="34" charset="0"/>
            </a:rPr>
            <a:t> </a:t>
          </a:r>
          <a:r>
            <a:rPr lang="en-US" sz="2400" u="none" kern="1200" dirty="0" err="1" smtClean="0">
              <a:solidFill>
                <a:schemeClr val="bg1"/>
              </a:solidFill>
              <a:latin typeface="Arial Rounded MT Bold" panose="020F0704030504030204" pitchFamily="34" charset="0"/>
            </a:rPr>
            <a:t>tales,life</a:t>
          </a:r>
          <a:r>
            <a:rPr lang="en-US" sz="2400" u="none" kern="1200" dirty="0" smtClean="0">
              <a:solidFill>
                <a:schemeClr val="bg1"/>
              </a:solidFill>
              <a:latin typeface="Arial Rounded MT Bold" panose="020F0704030504030204" pitchFamily="34" charset="0"/>
            </a:rPr>
            <a:t> of Buddha</a:t>
          </a:r>
          <a:endParaRPr lang="en-US" sz="2400" u="none" kern="1200" dirty="0">
            <a:solidFill>
              <a:schemeClr val="bg1"/>
            </a:solidFill>
            <a:latin typeface="Arial Rounded MT Bold" panose="020F0704030504030204" pitchFamily="34" charset="0"/>
          </a:endParaRPr>
        </a:p>
        <a:p>
          <a:pPr marL="228600" lvl="1" indent="-228600" algn="l" defTabSz="1066800">
            <a:lnSpc>
              <a:spcPct val="90000"/>
            </a:lnSpc>
            <a:spcBef>
              <a:spcPct val="0"/>
            </a:spcBef>
            <a:spcAft>
              <a:spcPct val="15000"/>
            </a:spcAft>
            <a:buChar char="••"/>
          </a:pPr>
          <a:endParaRPr lang="en-US" sz="2400" kern="1200" dirty="0">
            <a:latin typeface="Arial Rounded MT Bold" panose="020F0704030504030204" pitchFamily="34" charset="0"/>
          </a:endParaRPr>
        </a:p>
        <a:p>
          <a:pPr marL="285750" lvl="1" indent="-285750" algn="l" defTabSz="1289050">
            <a:lnSpc>
              <a:spcPct val="90000"/>
            </a:lnSpc>
            <a:spcBef>
              <a:spcPct val="0"/>
            </a:spcBef>
            <a:spcAft>
              <a:spcPct val="15000"/>
            </a:spcAft>
            <a:buChar char="••"/>
          </a:pPr>
          <a:endParaRPr lang="en-US" sz="2900" kern="1200" dirty="0"/>
        </a:p>
        <a:p>
          <a:pPr marL="285750" lvl="1" indent="-285750" algn="l" defTabSz="1289050">
            <a:lnSpc>
              <a:spcPct val="90000"/>
            </a:lnSpc>
            <a:spcBef>
              <a:spcPct val="0"/>
            </a:spcBef>
            <a:spcAft>
              <a:spcPct val="15000"/>
            </a:spcAft>
            <a:buChar char="••"/>
          </a:pPr>
          <a:endParaRPr lang="en-US" sz="2900" kern="1200" dirty="0"/>
        </a:p>
      </dsp:txBody>
      <dsp:txXfrm>
        <a:off x="7464956" y="0"/>
        <a:ext cx="3085495" cy="68774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345C6-D991-4576-A10C-B7384C8DEAF7}">
      <dsp:nvSpPr>
        <dsp:cNvPr id="0" name=""/>
        <dsp:cNvSpPr/>
      </dsp:nvSpPr>
      <dsp:spPr>
        <a:xfrm>
          <a:off x="1" y="50477"/>
          <a:ext cx="4016928" cy="141577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err="1" smtClean="0"/>
            <a:t>Trabeate</a:t>
          </a:r>
          <a:r>
            <a:rPr lang="en-US" sz="4200" kern="1200" dirty="0" smtClean="0"/>
            <a:t> style</a:t>
          </a:r>
          <a:endParaRPr lang="en-US" sz="4200" kern="1200" dirty="0"/>
        </a:p>
      </dsp:txBody>
      <dsp:txXfrm>
        <a:off x="1" y="50477"/>
        <a:ext cx="4016928" cy="1415776"/>
      </dsp:txXfrm>
    </dsp:sp>
    <dsp:sp modelId="{5F7AA8F7-BAE0-4712-9847-28A368AB4C47}">
      <dsp:nvSpPr>
        <dsp:cNvPr id="0" name=""/>
        <dsp:cNvSpPr/>
      </dsp:nvSpPr>
      <dsp:spPr>
        <a:xfrm>
          <a:off x="1" y="1411166"/>
          <a:ext cx="4016928" cy="399334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lintel</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err="1" smtClean="0">
              <a:latin typeface="Arial Rounded MT Bold" panose="020F0704030504030204" pitchFamily="34" charset="0"/>
            </a:rPr>
            <a:t>Shikhar</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No use of </a:t>
          </a:r>
          <a:r>
            <a:rPr lang="en-US" sz="2400" kern="1200" dirty="0" err="1" smtClean="0">
              <a:latin typeface="Arial Rounded MT Bold" panose="020F0704030504030204" pitchFamily="34" charset="0"/>
            </a:rPr>
            <a:t>minar</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Material-sand stone</a:t>
          </a:r>
          <a:endParaRPr lang="en-US" sz="2400" kern="1200" dirty="0">
            <a:latin typeface="Arial Rounded MT Bold" panose="020F0704030504030204" pitchFamily="34" charset="0"/>
          </a:endParaRPr>
        </a:p>
      </dsp:txBody>
      <dsp:txXfrm>
        <a:off x="1" y="1411166"/>
        <a:ext cx="4016928" cy="3993345"/>
      </dsp:txXfrm>
    </dsp:sp>
    <dsp:sp modelId="{4BA364A4-4D7E-484C-A009-ACDECC683603}">
      <dsp:nvSpPr>
        <dsp:cNvPr id="0" name=""/>
        <dsp:cNvSpPr/>
      </dsp:nvSpPr>
      <dsp:spPr>
        <a:xfrm>
          <a:off x="4456503" y="0"/>
          <a:ext cx="4016928" cy="1429807"/>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smtClean="0"/>
            <a:t>Arcuate style</a:t>
          </a:r>
          <a:endParaRPr lang="en-US" sz="4200" kern="1200" dirty="0"/>
        </a:p>
      </dsp:txBody>
      <dsp:txXfrm>
        <a:off x="4456503" y="0"/>
        <a:ext cx="4016928" cy="1429807"/>
      </dsp:txXfrm>
    </dsp:sp>
    <dsp:sp modelId="{FA42A584-9A25-4FB4-ABCB-4E82427ED57A}">
      <dsp:nvSpPr>
        <dsp:cNvPr id="0" name=""/>
        <dsp:cNvSpPr/>
      </dsp:nvSpPr>
      <dsp:spPr>
        <a:xfrm>
          <a:off x="4483778" y="1413717"/>
          <a:ext cx="4016928" cy="388974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Lintel replaced by arch</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Dome</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Concept of </a:t>
          </a:r>
          <a:r>
            <a:rPr lang="en-US" sz="2400" kern="1200" dirty="0" err="1" smtClean="0">
              <a:latin typeface="Arial Rounded MT Bold" panose="020F0704030504030204" pitchFamily="34" charset="0"/>
            </a:rPr>
            <a:t>minar</a:t>
          </a:r>
          <a:endParaRPr lang="en-US" sz="2400" kern="1200" dirty="0">
            <a:latin typeface="Arial Rounded MT Bold" panose="020F0704030504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Rounded MT Bold" panose="020F0704030504030204" pitchFamily="34" charset="0"/>
            </a:rPr>
            <a:t>Material-</a:t>
          </a:r>
          <a:r>
            <a:rPr lang="en-US" sz="2400" kern="1200" dirty="0" err="1" smtClean="0">
              <a:latin typeface="Arial Rounded MT Bold" panose="020F0704030504030204" pitchFamily="34" charset="0"/>
            </a:rPr>
            <a:t>brick,lime</a:t>
          </a:r>
          <a:r>
            <a:rPr lang="en-US" sz="2400" kern="1200" dirty="0" smtClean="0">
              <a:latin typeface="Arial Rounded MT Bold" panose="020F0704030504030204" pitchFamily="34" charset="0"/>
            </a:rPr>
            <a:t> and mortar-used for making dome</a:t>
          </a:r>
          <a:endParaRPr lang="en-US" sz="2400" kern="1200" dirty="0">
            <a:latin typeface="Arial Rounded MT Bold" panose="020F0704030504030204" pitchFamily="34" charset="0"/>
          </a:endParaRPr>
        </a:p>
      </dsp:txBody>
      <dsp:txXfrm>
        <a:off x="4483778" y="1413717"/>
        <a:ext cx="4016928" cy="38897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spTree>
    <p:extLst>
      <p:ext uri="{BB962C8B-B14F-4D97-AF65-F5344CB8AC3E}">
        <p14:creationId xmlns:p14="http://schemas.microsoft.com/office/powerpoint/2010/main" val="365062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42394358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0" name="Picture 9"/>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8964466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4838724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pic>
        <p:nvPicPr>
          <p:cNvPr id="10" name="Picture 9"/>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1224125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8" name="Picture 7"/>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5890825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42318202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4405882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95217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EA049D-4FE0-4088-B6AC-E790B1C718E4}" type="datetimeFigureOut">
              <a:rPr lang="en-US" smtClean="0"/>
              <a:t>19-Nov-15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844910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EA049D-4FE0-4088-B6AC-E790B1C718E4}" type="datetimeFigureOut">
              <a:rPr lang="en-US" smtClean="0"/>
              <a:t>19-Nov-15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CE976-6300-4A14-9B01-55A6828DE2E9}" type="slidenum">
              <a:rPr lang="en-US" smtClean="0"/>
              <a:t>‹#›</a:t>
            </a:fld>
            <a:endParaRPr lang="en-US"/>
          </a:p>
        </p:txBody>
      </p:sp>
      <p:pic>
        <p:nvPicPr>
          <p:cNvPr id="8" name="Picture 7"/>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19218736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EA049D-4FE0-4088-B6AC-E790B1C718E4}" type="datetimeFigureOut">
              <a:rPr lang="en-US" smtClean="0"/>
              <a:t>19-Nov-15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CE976-6300-4A14-9B01-55A6828DE2E9}" type="slidenum">
              <a:rPr lang="en-US" smtClean="0"/>
              <a:t>‹#›</a:t>
            </a:fld>
            <a:endParaRPr lang="en-US"/>
          </a:p>
        </p:txBody>
      </p:sp>
      <p:pic>
        <p:nvPicPr>
          <p:cNvPr id="10" name="Picture 9"/>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6847669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EA049D-4FE0-4088-B6AC-E790B1C718E4}" type="datetimeFigureOut">
              <a:rPr lang="en-US" smtClean="0"/>
              <a:t>19-Nov-15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CE976-6300-4A14-9B01-55A6828DE2E9}" type="slidenum">
              <a:rPr lang="en-US" smtClean="0"/>
              <a:t>‹#›</a:t>
            </a:fld>
            <a:endParaRPr lang="en-US"/>
          </a:p>
        </p:txBody>
      </p:sp>
      <p:pic>
        <p:nvPicPr>
          <p:cNvPr id="7" name="Picture 6"/>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34012525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A049D-4FE0-4088-B6AC-E790B1C718E4}" type="datetimeFigureOut">
              <a:rPr lang="en-US" smtClean="0"/>
              <a:t>19-Nov-15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7CE976-6300-4A14-9B01-55A6828DE2E9}" type="slidenum">
              <a:rPr lang="en-US" smtClean="0"/>
              <a:t>‹#›</a:t>
            </a:fld>
            <a:endParaRPr lang="en-US"/>
          </a:p>
        </p:txBody>
      </p:sp>
      <p:pic>
        <p:nvPicPr>
          <p:cNvPr id="5" name="Picture 4"/>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10930106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EA049D-4FE0-4088-B6AC-E790B1C718E4}" type="datetimeFigureOut">
              <a:rPr lang="en-US" smtClean="0"/>
              <a:t>19-Nov-15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CE976-6300-4A14-9B01-55A6828DE2E9}" type="slidenum">
              <a:rPr lang="en-US" smtClean="0"/>
              <a:t>‹#›</a:t>
            </a:fld>
            <a:endParaRPr lang="en-US"/>
          </a:p>
        </p:txBody>
      </p:sp>
      <p:pic>
        <p:nvPicPr>
          <p:cNvPr id="8" name="Picture 7"/>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4599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EA049D-4FE0-4088-B6AC-E790B1C718E4}" type="datetimeFigureOut">
              <a:rPr lang="en-US" smtClean="0"/>
              <a:t>19-Nov-15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CE976-6300-4A14-9B01-55A6828DE2E9}" type="slidenum">
              <a:rPr lang="en-US" smtClean="0"/>
              <a:t>‹#›</a:t>
            </a:fld>
            <a:endParaRPr lang="en-US"/>
          </a:p>
        </p:txBody>
      </p:sp>
      <p:pic>
        <p:nvPicPr>
          <p:cNvPr id="8" name="Picture 7"/>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1591841" y="4347095"/>
            <a:ext cx="600159" cy="2381582"/>
          </a:xfrm>
          <a:prstGeom prst="rect">
            <a:avLst/>
          </a:prstGeom>
        </p:spPr>
      </p:pic>
    </p:spTree>
    <p:extLst>
      <p:ext uri="{BB962C8B-B14F-4D97-AF65-F5344CB8AC3E}">
        <p14:creationId xmlns:p14="http://schemas.microsoft.com/office/powerpoint/2010/main" val="20668900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EA049D-4FE0-4088-B6AC-E790B1C718E4}" type="datetimeFigureOut">
              <a:rPr lang="en-US" smtClean="0"/>
              <a:t>19-Nov-15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7CE976-6300-4A14-9B01-55A6828DE2E9}" type="slidenum">
              <a:rPr lang="en-US" smtClean="0"/>
              <a:t>‹#›</a:t>
            </a:fld>
            <a:endParaRPr lang="en-US"/>
          </a:p>
        </p:txBody>
      </p:sp>
    </p:spTree>
    <p:extLst>
      <p:ext uri="{BB962C8B-B14F-4D97-AF65-F5344CB8AC3E}">
        <p14:creationId xmlns:p14="http://schemas.microsoft.com/office/powerpoint/2010/main" val="4193835690"/>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Rashtrakuta" TargetMode="External"/><Relationship Id="rId3" Type="http://schemas.openxmlformats.org/officeDocument/2006/relationships/hyperlink" Target="https://en.wikipedia.org/wiki/South_India" TargetMode="External"/><Relationship Id="rId7" Type="http://schemas.openxmlformats.org/officeDocument/2006/relationships/hyperlink" Target="https://en.wikipedia.org/wiki/Ravana" TargetMode="External"/><Relationship Id="rId2" Type="http://schemas.openxmlformats.org/officeDocument/2006/relationships/hyperlink" Target="https://en.wikipedia.org/wiki/Gopura" TargetMode="External"/><Relationship Id="rId1" Type="http://schemas.openxmlformats.org/officeDocument/2006/relationships/slideLayout" Target="../slideLayouts/slideLayout2.xml"/><Relationship Id="rId6" Type="http://schemas.openxmlformats.org/officeDocument/2006/relationships/hyperlink" Target="https://en.wikipedia.org/wiki/Vaishnava" TargetMode="External"/><Relationship Id="rId11" Type="http://schemas.openxmlformats.org/officeDocument/2006/relationships/image" Target="../media/image18.jpg"/><Relationship Id="rId5" Type="http://schemas.openxmlformats.org/officeDocument/2006/relationships/hyperlink" Target="https://en.wikipedia.org/wiki/Shaiva" TargetMode="External"/><Relationship Id="rId10" Type="http://schemas.openxmlformats.org/officeDocument/2006/relationships/image" Target="../media/image17.jpg"/><Relationship Id="rId4" Type="http://schemas.openxmlformats.org/officeDocument/2006/relationships/hyperlink" Target="https://en.wikipedia.org/wiki/Dravidian_architecture" TargetMode="External"/><Relationship Id="rId9" Type="http://schemas.openxmlformats.org/officeDocument/2006/relationships/hyperlink" Target="https://en.wikipedia.org/wiki/Pattadaka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Ottoman_architecture" TargetMode="External"/><Relationship Id="rId3" Type="http://schemas.openxmlformats.org/officeDocument/2006/relationships/hyperlink" Target="https://en.wikipedia.org/wiki/Pakistani_architecture" TargetMode="External"/><Relationship Id="rId7" Type="http://schemas.openxmlformats.org/officeDocument/2006/relationships/hyperlink" Target="https://en.wikipedia.org/wiki/Iranian_Architecture" TargetMode="External"/><Relationship Id="rId2" Type="http://schemas.openxmlformats.org/officeDocument/2006/relationships/hyperlink" Target="https://en.wikipedia.org/wiki/Indian_architecture" TargetMode="External"/><Relationship Id="rId1" Type="http://schemas.openxmlformats.org/officeDocument/2006/relationships/slideLayout" Target="../slideLayouts/slideLayout2.xml"/><Relationship Id="rId6" Type="http://schemas.openxmlformats.org/officeDocument/2006/relationships/hyperlink" Target="https://en.wikipedia.org/wiki/Islamic_architecture" TargetMode="External"/><Relationship Id="rId5" Type="http://schemas.openxmlformats.org/officeDocument/2006/relationships/hyperlink" Target="https://en.wikipedia.org/wiki/Architecture_of_India" TargetMode="External"/><Relationship Id="rId4" Type="http://schemas.openxmlformats.org/officeDocument/2006/relationships/hyperlink" Target="https://en.wikipedia.org/wiki/Architecture_of_Bangladesh" TargetMode="External"/><Relationship Id="rId9" Type="http://schemas.openxmlformats.org/officeDocument/2006/relationships/image" Target="../media/image5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2.xml"/><Relationship Id="rId5" Type="http://schemas.openxmlformats.org/officeDocument/2006/relationships/image" Target="../media/image62.jpg"/><Relationship Id="rId4" Type="http://schemas.openxmlformats.org/officeDocument/2006/relationships/image" Target="../media/image61.jpg"/></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Chhajja" TargetMode="External"/><Relationship Id="rId2" Type="http://schemas.openxmlformats.org/officeDocument/2006/relationships/hyperlink" Target="http://www.indianetzone.com/15/sikandar_lodi.htm" TargetMode="External"/><Relationship Id="rId1" Type="http://schemas.openxmlformats.org/officeDocument/2006/relationships/slideLayout" Target="../slideLayouts/slideLayout2.xml"/><Relationship Id="rId4" Type="http://schemas.openxmlformats.org/officeDocument/2006/relationships/image" Target="../media/image6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www.britannica.com/place/Fatehpur" TargetMode="External"/><Relationship Id="rId3" Type="http://schemas.openxmlformats.org/officeDocument/2006/relationships/hyperlink" Target="http://www.britannica.com/place/Agra" TargetMode="External"/><Relationship Id="rId7" Type="http://schemas.openxmlformats.org/officeDocument/2006/relationships/hyperlink" Target="http://www.britannica.com/place/Ajmer" TargetMode="External"/><Relationship Id="rId2" Type="http://schemas.openxmlformats.org/officeDocument/2006/relationships/hyperlink" Target="http://www.britannica.com/topic/architecture" TargetMode="External"/><Relationship Id="rId1" Type="http://schemas.openxmlformats.org/officeDocument/2006/relationships/slideLayout" Target="../slideLayouts/slideLayout2.xml"/><Relationship Id="rId6" Type="http://schemas.openxmlformats.org/officeDocument/2006/relationships/hyperlink" Target="http://www.britannica.com/place/Delhi" TargetMode="External"/><Relationship Id="rId11" Type="http://schemas.openxmlformats.org/officeDocument/2006/relationships/image" Target="../media/image83.jpg"/><Relationship Id="rId5" Type="http://schemas.openxmlformats.org/officeDocument/2006/relationships/hyperlink" Target="http://www.britannica.com/place/Arab-Sarai" TargetMode="External"/><Relationship Id="rId10" Type="http://schemas.openxmlformats.org/officeDocument/2006/relationships/image" Target="../media/image82.jpg"/><Relationship Id="rId4" Type="http://schemas.openxmlformats.org/officeDocument/2006/relationships/hyperlink" Target="http://www.britannica.com/place/Fatehpur-Sikri" TargetMode="External"/><Relationship Id="rId9" Type="http://schemas.openxmlformats.org/officeDocument/2006/relationships/hyperlink" Target="http://www.britannica.com/place/Divan-e-Khass"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www.britannica.com/place/Buland-Darwaza" TargetMode="External"/><Relationship Id="rId2" Type="http://schemas.openxmlformats.org/officeDocument/2006/relationships/hyperlink" Target="http://www.britannica.com/place/Jami-Masjid-mosque-Fatehpur-Sikri-India" TargetMode="External"/><Relationship Id="rId1" Type="http://schemas.openxmlformats.org/officeDocument/2006/relationships/slideLayout" Target="../slideLayouts/slideLayout2.xml"/><Relationship Id="rId5" Type="http://schemas.openxmlformats.org/officeDocument/2006/relationships/image" Target="../media/image85.jpg"/><Relationship Id="rId4" Type="http://schemas.openxmlformats.org/officeDocument/2006/relationships/image" Target="../media/image84.jpg"/></Relationships>
</file>

<file path=ppt/slides/_rels/slide78.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image" Target="../media/image86.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0.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1.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3.jpg"/><Relationship Id="rId2" Type="http://schemas.openxmlformats.org/officeDocument/2006/relationships/image" Target="../media/image9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5.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6.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image" Target="../media/image97.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9.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0.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en.wikipedia.org/wiki/Organic_architecture" TargetMode="External"/><Relationship Id="rId2" Type="http://schemas.openxmlformats.org/officeDocument/2006/relationships/hyperlink" Target="https://en.wikipedia.org/wiki/Sustainable_architecture" TargetMode="External"/><Relationship Id="rId1" Type="http://schemas.openxmlformats.org/officeDocument/2006/relationships/slideLayout" Target="../slideLayouts/slideLayout2.xml"/><Relationship Id="rId5" Type="http://schemas.openxmlformats.org/officeDocument/2006/relationships/image" Target="../media/image102.jpg"/><Relationship Id="rId4" Type="http://schemas.openxmlformats.org/officeDocument/2006/relationships/image" Target="../media/image101.jpg"/></Relationships>
</file>

<file path=ppt/slides/_rels/slide95.xml.rels><?xml version="1.0" encoding="UTF-8" standalone="yes"?>
<Relationships xmlns="http://schemas.openxmlformats.org/package/2006/relationships"><Relationship Id="rId3" Type="http://schemas.openxmlformats.org/officeDocument/2006/relationships/image" Target="../media/image104.jpg"/><Relationship Id="rId2" Type="http://schemas.openxmlformats.org/officeDocument/2006/relationships/image" Target="../media/image103.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hyperlink" Target="https://en.wikipedia.org/wiki/Green_building_in_India#cite_note-2" TargetMode="External"/><Relationship Id="rId3" Type="http://schemas.openxmlformats.org/officeDocument/2006/relationships/hyperlink" Target="https://en.wikipedia.org/wiki/International_Finance_Corporation" TargetMode="External"/><Relationship Id="rId7" Type="http://schemas.openxmlformats.org/officeDocument/2006/relationships/hyperlink" Target="https://en.wikipedia.org/wiki/Prakash_Javadekar" TargetMode="External"/><Relationship Id="rId2" Type="http://schemas.openxmlformats.org/officeDocument/2006/relationships/hyperlink" Target="https://en.wikipedia.org/w/index.php?title=Green_building_in_India&amp;action=edit&amp;section=1" TargetMode="External"/><Relationship Id="rId1" Type="http://schemas.openxmlformats.org/officeDocument/2006/relationships/slideLayout" Target="../slideLayouts/slideLayout2.xml"/><Relationship Id="rId6" Type="http://schemas.openxmlformats.org/officeDocument/2006/relationships/hyperlink" Target="http://www.ifc.org/edge" TargetMode="External"/><Relationship Id="rId5" Type="http://schemas.openxmlformats.org/officeDocument/2006/relationships/hyperlink" Target="https://en.wikipedia.org/wiki/CREDAI" TargetMode="External"/><Relationship Id="rId4" Type="http://schemas.openxmlformats.org/officeDocument/2006/relationships/hyperlink" Target="https://en.wikipedia.org/wiki/World_Bank_Group" TargetMode="External"/><Relationship Id="rId9" Type="http://schemas.openxmlformats.org/officeDocument/2006/relationships/hyperlink" Target="https://en.wikipedia.org/wiki/Bureau_of_Energy_Efficiency"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859" y="-245423"/>
            <a:ext cx="8596668" cy="1320800"/>
          </a:xfrm>
        </p:spPr>
        <p:txBody>
          <a:bodyPr>
            <a:normAutofit fontScale="90000"/>
          </a:bodyPr>
          <a:lstStyle/>
          <a:p>
            <a:r>
              <a:rPr lang="en-US" dirty="0" smtClean="0"/>
              <a:t> </a:t>
            </a:r>
            <a:r>
              <a:rPr lang="en-US" sz="9800" b="1" dirty="0" smtClean="0">
                <a:latin typeface="Parchment" panose="03040602040708040804" pitchFamily="66" charset="0"/>
              </a:rPr>
              <a:t>Art and culture</a:t>
            </a: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a:latin typeface="Arial Rounded MT Bold" panose="020F0704030504030204" pitchFamily="34" charset="0"/>
              </a:rPr>
              <a:t/>
            </a:r>
            <a:br>
              <a:rPr lang="en-US" sz="6000" b="1" dirty="0">
                <a:latin typeface="Arial Rounded MT Bold" panose="020F0704030504030204" pitchFamily="34" charset="0"/>
              </a:rPr>
            </a:br>
            <a:r>
              <a:rPr lang="en-US" sz="6000" b="1" dirty="0" smtClean="0">
                <a:latin typeface="Arial Rounded MT Bold" panose="020F0704030504030204" pitchFamily="34" charset="0"/>
              </a:rPr>
              <a:t/>
            </a:r>
            <a:br>
              <a:rPr lang="en-US" sz="6000" b="1" dirty="0" smtClean="0">
                <a:latin typeface="Arial Rounded MT Bold" panose="020F0704030504030204" pitchFamily="34" charset="0"/>
              </a:rPr>
            </a:br>
            <a:r>
              <a:rPr lang="en-US" sz="6000" b="1" dirty="0">
                <a:latin typeface="Arial Rounded MT Bold" panose="020F0704030504030204" pitchFamily="34" charset="0"/>
              </a:rPr>
              <a:t>	</a:t>
            </a:r>
            <a:r>
              <a:rPr lang="en-US" sz="6000" b="1" dirty="0" smtClean="0">
                <a:latin typeface="Arial Rounded MT Bold" panose="020F0704030504030204" pitchFamily="34" charset="0"/>
              </a:rPr>
              <a:t>			-</a:t>
            </a:r>
            <a:r>
              <a:rPr lang="en-US" sz="6000" b="1" dirty="0" smtClean="0">
                <a:solidFill>
                  <a:schemeClr val="accent5">
                    <a:lumMod val="60000"/>
                    <a:lumOff val="40000"/>
                  </a:schemeClr>
                </a:solidFill>
                <a:latin typeface="Edwardian Script ITC" panose="030303020407070D0804" pitchFamily="66" charset="0"/>
              </a:rPr>
              <a:t>Ishani Pandya</a:t>
            </a:r>
            <a:br>
              <a:rPr lang="en-US" sz="6000" b="1" dirty="0" smtClean="0">
                <a:solidFill>
                  <a:schemeClr val="accent5">
                    <a:lumMod val="60000"/>
                    <a:lumOff val="40000"/>
                  </a:schemeClr>
                </a:solidFill>
                <a:latin typeface="Edwardian Script ITC" panose="030303020407070D0804" pitchFamily="66" charset="0"/>
              </a:rPr>
            </a:br>
            <a:endParaRPr lang="en-US" sz="6000" b="1" dirty="0">
              <a:solidFill>
                <a:schemeClr val="accent5">
                  <a:lumMod val="60000"/>
                  <a:lumOff val="40000"/>
                </a:schemeClr>
              </a:solidFill>
              <a:latin typeface="Edwardian Script ITC" panose="030303020407070D0804"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4" y="1321037"/>
            <a:ext cx="6611274" cy="4478901"/>
          </a:xfrm>
          <a:prstGeom prst="rect">
            <a:avLst/>
          </a:prstGeom>
        </p:spPr>
      </p:pic>
    </p:spTree>
    <p:extLst>
      <p:ext uri="{BB962C8B-B14F-4D97-AF65-F5344CB8AC3E}">
        <p14:creationId xmlns:p14="http://schemas.microsoft.com/office/powerpoint/2010/main" val="4167289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455"/>
            <a:ext cx="8596668" cy="1320800"/>
          </a:xfrm>
        </p:spPr>
        <p:txBody>
          <a:bodyPr>
            <a:normAutofit fontScale="90000"/>
          </a:bodyPr>
          <a:lstStyle/>
          <a:p>
            <a:pPr algn="ctr"/>
            <a:r>
              <a:rPr lang="en-US" dirty="0" smtClean="0"/>
              <a:t>   </a:t>
            </a:r>
            <a:r>
              <a:rPr lang="en-US" b="1" u="sng" dirty="0" smtClean="0">
                <a:latin typeface="Arial Rounded MT Bold" panose="020F0704030504030204" pitchFamily="34" charset="0"/>
              </a:rPr>
              <a:t>Mauryan and post-</a:t>
            </a:r>
            <a:r>
              <a:rPr lang="en-US" b="1" u="sng" dirty="0" err="1" smtClean="0">
                <a:latin typeface="Arial Rounded MT Bold" panose="020F0704030504030204" pitchFamily="34" charset="0"/>
              </a:rPr>
              <a:t>Mauryan</a:t>
            </a:r>
            <a:r>
              <a:rPr lang="en-US" b="1" u="sng" dirty="0" smtClean="0">
                <a:latin typeface="Arial Rounded MT Bold" panose="020F0704030504030204" pitchFamily="34" charset="0"/>
              </a:rPr>
              <a:t> period</a:t>
            </a:r>
            <a:br>
              <a:rPr lang="en-US" b="1" u="sng" dirty="0" smtClean="0">
                <a:latin typeface="Arial Rounded MT Bold" panose="020F0704030504030204" pitchFamily="34" charset="0"/>
              </a:rPr>
            </a:br>
            <a:r>
              <a:rPr lang="en-US" b="1" u="sng" dirty="0" smtClean="0">
                <a:latin typeface="Arial Rounded MT Bold" panose="020F0704030504030204" pitchFamily="34" charset="0"/>
              </a:rPr>
              <a:t>(Buddhist Art)</a:t>
            </a:r>
            <a:br>
              <a:rPr lang="en-US" b="1" u="sng" dirty="0" smtClean="0">
                <a:latin typeface="Arial Rounded MT Bold" panose="020F0704030504030204" pitchFamily="34" charset="0"/>
              </a:rPr>
            </a:b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119116"/>
            <a:ext cx="8596668" cy="4922247"/>
          </a:xfrm>
        </p:spPr>
        <p:txBody>
          <a:bodyPr/>
          <a:lstStyle/>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r>
              <a:rPr lang="en-US" sz="2400" dirty="0" smtClean="0">
                <a:latin typeface="Arial Rounded MT Bold" panose="020F0704030504030204" pitchFamily="34" charset="0"/>
              </a:rPr>
              <a:t>Outside influence is present-Persian </a:t>
            </a:r>
            <a:r>
              <a:rPr lang="en-US" sz="2400" dirty="0">
                <a:latin typeface="Arial Rounded MT Bold" panose="020F0704030504030204" pitchFamily="34" charset="0"/>
              </a:rPr>
              <a:t>and </a:t>
            </a:r>
            <a:r>
              <a:rPr lang="en-US" sz="2400" dirty="0" smtClean="0">
                <a:latin typeface="Arial Rounded MT Bold" panose="020F0704030504030204" pitchFamily="34" charset="0"/>
              </a:rPr>
              <a:t>achaemenian</a:t>
            </a:r>
          </a:p>
          <a:p>
            <a:endParaRPr lang="en-US" dirty="0"/>
          </a:p>
          <a:p>
            <a:endParaRPr lang="en-US" dirty="0" smtClean="0"/>
          </a:p>
          <a:p>
            <a:endParaRPr lang="en-US" dirty="0"/>
          </a:p>
        </p:txBody>
      </p:sp>
      <p:graphicFrame>
        <p:nvGraphicFramePr>
          <p:cNvPr id="6" name="Diagram 5"/>
          <p:cNvGraphicFramePr/>
          <p:nvPr>
            <p:extLst/>
          </p:nvPr>
        </p:nvGraphicFramePr>
        <p:xfrm>
          <a:off x="1105469" y="1774208"/>
          <a:ext cx="7084200" cy="474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3288" y="1333430"/>
            <a:ext cx="3165918" cy="1710666"/>
          </a:xfrm>
          <a:prstGeom prst="rect">
            <a:avLst/>
          </a:prstGeom>
        </p:spPr>
      </p:pic>
    </p:spTree>
    <p:extLst>
      <p:ext uri="{BB962C8B-B14F-4D97-AF65-F5344CB8AC3E}">
        <p14:creationId xmlns:p14="http://schemas.microsoft.com/office/powerpoint/2010/main" val="7329605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73207"/>
            <a:ext cx="8657735" cy="5468156"/>
          </a:xfrm>
        </p:spPr>
        <p:txBody>
          <a:bodyPr>
            <a:normAutofit lnSpcReduction="10000"/>
          </a:bodyPr>
          <a:lstStyle/>
          <a:p>
            <a:r>
              <a:rPr lang="en-US" sz="2400" dirty="0"/>
              <a:t>History is a means to understand our heritage and strengthen our links with our ancestors. In that context it is frequently argued that we need to rewrite Indian history textbooks due to following reasons: </a:t>
            </a:r>
          </a:p>
          <a:p>
            <a:pPr lvl="0" fontAlgn="base"/>
            <a:r>
              <a:rPr lang="en-US" sz="2400" dirty="0"/>
              <a:t>There is excessive focus on political history while other cultural, sociological, economic aspects have been relatively neglected. </a:t>
            </a:r>
          </a:p>
          <a:p>
            <a:pPr lvl="0" fontAlgn="base"/>
            <a:r>
              <a:rPr lang="en-US" sz="2400" dirty="0"/>
              <a:t>There is a very strong focus on North and North Western region to the detriment of other regions in the country. </a:t>
            </a:r>
          </a:p>
          <a:p>
            <a:pPr lvl="0" fontAlgn="base"/>
            <a:r>
              <a:rPr lang="en-US" sz="2400" dirty="0"/>
              <a:t>Often, myths and legends have been embellished as popular fact without any strong basis in historical fact. </a:t>
            </a:r>
          </a:p>
          <a:p>
            <a:pPr lvl="0" fontAlgn="base"/>
            <a:r>
              <a:rPr lang="en-US" sz="2400" dirty="0"/>
              <a:t>New insights are gained from </a:t>
            </a:r>
            <a:r>
              <a:rPr lang="en-US" sz="2400" dirty="0" err="1"/>
              <a:t>archaelogical</a:t>
            </a:r>
            <a:r>
              <a:rPr lang="en-US" sz="2400" dirty="0"/>
              <a:t> sources, from newly discovered documents, paintings etc. which needs to be interpreted. </a:t>
            </a:r>
          </a:p>
          <a:p>
            <a:endParaRPr lang="en-US" dirty="0"/>
          </a:p>
        </p:txBody>
      </p:sp>
    </p:spTree>
    <p:extLst>
      <p:ext uri="{BB962C8B-B14F-4D97-AF65-F5344CB8AC3E}">
        <p14:creationId xmlns:p14="http://schemas.microsoft.com/office/powerpoint/2010/main" val="9835100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fontAlgn="base"/>
            <a:r>
              <a:rPr lang="en-US" dirty="0"/>
              <a:t>Indian history mainly has narratives of two schools of thoughts - Marxist and Colonial. There is a need to broaden the perspective by analysis through other ideological prisms. </a:t>
            </a:r>
          </a:p>
          <a:p>
            <a:r>
              <a:rPr lang="en-US" dirty="0"/>
              <a:t>In any field, revision and </a:t>
            </a:r>
            <a:r>
              <a:rPr lang="en-US" dirty="0" err="1"/>
              <a:t>updation</a:t>
            </a:r>
            <a:r>
              <a:rPr lang="en-US" dirty="0"/>
              <a:t> of text books should be an organic process which keeps pace with the new discoveries. Hence, the demand for revision of history textbooks is justified. However, there are few dangers associated with this - </a:t>
            </a:r>
          </a:p>
          <a:p>
            <a:pPr lvl="0" fontAlgn="base"/>
            <a:r>
              <a:rPr lang="en-US" dirty="0"/>
              <a:t>While different perspectives on history can be there, the perspective of the dominant group should not be used for the purpose of establishing a cultural hegemony. </a:t>
            </a:r>
          </a:p>
          <a:p>
            <a:pPr lvl="0" fontAlgn="base"/>
            <a:r>
              <a:rPr lang="en-US" dirty="0"/>
              <a:t>The rewriting should be strictly based on facts and not myths or legends. </a:t>
            </a:r>
          </a:p>
          <a:p>
            <a:pPr lvl="0" fontAlgn="base"/>
            <a:r>
              <a:rPr lang="en-US" dirty="0"/>
              <a:t>The task should be entrusted to eminent historians which integrity and strong credentials so that the task is not unduly </a:t>
            </a:r>
            <a:r>
              <a:rPr lang="en-US" dirty="0" err="1"/>
              <a:t>politicised</a:t>
            </a:r>
            <a:r>
              <a:rPr lang="en-US" dirty="0"/>
              <a:t>. </a:t>
            </a:r>
          </a:p>
          <a:p>
            <a:r>
              <a:rPr lang="en-US" dirty="0"/>
              <a:t>Instead of 'rewriting' history books what is needed instead is addition of different perspectives with critical analysis that brings new insights into the public domain</a:t>
            </a:r>
          </a:p>
        </p:txBody>
      </p:sp>
    </p:spTree>
    <p:extLst>
      <p:ext uri="{BB962C8B-B14F-4D97-AF65-F5344CB8AC3E}">
        <p14:creationId xmlns:p14="http://schemas.microsoft.com/office/powerpoint/2010/main" val="246004091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981" y="1450905"/>
            <a:ext cx="8596668" cy="3880773"/>
          </a:xfrm>
        </p:spPr>
        <p:txBody>
          <a:bodyPr/>
          <a:lstStyle/>
          <a:p>
            <a:r>
              <a:rPr lang="en-US" sz="3200" b="1" dirty="0">
                <a:solidFill>
                  <a:srgbClr val="FFFF00"/>
                </a:solidFill>
                <a:latin typeface="Arial Rounded MT Bold" panose="020F0704030504030204" pitchFamily="34" charset="0"/>
              </a:rPr>
              <a:t>1Q. ―The crisis in Indian museums is less of resources and more of imagination and commitment.‖ Critically comment. (200 Words) </a:t>
            </a:r>
          </a:p>
          <a:p>
            <a:endParaRPr lang="en-US" dirty="0"/>
          </a:p>
        </p:txBody>
      </p:sp>
    </p:spTree>
    <p:extLst>
      <p:ext uri="{BB962C8B-B14F-4D97-AF65-F5344CB8AC3E}">
        <p14:creationId xmlns:p14="http://schemas.microsoft.com/office/powerpoint/2010/main" val="28169186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32263"/>
            <a:ext cx="8739621" cy="5509099"/>
          </a:xfrm>
        </p:spPr>
        <p:txBody>
          <a:bodyPr>
            <a:normAutofit fontScale="92500" lnSpcReduction="20000"/>
          </a:bodyPr>
          <a:lstStyle/>
          <a:p>
            <a:r>
              <a:rPr lang="en-US" dirty="0"/>
              <a:t>The dismal state of Indian museums especially the </a:t>
            </a:r>
            <a:r>
              <a:rPr lang="en-US" dirty="0" err="1"/>
              <a:t>govt</a:t>
            </a:r>
            <a:r>
              <a:rPr lang="en-US" dirty="0"/>
              <a:t> ones is no secret. Various reasons can be attributed to it:- </a:t>
            </a:r>
          </a:p>
          <a:p>
            <a:pPr lvl="0" fontAlgn="base"/>
            <a:r>
              <a:rPr lang="en-US" dirty="0"/>
              <a:t>Mere collection of artefacts ignoring viewers' interest:-Museums should not be just a place of repositories of objects. Efforts should be made to make it people friendly so that they can connect to the place and engage with the rich collections. </a:t>
            </a:r>
          </a:p>
          <a:p>
            <a:pPr lvl="0" fontAlgn="base"/>
            <a:r>
              <a:rPr lang="en-US" dirty="0"/>
              <a:t>No skilled manpower:-Leading to sub standard maintenance, lighting and signage, among other issues. Proper training has to be introduced for better handling of such things. </a:t>
            </a:r>
          </a:p>
          <a:p>
            <a:pPr lvl="0" fontAlgn="base"/>
            <a:r>
              <a:rPr lang="en-US" dirty="0"/>
              <a:t>Lack of expertise:-Often responsibilities of museums are given to IAS officers who are generalists and not any specialist. Barring few exceptions, it can be least expected that they would come up with any imaginative idea. Many a times they are given the responsibility of museums as a form of punishment which shows how seriously the matter is being taken up. </a:t>
            </a:r>
          </a:p>
          <a:p>
            <a:pPr lvl="0" fontAlgn="base"/>
            <a:r>
              <a:rPr lang="en-US" dirty="0"/>
              <a:t>Lack of autonomy:-For effective functioning of the museums they have to be given the much required autonomy lack of which leads to ad hoc arrangements. </a:t>
            </a:r>
          </a:p>
          <a:p>
            <a:pPr lvl="0" fontAlgn="base"/>
            <a:r>
              <a:rPr lang="en-US" dirty="0"/>
              <a:t>Few instances of collaboration with similar foreign </a:t>
            </a:r>
            <a:r>
              <a:rPr lang="en-US" dirty="0" err="1"/>
              <a:t>organisations</a:t>
            </a:r>
            <a:r>
              <a:rPr lang="en-US" dirty="0"/>
              <a:t>:-Such collaborations help to bring in the much required expertise and knowledge in proper handling of museums. </a:t>
            </a:r>
          </a:p>
          <a:p>
            <a:r>
              <a:rPr lang="en-US" dirty="0"/>
              <a:t>Museums are guardians of objects of historical and cultural objects. However they need to be handled intelligently in order for them to gain wide acceptance among the people. A great collection with average people will give an average museum but an average collection and great people often produces a great museum. </a:t>
            </a:r>
          </a:p>
          <a:p>
            <a:endParaRPr lang="en-US" dirty="0"/>
          </a:p>
        </p:txBody>
      </p:sp>
    </p:spTree>
    <p:extLst>
      <p:ext uri="{BB962C8B-B14F-4D97-AF65-F5344CB8AC3E}">
        <p14:creationId xmlns:p14="http://schemas.microsoft.com/office/powerpoint/2010/main" val="2373600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096181" y="155908"/>
          <a:ext cx="10559159" cy="6877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036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7" y="419101"/>
            <a:ext cx="8658225" cy="6286500"/>
          </a:xfrm>
        </p:spPr>
        <p:txBody>
          <a:bodyPr>
            <a:normAutofit/>
          </a:bodyPr>
          <a:lstStyle/>
          <a:p>
            <a:r>
              <a:rPr lang="en-US" sz="2000" dirty="0" err="1" smtClean="0">
                <a:solidFill>
                  <a:srgbClr val="FFC000"/>
                </a:solidFill>
              </a:rPr>
              <a:t>Gandhar</a:t>
            </a:r>
            <a:r>
              <a:rPr lang="en-US" sz="2000" dirty="0" smtClean="0">
                <a:solidFill>
                  <a:srgbClr val="FFC000"/>
                </a:solidFill>
              </a:rPr>
              <a:t>                           Mathura                           Amravati</a:t>
            </a:r>
            <a:endParaRPr lang="en-US" sz="2000"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38226"/>
            <a:ext cx="1622954" cy="24167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43" y="3855960"/>
            <a:ext cx="2048935" cy="23892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475" y="1038226"/>
            <a:ext cx="1809750" cy="25241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100" y="3990927"/>
            <a:ext cx="2266950" cy="225432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9101" y="1135678"/>
            <a:ext cx="2105025" cy="231933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6026" y="3947710"/>
            <a:ext cx="1905000" cy="2274069"/>
          </a:xfrm>
          <a:prstGeom prst="rect">
            <a:avLst/>
          </a:prstGeom>
        </p:spPr>
      </p:pic>
    </p:spTree>
    <p:extLst>
      <p:ext uri="{BB962C8B-B14F-4D97-AF65-F5344CB8AC3E}">
        <p14:creationId xmlns:p14="http://schemas.microsoft.com/office/powerpoint/2010/main" val="134179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30" y="541362"/>
            <a:ext cx="8596668" cy="1320800"/>
          </a:xfrm>
        </p:spPr>
        <p:txBody>
          <a:bodyPr/>
          <a:lstStyle/>
          <a:p>
            <a:pPr algn="ctr"/>
            <a:r>
              <a:rPr lang="en-US" b="1" u="sng" dirty="0" smtClean="0">
                <a:latin typeface="Algerian" panose="04020705040A02060702" pitchFamily="82" charset="0"/>
              </a:rPr>
              <a:t>The Gupta age</a:t>
            </a:r>
            <a:endParaRPr lang="en-US" b="1" u="sng" dirty="0">
              <a:latin typeface="Algerian" panose="04020705040A02060702" pitchFamily="82" charset="0"/>
            </a:endParaRPr>
          </a:p>
        </p:txBody>
      </p:sp>
      <p:sp>
        <p:nvSpPr>
          <p:cNvPr id="3" name="Content Placeholder 2"/>
          <p:cNvSpPr>
            <a:spLocks noGrp="1"/>
          </p:cNvSpPr>
          <p:nvPr>
            <p:ph idx="1"/>
          </p:nvPr>
        </p:nvSpPr>
        <p:spPr>
          <a:xfrm>
            <a:off x="677334" y="1569493"/>
            <a:ext cx="8807860" cy="4737243"/>
          </a:xfrm>
        </p:spPr>
        <p:txBody>
          <a:bodyPr>
            <a:normAutofit fontScale="85000" lnSpcReduction="10000"/>
          </a:bodyPr>
          <a:lstStyle/>
          <a:p>
            <a:r>
              <a:rPr lang="en-US" sz="2800" dirty="0" smtClean="0">
                <a:latin typeface="Arial Rounded MT Bold" panose="020F0704030504030204" pitchFamily="34" charset="0"/>
              </a:rPr>
              <a:t>Timeline-4 A.D. to 6 A.D. approx.</a:t>
            </a:r>
          </a:p>
          <a:p>
            <a:r>
              <a:rPr lang="en-US" sz="2800" dirty="0">
                <a:latin typeface="Arial Rounded MT Bold" panose="020F0704030504030204" pitchFamily="34" charset="0"/>
              </a:rPr>
              <a:t>Art, science and literature flourished greatly during their time. </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The </a:t>
            </a:r>
            <a:r>
              <a:rPr lang="en-US" sz="2800" dirty="0">
                <a:latin typeface="Arial Rounded MT Bold" panose="020F0704030504030204" pitchFamily="34" charset="0"/>
              </a:rPr>
              <a:t>iconographic canons of Brahmanical, Jain and Buddhist divinities were perfected and </a:t>
            </a:r>
            <a:r>
              <a:rPr lang="en-US" sz="2800" dirty="0" smtClean="0">
                <a:latin typeface="Arial Rounded MT Bold" panose="020F0704030504030204" pitchFamily="34" charset="0"/>
              </a:rPr>
              <a:t>standardized.</a:t>
            </a:r>
          </a:p>
          <a:p>
            <a:r>
              <a:rPr lang="en-US" sz="2800" baseline="30000" dirty="0" smtClean="0">
                <a:latin typeface="Arial Rounded MT Bold" panose="020F0704030504030204" pitchFamily="34" charset="0"/>
              </a:rPr>
              <a:t>   </a:t>
            </a:r>
            <a:r>
              <a:rPr lang="en-US" sz="2800" dirty="0" smtClean="0">
                <a:latin typeface="Arial Rounded MT Bold" panose="020F0704030504030204" pitchFamily="34" charset="0"/>
              </a:rPr>
              <a:t> Two climax in this era</a:t>
            </a:r>
          </a:p>
          <a:p>
            <a:r>
              <a:rPr lang="en-US" sz="2800" b="1" u="sng" dirty="0" smtClean="0">
                <a:solidFill>
                  <a:srgbClr val="FFC000"/>
                </a:solidFill>
                <a:latin typeface="Arial Rounded MT Bold" panose="020F0704030504030204" pitchFamily="34" charset="0"/>
              </a:rPr>
              <a:t>Architecture</a:t>
            </a:r>
          </a:p>
          <a:p>
            <a:pPr>
              <a:buFont typeface="Wingdings" panose="05000000000000000000" pitchFamily="2" charset="2"/>
              <a:buChar char="v"/>
            </a:pPr>
            <a:r>
              <a:rPr lang="en-US" sz="2800" dirty="0" smtClean="0">
                <a:latin typeface="Arial Rounded MT Bold" panose="020F0704030504030204" pitchFamily="34" charset="0"/>
              </a:rPr>
              <a:t>Cave architecture</a:t>
            </a:r>
          </a:p>
          <a:p>
            <a:pPr>
              <a:buFont typeface="Wingdings" panose="05000000000000000000" pitchFamily="2" charset="2"/>
              <a:buChar char="v"/>
            </a:pPr>
            <a:r>
              <a:rPr lang="en-US" sz="2800" dirty="0" smtClean="0">
                <a:latin typeface="Arial Rounded MT Bold" panose="020F0704030504030204" pitchFamily="34" charset="0"/>
              </a:rPr>
              <a:t>Temple architecture</a:t>
            </a:r>
          </a:p>
          <a:p>
            <a:r>
              <a:rPr lang="en-US" sz="2800" b="1" u="sng" dirty="0" smtClean="0">
                <a:solidFill>
                  <a:srgbClr val="FFC000"/>
                </a:solidFill>
                <a:latin typeface="Arial Rounded MT Bold" panose="020F0704030504030204" pitchFamily="34" charset="0"/>
              </a:rPr>
              <a:t>Sculpture</a:t>
            </a:r>
          </a:p>
          <a:p>
            <a:pPr>
              <a:buFont typeface="Wingdings" panose="05000000000000000000" pitchFamily="2" charset="2"/>
              <a:buChar char="v"/>
            </a:pPr>
            <a:r>
              <a:rPr lang="en-US" sz="2800" dirty="0" smtClean="0">
                <a:latin typeface="Arial Rounded MT Bold" panose="020F0704030504030204" pitchFamily="34" charset="0"/>
              </a:rPr>
              <a:t>Sarnath school of sculpture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3335" y="272955"/>
            <a:ext cx="2612159" cy="2839303"/>
          </a:xfrm>
          <a:prstGeom prst="rect">
            <a:avLst/>
          </a:prstGeom>
        </p:spPr>
      </p:pic>
    </p:spTree>
    <p:extLst>
      <p:ext uri="{BB962C8B-B14F-4D97-AF65-F5344CB8AC3E}">
        <p14:creationId xmlns:p14="http://schemas.microsoft.com/office/powerpoint/2010/main" val="114242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Phases of c</a:t>
            </a:r>
            <a:r>
              <a:rPr lang="en-US" b="1" u="sng" dirty="0">
                <a:latin typeface="Arial Rounded MT Bold" panose="020F0704030504030204" pitchFamily="34" charset="0"/>
              </a:rPr>
              <a:t>ave</a:t>
            </a:r>
            <a:r>
              <a:rPr lang="en-US" b="1" u="sng" dirty="0" smtClean="0">
                <a:latin typeface="Arial Rounded MT Bold" panose="020F0704030504030204" pitchFamily="34" charset="0"/>
              </a:rPr>
              <a:t>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610437"/>
            <a:ext cx="8725973" cy="4430926"/>
          </a:xfrm>
        </p:spPr>
        <p:txBody>
          <a:bodyPr>
            <a:normAutofit/>
          </a:bodyPr>
          <a:lstStyle/>
          <a:p>
            <a:r>
              <a:rPr lang="en-US" sz="2400" dirty="0" smtClean="0">
                <a:latin typeface="Arial Rounded MT Bold" panose="020F0704030504030204" pitchFamily="34" charset="0"/>
              </a:rPr>
              <a:t>3 definite phases</a:t>
            </a:r>
          </a:p>
          <a:p>
            <a:pPr marL="457200" indent="-457200">
              <a:buFont typeface="+mj-lt"/>
              <a:buAutoNum type="arabicPeriod"/>
            </a:pPr>
            <a:r>
              <a:rPr lang="en-US" sz="2400" u="sng" dirty="0" smtClean="0">
                <a:solidFill>
                  <a:srgbClr val="FFC000"/>
                </a:solidFill>
                <a:latin typeface="Arial Rounded MT Bold" panose="020F0704030504030204" pitchFamily="34" charset="0"/>
              </a:rPr>
              <a:t>1</a:t>
            </a:r>
            <a:r>
              <a:rPr lang="en-US" sz="2400" u="sng" baseline="30000" dirty="0" smtClean="0">
                <a:solidFill>
                  <a:srgbClr val="FFC000"/>
                </a:solidFill>
                <a:latin typeface="Arial Rounded MT Bold" panose="020F0704030504030204" pitchFamily="34" charset="0"/>
              </a:rPr>
              <a:t>st</a:t>
            </a:r>
            <a:r>
              <a:rPr lang="en-US" sz="2400" u="sng" dirty="0" smtClean="0">
                <a:solidFill>
                  <a:srgbClr val="FFC000"/>
                </a:solidFill>
                <a:latin typeface="Arial Rounded MT Bold" panose="020F0704030504030204" pitchFamily="34" charset="0"/>
              </a:rPr>
              <a:t> phase or earliest phase-2</a:t>
            </a:r>
            <a:r>
              <a:rPr lang="en-US" sz="2400" u="sng" baseline="30000" dirty="0" smtClean="0">
                <a:solidFill>
                  <a:srgbClr val="FFC000"/>
                </a:solidFill>
                <a:latin typeface="Arial Rounded MT Bold" panose="020F0704030504030204" pitchFamily="34" charset="0"/>
              </a:rPr>
              <a:t>nd</a:t>
            </a:r>
            <a:r>
              <a:rPr lang="en-US" sz="2400" u="sng" dirty="0" smtClean="0">
                <a:solidFill>
                  <a:srgbClr val="FFC000"/>
                </a:solidFill>
                <a:latin typeface="Arial Rounded MT Bold" panose="020F0704030504030204" pitchFamily="34" charset="0"/>
              </a:rPr>
              <a:t> B.C. to 2</a:t>
            </a:r>
            <a:r>
              <a:rPr lang="en-US" sz="2400" u="sng" baseline="30000" dirty="0" smtClean="0">
                <a:solidFill>
                  <a:srgbClr val="FFC000"/>
                </a:solidFill>
                <a:latin typeface="Arial Rounded MT Bold" panose="020F0704030504030204" pitchFamily="34" charset="0"/>
              </a:rPr>
              <a:t>nd</a:t>
            </a:r>
            <a:r>
              <a:rPr lang="en-US" sz="2400" u="sng" dirty="0" smtClean="0">
                <a:solidFill>
                  <a:srgbClr val="FFC000"/>
                </a:solidFill>
                <a:latin typeface="Arial Rounded MT Bold" panose="020F0704030504030204" pitchFamily="34" charset="0"/>
              </a:rPr>
              <a:t> A.D</a:t>
            </a:r>
            <a:r>
              <a:rPr lang="en-US" sz="2400" dirty="0" smtClean="0">
                <a:latin typeface="Arial Rounded MT Bold" panose="020F0704030504030204" pitchFamily="34" charset="0"/>
              </a:rPr>
              <a:t>.</a:t>
            </a:r>
          </a:p>
          <a:p>
            <a:pPr>
              <a:buFont typeface="Wingdings" panose="05000000000000000000" pitchFamily="2" charset="2"/>
              <a:buChar char="v"/>
            </a:pPr>
            <a:r>
              <a:rPr lang="en-US" sz="2400" dirty="0" smtClean="0">
                <a:latin typeface="Arial Rounded MT Bold" panose="020F0704030504030204" pitchFamily="34" charset="0"/>
              </a:rPr>
              <a:t>Related exclusively to early </a:t>
            </a:r>
            <a:r>
              <a:rPr lang="en-US" sz="2400" dirty="0" err="1" smtClean="0">
                <a:latin typeface="Arial Rounded MT Bold" panose="020F0704030504030204" pitchFamily="34" charset="0"/>
              </a:rPr>
              <a:t>budhhism</a:t>
            </a:r>
            <a:endParaRPr lang="en-US" sz="2400" dirty="0" smtClean="0">
              <a:latin typeface="Arial Rounded MT Bold" panose="020F0704030504030204" pitchFamily="34" charset="0"/>
            </a:endParaRPr>
          </a:p>
          <a:p>
            <a:pPr>
              <a:buFont typeface="Wingdings" panose="05000000000000000000" pitchFamily="2" charset="2"/>
              <a:buChar char="v"/>
            </a:pPr>
            <a:r>
              <a:rPr lang="en-US" sz="2400" dirty="0" smtClean="0">
                <a:latin typeface="Arial Rounded MT Bold" panose="020F0704030504030204" pitchFamily="34" charset="0"/>
              </a:rPr>
              <a:t>Buddha was represented symbolically</a:t>
            </a:r>
          </a:p>
          <a:p>
            <a:pPr>
              <a:buFont typeface="Wingdings" panose="05000000000000000000" pitchFamily="2" charset="2"/>
              <a:buChar char="v"/>
            </a:pPr>
            <a:r>
              <a:rPr lang="en-US" sz="2400" dirty="0" smtClean="0">
                <a:latin typeface="Arial Rounded MT Bold" panose="020F0704030504030204" pitchFamily="34" charset="0"/>
              </a:rPr>
              <a:t>Major excavations-chaitya and </a:t>
            </a:r>
            <a:r>
              <a:rPr lang="en-US" sz="2400" dirty="0" err="1" smtClean="0">
                <a:latin typeface="Arial Rounded MT Bold" panose="020F0704030504030204" pitchFamily="34" charset="0"/>
              </a:rPr>
              <a:t>vihar</a:t>
            </a:r>
            <a:endParaRPr lang="en-US" sz="2400" dirty="0" smtClean="0">
              <a:latin typeface="Arial Rounded MT Bold" panose="020F0704030504030204" pitchFamily="34" charset="0"/>
            </a:endParaRPr>
          </a:p>
          <a:p>
            <a:pPr>
              <a:buFont typeface="Wingdings" panose="05000000000000000000" pitchFamily="2" charset="2"/>
              <a:buChar char="v"/>
            </a:pPr>
            <a:r>
              <a:rPr lang="en-US" sz="2400" dirty="0" err="1" smtClean="0">
                <a:latin typeface="Arial Rounded MT Bold" panose="020F0704030504030204" pitchFamily="34" charset="0"/>
              </a:rPr>
              <a:t>Practised</a:t>
            </a:r>
            <a:r>
              <a:rPr lang="en-US" sz="2400" dirty="0" smtClean="0">
                <a:latin typeface="Arial Rounded MT Bold" panose="020F0704030504030204" pitchFamily="34" charset="0"/>
              </a:rPr>
              <a:t> in less </a:t>
            </a:r>
            <a:r>
              <a:rPr lang="en-US" sz="2400" dirty="0" err="1" smtClean="0">
                <a:latin typeface="Arial Rounded MT Bold" panose="020F0704030504030204" pitchFamily="34" charset="0"/>
              </a:rPr>
              <a:t>permamnent</a:t>
            </a:r>
            <a:r>
              <a:rPr lang="en-US" sz="2400" dirty="0" smtClean="0">
                <a:latin typeface="Arial Rounded MT Bold" panose="020F0704030504030204" pitchFamily="34" charset="0"/>
              </a:rPr>
              <a:t> materials like wood.</a:t>
            </a:r>
          </a:p>
          <a:p>
            <a:pPr>
              <a:buFont typeface="Wingdings" panose="05000000000000000000" pitchFamily="2" charset="2"/>
              <a:buChar char="v"/>
            </a:pPr>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karla,kanheri,Nasik,Bhaja,Bedsa</a:t>
            </a:r>
            <a:r>
              <a:rPr lang="en-US" sz="2400" dirty="0" smtClean="0">
                <a:latin typeface="Arial Rounded MT Bold" panose="020F0704030504030204" pitchFamily="34" charset="0"/>
              </a:rPr>
              <a:t> caves.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542" y="2531056"/>
            <a:ext cx="3457366" cy="2589687"/>
          </a:xfrm>
          <a:prstGeom prst="rect">
            <a:avLst/>
          </a:prstGeom>
        </p:spPr>
      </p:pic>
    </p:spTree>
    <p:extLst>
      <p:ext uri="{BB962C8B-B14F-4D97-AF65-F5344CB8AC3E}">
        <p14:creationId xmlns:p14="http://schemas.microsoft.com/office/powerpoint/2010/main" val="109009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356" y="1160059"/>
            <a:ext cx="8884692" cy="6168787"/>
          </a:xfrm>
        </p:spPr>
        <p:txBody>
          <a:bodyPr>
            <a:normAutofit/>
          </a:bodyPr>
          <a:lstStyle/>
          <a:p>
            <a:pPr marL="0" indent="0">
              <a:buNone/>
            </a:pPr>
            <a:r>
              <a:rPr lang="en-US" sz="2600" b="1" u="sng" dirty="0">
                <a:solidFill>
                  <a:srgbClr val="FFC000"/>
                </a:solidFill>
                <a:latin typeface="Arial Rounded MT Bold" panose="020F0704030504030204" pitchFamily="34" charset="0"/>
              </a:rPr>
              <a:t>2</a:t>
            </a:r>
            <a:r>
              <a:rPr lang="en-US" sz="2600" b="1" u="sng" baseline="30000" dirty="0">
                <a:solidFill>
                  <a:srgbClr val="FFC000"/>
                </a:solidFill>
                <a:latin typeface="Arial Rounded MT Bold" panose="020F0704030504030204" pitchFamily="34" charset="0"/>
              </a:rPr>
              <a:t>nd</a:t>
            </a:r>
            <a:r>
              <a:rPr lang="en-US" sz="2600" b="1" u="sng" dirty="0">
                <a:solidFill>
                  <a:srgbClr val="FFC000"/>
                </a:solidFill>
                <a:latin typeface="Arial Rounded MT Bold" panose="020F0704030504030204" pitchFamily="34" charset="0"/>
              </a:rPr>
              <a:t> phase-5</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to 7</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a:t>
            </a:r>
            <a:r>
              <a:rPr lang="en-US" sz="2600" b="1" u="sng" dirty="0" smtClean="0">
                <a:solidFill>
                  <a:srgbClr val="FFC000"/>
                </a:solidFill>
                <a:latin typeface="Arial Rounded MT Bold" panose="020F0704030504030204" pitchFamily="34" charset="0"/>
              </a:rPr>
              <a:t>century</a:t>
            </a:r>
          </a:p>
          <a:p>
            <a:pPr>
              <a:buFont typeface="Wingdings" panose="05000000000000000000" pitchFamily="2" charset="2"/>
              <a:buChar char="v"/>
            </a:pPr>
            <a:r>
              <a:rPr lang="en-US" sz="2600" dirty="0" smtClean="0">
                <a:latin typeface="Arial Rounded MT Bold" panose="020F0704030504030204" pitchFamily="34" charset="0"/>
              </a:rPr>
              <a:t>Elimination of timber</a:t>
            </a:r>
          </a:p>
          <a:p>
            <a:pPr>
              <a:buFont typeface="Wingdings" panose="05000000000000000000" pitchFamily="2" charset="2"/>
              <a:buChar char="v"/>
            </a:pPr>
            <a:r>
              <a:rPr lang="en-US" sz="2600" dirty="0" smtClean="0">
                <a:latin typeface="Arial Rounded MT Bold" panose="020F0704030504030204" pitchFamily="34" charset="0"/>
              </a:rPr>
              <a:t>Introduction of the image of the Buddha </a:t>
            </a:r>
          </a:p>
          <a:p>
            <a:pPr>
              <a:buFont typeface="Wingdings" panose="05000000000000000000" pitchFamily="2" charset="2"/>
              <a:buChar char="v"/>
            </a:pPr>
            <a:r>
              <a:rPr lang="en-US" sz="2600" dirty="0" smtClean="0">
                <a:latin typeface="Arial Rounded MT Bold" panose="020F0704030504030204" pitchFamily="34" charset="0"/>
              </a:rPr>
              <a:t>The plan of excavations-specially for chaitya remained the same as before.</a:t>
            </a:r>
          </a:p>
          <a:p>
            <a:pPr>
              <a:buFont typeface="Wingdings" panose="05000000000000000000" pitchFamily="2" charset="2"/>
              <a:buChar char="v"/>
            </a:pPr>
            <a:r>
              <a:rPr lang="en-US" sz="2600" dirty="0" err="1" smtClean="0">
                <a:latin typeface="Arial Rounded MT Bold" panose="020F0704030504030204" pitchFamily="34" charset="0"/>
              </a:rPr>
              <a:t>Vihar</a:t>
            </a:r>
            <a:r>
              <a:rPr lang="en-US" sz="2600" dirty="0" smtClean="0">
                <a:latin typeface="Arial Rounded MT Bold" panose="020F0704030504030204" pitchFamily="34" charset="0"/>
              </a:rPr>
              <a:t> - some changes-housed the image of </a:t>
            </a:r>
            <a:r>
              <a:rPr lang="en-US" sz="2600" dirty="0" err="1" smtClean="0">
                <a:latin typeface="Arial Rounded MT Bold" panose="020F0704030504030204" pitchFamily="34" charset="0"/>
              </a:rPr>
              <a:t>Budhha</a:t>
            </a:r>
            <a:endParaRPr lang="en-US" sz="2600" dirty="0">
              <a:latin typeface="Arial Rounded MT Bold" panose="020F0704030504030204" pitchFamily="34" charset="0"/>
            </a:endParaRPr>
          </a:p>
          <a:p>
            <a:pPr marL="0" indent="0">
              <a:buNone/>
            </a:pPr>
            <a:r>
              <a:rPr lang="en-US" sz="2600" b="1" u="sng" dirty="0">
                <a:solidFill>
                  <a:srgbClr val="FFC000"/>
                </a:solidFill>
                <a:latin typeface="Arial Rounded MT Bold" panose="020F0704030504030204" pitchFamily="34" charset="0"/>
              </a:rPr>
              <a:t>3</a:t>
            </a:r>
            <a:r>
              <a:rPr lang="en-US" sz="2600" b="1" u="sng" baseline="30000" dirty="0">
                <a:solidFill>
                  <a:srgbClr val="FFC000"/>
                </a:solidFill>
                <a:latin typeface="Arial Rounded MT Bold" panose="020F0704030504030204" pitchFamily="34" charset="0"/>
              </a:rPr>
              <a:t>rd</a:t>
            </a:r>
            <a:r>
              <a:rPr lang="en-US" sz="2600" b="1" u="sng" dirty="0">
                <a:solidFill>
                  <a:srgbClr val="FFC000"/>
                </a:solidFill>
                <a:latin typeface="Arial Rounded MT Bold" panose="020F0704030504030204" pitchFamily="34" charset="0"/>
              </a:rPr>
              <a:t> phase-or the last phase-7</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to 10</a:t>
            </a:r>
            <a:r>
              <a:rPr lang="en-US" sz="2600" b="1" u="sng" baseline="30000" dirty="0">
                <a:solidFill>
                  <a:srgbClr val="FFC000"/>
                </a:solidFill>
                <a:latin typeface="Arial Rounded MT Bold" panose="020F0704030504030204" pitchFamily="34" charset="0"/>
              </a:rPr>
              <a:t>th</a:t>
            </a:r>
            <a:r>
              <a:rPr lang="en-US" sz="2600" b="1" u="sng" dirty="0">
                <a:solidFill>
                  <a:srgbClr val="FFC000"/>
                </a:solidFill>
                <a:latin typeface="Arial Rounded MT Bold" panose="020F0704030504030204" pitchFamily="34" charset="0"/>
              </a:rPr>
              <a:t> century</a:t>
            </a:r>
            <a:r>
              <a:rPr lang="en-US" sz="2600" b="1" u="sng" dirty="0" smtClean="0">
                <a:solidFill>
                  <a:srgbClr val="FFC000"/>
                </a:solidFill>
                <a:latin typeface="Arial Rounded MT Bold" panose="020F0704030504030204" pitchFamily="34" charset="0"/>
              </a:rPr>
              <a:t>.</a:t>
            </a:r>
          </a:p>
          <a:p>
            <a:pPr>
              <a:buFont typeface="Wingdings" panose="05000000000000000000" pitchFamily="2" charset="2"/>
              <a:buChar char="v"/>
            </a:pPr>
            <a:r>
              <a:rPr lang="en-US" sz="2600" dirty="0" smtClean="0">
                <a:latin typeface="Arial Rounded MT Bold" panose="020F0704030504030204" pitchFamily="34" charset="0"/>
              </a:rPr>
              <a:t>The </a:t>
            </a:r>
            <a:r>
              <a:rPr lang="en-US" sz="2600" dirty="0" err="1" smtClean="0">
                <a:latin typeface="Arial Rounded MT Bold" panose="020F0704030504030204" pitchFamily="34" charset="0"/>
              </a:rPr>
              <a:t>hindus</a:t>
            </a:r>
            <a:r>
              <a:rPr lang="en-US" sz="2600" dirty="0" smtClean="0">
                <a:latin typeface="Arial Rounded MT Bold" panose="020F0704030504030204" pitchFamily="34" charset="0"/>
              </a:rPr>
              <a:t> and Jains extended the Buddhist architectural tradition</a:t>
            </a:r>
          </a:p>
          <a:p>
            <a:pPr>
              <a:buFont typeface="Wingdings" panose="05000000000000000000" pitchFamily="2" charset="2"/>
              <a:buChar char="v"/>
            </a:pPr>
            <a:r>
              <a:rPr lang="en-US" sz="2600" dirty="0" smtClean="0">
                <a:latin typeface="Arial Rounded MT Bold" panose="020F0704030504030204" pitchFamily="34" charset="0"/>
              </a:rPr>
              <a:t>With some modifications-suitable to their rituals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623326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4967"/>
            <a:ext cx="8712326" cy="5827594"/>
          </a:xfrm>
        </p:spPr>
        <p:txBody>
          <a:bodyPr>
            <a:normAutofit/>
          </a:bodyPr>
          <a:lstStyle/>
          <a:p>
            <a:pPr marL="0" indent="0">
              <a:buNone/>
            </a:pPr>
            <a:r>
              <a:rPr lang="en-US" sz="2400" b="1" i="1" u="sng" dirty="0">
                <a:solidFill>
                  <a:schemeClr val="accent2">
                    <a:lumMod val="60000"/>
                    <a:lumOff val="40000"/>
                  </a:schemeClr>
                </a:solidFill>
                <a:latin typeface="Arial Rounded MT Bold" panose="020F0704030504030204" pitchFamily="34" charset="0"/>
              </a:rPr>
              <a:t>Dravidian cave </a:t>
            </a:r>
            <a:r>
              <a:rPr lang="en-US" sz="2400" b="1" i="1" u="sng" dirty="0" smtClean="0">
                <a:solidFill>
                  <a:schemeClr val="accent2">
                    <a:lumMod val="60000"/>
                    <a:lumOff val="40000"/>
                  </a:schemeClr>
                </a:solidFill>
                <a:latin typeface="Arial Rounded MT Bold" panose="020F0704030504030204" pitchFamily="34" charset="0"/>
              </a:rPr>
              <a:t>architecture</a:t>
            </a: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smtClean="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pPr marL="0" indent="0">
              <a:buNone/>
            </a:pPr>
            <a:endParaRPr lang="en-US" b="1" i="1" u="sng" dirty="0">
              <a:solidFill>
                <a:srgbClr val="00B0F0"/>
              </a:solidFill>
              <a:latin typeface="Arial Rounded MT Bold" panose="020F0704030504030204" pitchFamily="34" charset="0"/>
            </a:endParaRPr>
          </a:p>
          <a:p>
            <a:r>
              <a:rPr lang="en-US" sz="2400" dirty="0">
                <a:latin typeface="Arial Rounded MT Bold" panose="020F0704030504030204" pitchFamily="34" charset="0"/>
              </a:rPr>
              <a:t>Dominant features-</a:t>
            </a:r>
          </a:p>
          <a:p>
            <a:pPr>
              <a:buFont typeface="+mj-lt"/>
              <a:buAutoNum type="arabicPeriod"/>
            </a:pPr>
            <a:r>
              <a:rPr lang="en-US" sz="2400" dirty="0">
                <a:solidFill>
                  <a:schemeClr val="accent4">
                    <a:lumMod val="60000"/>
                    <a:lumOff val="40000"/>
                  </a:schemeClr>
                </a:solidFill>
                <a:latin typeface="Arial Rounded MT Bold" panose="020F0704030504030204" pitchFamily="34" charset="0"/>
              </a:rPr>
              <a:t>The </a:t>
            </a:r>
            <a:r>
              <a:rPr lang="en-US" sz="2400" dirty="0" err="1">
                <a:solidFill>
                  <a:schemeClr val="accent4">
                    <a:lumMod val="60000"/>
                    <a:lumOff val="40000"/>
                  </a:schemeClr>
                </a:solidFill>
                <a:latin typeface="Arial Rounded MT Bold" panose="020F0704030504030204" pitchFamily="34" charset="0"/>
              </a:rPr>
              <a:t>Mandapa</a:t>
            </a:r>
            <a:r>
              <a:rPr lang="en-US" sz="2400" dirty="0">
                <a:latin typeface="Arial Rounded MT Bold" panose="020F0704030504030204" pitchFamily="34" charset="0"/>
              </a:rPr>
              <a:t>-open </a:t>
            </a:r>
            <a:r>
              <a:rPr lang="en-US" sz="2400" dirty="0" err="1">
                <a:latin typeface="Arial Rounded MT Bold" panose="020F0704030504030204" pitchFamily="34" charset="0"/>
              </a:rPr>
              <a:t>pavallion</a:t>
            </a:r>
            <a:r>
              <a:rPr lang="en-US" sz="2400" dirty="0">
                <a:latin typeface="Arial Rounded MT Bold" panose="020F0704030504030204" pitchFamily="34" charset="0"/>
              </a:rPr>
              <a:t> excavated out of a rock-simple columned hall with two or more cells</a:t>
            </a:r>
          </a:p>
          <a:p>
            <a:pPr>
              <a:buFont typeface="+mj-lt"/>
              <a:buAutoNum type="arabicPeriod"/>
            </a:pPr>
            <a:r>
              <a:rPr lang="en-US" sz="2400" dirty="0">
                <a:solidFill>
                  <a:schemeClr val="accent4">
                    <a:lumMod val="60000"/>
                    <a:lumOff val="40000"/>
                  </a:schemeClr>
                </a:solidFill>
                <a:latin typeface="Arial Rounded MT Bold" panose="020F0704030504030204" pitchFamily="34" charset="0"/>
              </a:rPr>
              <a:t>The </a:t>
            </a:r>
            <a:r>
              <a:rPr lang="en-US" sz="2400" dirty="0" err="1">
                <a:solidFill>
                  <a:schemeClr val="accent4">
                    <a:lumMod val="60000"/>
                    <a:lumOff val="40000"/>
                  </a:schemeClr>
                </a:solidFill>
                <a:latin typeface="Arial Rounded MT Bold" panose="020F0704030504030204" pitchFamily="34" charset="0"/>
              </a:rPr>
              <a:t>Ratha</a:t>
            </a:r>
            <a:r>
              <a:rPr lang="en-US" sz="2400" dirty="0">
                <a:latin typeface="Arial Rounded MT Bold" panose="020F0704030504030204" pitchFamily="34" charset="0"/>
              </a:rPr>
              <a:t>-monolithic shrine carved out of a single rock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20" y="1331650"/>
            <a:ext cx="4654171" cy="2848639"/>
          </a:xfrm>
          <a:prstGeom prst="rect">
            <a:avLst/>
          </a:prstGeom>
        </p:spPr>
      </p:pic>
    </p:spTree>
    <p:extLst>
      <p:ext uri="{BB962C8B-B14F-4D97-AF65-F5344CB8AC3E}">
        <p14:creationId xmlns:p14="http://schemas.microsoft.com/office/powerpoint/2010/main" val="394204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112215"/>
            <a:ext cx="8596668" cy="1320800"/>
          </a:xfrm>
        </p:spPr>
        <p:txBody>
          <a:bodyPr/>
          <a:lstStyle/>
          <a:p>
            <a:pPr algn="ctr"/>
            <a:r>
              <a:rPr lang="en-US" b="1" u="sng" dirty="0" err="1" smtClean="0"/>
              <a:t>Kailasha</a:t>
            </a:r>
            <a:r>
              <a:rPr lang="en-US" b="1" u="sng" dirty="0" smtClean="0"/>
              <a:t> temple</a:t>
            </a:r>
            <a:endParaRPr lang="en-US" b="1" u="sng" dirty="0"/>
          </a:p>
        </p:txBody>
      </p:sp>
      <p:sp>
        <p:nvSpPr>
          <p:cNvPr id="3" name="Content Placeholder 2"/>
          <p:cNvSpPr>
            <a:spLocks noGrp="1"/>
          </p:cNvSpPr>
          <p:nvPr>
            <p:ph idx="1"/>
          </p:nvPr>
        </p:nvSpPr>
        <p:spPr>
          <a:xfrm>
            <a:off x="677334" y="1050879"/>
            <a:ext cx="9258236" cy="5554638"/>
          </a:xfrm>
        </p:spPr>
        <p:txBody>
          <a:bodyPr>
            <a:normAutofit fontScale="92500" lnSpcReduction="10000"/>
          </a:bodyPr>
          <a:lstStyle/>
          <a:p>
            <a:r>
              <a:rPr lang="en-US" sz="2000" dirty="0" smtClean="0">
                <a:latin typeface="Arial Rounded MT Bold" panose="020F0704030504030204" pitchFamily="34" charset="0"/>
              </a:rPr>
              <a:t>One of the grandest monolithic excavation in the world</a:t>
            </a:r>
          </a:p>
          <a:p>
            <a:r>
              <a:rPr lang="en-US" sz="2000" dirty="0">
                <a:latin typeface="Arial Rounded MT Bold" panose="020F0704030504030204" pitchFamily="34" charset="0"/>
              </a:rPr>
              <a:t> A two-</a:t>
            </a:r>
            <a:r>
              <a:rPr lang="en-US" sz="2000" dirty="0" err="1">
                <a:latin typeface="Arial Rounded MT Bold" panose="020F0704030504030204" pitchFamily="34" charset="0"/>
              </a:rPr>
              <a:t>storeyed</a:t>
            </a:r>
            <a:r>
              <a:rPr lang="en-US" sz="2000" dirty="0">
                <a:latin typeface="Arial Rounded MT Bold" panose="020F0704030504030204" pitchFamily="34" charset="0"/>
              </a:rPr>
              <a:t> gateway resembling a South Indian </a:t>
            </a:r>
            <a:r>
              <a:rPr lang="en-US" sz="2000" i="1" dirty="0" err="1">
                <a:latin typeface="Arial Rounded MT Bold" panose="020F0704030504030204" pitchFamily="34" charset="0"/>
                <a:hlinkClick r:id="rId2" tooltip="Gopura"/>
              </a:rPr>
              <a:t>Gopura</a:t>
            </a:r>
            <a:r>
              <a:rPr lang="en-US" sz="2000" i="1" dirty="0" err="1">
                <a:latin typeface="Arial Rounded MT Bold" panose="020F0704030504030204" pitchFamily="34" charset="0"/>
              </a:rPr>
              <a:t>m</a:t>
            </a:r>
            <a:r>
              <a:rPr lang="en-US" sz="2000" dirty="0">
                <a:latin typeface="Arial Rounded MT Bold" panose="020F0704030504030204" pitchFamily="34" charset="0"/>
              </a:rPr>
              <a:t> opens to reveal a U-shaped courtyard. The courtyard is edged by columned galleries three </a:t>
            </a:r>
            <a:r>
              <a:rPr lang="en-US" sz="2000" dirty="0" err="1">
                <a:latin typeface="Arial Rounded MT Bold" panose="020F0704030504030204" pitchFamily="34" charset="0"/>
              </a:rPr>
              <a:t>storeys</a:t>
            </a:r>
            <a:r>
              <a:rPr lang="en-US" sz="2000" dirty="0">
                <a:latin typeface="Arial Rounded MT Bold" panose="020F0704030504030204" pitchFamily="34" charset="0"/>
              </a:rPr>
              <a:t> high.</a:t>
            </a:r>
          </a:p>
          <a:p>
            <a:r>
              <a:rPr lang="en-US" sz="2000" dirty="0">
                <a:latin typeface="Arial Rounded MT Bold" panose="020F0704030504030204" pitchFamily="34" charset="0"/>
              </a:rPr>
              <a:t>The temple itself is a tall pyramidal structure reminiscent of a </a:t>
            </a:r>
            <a:r>
              <a:rPr lang="en-US" sz="2000" dirty="0">
                <a:latin typeface="Arial Rounded MT Bold" panose="020F0704030504030204" pitchFamily="34" charset="0"/>
                <a:hlinkClick r:id="rId3" tooltip="South India"/>
              </a:rPr>
              <a:t>South Indian</a:t>
            </a:r>
            <a:r>
              <a:rPr lang="en-US" sz="2000" dirty="0">
                <a:latin typeface="Arial Rounded MT Bold" panose="020F0704030504030204" pitchFamily="34" charset="0"/>
              </a:rPr>
              <a:t> </a:t>
            </a:r>
            <a:r>
              <a:rPr lang="en-US" sz="2000" dirty="0">
                <a:latin typeface="Arial Rounded MT Bold" panose="020F0704030504030204" pitchFamily="34" charset="0"/>
                <a:hlinkClick r:id="rId4" tooltip="Dravidian architecture"/>
              </a:rPr>
              <a:t>Dravidian</a:t>
            </a:r>
            <a:r>
              <a:rPr lang="en-US" sz="2000" dirty="0">
                <a:latin typeface="Arial Rounded MT Bold" panose="020F0704030504030204" pitchFamily="34" charset="0"/>
              </a:rPr>
              <a:t> temple.</a:t>
            </a:r>
          </a:p>
          <a:p>
            <a:r>
              <a:rPr lang="en-US" sz="2000" dirty="0">
                <a:latin typeface="Arial Rounded MT Bold" panose="020F0704030504030204" pitchFamily="34" charset="0"/>
              </a:rPr>
              <a:t> Most of the deities at the left of the entrance are </a:t>
            </a:r>
            <a:r>
              <a:rPr lang="en-US" sz="2000" dirty="0" err="1">
                <a:latin typeface="Arial Rounded MT Bold" panose="020F0704030504030204" pitchFamily="34" charset="0"/>
                <a:hlinkClick r:id="rId5" tooltip="Shaiva"/>
              </a:rPr>
              <a:t>Shaivaite</a:t>
            </a:r>
            <a:r>
              <a:rPr lang="en-US" sz="2000" dirty="0">
                <a:latin typeface="Arial Rounded MT Bold" panose="020F0704030504030204" pitchFamily="34" charset="0"/>
              </a:rPr>
              <a:t> (followers of Shiva) while on the right hand side the deities are </a:t>
            </a:r>
            <a:r>
              <a:rPr lang="en-US" sz="2000" dirty="0" err="1">
                <a:latin typeface="Arial Rounded MT Bold" panose="020F0704030504030204" pitchFamily="34" charset="0"/>
                <a:hlinkClick r:id="rId6" tooltip="Vaishnava"/>
              </a:rPr>
              <a:t>Vaishnavaites</a:t>
            </a:r>
            <a:r>
              <a:rPr lang="en-US" sz="2000" dirty="0">
                <a:latin typeface="Arial Rounded MT Bold" panose="020F0704030504030204" pitchFamily="34" charset="0"/>
              </a:rPr>
              <a:t> (followers of Vishnu). </a:t>
            </a:r>
          </a:p>
          <a:p>
            <a:r>
              <a:rPr lang="en-US" sz="2000" dirty="0">
                <a:latin typeface="Arial Rounded MT Bold" panose="020F0704030504030204" pitchFamily="34" charset="0"/>
              </a:rPr>
              <a:t>There are two </a:t>
            </a:r>
            <a:r>
              <a:rPr lang="en-US" sz="2000" dirty="0" err="1">
                <a:latin typeface="Arial Rounded MT Bold" panose="020F0704030504030204" pitchFamily="34" charset="0"/>
              </a:rPr>
              <a:t>Dhvajastambhas</a:t>
            </a:r>
            <a:r>
              <a:rPr lang="en-US" sz="2000" dirty="0">
                <a:latin typeface="Arial Rounded MT Bold" panose="020F0704030504030204" pitchFamily="34" charset="0"/>
              </a:rPr>
              <a:t> (pillars with the flagstaff) in the courtyard.</a:t>
            </a:r>
          </a:p>
          <a:p>
            <a:r>
              <a:rPr lang="en-US" sz="2000" dirty="0">
                <a:latin typeface="Arial Rounded MT Bold" panose="020F0704030504030204" pitchFamily="34" charset="0"/>
              </a:rPr>
              <a:t> The grand sculpture of </a:t>
            </a:r>
            <a:r>
              <a:rPr lang="en-US" sz="2000" dirty="0" err="1">
                <a:latin typeface="Arial Rounded MT Bold" panose="020F0704030504030204" pitchFamily="34" charset="0"/>
                <a:hlinkClick r:id="rId7" tooltip="Ravana"/>
              </a:rPr>
              <a:t>Ravana</a:t>
            </a:r>
            <a:r>
              <a:rPr lang="en-US" sz="2000" dirty="0">
                <a:latin typeface="Arial Rounded MT Bold" panose="020F0704030504030204" pitchFamily="34" charset="0"/>
              </a:rPr>
              <a:t> attempting to lift Mount </a:t>
            </a:r>
            <a:r>
              <a:rPr lang="en-US" sz="2000" dirty="0" err="1">
                <a:latin typeface="Arial Rounded MT Bold" panose="020F0704030504030204" pitchFamily="34" charset="0"/>
              </a:rPr>
              <a:t>Kailasa</a:t>
            </a:r>
            <a:r>
              <a:rPr lang="en-US" sz="2000" dirty="0">
                <a:latin typeface="Arial Rounded MT Bold" panose="020F0704030504030204" pitchFamily="34" charset="0"/>
              </a:rPr>
              <a:t>, the abode of Lord Shiva, with his full might is a landmark in Indian art</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The temple is a splendid achievement of </a:t>
            </a:r>
            <a:r>
              <a:rPr lang="en-US" sz="2000" dirty="0" err="1">
                <a:latin typeface="Arial Rounded MT Bold" panose="020F0704030504030204" pitchFamily="34" charset="0"/>
              </a:rPr>
              <a:t>Rashtrakuta</a:t>
            </a:r>
            <a:r>
              <a:rPr lang="en-US" sz="2000" dirty="0">
                <a:latin typeface="Arial Rounded MT Bold" panose="020F0704030504030204" pitchFamily="34" charset="0"/>
              </a:rPr>
              <a:t> Karnataka architecture. This project was started by Krishna I (757–773) of the </a:t>
            </a:r>
            <a:r>
              <a:rPr lang="en-US" sz="2000" dirty="0" err="1">
                <a:latin typeface="Arial Rounded MT Bold" panose="020F0704030504030204" pitchFamily="34" charset="0"/>
                <a:hlinkClick r:id="rId8" tooltip="Rashtrakuta"/>
              </a:rPr>
              <a:t>Rashtrakuta</a:t>
            </a:r>
            <a:r>
              <a:rPr lang="en-US" sz="2000" dirty="0">
                <a:latin typeface="Arial Rounded MT Bold" panose="020F0704030504030204" pitchFamily="34" charset="0"/>
              </a:rPr>
              <a:t> </a:t>
            </a:r>
            <a:r>
              <a:rPr lang="en-US" sz="2000" dirty="0" smtClean="0">
                <a:latin typeface="Arial Rounded MT Bold" panose="020F0704030504030204" pitchFamily="34" charset="0"/>
              </a:rPr>
              <a:t>dynasty</a:t>
            </a:r>
          </a:p>
          <a:p>
            <a:r>
              <a:rPr lang="en-US" sz="2000" dirty="0">
                <a:latin typeface="Arial Rounded MT Bold" panose="020F0704030504030204" pitchFamily="34" charset="0"/>
              </a:rPr>
              <a:t>Its builders modelled it on the lines of the </a:t>
            </a:r>
            <a:r>
              <a:rPr lang="en-US" sz="2000" dirty="0" err="1">
                <a:latin typeface="Arial Rounded MT Bold" panose="020F0704030504030204" pitchFamily="34" charset="0"/>
              </a:rPr>
              <a:t>Virupaksha</a:t>
            </a:r>
            <a:r>
              <a:rPr lang="en-US" sz="2000" dirty="0">
                <a:latin typeface="Arial Rounded MT Bold" panose="020F0704030504030204" pitchFamily="34" charset="0"/>
              </a:rPr>
              <a:t> Temple in </a:t>
            </a:r>
            <a:r>
              <a:rPr lang="en-US" sz="2000" dirty="0" err="1">
                <a:latin typeface="Arial Rounded MT Bold" panose="020F0704030504030204" pitchFamily="34" charset="0"/>
                <a:hlinkClick r:id="rId9" tooltip="Pattadakal"/>
              </a:rPr>
              <a:t>Pattadakal</a:t>
            </a:r>
            <a:r>
              <a:rPr lang="en-US" sz="2000" dirty="0">
                <a:latin typeface="Arial Rounded MT Bold" panose="020F0704030504030204" pitchFamily="34" charset="0"/>
              </a:rPr>
              <a:t>. </a:t>
            </a:r>
          </a:p>
          <a:p>
            <a:endParaRPr lang="en-US" dirty="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6797" y="4558352"/>
            <a:ext cx="3156756" cy="2190466"/>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85608" y="431421"/>
            <a:ext cx="2619375" cy="2257188"/>
          </a:xfrm>
          <a:prstGeom prst="rect">
            <a:avLst/>
          </a:prstGeom>
        </p:spPr>
      </p:pic>
    </p:spTree>
    <p:extLst>
      <p:ext uri="{BB962C8B-B14F-4D97-AF65-F5344CB8AC3E}">
        <p14:creationId xmlns:p14="http://schemas.microsoft.com/office/powerpoint/2010/main" val="3706657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39" y="0"/>
            <a:ext cx="8596668" cy="1320800"/>
          </a:xfrm>
        </p:spPr>
        <p:txBody>
          <a:bodyPr/>
          <a:lstStyle/>
          <a:p>
            <a:pPr algn="ctr"/>
            <a:r>
              <a:rPr lang="en-US" b="1" u="sng" dirty="0" smtClean="0">
                <a:latin typeface="Arial Rounded MT Bold" panose="020F0704030504030204" pitchFamily="34" charset="0"/>
              </a:rPr>
              <a:t>Temple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322492" y="1146412"/>
            <a:ext cx="8647673" cy="5318032"/>
          </a:xfrm>
        </p:spPr>
        <p:txBody>
          <a:bodyPr>
            <a:noAutofit/>
          </a:bodyPr>
          <a:lstStyle/>
          <a:p>
            <a:r>
              <a:rPr lang="en-US" sz="2000" dirty="0" smtClean="0">
                <a:latin typeface="Arial Rounded MT Bold" panose="020F0704030504030204" pitchFamily="34" charset="0"/>
              </a:rPr>
              <a:t>Began and reached at climax during Gupta period</a:t>
            </a: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gupta</a:t>
            </a:r>
            <a:r>
              <a:rPr lang="en-US" sz="2000" dirty="0" smtClean="0">
                <a:latin typeface="Arial Rounded MT Bold" panose="020F0704030504030204" pitchFamily="34" charset="0"/>
              </a:rPr>
              <a:t> period is described as classic-degree of perfection</a:t>
            </a:r>
          </a:p>
          <a:p>
            <a:r>
              <a:rPr lang="en-US" sz="2000" dirty="0" smtClean="0">
                <a:latin typeface="Arial Rounded MT Bold" panose="020F0704030504030204" pitchFamily="34" charset="0"/>
              </a:rPr>
              <a:t>Perfect balance and harmony of all elements in style and iconography.</a:t>
            </a:r>
          </a:p>
          <a:p>
            <a:r>
              <a:rPr lang="en-US" sz="2000" dirty="0" smtClean="0">
                <a:latin typeface="Arial Rounded MT Bold" panose="020F0704030504030204" pitchFamily="34" charset="0"/>
              </a:rPr>
              <a:t>Earlier developments</a:t>
            </a:r>
          </a:p>
          <a:p>
            <a:r>
              <a:rPr lang="en-US" sz="2000" dirty="0">
                <a:latin typeface="Arial Rounded MT Bold" panose="020F0704030504030204" pitchFamily="34" charset="0"/>
              </a:rPr>
              <a:t>A circular brick and timber shrine of the </a:t>
            </a:r>
            <a:r>
              <a:rPr lang="en-US" sz="2000" dirty="0" err="1">
                <a:latin typeface="Arial Rounded MT Bold" panose="020F0704030504030204" pitchFamily="34" charset="0"/>
              </a:rPr>
              <a:t>Mauryan</a:t>
            </a:r>
            <a:r>
              <a:rPr lang="en-US" sz="2000" dirty="0">
                <a:latin typeface="Arial Rounded MT Bold" panose="020F0704030504030204" pitchFamily="34" charset="0"/>
              </a:rPr>
              <a:t> period of 3rd century B.C., was excavated at </a:t>
            </a:r>
            <a:r>
              <a:rPr lang="en-US" sz="2000" dirty="0" err="1">
                <a:latin typeface="Arial Rounded MT Bold" panose="020F0704030504030204" pitchFamily="34" charset="0"/>
              </a:rPr>
              <a:t>Bairat</a:t>
            </a:r>
            <a:r>
              <a:rPr lang="en-US" sz="2000" dirty="0">
                <a:latin typeface="Arial Rounded MT Bold" panose="020F0704030504030204" pitchFamily="34" charset="0"/>
              </a:rPr>
              <a:t> District of Jaipur, Rajasthan</a:t>
            </a:r>
            <a:r>
              <a:rPr lang="en-US" sz="2000" dirty="0" smtClean="0">
                <a:latin typeface="Arial Rounded MT Bold" panose="020F0704030504030204" pitchFamily="34" charset="0"/>
              </a:rPr>
              <a:t>.</a:t>
            </a:r>
          </a:p>
          <a:p>
            <a:r>
              <a:rPr lang="en-US" sz="2000" dirty="0">
                <a:latin typeface="Arial Rounded MT Bold" panose="020F0704030504030204" pitchFamily="34" charset="0"/>
              </a:rPr>
              <a:t> Temple 40' at </a:t>
            </a:r>
            <a:r>
              <a:rPr lang="en-US" sz="2000" dirty="0" err="1">
                <a:latin typeface="Arial Rounded MT Bold" panose="020F0704030504030204" pitchFamily="34" charset="0"/>
              </a:rPr>
              <a:t>Sanchi</a:t>
            </a:r>
            <a:r>
              <a:rPr lang="en-US" sz="2000" dirty="0">
                <a:latin typeface="Arial Rounded MT Bold" panose="020F0704030504030204" pitchFamily="34" charset="0"/>
              </a:rPr>
              <a:t>, has a similar plan, it was a stone temple on an apsidal plan enclosed by an ambulatory, and raised on a high, rectangular scale, approached by two flights of steps from diagonally opposite sides. The super-structure was possibly built of wood, and has disappeared</a:t>
            </a:r>
            <a:r>
              <a:rPr lang="en-US" sz="2000" dirty="0" smtClean="0">
                <a:latin typeface="Arial Rounded MT Bold" panose="020F070403050403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955" y="1733267"/>
            <a:ext cx="2902779" cy="2593074"/>
          </a:xfrm>
          <a:prstGeom prst="rect">
            <a:avLst/>
          </a:prstGeom>
        </p:spPr>
      </p:pic>
    </p:spTree>
    <p:extLst>
      <p:ext uri="{BB962C8B-B14F-4D97-AF65-F5344CB8AC3E}">
        <p14:creationId xmlns:p14="http://schemas.microsoft.com/office/powerpoint/2010/main" val="3362872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272955"/>
            <a:ext cx="8755387" cy="5768407"/>
          </a:xfrm>
        </p:spPr>
        <p:txBody>
          <a:bodyPr>
            <a:noAutofit/>
          </a:bodyPr>
          <a:lstStyle/>
          <a:p>
            <a:r>
              <a:rPr lang="en-US" sz="2400" dirty="0" smtClean="0">
                <a:latin typeface="Arial Rounded MT Bold" panose="020F0704030504030204" pitchFamily="34" charset="0"/>
              </a:rPr>
              <a:t>This </a:t>
            </a:r>
            <a:r>
              <a:rPr lang="en-US" sz="2400" dirty="0">
                <a:latin typeface="Arial Rounded MT Bold" panose="020F0704030504030204" pitchFamily="34" charset="0"/>
              </a:rPr>
              <a:t>is a little structure built of huge almost boulder-like blocks of stones. The temple consists of a simple square cell the </a:t>
            </a:r>
            <a:r>
              <a:rPr lang="en-US" sz="2400" i="1" dirty="0" err="1">
                <a:latin typeface="Arial Rounded MT Bold" panose="020F0704030504030204" pitchFamily="34" charset="0"/>
              </a:rPr>
              <a:t>garbhagriha</a:t>
            </a:r>
            <a:r>
              <a:rPr lang="en-US" sz="2400" i="1" dirty="0">
                <a:latin typeface="Arial Rounded MT Bold" panose="020F0704030504030204" pitchFamily="34" charset="0"/>
              </a:rPr>
              <a:t> </a:t>
            </a:r>
            <a:r>
              <a:rPr lang="en-US" sz="2400" dirty="0">
                <a:latin typeface="Arial Rounded MT Bold" panose="020F0704030504030204" pitchFamily="34" charset="0"/>
              </a:rPr>
              <a:t>or sanctum sanctorum, in front of which there is a </a:t>
            </a:r>
            <a:r>
              <a:rPr lang="en-US" sz="2400" dirty="0" err="1">
                <a:latin typeface="Arial Rounded MT Bold" panose="020F0704030504030204" pitchFamily="34" charset="0"/>
              </a:rPr>
              <a:t>covered</a:t>
            </a:r>
            <a:r>
              <a:rPr lang="en-US" sz="2400" i="1" dirty="0" err="1">
                <a:latin typeface="Arial Rounded MT Bold" panose="020F0704030504030204" pitchFamily="34" charset="0"/>
              </a:rPr>
              <a:t>verandah</a:t>
            </a:r>
            <a:r>
              <a:rPr lang="en-US" sz="2400" i="1" dirty="0">
                <a:latin typeface="Arial Rounded MT Bold" panose="020F0704030504030204" pitchFamily="34" charset="0"/>
              </a:rPr>
              <a:t>, </a:t>
            </a:r>
            <a:r>
              <a:rPr lang="en-US" sz="2400" dirty="0">
                <a:latin typeface="Arial Rounded MT Bold" panose="020F0704030504030204" pitchFamily="34" charset="0"/>
              </a:rPr>
              <a:t>a portico, which consists of four heavy pillars supporting a stone roof. The pillars as well as the entire structure is as simple</a:t>
            </a:r>
          </a:p>
          <a:p>
            <a:r>
              <a:rPr lang="en-US" sz="2400" dirty="0">
                <a:latin typeface="Arial Rounded MT Bold" panose="020F0704030504030204" pitchFamily="34" charset="0"/>
              </a:rPr>
              <a:t> he didn’t take the climate into consideration and did not provide gargoyles to allow the rain water to run off the roof. The entire structure is heavy, bulky and clumsy. Probably, this was constructed near about 300 to 350 A.D</a:t>
            </a:r>
            <a:r>
              <a:rPr lang="en-US" sz="2400" dirty="0" smtClean="0">
                <a:latin typeface="Arial Rounded MT Bold" panose="020F0704030504030204" pitchFamily="34" charset="0"/>
              </a:rPr>
              <a:t>.</a:t>
            </a:r>
          </a:p>
          <a:p>
            <a:r>
              <a:rPr lang="en-US" sz="2400" dirty="0">
                <a:latin typeface="Arial Rounded MT Bold" panose="020F0704030504030204" pitchFamily="34" charset="0"/>
              </a:rPr>
              <a:t>the earliest structural temple still standing in its original condition is the one constructed at </a:t>
            </a:r>
            <a:r>
              <a:rPr lang="en-US" sz="2400" dirty="0" err="1">
                <a:latin typeface="Arial Rounded MT Bold" panose="020F0704030504030204" pitchFamily="34" charset="0"/>
              </a:rPr>
              <a:t>Aihole</a:t>
            </a:r>
            <a:r>
              <a:rPr lang="en-US" sz="2400" dirty="0">
                <a:latin typeface="Arial Rounded MT Bold" panose="020F0704030504030204" pitchFamily="34" charset="0"/>
              </a:rPr>
              <a:t> in Karnataka. </a:t>
            </a:r>
          </a:p>
          <a:p>
            <a:r>
              <a:rPr lang="en-US" sz="2400" dirty="0" smtClean="0">
                <a:latin typeface="Arial Rounded MT Bold" panose="020F0704030504030204" pitchFamily="34" charset="0"/>
              </a:rPr>
              <a:t>There are five stages of temple architectural development</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078" y="532262"/>
            <a:ext cx="2934837" cy="30707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271" y="4067033"/>
            <a:ext cx="2619375" cy="2442949"/>
          </a:xfrm>
          <a:prstGeom prst="rect">
            <a:avLst/>
          </a:prstGeom>
        </p:spPr>
      </p:pic>
    </p:spTree>
    <p:extLst>
      <p:ext uri="{BB962C8B-B14F-4D97-AF65-F5344CB8AC3E}">
        <p14:creationId xmlns:p14="http://schemas.microsoft.com/office/powerpoint/2010/main" val="2797050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72" y="2411105"/>
            <a:ext cx="8596668" cy="1320800"/>
          </a:xfrm>
        </p:spPr>
        <p:txBody>
          <a:bodyPr>
            <a:noAutofit/>
          </a:bodyPr>
          <a:lstStyle/>
          <a:p>
            <a:r>
              <a:rPr lang="en-US" sz="5400" b="1" dirty="0" smtClean="0">
                <a:latin typeface="Arial Rounded MT Bold" panose="020F0704030504030204" pitchFamily="34" charset="0"/>
              </a:rPr>
              <a:t>Slides are available on </a:t>
            </a:r>
            <a:r>
              <a:rPr lang="en-US" sz="5400" b="1" u="sng" dirty="0" smtClean="0">
                <a:solidFill>
                  <a:srgbClr val="FFC000"/>
                </a:solidFill>
                <a:latin typeface="Arial Rounded MT Bold" panose="020F0704030504030204" pitchFamily="34" charset="0"/>
              </a:rPr>
              <a:t>mrunal.org</a:t>
            </a:r>
            <a:endParaRPr lang="en-US" sz="5400" b="1" u="sng" dirty="0">
              <a:solidFill>
                <a:srgbClr val="FFC000"/>
              </a:solidFill>
              <a:latin typeface="Arial Rounded MT Bold" panose="020F0704030504030204" pitchFamily="34" charset="0"/>
            </a:endParaRPr>
          </a:p>
        </p:txBody>
      </p:sp>
    </p:spTree>
    <p:extLst>
      <p:ext uri="{BB962C8B-B14F-4D97-AF65-F5344CB8AC3E}">
        <p14:creationId xmlns:p14="http://schemas.microsoft.com/office/powerpoint/2010/main" val="3434748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1</a:t>
            </a:r>
            <a:r>
              <a:rPr lang="en-US" b="1" u="sng" baseline="30000" dirty="0" smtClean="0">
                <a:latin typeface="Arial Rounded MT Bold" panose="020F0704030504030204" pitchFamily="34" charset="0"/>
              </a:rPr>
              <a:t>st</a:t>
            </a:r>
            <a:r>
              <a:rPr lang="en-US" b="1" u="sng" dirty="0" smtClean="0">
                <a:latin typeface="Arial Rounded MT Bold" panose="020F0704030504030204" pitchFamily="34" charset="0"/>
              </a:rPr>
              <a:t> stage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Square temple</a:t>
            </a:r>
          </a:p>
          <a:p>
            <a:r>
              <a:rPr lang="en-US" sz="2800" dirty="0" smtClean="0">
                <a:latin typeface="Arial Rounded MT Bold" panose="020F0704030504030204" pitchFamily="34" charset="0"/>
              </a:rPr>
              <a:t>Flat roof temple</a:t>
            </a:r>
          </a:p>
          <a:p>
            <a:r>
              <a:rPr lang="en-US" sz="2800" dirty="0" smtClean="0">
                <a:latin typeface="Arial Rounded MT Bold" panose="020F0704030504030204" pitchFamily="34" charset="0"/>
              </a:rPr>
              <a:t>Shallow pillared approach</a:t>
            </a:r>
          </a:p>
          <a:p>
            <a:r>
              <a:rPr lang="en-US" sz="2800" dirty="0" smtClean="0">
                <a:latin typeface="Arial Rounded MT Bold" panose="020F0704030504030204" pitchFamily="34" charset="0"/>
              </a:rPr>
              <a:t>Temple constructed on low platform</a:t>
            </a:r>
          </a:p>
          <a:p>
            <a:r>
              <a:rPr lang="en-US" sz="2800" dirty="0" smtClean="0">
                <a:latin typeface="Arial Rounded MT Bold" panose="020F0704030504030204" pitchFamily="34" charset="0"/>
              </a:rPr>
              <a:t>Ex-temple no-17 at </a:t>
            </a:r>
            <a:r>
              <a:rPr lang="en-US" sz="2800" dirty="0" err="1" smtClean="0">
                <a:latin typeface="Arial Rounded MT Bold" panose="020F0704030504030204" pitchFamily="34" charset="0"/>
              </a:rPr>
              <a:t>Sanchi</a:t>
            </a:r>
            <a:endParaRPr lang="en-US" sz="2800" dirty="0" smtClean="0">
              <a:latin typeface="Arial Rounded MT Bold" panose="020F0704030504030204" pitchFamily="34" charset="0"/>
            </a:endParaRPr>
          </a:p>
          <a:p>
            <a:r>
              <a:rPr lang="en-US" sz="2800" dirty="0" err="1" smtClean="0">
                <a:latin typeface="Arial Rounded MT Bold" panose="020F0704030504030204" pitchFamily="34" charset="0"/>
              </a:rPr>
              <a:t>Kankalidevi</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temple,Tigwa,MP</a:t>
            </a:r>
            <a:r>
              <a:rPr lang="en-US" sz="2800" dirty="0" smtClean="0">
                <a:latin typeface="Arial Rounded MT Bold" panose="020F0704030504030204" pitchFamily="34" charset="0"/>
              </a:rPr>
              <a:t>.</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710" y="1733266"/>
            <a:ext cx="3338583" cy="3875963"/>
          </a:xfrm>
          <a:prstGeom prst="rect">
            <a:avLst/>
          </a:prstGeom>
        </p:spPr>
      </p:pic>
    </p:spTree>
    <p:extLst>
      <p:ext uri="{BB962C8B-B14F-4D97-AF65-F5344CB8AC3E}">
        <p14:creationId xmlns:p14="http://schemas.microsoft.com/office/powerpoint/2010/main" val="2911134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2</a:t>
            </a:r>
            <a:r>
              <a:rPr lang="en-US" b="1" u="sng" baseline="30000" dirty="0" smtClean="0">
                <a:latin typeface="Arial Rounded MT Bold" panose="020F0704030504030204" pitchFamily="34" charset="0"/>
              </a:rPr>
              <a:t>nd</a:t>
            </a:r>
            <a:r>
              <a:rPr lang="en-US" b="1" u="sng" dirty="0" smtClean="0">
                <a:latin typeface="Arial Rounded MT Bold" panose="020F0704030504030204" pitchFamily="34" charset="0"/>
              </a:rPr>
              <a:t> stage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2800" dirty="0" smtClean="0">
                <a:latin typeface="Arial Rounded MT Bold" panose="020F0704030504030204" pitchFamily="34" charset="0"/>
              </a:rPr>
              <a:t>Square temple</a:t>
            </a:r>
          </a:p>
          <a:p>
            <a:r>
              <a:rPr lang="en-US" sz="2800" dirty="0" smtClean="0">
                <a:latin typeface="Arial Rounded MT Bold" panose="020F0704030504030204" pitchFamily="34" charset="0"/>
              </a:rPr>
              <a:t>Flat roof temple</a:t>
            </a:r>
          </a:p>
          <a:p>
            <a:r>
              <a:rPr lang="en-US" sz="2800" i="1" u="sng" dirty="0" smtClean="0">
                <a:solidFill>
                  <a:schemeClr val="accent4">
                    <a:lumMod val="60000"/>
                    <a:lumOff val="40000"/>
                  </a:schemeClr>
                </a:solidFill>
                <a:latin typeface="Arial Rounded MT Bold" panose="020F0704030504030204" pitchFamily="34" charset="0"/>
              </a:rPr>
              <a:t> Higher platform</a:t>
            </a:r>
          </a:p>
          <a:p>
            <a:r>
              <a:rPr lang="en-US" sz="2800" i="1" u="sng" dirty="0" smtClean="0">
                <a:solidFill>
                  <a:schemeClr val="accent4">
                    <a:lumMod val="60000"/>
                    <a:lumOff val="40000"/>
                  </a:schemeClr>
                </a:solidFill>
                <a:latin typeface="Arial Rounded MT Bold" panose="020F0704030504030204" pitchFamily="34" charset="0"/>
              </a:rPr>
              <a:t>Covered </a:t>
            </a:r>
            <a:r>
              <a:rPr lang="en-US" sz="2800" i="1" u="sng" dirty="0" err="1" smtClean="0">
                <a:solidFill>
                  <a:schemeClr val="accent4">
                    <a:lumMod val="60000"/>
                    <a:lumOff val="40000"/>
                  </a:schemeClr>
                </a:solidFill>
                <a:latin typeface="Arial Rounded MT Bold" panose="020F0704030504030204" pitchFamily="34" charset="0"/>
              </a:rPr>
              <a:t>embulatory</a:t>
            </a:r>
            <a:r>
              <a:rPr lang="en-US" sz="2800" i="1" u="sng" dirty="0" smtClean="0">
                <a:solidFill>
                  <a:schemeClr val="accent4">
                    <a:lumMod val="60000"/>
                    <a:lumOff val="40000"/>
                  </a:schemeClr>
                </a:solidFill>
                <a:latin typeface="Arial Rounded MT Bold" panose="020F0704030504030204" pitchFamily="34" charset="0"/>
              </a:rPr>
              <a:t> passage around The </a:t>
            </a:r>
            <a:r>
              <a:rPr lang="en-US" sz="2800" i="1" u="sng" dirty="0" err="1" smtClean="0">
                <a:solidFill>
                  <a:schemeClr val="accent4">
                    <a:lumMod val="60000"/>
                    <a:lumOff val="40000"/>
                  </a:schemeClr>
                </a:solidFill>
                <a:latin typeface="Arial Rounded MT Bold" panose="020F0704030504030204" pitchFamily="34" charset="0"/>
              </a:rPr>
              <a:t>garbhgriha</a:t>
            </a:r>
            <a:r>
              <a:rPr lang="en-US" sz="2800" i="1" u="sng" dirty="0" smtClean="0">
                <a:solidFill>
                  <a:schemeClr val="accent4">
                    <a:lumMod val="60000"/>
                    <a:lumOff val="40000"/>
                  </a:schemeClr>
                </a:solidFill>
                <a:latin typeface="Arial Rounded MT Bold" panose="020F0704030504030204" pitchFamily="34" charset="0"/>
              </a:rPr>
              <a:t>(</a:t>
            </a:r>
            <a:r>
              <a:rPr lang="en-US" sz="2800" i="1" u="sng" dirty="0" err="1" smtClean="0">
                <a:solidFill>
                  <a:schemeClr val="accent4">
                    <a:lumMod val="60000"/>
                    <a:lumOff val="40000"/>
                  </a:schemeClr>
                </a:solidFill>
                <a:latin typeface="Arial Rounded MT Bold" panose="020F0704030504030204" pitchFamily="34" charset="0"/>
              </a:rPr>
              <a:t>santum</a:t>
            </a:r>
            <a:r>
              <a:rPr lang="en-US" sz="2800" i="1" u="sng" dirty="0" smtClean="0">
                <a:solidFill>
                  <a:schemeClr val="accent4">
                    <a:lumMod val="60000"/>
                    <a:lumOff val="40000"/>
                  </a:schemeClr>
                </a:solidFill>
                <a:latin typeface="Arial Rounded MT Bold" panose="020F0704030504030204" pitchFamily="34" charset="0"/>
              </a:rPr>
              <a:t> </a:t>
            </a:r>
            <a:r>
              <a:rPr lang="en-US" sz="2800" i="1" u="sng" dirty="0" err="1">
                <a:solidFill>
                  <a:schemeClr val="accent4">
                    <a:lumMod val="60000"/>
                    <a:lumOff val="40000"/>
                  </a:schemeClr>
                </a:solidFill>
                <a:latin typeface="Arial Rounded MT Bold" panose="020F0704030504030204" pitchFamily="34" charset="0"/>
              </a:rPr>
              <a:t>santorum</a:t>
            </a:r>
            <a:r>
              <a:rPr lang="en-US" sz="2800" i="1" u="sng" dirty="0" smtClean="0">
                <a:solidFill>
                  <a:schemeClr val="accent4">
                    <a:lumMod val="60000"/>
                    <a:lumOff val="40000"/>
                  </a:schemeClr>
                </a:solidFill>
                <a:latin typeface="Arial Rounded MT Bold" panose="020F0704030504030204" pitchFamily="34" charset="0"/>
              </a:rPr>
              <a:t>) </a:t>
            </a:r>
          </a:p>
          <a:p>
            <a:r>
              <a:rPr lang="en-US" sz="2800" dirty="0" smtClean="0">
                <a:latin typeface="Arial Rounded MT Bold" panose="020F0704030504030204" pitchFamily="34" charset="0"/>
              </a:rPr>
              <a:t>2 </a:t>
            </a:r>
            <a:r>
              <a:rPr lang="en-US" sz="2800" dirty="0" err="1" smtClean="0">
                <a:latin typeface="Arial Rounded MT Bold" panose="020F0704030504030204" pitchFamily="34" charset="0"/>
              </a:rPr>
              <a:t>storeyed</a:t>
            </a:r>
            <a:r>
              <a:rPr lang="en-US" sz="2800" dirty="0" smtClean="0">
                <a:latin typeface="Arial Rounded MT Bold" panose="020F0704030504030204" pitchFamily="34" charset="0"/>
              </a:rPr>
              <a:t> temples are found</a:t>
            </a:r>
          </a:p>
          <a:p>
            <a:r>
              <a:rPr lang="en-US" sz="2800" dirty="0" smtClean="0">
                <a:latin typeface="Arial Rounded MT Bold" panose="020F0704030504030204" pitchFamily="34" charset="0"/>
              </a:rPr>
              <a:t>Ex-</a:t>
            </a:r>
            <a:r>
              <a:rPr lang="en-US" sz="2800" dirty="0" err="1" smtClean="0">
                <a:latin typeface="Arial Rounded MT Bold" panose="020F0704030504030204" pitchFamily="34" charset="0"/>
              </a:rPr>
              <a:t>Parbati</a:t>
            </a:r>
            <a:r>
              <a:rPr lang="en-US" sz="2800" dirty="0" smtClean="0">
                <a:latin typeface="Arial Rounded MT Bold" panose="020F0704030504030204" pitchFamily="34" charset="0"/>
              </a:rPr>
              <a:t> temple at </a:t>
            </a:r>
            <a:r>
              <a:rPr lang="en-US" sz="2800" dirty="0" err="1" smtClean="0">
                <a:latin typeface="Arial Rounded MT Bold" panose="020F0704030504030204" pitchFamily="34" charset="0"/>
              </a:rPr>
              <a:t>Nachna</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kuthara,MP</a:t>
            </a:r>
            <a:endParaRPr lang="en-US" sz="28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311" y="1633182"/>
            <a:ext cx="2891343" cy="3075296"/>
          </a:xfrm>
          <a:prstGeom prst="rect">
            <a:avLst/>
          </a:prstGeom>
        </p:spPr>
      </p:pic>
    </p:spTree>
    <p:extLst>
      <p:ext uri="{BB962C8B-B14F-4D97-AF65-F5344CB8AC3E}">
        <p14:creationId xmlns:p14="http://schemas.microsoft.com/office/powerpoint/2010/main" val="4065314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6519"/>
            <a:ext cx="8596668" cy="1320800"/>
          </a:xfrm>
        </p:spPr>
        <p:txBody>
          <a:bodyPr/>
          <a:lstStyle/>
          <a:p>
            <a:pPr algn="ctr"/>
            <a:r>
              <a:rPr lang="en-US" b="1" u="sng" dirty="0" smtClean="0">
                <a:latin typeface="Arial Rounded MT Bold" panose="020F0704030504030204" pitchFamily="34" charset="0"/>
              </a:rPr>
              <a:t>3</a:t>
            </a:r>
            <a:r>
              <a:rPr lang="en-US" b="1" u="sng" baseline="30000" dirty="0" smtClean="0">
                <a:latin typeface="Arial Rounded MT Bold" panose="020F0704030504030204" pitchFamily="34" charset="0"/>
              </a:rPr>
              <a:t>rd</a:t>
            </a:r>
            <a:r>
              <a:rPr lang="en-US" b="1" u="sng" dirty="0" smtClean="0">
                <a:latin typeface="Arial Rounded MT Bold" panose="020F0704030504030204" pitchFamily="34" charset="0"/>
              </a:rPr>
              <a:t> stage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037230"/>
            <a:ext cx="8957985" cy="5322626"/>
          </a:xfrm>
        </p:spPr>
        <p:txBody>
          <a:bodyPr>
            <a:noAutofit/>
          </a:bodyPr>
          <a:lstStyle/>
          <a:p>
            <a:r>
              <a:rPr lang="en-US" sz="2400" dirty="0" smtClean="0">
                <a:latin typeface="Arial Rounded MT Bold" panose="020F0704030504030204" pitchFamily="34" charset="0"/>
              </a:rPr>
              <a:t>Square temple</a:t>
            </a:r>
          </a:p>
          <a:p>
            <a:r>
              <a:rPr lang="en-US" sz="2400" i="1" u="sng" dirty="0" smtClean="0">
                <a:solidFill>
                  <a:schemeClr val="accent4">
                    <a:lumMod val="60000"/>
                    <a:lumOff val="40000"/>
                  </a:schemeClr>
                </a:solidFill>
                <a:latin typeface="Arial Rounded MT Bold" panose="020F0704030504030204" pitchFamily="34" charset="0"/>
              </a:rPr>
              <a:t>Concept of </a:t>
            </a:r>
            <a:r>
              <a:rPr lang="en-US" sz="2400" i="1" u="sng" dirty="0" err="1" smtClean="0">
                <a:solidFill>
                  <a:schemeClr val="accent4">
                    <a:lumMod val="60000"/>
                    <a:lumOff val="40000"/>
                  </a:schemeClr>
                </a:solidFill>
                <a:latin typeface="Arial Rounded MT Bold" panose="020F0704030504030204" pitchFamily="34" charset="0"/>
              </a:rPr>
              <a:t>shikhar</a:t>
            </a:r>
            <a:r>
              <a:rPr lang="en-US" sz="2400" i="1" u="sng" dirty="0" smtClean="0">
                <a:solidFill>
                  <a:schemeClr val="accent4">
                    <a:lumMod val="60000"/>
                    <a:lumOff val="40000"/>
                  </a:schemeClr>
                </a:solidFill>
                <a:latin typeface="Arial Rounded MT Bold" panose="020F0704030504030204" pitchFamily="34" charset="0"/>
              </a:rPr>
              <a:t> introduced</a:t>
            </a:r>
          </a:p>
          <a:p>
            <a:r>
              <a:rPr lang="en-US" sz="2400" dirty="0" smtClean="0">
                <a:latin typeface="Arial Rounded MT Bold" panose="020F0704030504030204" pitchFamily="34" charset="0"/>
              </a:rPr>
              <a:t>Low and square </a:t>
            </a:r>
            <a:r>
              <a:rPr lang="en-US" sz="2400" dirty="0" err="1" smtClean="0">
                <a:latin typeface="Arial Rounded MT Bold" panose="020F0704030504030204" pitchFamily="34" charset="0"/>
              </a:rPr>
              <a:t>shikhar</a:t>
            </a:r>
            <a:endParaRPr lang="en-US" sz="2400" dirty="0" smtClean="0">
              <a:latin typeface="Arial Rounded MT Bold" panose="020F0704030504030204" pitchFamily="34" charset="0"/>
            </a:endParaRPr>
          </a:p>
          <a:p>
            <a:r>
              <a:rPr lang="en-US" sz="2400" i="1" u="sng" dirty="0" smtClean="0">
                <a:latin typeface="Arial Rounded MT Bold" panose="020F0704030504030204" pitchFamily="34" charset="0"/>
              </a:rPr>
              <a:t>Pillar approach</a:t>
            </a:r>
          </a:p>
          <a:p>
            <a:r>
              <a:rPr lang="en-US" sz="2400" dirty="0" smtClean="0">
                <a:latin typeface="Arial Rounded MT Bold" panose="020F0704030504030204" pitchFamily="34" charset="0"/>
              </a:rPr>
              <a:t>Higher platform continued</a:t>
            </a:r>
          </a:p>
          <a:p>
            <a:r>
              <a:rPr lang="en-US" sz="2400" dirty="0" smtClean="0">
                <a:latin typeface="Arial Rounded MT Bold" panose="020F0704030504030204" pitchFamily="34" charset="0"/>
              </a:rPr>
              <a:t>Introduction of </a:t>
            </a:r>
            <a:r>
              <a:rPr lang="en-US" sz="2400" i="1" u="sng" dirty="0" err="1" smtClean="0">
                <a:solidFill>
                  <a:schemeClr val="accent4">
                    <a:lumMod val="60000"/>
                    <a:lumOff val="40000"/>
                  </a:schemeClr>
                </a:solidFill>
                <a:latin typeface="Arial Rounded MT Bold" panose="020F0704030504030204" pitchFamily="34" charset="0"/>
              </a:rPr>
              <a:t>panchayatan</a:t>
            </a:r>
            <a:r>
              <a:rPr lang="en-US" sz="2400" i="1" u="sng" dirty="0" smtClean="0">
                <a:solidFill>
                  <a:schemeClr val="accent4">
                    <a:lumMod val="60000"/>
                    <a:lumOff val="40000"/>
                  </a:schemeClr>
                </a:solidFill>
                <a:latin typeface="Arial Rounded MT Bold" panose="020F0704030504030204" pitchFamily="34" charset="0"/>
              </a:rPr>
              <a:t> style</a:t>
            </a:r>
            <a:r>
              <a:rPr lang="en-US" sz="2400" dirty="0" smtClean="0">
                <a:latin typeface="Arial Rounded MT Bold" panose="020F0704030504030204" pitchFamily="34" charset="0"/>
              </a:rPr>
              <a:t>-main shrine+4 subsidiary shrines</a:t>
            </a:r>
          </a:p>
          <a:p>
            <a:r>
              <a:rPr lang="en-US" sz="2400" dirty="0" smtClean="0">
                <a:latin typeface="Arial Rounded MT Bold" panose="020F0704030504030204" pitchFamily="34" charset="0"/>
              </a:rPr>
              <a:t>Main shrine-rectangular shape</a:t>
            </a:r>
          </a:p>
          <a:p>
            <a:r>
              <a:rPr lang="en-US" sz="2400" dirty="0" smtClean="0">
                <a:latin typeface="Arial Rounded MT Bold" panose="020F0704030504030204" pitchFamily="34" charset="0"/>
              </a:rPr>
              <a:t>Crucified ground plan</a:t>
            </a:r>
          </a:p>
          <a:p>
            <a:r>
              <a:rPr lang="en-US" sz="2400" dirty="0" smtClean="0">
                <a:latin typeface="Arial Rounded MT Bold" panose="020F0704030504030204" pitchFamily="34" charset="0"/>
              </a:rPr>
              <a:t>Precursor to </a:t>
            </a:r>
            <a:r>
              <a:rPr lang="en-US" sz="2400" dirty="0" err="1" smtClean="0">
                <a:latin typeface="Arial Rounded MT Bold" panose="020F0704030504030204" pitchFamily="34" charset="0"/>
              </a:rPr>
              <a:t>nagara</a:t>
            </a:r>
            <a:r>
              <a:rPr lang="en-US" sz="2400" dirty="0" smtClean="0">
                <a:latin typeface="Arial Rounded MT Bold" panose="020F0704030504030204" pitchFamily="34" charset="0"/>
              </a:rPr>
              <a:t> style</a:t>
            </a:r>
          </a:p>
          <a:p>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Dashavatar</a:t>
            </a:r>
            <a:r>
              <a:rPr lang="en-US" sz="2400" dirty="0" smtClean="0">
                <a:latin typeface="Arial Rounded MT Bold" panose="020F0704030504030204" pitchFamily="34" charset="0"/>
              </a:rPr>
              <a:t> temple-</a:t>
            </a:r>
            <a:r>
              <a:rPr lang="en-US" sz="2400" dirty="0" err="1" smtClean="0">
                <a:latin typeface="Arial Rounded MT Bold" panose="020F0704030504030204" pitchFamily="34" charset="0"/>
              </a:rPr>
              <a:t>deogarh,UP</a:t>
            </a:r>
            <a:endParaRPr lang="en-US" sz="2400" dirty="0" smtClean="0">
              <a:latin typeface="Arial Rounded MT Bold" panose="020F0704030504030204" pitchFamily="34" charset="0"/>
            </a:endParaRPr>
          </a:p>
          <a:p>
            <a:r>
              <a:rPr lang="en-US" sz="2400" dirty="0">
                <a:latin typeface="Arial Rounded MT Bold" panose="020F0704030504030204" pitchFamily="34" charset="0"/>
              </a:rPr>
              <a:t> </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Durga</a:t>
            </a:r>
            <a:r>
              <a:rPr lang="en-US" sz="2400" dirty="0" smtClean="0">
                <a:latin typeface="Arial Rounded MT Bold" panose="020F0704030504030204" pitchFamily="34" charset="0"/>
              </a:rPr>
              <a:t> temple-</a:t>
            </a:r>
            <a:r>
              <a:rPr lang="en-US" sz="2400" dirty="0" err="1" smtClean="0">
                <a:latin typeface="Arial Rounded MT Bold" panose="020F0704030504030204" pitchFamily="34" charset="0"/>
              </a:rPr>
              <a:t>Ahihole,karnataka</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370" y="532264"/>
            <a:ext cx="3544579" cy="28660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2708" y="4249005"/>
            <a:ext cx="3275626" cy="2298651"/>
          </a:xfrm>
          <a:prstGeom prst="rect">
            <a:avLst/>
          </a:prstGeom>
        </p:spPr>
      </p:pic>
    </p:spTree>
    <p:extLst>
      <p:ext uri="{BB962C8B-B14F-4D97-AF65-F5344CB8AC3E}">
        <p14:creationId xmlns:p14="http://schemas.microsoft.com/office/powerpoint/2010/main" val="410586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latin typeface="Arial Rounded MT Bold" panose="020F0704030504030204" pitchFamily="34" charset="0"/>
              </a:rPr>
              <a:t>4</a:t>
            </a:r>
            <a:r>
              <a:rPr lang="en-US" sz="4400" b="1" u="sng" baseline="30000" dirty="0" smtClean="0">
                <a:latin typeface="Arial Rounded MT Bold" panose="020F0704030504030204" pitchFamily="34" charset="0"/>
              </a:rPr>
              <a:t>th</a:t>
            </a:r>
            <a:r>
              <a:rPr lang="en-US" sz="4400" b="1" u="sng" dirty="0" smtClean="0">
                <a:latin typeface="Arial Rounded MT Bold" panose="020F0704030504030204" pitchFamily="34" charset="0"/>
              </a:rPr>
              <a:t> stage</a:t>
            </a:r>
            <a:endParaRPr lang="en-US" sz="4400"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3200" i="1" u="sng" dirty="0" smtClean="0">
                <a:solidFill>
                  <a:schemeClr val="accent4">
                    <a:lumMod val="60000"/>
                    <a:lumOff val="40000"/>
                  </a:schemeClr>
                </a:solidFill>
                <a:latin typeface="Arial Rounded MT Bold" panose="020F0704030504030204" pitchFamily="34" charset="0"/>
              </a:rPr>
              <a:t>Rectangular temple</a:t>
            </a:r>
          </a:p>
          <a:p>
            <a:r>
              <a:rPr lang="en-US" sz="3200" dirty="0" err="1" smtClean="0">
                <a:latin typeface="Arial Rounded MT Bold" panose="020F0704030504030204" pitchFamily="34" charset="0"/>
              </a:rPr>
              <a:t>Shikhar</a:t>
            </a:r>
            <a:endParaRPr lang="en-US" sz="3200" dirty="0">
              <a:latin typeface="Arial Rounded MT Bold" panose="020F0704030504030204" pitchFamily="34" charset="0"/>
            </a:endParaRPr>
          </a:p>
          <a:p>
            <a:r>
              <a:rPr lang="en-US" sz="3200" dirty="0" smtClean="0">
                <a:latin typeface="Arial Rounded MT Bold" panose="020F0704030504030204" pitchFamily="34" charset="0"/>
              </a:rPr>
              <a:t>Higher platform</a:t>
            </a:r>
          </a:p>
          <a:p>
            <a:r>
              <a:rPr lang="en-US" sz="3200" dirty="0" err="1" smtClean="0">
                <a:latin typeface="Arial Rounded MT Bold" panose="020F0704030504030204" pitchFamily="34" charset="0"/>
              </a:rPr>
              <a:t>Panchayatan</a:t>
            </a:r>
            <a:r>
              <a:rPr lang="en-US" sz="3200" dirty="0" smtClean="0">
                <a:latin typeface="Arial Rounded MT Bold" panose="020F0704030504030204" pitchFamily="34" charset="0"/>
              </a:rPr>
              <a:t> style</a:t>
            </a:r>
          </a:p>
          <a:p>
            <a:r>
              <a:rPr lang="en-US" sz="3200" dirty="0" smtClean="0">
                <a:latin typeface="Arial Rounded MT Bold" panose="020F0704030504030204" pitchFamily="34" charset="0"/>
              </a:rPr>
              <a:t>Ex-</a:t>
            </a:r>
            <a:r>
              <a:rPr lang="en-US" sz="3200" dirty="0" err="1" smtClean="0">
                <a:latin typeface="Arial Rounded MT Bold" panose="020F0704030504030204" pitchFamily="34" charset="0"/>
              </a:rPr>
              <a:t>Ter</a:t>
            </a:r>
            <a:r>
              <a:rPr lang="en-US" sz="3200" dirty="0" smtClean="0">
                <a:latin typeface="Arial Rounded MT Bold" panose="020F0704030504030204" pitchFamily="34" charset="0"/>
              </a:rPr>
              <a:t> temple-</a:t>
            </a:r>
            <a:r>
              <a:rPr lang="en-US" sz="3200" dirty="0" err="1" smtClean="0">
                <a:latin typeface="Arial Rounded MT Bold" panose="020F0704030504030204" pitchFamily="34" charset="0"/>
              </a:rPr>
              <a:t>Sholapur,maharashtra</a:t>
            </a:r>
            <a:endParaRPr lang="en-US" sz="32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791" y="996287"/>
            <a:ext cx="3176020" cy="3575002"/>
          </a:xfrm>
          <a:prstGeom prst="rect">
            <a:avLst/>
          </a:prstGeom>
        </p:spPr>
      </p:pic>
    </p:spTree>
    <p:extLst>
      <p:ext uri="{BB962C8B-B14F-4D97-AF65-F5344CB8AC3E}">
        <p14:creationId xmlns:p14="http://schemas.microsoft.com/office/powerpoint/2010/main" val="1566797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latin typeface="Arial Rounded MT Bold" panose="020F0704030504030204" pitchFamily="34" charset="0"/>
              </a:rPr>
              <a:t>5</a:t>
            </a:r>
            <a:r>
              <a:rPr lang="en-US" sz="4400" b="1" u="sng" baseline="30000" dirty="0" smtClean="0">
                <a:latin typeface="Arial Rounded MT Bold" panose="020F0704030504030204" pitchFamily="34" charset="0"/>
              </a:rPr>
              <a:t>th</a:t>
            </a:r>
            <a:r>
              <a:rPr lang="en-US" sz="4400" b="1" u="sng" dirty="0" smtClean="0">
                <a:latin typeface="Arial Rounded MT Bold" panose="020F0704030504030204" pitchFamily="34" charset="0"/>
              </a:rPr>
              <a:t> stage</a:t>
            </a:r>
            <a:endParaRPr lang="en-US" sz="4400"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3600" dirty="0" smtClean="0">
                <a:latin typeface="Arial Rounded MT Bold" panose="020F0704030504030204" pitchFamily="34" charset="0"/>
              </a:rPr>
              <a:t>Circular temple with shallow rectangular projections at four cardinal faces</a:t>
            </a:r>
          </a:p>
          <a:p>
            <a:r>
              <a:rPr lang="en-US" sz="3600" dirty="0" smtClean="0">
                <a:latin typeface="Arial Rounded MT Bold" panose="020F0704030504030204" pitchFamily="34" charset="0"/>
              </a:rPr>
              <a:t>Ex-</a:t>
            </a:r>
            <a:r>
              <a:rPr lang="en-US" sz="3600" dirty="0" err="1" smtClean="0">
                <a:latin typeface="Arial Rounded MT Bold" panose="020F0704030504030204" pitchFamily="34" charset="0"/>
              </a:rPr>
              <a:t>Maniar</a:t>
            </a:r>
            <a:r>
              <a:rPr lang="en-US" sz="3600" dirty="0" smtClean="0">
                <a:latin typeface="Arial Rounded MT Bold" panose="020F0704030504030204" pitchFamily="34" charset="0"/>
              </a:rPr>
              <a:t> </a:t>
            </a:r>
            <a:r>
              <a:rPr lang="en-US" sz="3600" dirty="0" err="1" smtClean="0">
                <a:latin typeface="Arial Rounded MT Bold" panose="020F0704030504030204" pitchFamily="34" charset="0"/>
              </a:rPr>
              <a:t>matha-Rajgir,Bihar</a:t>
            </a:r>
            <a:endParaRPr lang="en-US" sz="3600" dirty="0" smtClean="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854" y="1514901"/>
            <a:ext cx="2827788" cy="3453807"/>
          </a:xfrm>
          <a:prstGeom prst="rect">
            <a:avLst/>
          </a:prstGeom>
        </p:spPr>
      </p:pic>
    </p:spTree>
    <p:extLst>
      <p:ext uri="{BB962C8B-B14F-4D97-AF65-F5344CB8AC3E}">
        <p14:creationId xmlns:p14="http://schemas.microsoft.com/office/powerpoint/2010/main" val="8639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latin typeface="Arial Rounded MT Bold" panose="020F0704030504030204" pitchFamily="34" charset="0"/>
              </a:rPr>
              <a:t>Styles of temples</a:t>
            </a:r>
            <a:endParaRPr lang="en-US" sz="4400" b="1" u="sng" dirty="0">
              <a:latin typeface="Arial Rounded MT Bold" panose="020F0704030504030204" pitchFamily="34" charset="0"/>
            </a:endParaRPr>
          </a:p>
        </p:txBody>
      </p:sp>
      <p:sp>
        <p:nvSpPr>
          <p:cNvPr id="3" name="Content Placeholder 2"/>
          <p:cNvSpPr>
            <a:spLocks noGrp="1"/>
          </p:cNvSpPr>
          <p:nvPr>
            <p:ph idx="1"/>
          </p:nvPr>
        </p:nvSpPr>
        <p:spPr>
          <a:xfrm>
            <a:off x="677334" y="1751156"/>
            <a:ext cx="8596668" cy="3880773"/>
          </a:xfrm>
        </p:spPr>
        <p:txBody>
          <a:bodyPr>
            <a:noAutofit/>
          </a:bodyPr>
          <a:lstStyle/>
          <a:p>
            <a:r>
              <a:rPr lang="en-US" sz="3200" dirty="0" smtClean="0">
                <a:latin typeface="Arial Rounded MT Bold" panose="020F0704030504030204" pitchFamily="34" charset="0"/>
              </a:rPr>
              <a:t>The </a:t>
            </a:r>
            <a:r>
              <a:rPr lang="en-US" sz="3200" dirty="0" err="1" smtClean="0">
                <a:latin typeface="Arial Rounded MT Bold" panose="020F0704030504030204" pitchFamily="34" charset="0"/>
              </a:rPr>
              <a:t>Shilpashastra</a:t>
            </a:r>
            <a:r>
              <a:rPr lang="en-US" sz="3200" dirty="0" smtClean="0">
                <a:latin typeface="Arial Rounded MT Bold" panose="020F0704030504030204" pitchFamily="34" charset="0"/>
              </a:rPr>
              <a:t> recognizes three styles along with a geographical distribution of each.</a:t>
            </a:r>
          </a:p>
          <a:p>
            <a:pPr>
              <a:buFont typeface="+mj-lt"/>
              <a:buAutoNum type="arabicPeriod"/>
            </a:pPr>
            <a:r>
              <a:rPr lang="en-US" sz="3200" dirty="0" err="1" smtClean="0">
                <a:latin typeface="Arial Rounded MT Bold" panose="020F0704030504030204" pitchFamily="34" charset="0"/>
              </a:rPr>
              <a:t>Nagara</a:t>
            </a:r>
            <a:r>
              <a:rPr lang="en-US" sz="3200" dirty="0" smtClean="0">
                <a:latin typeface="Arial Rounded MT Bold" panose="020F0704030504030204" pitchFamily="34" charset="0"/>
              </a:rPr>
              <a:t> style-northern region</a:t>
            </a:r>
          </a:p>
          <a:p>
            <a:pPr>
              <a:buFont typeface="+mj-lt"/>
              <a:buAutoNum type="arabicPeriod"/>
            </a:pPr>
            <a:r>
              <a:rPr lang="en-US" sz="3200" dirty="0" err="1" smtClean="0">
                <a:latin typeface="Arial Rounded MT Bold" panose="020F0704030504030204" pitchFamily="34" charset="0"/>
              </a:rPr>
              <a:t>Dravida</a:t>
            </a:r>
            <a:r>
              <a:rPr lang="en-US" sz="3200" dirty="0" smtClean="0">
                <a:latin typeface="Arial Rounded MT Bold" panose="020F0704030504030204" pitchFamily="34" charset="0"/>
              </a:rPr>
              <a:t> style-southern region</a:t>
            </a:r>
          </a:p>
          <a:p>
            <a:pPr>
              <a:buFont typeface="+mj-lt"/>
              <a:buAutoNum type="arabicPeriod"/>
            </a:pPr>
            <a:r>
              <a:rPr lang="en-US" sz="3200" dirty="0" err="1" smtClean="0">
                <a:latin typeface="Arial Rounded MT Bold" panose="020F0704030504030204" pitchFamily="34" charset="0"/>
              </a:rPr>
              <a:t>Vesara</a:t>
            </a:r>
            <a:r>
              <a:rPr lang="en-US" sz="3200" dirty="0" smtClean="0">
                <a:latin typeface="Arial Rounded MT Bold" panose="020F0704030504030204" pitchFamily="34" charset="0"/>
              </a:rPr>
              <a:t> style-region between the </a:t>
            </a:r>
            <a:r>
              <a:rPr lang="en-US" sz="3200" dirty="0" err="1" smtClean="0">
                <a:latin typeface="Arial Rounded MT Bold" panose="020F0704030504030204" pitchFamily="34" charset="0"/>
              </a:rPr>
              <a:t>vindhyas</a:t>
            </a:r>
            <a:r>
              <a:rPr lang="en-US" sz="3200" dirty="0" smtClean="0">
                <a:latin typeface="Arial Rounded MT Bold" panose="020F0704030504030204" pitchFamily="34" charset="0"/>
              </a:rPr>
              <a:t> and the </a:t>
            </a:r>
            <a:r>
              <a:rPr lang="en-US" sz="3200" dirty="0" err="1" smtClean="0">
                <a:latin typeface="Arial Rounded MT Bold" panose="020F0704030504030204" pitchFamily="34" charset="0"/>
              </a:rPr>
              <a:t>krishna</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2123471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686" y="198935"/>
            <a:ext cx="8596668" cy="1320800"/>
          </a:xfrm>
        </p:spPr>
        <p:txBody>
          <a:bodyPr/>
          <a:lstStyle/>
          <a:p>
            <a:pPr algn="ctr"/>
            <a:r>
              <a:rPr lang="en-US" b="1" u="sng" dirty="0" err="1" smtClean="0">
                <a:latin typeface="Arial Rounded MT Bold" panose="020F0704030504030204" pitchFamily="34" charset="0"/>
              </a:rPr>
              <a:t>Nagara</a:t>
            </a:r>
            <a:r>
              <a:rPr lang="en-US" b="1" u="sng" dirty="0" smtClean="0">
                <a:latin typeface="Arial Rounded MT Bold" panose="020F0704030504030204" pitchFamily="34" charset="0"/>
              </a:rPr>
              <a:t> style</a:t>
            </a:r>
            <a:endParaRPr lang="en-US" b="1" u="sng"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3686" y="1200637"/>
            <a:ext cx="9326475" cy="5482833"/>
          </a:xfrm>
        </p:spPr>
      </p:pic>
    </p:spTree>
    <p:extLst>
      <p:ext uri="{BB962C8B-B14F-4D97-AF65-F5344CB8AC3E}">
        <p14:creationId xmlns:p14="http://schemas.microsoft.com/office/powerpoint/2010/main" val="132121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2830"/>
            <a:ext cx="8596668" cy="1807570"/>
          </a:xfrm>
        </p:spPr>
        <p:txBody>
          <a:bodyPr/>
          <a:lstStyle/>
          <a:p>
            <a:pPr algn="ctr"/>
            <a:r>
              <a:rPr lang="en-US" b="1" u="sng" dirty="0" err="1" smtClean="0">
                <a:latin typeface="Arial Rounded MT Bold" panose="020F0704030504030204" pitchFamily="34" charset="0"/>
              </a:rPr>
              <a:t>Nagara</a:t>
            </a:r>
            <a:r>
              <a:rPr lang="en-US" b="1" u="sng" dirty="0" smtClean="0">
                <a:latin typeface="Arial Rounded MT Bold" panose="020F0704030504030204" pitchFamily="34" charset="0"/>
              </a:rPr>
              <a:t> style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86515" y="1026615"/>
            <a:ext cx="9067167" cy="6114196"/>
          </a:xfrm>
        </p:spPr>
        <p:txBody>
          <a:bodyPr>
            <a:noAutofit/>
          </a:bodyPr>
          <a:lstStyle/>
          <a:p>
            <a:r>
              <a:rPr lang="en-US" sz="2400" dirty="0" smtClean="0">
                <a:latin typeface="Arial Rounded MT Bold" panose="020F0704030504030204" pitchFamily="34" charset="0"/>
              </a:rPr>
              <a:t>Crucified ground plan</a:t>
            </a:r>
          </a:p>
          <a:p>
            <a:r>
              <a:rPr lang="en-US" sz="2400" dirty="0" smtClean="0">
                <a:latin typeface="Arial Rounded MT Bold" panose="020F0704030504030204" pitchFamily="34" charset="0"/>
              </a:rPr>
              <a:t>Square/rectangular temple</a:t>
            </a:r>
          </a:p>
          <a:p>
            <a:r>
              <a:rPr lang="en-US" sz="2400" dirty="0" err="1" smtClean="0">
                <a:latin typeface="Arial Rounded MT Bold" panose="020F0704030504030204" pitchFamily="34" charset="0"/>
              </a:rPr>
              <a:t>garbhgriha</a:t>
            </a:r>
            <a:endParaRPr lang="en-US" sz="2400" dirty="0" smtClean="0">
              <a:latin typeface="Arial Rounded MT Bold" panose="020F0704030504030204" pitchFamily="34" charset="0"/>
            </a:endParaRPr>
          </a:p>
          <a:p>
            <a:r>
              <a:rPr lang="en-US" sz="2400" dirty="0" err="1" smtClean="0">
                <a:latin typeface="Arial Rounded MT Bold" panose="020F0704030504030204" pitchFamily="34" charset="0"/>
              </a:rPr>
              <a:t>Panchayatan</a:t>
            </a:r>
            <a:r>
              <a:rPr lang="en-US" sz="2400" dirty="0" smtClean="0">
                <a:latin typeface="Arial Rounded MT Bold" panose="020F0704030504030204" pitchFamily="34" charset="0"/>
              </a:rPr>
              <a:t> style</a:t>
            </a:r>
          </a:p>
          <a:p>
            <a:r>
              <a:rPr lang="en-US" sz="2400" dirty="0" smtClean="0">
                <a:latin typeface="Arial Rounded MT Bold" panose="020F0704030504030204" pitchFamily="34" charset="0"/>
              </a:rPr>
              <a:t>Each vertical plane was divided in three vertical walls-3 </a:t>
            </a:r>
            <a:r>
              <a:rPr lang="en-US" sz="2400" dirty="0" err="1" smtClean="0">
                <a:latin typeface="Arial Rounded MT Bold" panose="020F0704030504030204" pitchFamily="34" charset="0"/>
              </a:rPr>
              <a:t>ratha</a:t>
            </a:r>
            <a:r>
              <a:rPr lang="en-US" sz="2400" dirty="0">
                <a:latin typeface="Arial Rounded MT Bold" panose="020F0704030504030204" pitchFamily="34" charset="0"/>
              </a:rPr>
              <a:t>-</a:t>
            </a:r>
            <a:r>
              <a:rPr lang="en-US" sz="2400" dirty="0" smtClean="0">
                <a:latin typeface="Arial Rounded MT Bold" panose="020F0704030504030204" pitchFamily="34" charset="0"/>
              </a:rPr>
              <a:t>used to do sculptures</a:t>
            </a:r>
          </a:p>
          <a:p>
            <a:r>
              <a:rPr lang="en-US" sz="2400" dirty="0" smtClean="0">
                <a:latin typeface="Arial Rounded MT Bold" panose="020F0704030504030204" pitchFamily="34" charset="0"/>
              </a:rPr>
              <a:t>Absence of tank(tank was the main feature of Dravidian style)</a:t>
            </a:r>
          </a:p>
          <a:p>
            <a:r>
              <a:rPr lang="en-US" sz="2400" dirty="0" smtClean="0">
                <a:latin typeface="Arial Rounded MT Bold" panose="020F0704030504030204" pitchFamily="34" charset="0"/>
              </a:rPr>
              <a:t>Pillared approach</a:t>
            </a:r>
          </a:p>
          <a:p>
            <a:r>
              <a:rPr lang="en-US" sz="2400" dirty="0" err="1" smtClean="0">
                <a:latin typeface="Arial Rounded MT Bold" panose="020F0704030504030204" pitchFamily="34" charset="0"/>
              </a:rPr>
              <a:t>Shikhara</a:t>
            </a:r>
            <a:r>
              <a:rPr lang="en-US" sz="2400" dirty="0" smtClean="0">
                <a:latin typeface="Arial Rounded MT Bold" panose="020F0704030504030204" pitchFamily="34" charset="0"/>
              </a:rPr>
              <a:t> gradually curving inwards-curvilinear tower9shikhara)</a:t>
            </a:r>
          </a:p>
          <a:p>
            <a:r>
              <a:rPr lang="en-US" sz="2400" dirty="0" smtClean="0">
                <a:latin typeface="Arial Rounded MT Bold" panose="020F0704030504030204" pitchFamily="34" charset="0"/>
              </a:rPr>
              <a:t>Developed regionally.</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636" y="122830"/>
            <a:ext cx="3008091" cy="2664085"/>
          </a:xfrm>
          <a:prstGeom prst="rect">
            <a:avLst/>
          </a:prstGeom>
        </p:spPr>
      </p:pic>
    </p:spTree>
    <p:extLst>
      <p:ext uri="{BB962C8B-B14F-4D97-AF65-F5344CB8AC3E}">
        <p14:creationId xmlns:p14="http://schemas.microsoft.com/office/powerpoint/2010/main" val="2701605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Three </a:t>
            </a:r>
            <a:r>
              <a:rPr lang="en-US" b="1" u="sng" dirty="0" err="1" smtClean="0">
                <a:latin typeface="Arial Rounded MT Bold" panose="020F0704030504030204" pitchFamily="34" charset="0"/>
              </a:rPr>
              <a:t>subschools</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pPr>
              <a:buFont typeface="+mj-lt"/>
              <a:buAutoNum type="arabicPeriod"/>
            </a:pPr>
            <a:r>
              <a:rPr lang="en-US" sz="3600" dirty="0" smtClean="0">
                <a:latin typeface="Arial Rounded MT Bold" panose="020F0704030504030204" pitchFamily="34" charset="0"/>
              </a:rPr>
              <a:t>Odisha school</a:t>
            </a:r>
          </a:p>
          <a:p>
            <a:pPr>
              <a:buFont typeface="+mj-lt"/>
              <a:buAutoNum type="arabicPeriod"/>
            </a:pPr>
            <a:r>
              <a:rPr lang="en-US" sz="3600" dirty="0" err="1" smtClean="0">
                <a:latin typeface="Arial Rounded MT Bold" panose="020F0704030504030204" pitchFamily="34" charset="0"/>
              </a:rPr>
              <a:t>Chandella</a:t>
            </a:r>
            <a:r>
              <a:rPr lang="en-US" sz="3600" dirty="0" smtClean="0">
                <a:latin typeface="Arial Rounded MT Bold" panose="020F0704030504030204" pitchFamily="34" charset="0"/>
              </a:rPr>
              <a:t> school/</a:t>
            </a:r>
            <a:r>
              <a:rPr lang="en-US" sz="3600" dirty="0" err="1" smtClean="0">
                <a:latin typeface="Arial Rounded MT Bold" panose="020F0704030504030204" pitchFamily="34" charset="0"/>
              </a:rPr>
              <a:t>Khajuraho</a:t>
            </a:r>
            <a:r>
              <a:rPr lang="en-US" sz="3600" dirty="0" smtClean="0">
                <a:latin typeface="Arial Rounded MT Bold" panose="020F0704030504030204" pitchFamily="34" charset="0"/>
              </a:rPr>
              <a:t> school</a:t>
            </a:r>
          </a:p>
          <a:p>
            <a:pPr>
              <a:buFont typeface="+mj-lt"/>
              <a:buAutoNum type="arabicPeriod"/>
            </a:pPr>
            <a:r>
              <a:rPr lang="en-US" sz="3600" dirty="0" smtClean="0">
                <a:latin typeface="Arial Rounded MT Bold" panose="020F0704030504030204" pitchFamily="34" charset="0"/>
              </a:rPr>
              <a:t>Solanki school-</a:t>
            </a:r>
            <a:r>
              <a:rPr lang="en-US" sz="3600" dirty="0" err="1" smtClean="0">
                <a:latin typeface="Arial Rounded MT Bold" panose="020F0704030504030204" pitchFamily="34" charset="0"/>
              </a:rPr>
              <a:t>maru</a:t>
            </a:r>
            <a:r>
              <a:rPr lang="en-US" sz="3600" dirty="0" smtClean="0">
                <a:latin typeface="Arial Rounded MT Bold" panose="020F0704030504030204" pitchFamily="34" charset="0"/>
              </a:rPr>
              <a:t>-</a:t>
            </a:r>
            <a:r>
              <a:rPr lang="en-US" sz="3600" dirty="0" err="1" smtClean="0">
                <a:latin typeface="Arial Rounded MT Bold" panose="020F0704030504030204" pitchFamily="34" charset="0"/>
              </a:rPr>
              <a:t>gurjar</a:t>
            </a:r>
            <a:r>
              <a:rPr lang="en-US" sz="3600" dirty="0" smtClean="0">
                <a:latin typeface="Arial Rounded MT Bold" panose="020F0704030504030204" pitchFamily="34" charset="0"/>
              </a:rPr>
              <a:t> school</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4263632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194099"/>
            <a:ext cx="8596668" cy="1320800"/>
          </a:xfrm>
        </p:spPr>
        <p:txBody>
          <a:bodyPr>
            <a:normAutofit/>
          </a:bodyPr>
          <a:lstStyle/>
          <a:p>
            <a:pPr algn="ctr"/>
            <a:r>
              <a:rPr lang="en-US" sz="2800" b="1" u="sng" dirty="0" smtClean="0"/>
              <a:t>(1)Odisha school</a:t>
            </a:r>
            <a:endParaRPr lang="en-US" sz="2800" b="1" u="sng" dirty="0"/>
          </a:p>
        </p:txBody>
      </p:sp>
      <p:sp>
        <p:nvSpPr>
          <p:cNvPr id="3" name="Content Placeholder 2"/>
          <p:cNvSpPr>
            <a:spLocks noGrp="1"/>
          </p:cNvSpPr>
          <p:nvPr>
            <p:ph idx="1"/>
          </p:nvPr>
        </p:nvSpPr>
        <p:spPr>
          <a:xfrm>
            <a:off x="677332" y="854499"/>
            <a:ext cx="10090751" cy="5710073"/>
          </a:xfrm>
        </p:spPr>
        <p:txBody>
          <a:bodyPr>
            <a:noAutofit/>
          </a:bodyPr>
          <a:lstStyle/>
          <a:p>
            <a:r>
              <a:rPr lang="en-US" sz="2000" dirty="0" smtClean="0">
                <a:latin typeface="Arial Rounded MT Bold" panose="020F0704030504030204" pitchFamily="34" charset="0"/>
              </a:rPr>
              <a:t>Time period-8</a:t>
            </a:r>
            <a:r>
              <a:rPr lang="en-US" sz="2000" baseline="30000" dirty="0" smtClean="0">
                <a:latin typeface="Arial Rounded MT Bold" panose="020F0704030504030204" pitchFamily="34" charset="0"/>
              </a:rPr>
              <a:t>th</a:t>
            </a:r>
            <a:r>
              <a:rPr lang="en-US" sz="2000" dirty="0" smtClean="0">
                <a:latin typeface="Arial Rounded MT Bold" panose="020F0704030504030204" pitchFamily="34" charset="0"/>
              </a:rPr>
              <a:t> to 13</a:t>
            </a:r>
            <a:r>
              <a:rPr lang="en-US" sz="2000" baseline="30000" dirty="0" smtClean="0">
                <a:latin typeface="Arial Rounded MT Bold" panose="020F0704030504030204" pitchFamily="34" charset="0"/>
              </a:rPr>
              <a:t>th</a:t>
            </a:r>
            <a:r>
              <a:rPr lang="en-US" sz="2000" dirty="0" smtClean="0">
                <a:latin typeface="Arial Rounded MT Bold" panose="020F0704030504030204" pitchFamily="34" charset="0"/>
              </a:rPr>
              <a:t> century</a:t>
            </a:r>
          </a:p>
          <a:p>
            <a:r>
              <a:rPr lang="en-US" sz="2000" dirty="0" smtClean="0">
                <a:latin typeface="Arial Rounded MT Bold" panose="020F0704030504030204" pitchFamily="34" charset="0"/>
              </a:rPr>
              <a:t>Part of </a:t>
            </a:r>
            <a:r>
              <a:rPr lang="en-US" sz="2000" dirty="0" err="1" smtClean="0">
                <a:latin typeface="Arial Rounded MT Bold" panose="020F0704030504030204" pitchFamily="34" charset="0"/>
              </a:rPr>
              <a:t>nagara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school.All</a:t>
            </a:r>
            <a:r>
              <a:rPr lang="en-US" sz="2000" dirty="0" smtClean="0">
                <a:latin typeface="Arial Rounded MT Bold" panose="020F0704030504030204" pitchFamily="34" charset="0"/>
              </a:rPr>
              <a:t> features of </a:t>
            </a:r>
            <a:r>
              <a:rPr lang="en-US" sz="2000" dirty="0" err="1" smtClean="0">
                <a:latin typeface="Arial Rounded MT Bold" panose="020F0704030504030204" pitchFamily="34" charset="0"/>
              </a:rPr>
              <a:t>nagara</a:t>
            </a:r>
            <a:r>
              <a:rPr lang="en-US" sz="2000" dirty="0" smtClean="0">
                <a:latin typeface="Arial Rounded MT Bold" panose="020F0704030504030204" pitchFamily="34" charset="0"/>
              </a:rPr>
              <a:t> style  are present.</a:t>
            </a:r>
          </a:p>
          <a:p>
            <a:r>
              <a:rPr lang="en-US" sz="2000" dirty="0" smtClean="0">
                <a:latin typeface="Arial Rounded MT Bold" panose="020F0704030504030204" pitchFamily="34" charset="0"/>
              </a:rPr>
              <a:t>Exterior walls are beautifully carved and Interior walls are plain </a:t>
            </a:r>
          </a:p>
          <a:p>
            <a:r>
              <a:rPr lang="en-US" sz="2000" dirty="0" smtClean="0">
                <a:latin typeface="Arial Rounded MT Bold" panose="020F0704030504030204" pitchFamily="34" charset="0"/>
              </a:rPr>
              <a:t>No use of pillars</a:t>
            </a:r>
          </a:p>
          <a:p>
            <a:r>
              <a:rPr lang="en-US" sz="2000" dirty="0">
                <a:latin typeface="Arial Rounded MT Bold" panose="020F0704030504030204" pitchFamily="34" charset="0"/>
              </a:rPr>
              <a:t>technical </a:t>
            </a:r>
            <a:r>
              <a:rPr lang="en-US" sz="2000" dirty="0" smtClean="0">
                <a:latin typeface="Arial Rounded MT Bold" panose="020F0704030504030204" pitchFamily="34" charset="0"/>
              </a:rPr>
              <a:t>innovation-Use of iron girders-the roof was partly supported by these iron </a:t>
            </a:r>
            <a:r>
              <a:rPr lang="en-US" sz="2000" dirty="0" err="1" smtClean="0">
                <a:latin typeface="Arial Rounded MT Bold" panose="020F0704030504030204" pitchFamily="34" charset="0"/>
              </a:rPr>
              <a:t>girdars</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shikhar</a:t>
            </a:r>
            <a:r>
              <a:rPr lang="en-US" sz="2000" dirty="0" smtClean="0">
                <a:latin typeface="Arial Rounded MT Bold" panose="020F0704030504030204" pitchFamily="34" charset="0"/>
              </a:rPr>
              <a:t> in this Odisha style is called-</a:t>
            </a:r>
            <a:r>
              <a:rPr lang="en-US" sz="2000" dirty="0" err="1" smtClean="0">
                <a:latin typeface="Arial Rounded MT Bold" panose="020F0704030504030204" pitchFamily="34" charset="0"/>
              </a:rPr>
              <a:t>Deul</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Mandap</a:t>
            </a:r>
            <a:r>
              <a:rPr lang="en-US" sz="2000" dirty="0" smtClean="0">
                <a:latin typeface="Arial Rounded MT Bold" panose="020F0704030504030204" pitchFamily="34" charset="0"/>
              </a:rPr>
              <a:t>(assembly hall) is called –</a:t>
            </a:r>
            <a:r>
              <a:rPr lang="en-US" sz="2000" dirty="0" err="1" smtClean="0">
                <a:latin typeface="Arial Rounded MT Bold" panose="020F0704030504030204" pitchFamily="34" charset="0"/>
              </a:rPr>
              <a:t>jagmohan</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Ground plan of main temple-square</a:t>
            </a:r>
          </a:p>
          <a:p>
            <a:r>
              <a:rPr lang="en-US" sz="2000" dirty="0" smtClean="0">
                <a:latin typeface="Arial Rounded MT Bold" panose="020F0704030504030204" pitchFamily="34" charset="0"/>
              </a:rPr>
              <a:t>They have boundary walls</a:t>
            </a:r>
          </a:p>
          <a:p>
            <a:r>
              <a:rPr lang="en-US" sz="2000" dirty="0" smtClean="0">
                <a:latin typeface="Arial Rounded MT Bold" panose="020F0704030504030204" pitchFamily="34" charset="0"/>
              </a:rPr>
              <a:t>Erotic sculptures found on the walls of </a:t>
            </a:r>
            <a:r>
              <a:rPr lang="en-US" sz="2000" dirty="0" err="1" smtClean="0">
                <a:latin typeface="Arial Rounded MT Bold" panose="020F0704030504030204" pitchFamily="34" charset="0"/>
              </a:rPr>
              <a:t>kornak</a:t>
            </a:r>
            <a:r>
              <a:rPr lang="en-US" sz="2000" dirty="0" smtClean="0">
                <a:latin typeface="Arial Rounded MT Bold" panose="020F0704030504030204" pitchFamily="34" charset="0"/>
              </a:rPr>
              <a:t> temple</a:t>
            </a:r>
          </a:p>
          <a:p>
            <a:r>
              <a:rPr lang="en-US" sz="2000" dirty="0" smtClean="0">
                <a:latin typeface="Arial Rounded MT Bold" panose="020F0704030504030204" pitchFamily="34" charset="0"/>
              </a:rPr>
              <a:t>Ex-</a:t>
            </a:r>
            <a:r>
              <a:rPr lang="en-US" sz="2000" dirty="0" err="1" smtClean="0">
                <a:latin typeface="Arial Rounded MT Bold" panose="020F0704030504030204" pitchFamily="34" charset="0"/>
              </a:rPr>
              <a:t>Lingraja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temple,Bhuvneshwar</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Konark</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temple,Raja</a:t>
            </a:r>
            <a:r>
              <a:rPr lang="en-US" sz="2400" dirty="0" err="1" smtClean="0">
                <a:latin typeface="Arial Rounded MT Bold" panose="020F0704030504030204" pitchFamily="34" charset="0"/>
              </a:rPr>
              <a:t>rani</a:t>
            </a:r>
            <a:r>
              <a:rPr lang="en-US" sz="2400" dirty="0" smtClean="0">
                <a:latin typeface="Arial Rounded MT Bold" panose="020F0704030504030204" pitchFamily="34" charset="0"/>
              </a:rPr>
              <a:t> temple</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0" y="327449"/>
            <a:ext cx="2817916" cy="2238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742" y="3480180"/>
            <a:ext cx="3306810" cy="2893324"/>
          </a:xfrm>
          <a:prstGeom prst="rect">
            <a:avLst/>
          </a:prstGeom>
        </p:spPr>
      </p:pic>
    </p:spTree>
    <p:extLst>
      <p:ext uri="{BB962C8B-B14F-4D97-AF65-F5344CB8AC3E}">
        <p14:creationId xmlns:p14="http://schemas.microsoft.com/office/powerpoint/2010/main" val="1031121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Arial Rounded MT Bold" panose="020F0704030504030204" pitchFamily="34" charset="0"/>
              </a:rPr>
              <a:t>I</a:t>
            </a:r>
            <a:r>
              <a:rPr lang="en-US" b="1" u="sng" dirty="0" smtClean="0">
                <a:latin typeface="Arial Rounded MT Bold" panose="020F0704030504030204" pitchFamily="34" charset="0"/>
              </a:rPr>
              <a:t>ntroduction</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anose="020F0704030504030204" pitchFamily="34" charset="0"/>
              </a:rPr>
              <a:t>We can divide the subject in three parts for our convenience.</a:t>
            </a:r>
            <a:endParaRPr lang="en-US" sz="2400" dirty="0">
              <a:latin typeface="Arial Rounded MT Bold" panose="020F0704030504030204" pitchFamily="34" charset="0"/>
            </a:endParaRPr>
          </a:p>
        </p:txBody>
      </p:sp>
      <p:graphicFrame>
        <p:nvGraphicFramePr>
          <p:cNvPr id="5" name="Diagram 4"/>
          <p:cNvGraphicFramePr/>
          <p:nvPr>
            <p:extLst/>
          </p:nvPr>
        </p:nvGraphicFramePr>
        <p:xfrm>
          <a:off x="1523445" y="3142143"/>
          <a:ext cx="6706156" cy="335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693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Rounded MT Bold" panose="020F0704030504030204" pitchFamily="34" charset="0"/>
              </a:rPr>
              <a:t>(2)</a:t>
            </a:r>
            <a:r>
              <a:rPr lang="en-US" b="1" u="sng" dirty="0" err="1" smtClean="0">
                <a:latin typeface="Arial Rounded MT Bold" panose="020F0704030504030204" pitchFamily="34" charset="0"/>
              </a:rPr>
              <a:t>Chandella</a:t>
            </a:r>
            <a:r>
              <a:rPr lang="en-US" b="1" u="sng" dirty="0" smtClean="0">
                <a:latin typeface="Arial Rounded MT Bold" panose="020F0704030504030204" pitchFamily="34" charset="0"/>
              </a:rPr>
              <a:t> school/</a:t>
            </a:r>
            <a:r>
              <a:rPr lang="en-US" b="1" u="sng" dirty="0" err="1" smtClean="0">
                <a:latin typeface="Arial Rounded MT Bold" panose="020F0704030504030204" pitchFamily="34" charset="0"/>
              </a:rPr>
              <a:t>Khajuraho</a:t>
            </a:r>
            <a:r>
              <a:rPr lang="en-US" b="1" u="sng" dirty="0" smtClean="0">
                <a:latin typeface="Arial Rounded MT Bold" panose="020F0704030504030204" pitchFamily="34" charset="0"/>
              </a:rPr>
              <a:t> school</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746913"/>
            <a:ext cx="9135406" cy="5213445"/>
          </a:xfrm>
        </p:spPr>
        <p:txBody>
          <a:bodyPr>
            <a:noAutofit/>
          </a:bodyPr>
          <a:lstStyle/>
          <a:p>
            <a:r>
              <a:rPr lang="en-US" sz="2400" dirty="0" smtClean="0"/>
              <a:t>Integrated carvings on both interior and exterior walls</a:t>
            </a:r>
          </a:p>
          <a:p>
            <a:r>
              <a:rPr lang="en-US" sz="2400" dirty="0" smtClean="0"/>
              <a:t>Temple stands on </a:t>
            </a:r>
            <a:r>
              <a:rPr lang="en-US" sz="2400" dirty="0" err="1" smtClean="0"/>
              <a:t>heigher</a:t>
            </a:r>
            <a:r>
              <a:rPr lang="en-US" sz="2400" dirty="0" smtClean="0"/>
              <a:t> terrace comparatively.</a:t>
            </a:r>
          </a:p>
          <a:p>
            <a:r>
              <a:rPr lang="en-US" sz="2400" dirty="0" smtClean="0"/>
              <a:t>Temple has main three elements</a:t>
            </a:r>
          </a:p>
          <a:p>
            <a:pPr>
              <a:buFont typeface="+mj-lt"/>
              <a:buAutoNum type="arabicPeriod"/>
            </a:pPr>
            <a:r>
              <a:rPr lang="en-US" sz="2400" dirty="0" err="1" smtClean="0"/>
              <a:t>Garbhgriha</a:t>
            </a:r>
            <a:endParaRPr lang="en-US" sz="2400" dirty="0" smtClean="0"/>
          </a:p>
          <a:p>
            <a:pPr>
              <a:buFont typeface="+mj-lt"/>
              <a:buAutoNum type="arabicPeriod"/>
            </a:pPr>
            <a:r>
              <a:rPr lang="en-US" sz="2400" dirty="0" err="1" smtClean="0"/>
              <a:t>Mandap</a:t>
            </a:r>
            <a:endParaRPr lang="en-US" sz="2400" dirty="0" smtClean="0"/>
          </a:p>
          <a:p>
            <a:pPr>
              <a:buFont typeface="+mj-lt"/>
              <a:buAutoNum type="arabicPeriod"/>
            </a:pPr>
            <a:r>
              <a:rPr lang="en-US" sz="2400" dirty="0" smtClean="0"/>
              <a:t>Portico</a:t>
            </a:r>
          </a:p>
          <a:p>
            <a:r>
              <a:rPr lang="en-US" sz="2400" dirty="0" smtClean="0"/>
              <a:t>theme of sculpture-erotic themes taken from </a:t>
            </a:r>
            <a:r>
              <a:rPr lang="en-US" sz="2400" dirty="0" err="1" smtClean="0"/>
              <a:t>kamsutra</a:t>
            </a:r>
            <a:endParaRPr lang="en-US" sz="2400" dirty="0" smtClean="0"/>
          </a:p>
          <a:p>
            <a:r>
              <a:rPr lang="en-US" sz="2400" dirty="0" smtClean="0"/>
              <a:t>Impression of mountain range from distance</a:t>
            </a:r>
          </a:p>
          <a:p>
            <a:r>
              <a:rPr lang="en-US" sz="2400" dirty="0" err="1" smtClean="0"/>
              <a:t>Panchayatan</a:t>
            </a:r>
            <a:r>
              <a:rPr lang="en-US" sz="2400" dirty="0" smtClean="0"/>
              <a:t> style</a:t>
            </a:r>
          </a:p>
          <a:p>
            <a:r>
              <a:rPr lang="en-US" sz="2400" dirty="0" smtClean="0"/>
              <a:t>Ex-</a:t>
            </a:r>
            <a:r>
              <a:rPr lang="en-US" sz="2400" dirty="0" err="1" smtClean="0"/>
              <a:t>kandaria</a:t>
            </a:r>
            <a:r>
              <a:rPr lang="en-US" sz="2400" dirty="0" smtClean="0"/>
              <a:t> </a:t>
            </a:r>
            <a:r>
              <a:rPr lang="en-US" sz="2400" dirty="0" err="1" smtClean="0"/>
              <a:t>mahadeo</a:t>
            </a:r>
            <a:r>
              <a:rPr lang="en-US" sz="2400" dirty="0" smtClean="0"/>
              <a:t> temple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273" y="2060812"/>
            <a:ext cx="3484728" cy="3589361"/>
          </a:xfrm>
          <a:prstGeom prst="rect">
            <a:avLst/>
          </a:prstGeom>
        </p:spPr>
      </p:pic>
    </p:spTree>
    <p:extLst>
      <p:ext uri="{BB962C8B-B14F-4D97-AF65-F5344CB8AC3E}">
        <p14:creationId xmlns:p14="http://schemas.microsoft.com/office/powerpoint/2010/main" val="42181327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b="1" u="sng" dirty="0" smtClean="0">
                <a:latin typeface="Arial Rounded MT Bold" panose="020F0704030504030204" pitchFamily="34" charset="0"/>
              </a:rPr>
              <a:t>(3)Solanki school/</a:t>
            </a:r>
            <a:r>
              <a:rPr lang="en-US" b="1" u="sng" dirty="0" err="1" smtClean="0">
                <a:latin typeface="Arial Rounded MT Bold" panose="020F0704030504030204" pitchFamily="34" charset="0"/>
              </a:rPr>
              <a:t>maru</a:t>
            </a:r>
            <a:r>
              <a:rPr lang="en-US" b="1" u="sng" dirty="0" smtClean="0">
                <a:latin typeface="Arial Rounded MT Bold" panose="020F0704030504030204" pitchFamily="34" charset="0"/>
              </a:rPr>
              <a:t> </a:t>
            </a:r>
            <a:r>
              <a:rPr lang="en-US" b="1" u="sng" dirty="0" err="1" smtClean="0">
                <a:latin typeface="Arial Rounded MT Bold" panose="020F0704030504030204" pitchFamily="34" charset="0"/>
              </a:rPr>
              <a:t>gurjar</a:t>
            </a:r>
            <a:r>
              <a:rPr lang="en-US" b="1" u="sng" dirty="0" smtClean="0">
                <a:latin typeface="Arial Rounded MT Bold" panose="020F0704030504030204" pitchFamily="34" charset="0"/>
              </a:rPr>
              <a:t> style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61927" y="912173"/>
            <a:ext cx="8412075" cy="5945827"/>
          </a:xfrm>
        </p:spPr>
        <p:txBody>
          <a:bodyPr>
            <a:noAutofit/>
          </a:bodyPr>
          <a:lstStyle/>
          <a:p>
            <a:r>
              <a:rPr lang="en-US" sz="2000" dirty="0" smtClean="0">
                <a:latin typeface="Arial Rounded MT Bold" panose="020F0704030504030204" pitchFamily="34" charset="0"/>
              </a:rPr>
              <a:t>Branch of later </a:t>
            </a:r>
            <a:r>
              <a:rPr lang="en-US" sz="2000" dirty="0" err="1" smtClean="0">
                <a:latin typeface="Arial Rounded MT Bold" panose="020F0704030504030204" pitchFamily="34" charset="0"/>
              </a:rPr>
              <a:t>chalukyas</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Not fundamentally different </a:t>
            </a:r>
            <a:r>
              <a:rPr lang="en-US" sz="2000" dirty="0">
                <a:latin typeface="Arial Rounded MT Bold" panose="020F0704030504030204" pitchFamily="34" charset="0"/>
              </a:rPr>
              <a:t>from </a:t>
            </a:r>
            <a:r>
              <a:rPr lang="en-US" sz="2000" dirty="0" err="1" smtClean="0">
                <a:latin typeface="Arial Rounded MT Bold" panose="020F0704030504030204" pitchFamily="34" charset="0"/>
              </a:rPr>
              <a:t>khajuraho</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Main feature-minute and lovely decorativeness</a:t>
            </a: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ceillings</a:t>
            </a:r>
            <a:r>
              <a:rPr lang="en-US" sz="2000" dirty="0" smtClean="0">
                <a:latin typeface="Arial Rounded MT Bold" panose="020F0704030504030204" pitchFamily="34" charset="0"/>
              </a:rPr>
              <a:t> are carved to give the impression of a true dome.</a:t>
            </a:r>
          </a:p>
          <a:p>
            <a:r>
              <a:rPr lang="en-US" sz="2000" dirty="0" smtClean="0">
                <a:latin typeface="Arial Rounded MT Bold" panose="020F0704030504030204" pitchFamily="34" charset="0"/>
              </a:rPr>
              <a:t>Arch –like effect but no true arch was employed.</a:t>
            </a:r>
          </a:p>
          <a:p>
            <a:r>
              <a:rPr lang="en-US" sz="2000" dirty="0" smtClean="0">
                <a:latin typeface="Arial Rounded MT Bold" panose="020F0704030504030204" pitchFamily="34" charset="0"/>
              </a:rPr>
              <a:t>Mostly of sandstone</a:t>
            </a:r>
          </a:p>
          <a:p>
            <a:r>
              <a:rPr lang="en-US" sz="2000" dirty="0" smtClean="0">
                <a:latin typeface="Arial Rounded MT Bold" panose="020F0704030504030204" pitchFamily="34" charset="0"/>
              </a:rPr>
              <a:t>Grey to black basaltic stone</a:t>
            </a:r>
          </a:p>
          <a:p>
            <a:r>
              <a:rPr lang="en-US" sz="2000" dirty="0" smtClean="0">
                <a:latin typeface="Arial Rounded MT Bold" panose="020F0704030504030204" pitchFamily="34" charset="0"/>
              </a:rPr>
              <a:t>Lavish carving on both sides of the walls and sculpture work</a:t>
            </a:r>
          </a:p>
          <a:p>
            <a:r>
              <a:rPr lang="en-US" sz="2000" dirty="0" smtClean="0">
                <a:latin typeface="Arial Rounded MT Bold" panose="020F0704030504030204" pitchFamily="34" charset="0"/>
              </a:rPr>
              <a:t>Walls of central shrine devoid of carving.</a:t>
            </a:r>
          </a:p>
          <a:p>
            <a:r>
              <a:rPr lang="en-US" sz="2000" dirty="0" smtClean="0">
                <a:latin typeface="Arial Rounded MT Bold" panose="020F0704030504030204" pitchFamily="34" charset="0"/>
              </a:rPr>
              <a:t>Civic type of monuments</a:t>
            </a:r>
          </a:p>
          <a:p>
            <a:r>
              <a:rPr lang="en-US" sz="2000" dirty="0" smtClean="0">
                <a:latin typeface="Arial Rounded MT Bold" panose="020F0704030504030204" pitchFamily="34" charset="0"/>
              </a:rPr>
              <a:t>Ex-gateway of </a:t>
            </a:r>
            <a:r>
              <a:rPr lang="en-US" sz="2000" dirty="0" err="1" smtClean="0">
                <a:latin typeface="Arial Rounded MT Bold" panose="020F0704030504030204" pitchFamily="34" charset="0"/>
              </a:rPr>
              <a:t>dhubai</a:t>
            </a:r>
            <a:r>
              <a:rPr lang="en-US" sz="2000" dirty="0" smtClean="0">
                <a:latin typeface="Arial Rounded MT Bold" panose="020F0704030504030204" pitchFamily="34" charset="0"/>
              </a:rPr>
              <a:t>,</a:t>
            </a:r>
          </a:p>
          <a:p>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delwara,vastupal,vimala</a:t>
            </a:r>
            <a:r>
              <a:rPr lang="en-US" sz="2000" dirty="0" smtClean="0">
                <a:latin typeface="Arial Rounded MT Bold" panose="020F0704030504030204" pitchFamily="34" charset="0"/>
              </a:rPr>
              <a:t> and </a:t>
            </a:r>
            <a:r>
              <a:rPr lang="en-US" sz="2000" dirty="0" err="1" smtClean="0">
                <a:latin typeface="Arial Rounded MT Bold" panose="020F0704030504030204" pitchFamily="34" charset="0"/>
              </a:rPr>
              <a:t>tejpala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jain</a:t>
            </a:r>
            <a:r>
              <a:rPr lang="en-US" sz="2000" dirty="0" smtClean="0">
                <a:latin typeface="Arial Rounded MT Bold" panose="020F0704030504030204" pitchFamily="34" charset="0"/>
              </a:rPr>
              <a:t> temples at </a:t>
            </a:r>
            <a:r>
              <a:rPr lang="en-US" sz="2000" dirty="0" err="1" smtClean="0">
                <a:latin typeface="Arial Rounded MT Bold" panose="020F0704030504030204" pitchFamily="34" charset="0"/>
              </a:rPr>
              <a:t>mt.abu,rajasthan</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Jayastambh</a:t>
            </a:r>
            <a:r>
              <a:rPr lang="en-US" sz="2000" dirty="0" smtClean="0">
                <a:latin typeface="Arial Rounded MT Bold" panose="020F0704030504030204" pitchFamily="34" charset="0"/>
              </a:rPr>
              <a:t> at </a:t>
            </a:r>
            <a:r>
              <a:rPr lang="en-US" sz="2000" dirty="0" err="1" smtClean="0">
                <a:latin typeface="Arial Rounded MT Bold" panose="020F0704030504030204" pitchFamily="34" charset="0"/>
              </a:rPr>
              <a:t>chittor</a:t>
            </a:r>
            <a:endParaRPr lang="en-US" sz="2000" dirty="0" smtClean="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3318" y="777923"/>
            <a:ext cx="2780234" cy="30707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120" y="4250424"/>
            <a:ext cx="3071315" cy="2205820"/>
          </a:xfrm>
          <a:prstGeom prst="rect">
            <a:avLst/>
          </a:prstGeom>
        </p:spPr>
      </p:pic>
    </p:spTree>
    <p:extLst>
      <p:ext uri="{BB962C8B-B14F-4D97-AF65-F5344CB8AC3E}">
        <p14:creationId xmlns:p14="http://schemas.microsoft.com/office/powerpoint/2010/main" val="2953224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Modhera</a:t>
            </a:r>
            <a:r>
              <a:rPr lang="en-US" b="1" u="sng" dirty="0" smtClean="0">
                <a:latin typeface="Arial Rounded MT Bold" panose="020F0704030504030204" pitchFamily="34" charset="0"/>
              </a:rPr>
              <a:t> sun temple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930400"/>
            <a:ext cx="8596668" cy="4499165"/>
          </a:xfrm>
        </p:spPr>
        <p:txBody>
          <a:bodyPr>
            <a:normAutofit/>
          </a:bodyPr>
          <a:lstStyle/>
          <a:p>
            <a:r>
              <a:rPr lang="en-US" sz="2400" dirty="0">
                <a:latin typeface="Arial Rounded MT Bold" panose="020F0704030504030204" pitchFamily="34" charset="0"/>
              </a:rPr>
              <a:t>Temple faces the east.</a:t>
            </a:r>
          </a:p>
          <a:p>
            <a:r>
              <a:rPr lang="en-US" sz="2400" dirty="0">
                <a:latin typeface="Arial Rounded MT Bold" panose="020F0704030504030204" pitchFamily="34" charset="0"/>
              </a:rPr>
              <a:t>Every year at the time of </a:t>
            </a:r>
            <a:r>
              <a:rPr lang="en-US" sz="2400" dirty="0" err="1">
                <a:latin typeface="Arial Rounded MT Bold" panose="020F0704030504030204" pitchFamily="34" charset="0"/>
              </a:rPr>
              <a:t>equinox,the</a:t>
            </a:r>
            <a:r>
              <a:rPr lang="en-US" sz="2400" dirty="0">
                <a:latin typeface="Arial Rounded MT Bold" panose="020F0704030504030204" pitchFamily="34" charset="0"/>
              </a:rPr>
              <a:t> sun shines directly into this central shrine.</a:t>
            </a:r>
          </a:p>
          <a:p>
            <a:r>
              <a:rPr lang="en-US" sz="2400" dirty="0" smtClean="0">
                <a:latin typeface="Arial Rounded MT Bold" panose="020F0704030504030204" pitchFamily="34" charset="0"/>
              </a:rPr>
              <a:t>3 principal components</a:t>
            </a:r>
          </a:p>
          <a:p>
            <a:pPr>
              <a:buFont typeface="+mj-lt"/>
              <a:buAutoNum type="arabicParenR"/>
            </a:pPr>
            <a:r>
              <a:rPr lang="en-US" sz="2400" dirty="0" smtClean="0">
                <a:latin typeface="Arial Rounded MT Bold" panose="020F0704030504030204" pitchFamily="34" charset="0"/>
              </a:rPr>
              <a:t>A rectangular reservoir with flagged flights of steps interspaced by small shrines.</a:t>
            </a:r>
          </a:p>
          <a:p>
            <a:pPr>
              <a:buFont typeface="+mj-lt"/>
              <a:buAutoNum type="arabicParenR"/>
            </a:pPr>
            <a:r>
              <a:rPr lang="en-US" sz="2400" dirty="0" smtClean="0">
                <a:latin typeface="Arial Rounded MT Bold" panose="020F0704030504030204" pitchFamily="34" charset="0"/>
              </a:rPr>
              <a:t>The lofty </a:t>
            </a:r>
            <a:r>
              <a:rPr lang="en-US" sz="2400" dirty="0" err="1" smtClean="0">
                <a:latin typeface="Arial Rounded MT Bold" panose="020F0704030504030204" pitchFamily="34" charset="0"/>
              </a:rPr>
              <a:t>kirtitoranaa</a:t>
            </a:r>
            <a:endParaRPr lang="en-US" sz="2400" dirty="0" smtClean="0">
              <a:latin typeface="Arial Rounded MT Bold" panose="020F0704030504030204" pitchFamily="34" charset="0"/>
            </a:endParaRPr>
          </a:p>
          <a:p>
            <a:pPr>
              <a:buFont typeface="+mj-lt"/>
              <a:buAutoNum type="arabicParenR"/>
            </a:pPr>
            <a:r>
              <a:rPr lang="en-US" sz="2400" dirty="0" smtClean="0">
                <a:latin typeface="Arial Rounded MT Bold" panose="020F0704030504030204" pitchFamily="34" charset="0"/>
              </a:rPr>
              <a:t>Open pillared half of cruciform shape</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055" y="350293"/>
            <a:ext cx="3148724" cy="34301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994" y="4179982"/>
            <a:ext cx="2626846" cy="2114550"/>
          </a:xfrm>
          <a:prstGeom prst="rect">
            <a:avLst/>
          </a:prstGeom>
        </p:spPr>
      </p:pic>
    </p:spTree>
    <p:extLst>
      <p:ext uri="{BB962C8B-B14F-4D97-AF65-F5344CB8AC3E}">
        <p14:creationId xmlns:p14="http://schemas.microsoft.com/office/powerpoint/2010/main" val="248465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Dravid</a:t>
            </a:r>
            <a:r>
              <a:rPr lang="en-US" b="1" u="sng" dirty="0" smtClean="0">
                <a:latin typeface="Arial Rounded MT Bold" panose="020F0704030504030204" pitchFamily="34" charset="0"/>
              </a:rPr>
              <a:t> school of temple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4000" u="sng" dirty="0" smtClean="0">
                <a:solidFill>
                  <a:schemeClr val="accent4">
                    <a:lumMod val="60000"/>
                    <a:lumOff val="40000"/>
                  </a:schemeClr>
                </a:solidFill>
                <a:latin typeface="Arial Rounded MT Bold" panose="020F0704030504030204" pitchFamily="34" charset="0"/>
              </a:rPr>
              <a:t>Functions</a:t>
            </a:r>
          </a:p>
          <a:p>
            <a:pPr>
              <a:buFont typeface="+mj-lt"/>
              <a:buAutoNum type="arabicParenR"/>
            </a:pPr>
            <a:r>
              <a:rPr lang="en-US" sz="4000" dirty="0" smtClean="0">
                <a:latin typeface="Arial Rounded MT Bold" panose="020F0704030504030204" pitchFamily="34" charset="0"/>
              </a:rPr>
              <a:t>Religious matter</a:t>
            </a:r>
          </a:p>
          <a:p>
            <a:pPr>
              <a:buFont typeface="+mj-lt"/>
              <a:buAutoNum type="arabicParenR"/>
            </a:pPr>
            <a:r>
              <a:rPr lang="en-US" sz="4000" dirty="0" smtClean="0">
                <a:latin typeface="Arial Rounded MT Bold" panose="020F0704030504030204" pitchFamily="34" charset="0"/>
              </a:rPr>
              <a:t>Administrative </a:t>
            </a:r>
            <a:r>
              <a:rPr lang="en-US" sz="4000" dirty="0" err="1" smtClean="0">
                <a:latin typeface="Arial Rounded MT Bold" panose="020F0704030504030204" pitchFamily="34" charset="0"/>
              </a:rPr>
              <a:t>centres</a:t>
            </a:r>
            <a:endParaRPr lang="en-US" sz="4000" dirty="0" smtClean="0">
              <a:latin typeface="Arial Rounded MT Bold" panose="020F0704030504030204" pitchFamily="34" charset="0"/>
            </a:endParaRPr>
          </a:p>
          <a:p>
            <a:pPr>
              <a:buFont typeface="+mj-lt"/>
              <a:buAutoNum type="arabicParenR"/>
            </a:pPr>
            <a:r>
              <a:rPr lang="en-US" sz="4000" dirty="0" smtClean="0">
                <a:latin typeface="Arial Rounded MT Bold" panose="020F0704030504030204" pitchFamily="34" charset="0"/>
              </a:rPr>
              <a:t>Control of vast areas of land</a:t>
            </a:r>
            <a:endParaRPr lang="en-US" sz="40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105" y="1514901"/>
            <a:ext cx="3851002" cy="2586074"/>
          </a:xfrm>
          <a:prstGeom prst="rect">
            <a:avLst/>
          </a:prstGeom>
        </p:spPr>
      </p:pic>
    </p:spTree>
    <p:extLst>
      <p:ext uri="{BB962C8B-B14F-4D97-AF65-F5344CB8AC3E}">
        <p14:creationId xmlns:p14="http://schemas.microsoft.com/office/powerpoint/2010/main" val="2638896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architecture</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754" y="1432058"/>
            <a:ext cx="8739622" cy="5166634"/>
          </a:xfrm>
        </p:spPr>
      </p:pic>
    </p:spTree>
    <p:extLst>
      <p:ext uri="{BB962C8B-B14F-4D97-AF65-F5344CB8AC3E}">
        <p14:creationId xmlns:p14="http://schemas.microsoft.com/office/powerpoint/2010/main" val="4170423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09" y="159224"/>
            <a:ext cx="8596668" cy="1320800"/>
          </a:xfrm>
        </p:spPr>
        <p:txBody>
          <a:bodyPr/>
          <a:lstStyle/>
          <a:p>
            <a:pPr algn="ctr"/>
            <a:r>
              <a:rPr lang="en-US" b="1" u="sng" dirty="0" smtClean="0">
                <a:latin typeface="Arial Rounded MT Bold" panose="020F0704030504030204" pitchFamily="34" charset="0"/>
              </a:rPr>
              <a:t>Features of </a:t>
            </a:r>
            <a:r>
              <a:rPr lang="en-US" b="1" u="sng" dirty="0" err="1" smtClean="0">
                <a:latin typeface="Arial Rounded MT Bold" panose="020F0704030504030204" pitchFamily="34" charset="0"/>
              </a:rPr>
              <a:t>dravida</a:t>
            </a:r>
            <a:r>
              <a:rPr lang="en-US" b="1" u="sng" dirty="0" smtClean="0">
                <a:latin typeface="Arial Rounded MT Bold" panose="020F0704030504030204" pitchFamily="34" charset="0"/>
              </a:rPr>
              <a:t> school</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078173"/>
            <a:ext cx="9804148" cy="5779827"/>
          </a:xfrm>
        </p:spPr>
        <p:txBody>
          <a:bodyPr>
            <a:noAutofit/>
          </a:bodyPr>
          <a:lstStyle/>
          <a:p>
            <a:r>
              <a:rPr lang="en-US" sz="2400" dirty="0" smtClean="0">
                <a:latin typeface="Arial Rounded MT Bold" panose="020F0704030504030204" pitchFamily="34" charset="0"/>
              </a:rPr>
              <a:t>Single </a:t>
            </a:r>
            <a:r>
              <a:rPr lang="en-US" sz="2400" dirty="0" err="1" smtClean="0">
                <a:latin typeface="Arial Rounded MT Bold" panose="020F0704030504030204" pitchFamily="34" charset="0"/>
              </a:rPr>
              <a:t>vimaan</a:t>
            </a:r>
            <a:r>
              <a:rPr lang="en-US" sz="2400" dirty="0" smtClean="0">
                <a:latin typeface="Arial Rounded MT Bold" panose="020F0704030504030204" pitchFamily="34" charset="0"/>
              </a:rPr>
              <a:t> on main shrine</a:t>
            </a:r>
          </a:p>
          <a:p>
            <a:r>
              <a:rPr lang="en-US" sz="2400" dirty="0" err="1" smtClean="0">
                <a:latin typeface="Arial Rounded MT Bold" panose="020F0704030504030204" pitchFamily="34" charset="0"/>
              </a:rPr>
              <a:t>Shikhara</a:t>
            </a:r>
            <a:r>
              <a:rPr lang="en-US" sz="2400" dirty="0" smtClean="0">
                <a:latin typeface="Arial Rounded MT Bold" panose="020F0704030504030204" pitchFamily="34" charset="0"/>
              </a:rPr>
              <a:t> octagonal shape on </a:t>
            </a:r>
            <a:r>
              <a:rPr lang="en-US" sz="2400" dirty="0" err="1" smtClean="0">
                <a:latin typeface="Arial Rounded MT Bold" panose="020F0704030504030204" pitchFamily="34" charset="0"/>
              </a:rPr>
              <a:t>vimaan</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Pillared wall</a:t>
            </a:r>
          </a:p>
          <a:p>
            <a:r>
              <a:rPr lang="en-US" sz="2400" dirty="0" smtClean="0">
                <a:latin typeface="Arial Rounded MT Bold" panose="020F0704030504030204" pitchFamily="34" charset="0"/>
              </a:rPr>
              <a:t>Presence of tank</a:t>
            </a:r>
          </a:p>
          <a:p>
            <a:r>
              <a:rPr lang="en-US" sz="2400" dirty="0" smtClean="0">
                <a:latin typeface="Arial Rounded MT Bold" panose="020F0704030504030204" pitchFamily="34" charset="0"/>
              </a:rPr>
              <a:t>Huge </a:t>
            </a:r>
            <a:r>
              <a:rPr lang="en-US" sz="2400" dirty="0" err="1" smtClean="0">
                <a:latin typeface="Arial Rounded MT Bold" panose="020F0704030504030204" pitchFamily="34" charset="0"/>
              </a:rPr>
              <a:t>gopuram</a:t>
            </a:r>
            <a:r>
              <a:rPr lang="en-US" sz="2400" dirty="0" smtClean="0">
                <a:latin typeface="Arial Rounded MT Bold" panose="020F0704030504030204" pitchFamily="34" charset="0"/>
              </a:rPr>
              <a:t>-gateway</a:t>
            </a:r>
          </a:p>
          <a:p>
            <a:r>
              <a:rPr lang="en-US" sz="2400" dirty="0" smtClean="0">
                <a:latin typeface="Arial Rounded MT Bold" panose="020F0704030504030204" pitchFamily="34" charset="0"/>
              </a:rPr>
              <a:t>Sculptures of </a:t>
            </a:r>
            <a:r>
              <a:rPr lang="en-US" sz="2400" dirty="0" err="1" smtClean="0">
                <a:latin typeface="Arial Rounded MT Bold" panose="020F0704030504030204" pitchFamily="34" charset="0"/>
              </a:rPr>
              <a:t>dwarpal</a:t>
            </a:r>
            <a:r>
              <a:rPr lang="en-US" sz="2400" dirty="0" smtClean="0">
                <a:latin typeface="Arial Rounded MT Bold" panose="020F0704030504030204" pitchFamily="34" charset="0"/>
              </a:rPr>
              <a:t> instead of ganga/</a:t>
            </a:r>
            <a:r>
              <a:rPr lang="en-US" sz="2400" dirty="0" err="1" smtClean="0">
                <a:latin typeface="Arial Rounded MT Bold" panose="020F0704030504030204" pitchFamily="34" charset="0"/>
              </a:rPr>
              <a:t>mithuna</a:t>
            </a:r>
            <a:r>
              <a:rPr lang="en-US" sz="2400" dirty="0" smtClean="0">
                <a:latin typeface="Arial Rounded MT Bold" panose="020F0704030504030204" pitchFamily="34" charset="0"/>
              </a:rPr>
              <a:t> of </a:t>
            </a:r>
            <a:r>
              <a:rPr lang="en-US" sz="2400" dirty="0" err="1" smtClean="0">
                <a:latin typeface="Arial Rounded MT Bold" panose="020F0704030504030204" pitchFamily="34" charset="0"/>
              </a:rPr>
              <a:t>nagara</a:t>
            </a:r>
            <a:r>
              <a:rPr lang="en-US" sz="2400" dirty="0" smtClean="0">
                <a:latin typeface="Arial Rounded MT Bold" panose="020F0704030504030204" pitchFamily="34" charset="0"/>
              </a:rPr>
              <a:t> school</a:t>
            </a:r>
          </a:p>
          <a:p>
            <a:r>
              <a:rPr lang="en-US" sz="2400" dirty="0" smtClean="0">
                <a:latin typeface="Arial Rounded MT Bold" panose="020F0704030504030204" pitchFamily="34" charset="0"/>
              </a:rPr>
              <a:t>Dravidian architecture –developed dynastically</a:t>
            </a:r>
          </a:p>
          <a:p>
            <a:r>
              <a:rPr lang="en-US" sz="2400" dirty="0" smtClean="0">
                <a:latin typeface="Arial Rounded MT Bold" panose="020F0704030504030204" pitchFamily="34" charset="0"/>
              </a:rPr>
              <a:t>Dravidian style was initiated by </a:t>
            </a:r>
            <a:r>
              <a:rPr lang="en-US" sz="2400" dirty="0" err="1" smtClean="0">
                <a:latin typeface="Arial Rounded MT Bold" panose="020F0704030504030204" pitchFamily="34" charset="0"/>
              </a:rPr>
              <a:t>pallavas</a:t>
            </a:r>
            <a:r>
              <a:rPr lang="en-US" sz="2400" dirty="0" smtClean="0">
                <a:latin typeface="Arial Rounded MT Bold" panose="020F0704030504030204" pitchFamily="34" charset="0"/>
              </a:rPr>
              <a:t> and flourished by </a:t>
            </a:r>
            <a:r>
              <a:rPr lang="en-US" sz="2400" dirty="0" err="1" smtClean="0">
                <a:latin typeface="Arial Rounded MT Bold" panose="020F0704030504030204" pitchFamily="34" charset="0"/>
              </a:rPr>
              <a:t>cholas</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gangeykondacholapuram</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bu</a:t>
            </a:r>
            <a:r>
              <a:rPr lang="en-US" sz="2400" dirty="0" smtClean="0">
                <a:latin typeface="Arial Rounded MT Bold" panose="020F0704030504030204" pitchFamily="34" charset="0"/>
              </a:rPr>
              <a:t> rajendra-1</a:t>
            </a:r>
          </a:p>
          <a:p>
            <a:r>
              <a:rPr lang="en-US" sz="2400" dirty="0" err="1" smtClean="0">
                <a:latin typeface="Arial Rounded MT Bold" panose="020F0704030504030204" pitchFamily="34" charset="0"/>
              </a:rPr>
              <a:t>Brihadeswara</a:t>
            </a:r>
            <a:r>
              <a:rPr lang="en-US" sz="2400" dirty="0" smtClean="0">
                <a:latin typeface="Arial Rounded MT Bold" panose="020F0704030504030204" pitchFamily="34" charset="0"/>
              </a:rPr>
              <a:t> temple at </a:t>
            </a:r>
            <a:r>
              <a:rPr lang="en-US" sz="2400" dirty="0" err="1" smtClean="0">
                <a:latin typeface="Arial Rounded MT Bold" panose="020F0704030504030204" pitchFamily="34" charset="0"/>
              </a:rPr>
              <a:t>tanjore,tamilnadu</a:t>
            </a:r>
            <a:endParaRPr lang="en-US" sz="2400" dirty="0" smtClean="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019" y="819624"/>
            <a:ext cx="3258716" cy="2606722"/>
          </a:xfrm>
          <a:prstGeom prst="rect">
            <a:avLst/>
          </a:prstGeom>
        </p:spPr>
      </p:pic>
    </p:spTree>
    <p:extLst>
      <p:ext uri="{BB962C8B-B14F-4D97-AF65-F5344CB8AC3E}">
        <p14:creationId xmlns:p14="http://schemas.microsoft.com/office/powerpoint/2010/main" val="1771918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Four styles of Dravidian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pPr>
              <a:buFont typeface="+mj-lt"/>
              <a:buAutoNum type="arabicParenR"/>
            </a:pPr>
            <a:r>
              <a:rPr lang="en-US" sz="3600" dirty="0" err="1" smtClean="0">
                <a:latin typeface="Arial Rounded MT Bold" panose="020F0704030504030204" pitchFamily="34" charset="0"/>
              </a:rPr>
              <a:t>Pallava</a:t>
            </a:r>
            <a:r>
              <a:rPr lang="en-US" sz="3600" dirty="0" smtClean="0">
                <a:latin typeface="Arial Rounded MT Bold" panose="020F0704030504030204" pitchFamily="34" charset="0"/>
              </a:rPr>
              <a:t> art</a:t>
            </a:r>
          </a:p>
          <a:p>
            <a:pPr>
              <a:buFont typeface="+mj-lt"/>
              <a:buAutoNum type="arabicParenR"/>
            </a:pPr>
            <a:r>
              <a:rPr lang="en-US" sz="3600" dirty="0" err="1" smtClean="0">
                <a:latin typeface="Arial Rounded MT Bold" panose="020F0704030504030204" pitchFamily="34" charset="0"/>
              </a:rPr>
              <a:t>Chola</a:t>
            </a:r>
            <a:r>
              <a:rPr lang="en-US" sz="3600" dirty="0" smtClean="0">
                <a:latin typeface="Arial Rounded MT Bold" panose="020F0704030504030204" pitchFamily="34" charset="0"/>
              </a:rPr>
              <a:t> art</a:t>
            </a:r>
          </a:p>
          <a:p>
            <a:pPr>
              <a:buFont typeface="+mj-lt"/>
              <a:buAutoNum type="arabicParenR"/>
            </a:pPr>
            <a:r>
              <a:rPr lang="en-US" sz="3600" dirty="0" err="1" smtClean="0">
                <a:latin typeface="Arial Rounded MT Bold" panose="020F0704030504030204" pitchFamily="34" charset="0"/>
              </a:rPr>
              <a:t>Nayaka</a:t>
            </a:r>
            <a:r>
              <a:rPr lang="en-US" sz="3600" dirty="0" smtClean="0">
                <a:latin typeface="Arial Rounded MT Bold" panose="020F0704030504030204" pitchFamily="34" charset="0"/>
              </a:rPr>
              <a:t> art</a:t>
            </a:r>
          </a:p>
          <a:p>
            <a:pPr>
              <a:buFont typeface="+mj-lt"/>
              <a:buAutoNum type="arabicParenR"/>
            </a:pPr>
            <a:r>
              <a:rPr lang="en-US" sz="3600" dirty="0" err="1" smtClean="0">
                <a:latin typeface="Arial Rounded MT Bold" panose="020F0704030504030204" pitchFamily="34" charset="0"/>
              </a:rPr>
              <a:t>Vijayanagar</a:t>
            </a:r>
            <a:r>
              <a:rPr lang="en-US" sz="3600" dirty="0" smtClean="0">
                <a:latin typeface="Arial Rounded MT Bold" panose="020F0704030504030204" pitchFamily="34" charset="0"/>
              </a:rPr>
              <a:t> art</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3815597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579"/>
            <a:ext cx="8596668" cy="1320800"/>
          </a:xfrm>
        </p:spPr>
        <p:txBody>
          <a:bodyPr/>
          <a:lstStyle/>
          <a:p>
            <a:pPr algn="ctr"/>
            <a:r>
              <a:rPr lang="en-US" b="1" u="sng" dirty="0" smtClean="0">
                <a:latin typeface="Arial Rounded MT Bold" panose="020F0704030504030204" pitchFamily="34" charset="0"/>
              </a:rPr>
              <a:t>(1)</a:t>
            </a:r>
            <a:r>
              <a:rPr lang="en-US" b="1" u="sng" dirty="0" err="1" smtClean="0">
                <a:latin typeface="Arial Rounded MT Bold" panose="020F0704030504030204" pitchFamily="34" charset="0"/>
              </a:rPr>
              <a:t>Pallava</a:t>
            </a:r>
            <a:r>
              <a:rPr lang="en-US" b="1" u="sng" dirty="0" smtClean="0">
                <a:latin typeface="Arial Rounded MT Bold" panose="020F0704030504030204" pitchFamily="34" charset="0"/>
              </a:rPr>
              <a:t>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146413"/>
            <a:ext cx="8821508" cy="5581934"/>
          </a:xfrm>
        </p:spPr>
        <p:txBody>
          <a:bodyPr>
            <a:normAutofit fontScale="92500" lnSpcReduction="10000"/>
          </a:bodyPr>
          <a:lstStyle/>
          <a:p>
            <a:r>
              <a:rPr lang="en-US" sz="2000" dirty="0" smtClean="0">
                <a:latin typeface="Arial Rounded MT Bold" panose="020F0704030504030204" pitchFamily="34" charset="0"/>
              </a:rPr>
              <a:t>Around 600 A.D.</a:t>
            </a:r>
          </a:p>
          <a:p>
            <a:r>
              <a:rPr lang="en-US" sz="2000" dirty="0" smtClean="0">
                <a:latin typeface="Arial Rounded MT Bold" panose="020F0704030504030204" pitchFamily="34" charset="0"/>
              </a:rPr>
              <a:t>Dravidian temple architecture started by </a:t>
            </a:r>
            <a:r>
              <a:rPr lang="en-US" sz="2000" dirty="0" err="1" smtClean="0">
                <a:latin typeface="Arial Rounded MT Bold" panose="020F0704030504030204" pitchFamily="34" charset="0"/>
              </a:rPr>
              <a:t>pallavas</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Developed in 4 phases</a:t>
            </a:r>
          </a:p>
          <a:p>
            <a:pPr marL="0" indent="0">
              <a:buNone/>
            </a:pPr>
            <a:r>
              <a:rPr lang="en-US" sz="2000" u="sng" dirty="0">
                <a:solidFill>
                  <a:schemeClr val="accent4">
                    <a:lumMod val="60000"/>
                    <a:lumOff val="40000"/>
                  </a:schemeClr>
                </a:solidFill>
                <a:latin typeface="Arial Rounded MT Bold" panose="020F0704030504030204" pitchFamily="34" charset="0"/>
              </a:rPr>
              <a:t>1</a:t>
            </a:r>
            <a:r>
              <a:rPr lang="en-US" sz="2000" u="sng" dirty="0" smtClean="0">
                <a:solidFill>
                  <a:schemeClr val="accent4">
                    <a:lumMod val="60000"/>
                    <a:lumOff val="40000"/>
                  </a:schemeClr>
                </a:solidFill>
                <a:latin typeface="Arial Rounded MT Bold" panose="020F0704030504030204" pitchFamily="34" charset="0"/>
              </a:rPr>
              <a:t>)  </a:t>
            </a:r>
            <a:r>
              <a:rPr lang="en-US" sz="2000" u="sng" dirty="0" err="1" smtClean="0">
                <a:solidFill>
                  <a:schemeClr val="accent4">
                    <a:lumMod val="60000"/>
                    <a:lumOff val="40000"/>
                  </a:schemeClr>
                </a:solidFill>
                <a:latin typeface="Arial Rounded MT Bold" panose="020F0704030504030204" pitchFamily="34" charset="0"/>
              </a:rPr>
              <a:t>Mahendra</a:t>
            </a:r>
            <a:r>
              <a:rPr lang="en-US" sz="2000" u="sng" dirty="0" smtClean="0">
                <a:solidFill>
                  <a:schemeClr val="accent4">
                    <a:lumMod val="60000"/>
                    <a:lumOff val="40000"/>
                  </a:schemeClr>
                </a:solidFill>
                <a:latin typeface="Arial Rounded MT Bold" panose="020F0704030504030204" pitchFamily="34" charset="0"/>
              </a:rPr>
              <a:t> varman-600-625 A.D.</a:t>
            </a:r>
          </a:p>
          <a:p>
            <a:r>
              <a:rPr lang="en-US" sz="2000" dirty="0" smtClean="0">
                <a:latin typeface="Arial Rounded MT Bold" panose="020F0704030504030204" pitchFamily="34" charset="0"/>
              </a:rPr>
              <a:t>JUST THE ROCK CUT CAVES</a:t>
            </a:r>
          </a:p>
          <a:p>
            <a:r>
              <a:rPr lang="en-US" sz="2000" dirty="0" smtClean="0">
                <a:latin typeface="Arial Rounded MT Bold" panose="020F0704030504030204" pitchFamily="34" charset="0"/>
              </a:rPr>
              <a:t>The word </a:t>
            </a:r>
            <a:r>
              <a:rPr lang="en-US" sz="2000" dirty="0" err="1" smtClean="0">
                <a:latin typeface="Arial Rounded MT Bold" panose="020F0704030504030204" pitchFamily="34" charset="0"/>
              </a:rPr>
              <a:t>mandap</a:t>
            </a:r>
            <a:r>
              <a:rPr lang="en-US" sz="2000" dirty="0" smtClean="0">
                <a:latin typeface="Arial Rounded MT Bold" panose="020F0704030504030204" pitchFamily="34" charset="0"/>
              </a:rPr>
              <a:t> was used instead of temple</a:t>
            </a:r>
          </a:p>
          <a:p>
            <a:r>
              <a:rPr lang="en-US" sz="2000" dirty="0" smtClean="0">
                <a:latin typeface="Arial Rounded MT Bold" panose="020F0704030504030204" pitchFamily="34" charset="0"/>
              </a:rPr>
              <a:t>No real temple structure</a:t>
            </a:r>
          </a:p>
          <a:p>
            <a:r>
              <a:rPr lang="en-US" sz="2000" dirty="0" smtClean="0">
                <a:latin typeface="Arial Rounded MT Bold" panose="020F0704030504030204" pitchFamily="34" charset="0"/>
              </a:rPr>
              <a:t>Ex-</a:t>
            </a:r>
            <a:r>
              <a:rPr lang="en-US" sz="2000" dirty="0" err="1" smtClean="0">
                <a:latin typeface="Arial Rounded MT Bold" panose="020F0704030504030204" pitchFamily="34" charset="0"/>
              </a:rPr>
              <a:t>adivaraha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cave,Durga</a:t>
            </a:r>
            <a:r>
              <a:rPr lang="en-US" sz="2000" dirty="0" smtClean="0">
                <a:latin typeface="Arial Rounded MT Bold" panose="020F0704030504030204" pitchFamily="34" charset="0"/>
              </a:rPr>
              <a:t> cave-</a:t>
            </a:r>
            <a:r>
              <a:rPr lang="en-US" sz="2000" dirty="0" err="1" smtClean="0">
                <a:latin typeface="Arial Rounded MT Bold" panose="020F0704030504030204" pitchFamily="34" charset="0"/>
              </a:rPr>
              <a:t>mahishsurmardini,panchpandava</a:t>
            </a:r>
            <a:r>
              <a:rPr lang="en-US" sz="2000" dirty="0" smtClean="0">
                <a:latin typeface="Arial Rounded MT Bold" panose="020F0704030504030204" pitchFamily="34" charset="0"/>
              </a:rPr>
              <a:t> cave</a:t>
            </a:r>
          </a:p>
          <a:p>
            <a:pPr marL="0" indent="0">
              <a:buNone/>
            </a:pPr>
            <a:r>
              <a:rPr lang="en-US" sz="2000" u="sng" dirty="0" smtClean="0">
                <a:solidFill>
                  <a:schemeClr val="accent4">
                    <a:lumMod val="60000"/>
                    <a:lumOff val="40000"/>
                  </a:schemeClr>
                </a:solidFill>
                <a:latin typeface="Arial Rounded MT Bold" panose="020F0704030504030204" pitchFamily="34" charset="0"/>
              </a:rPr>
              <a:t>2)  </a:t>
            </a:r>
            <a:r>
              <a:rPr lang="en-US" sz="2000" u="sng" dirty="0" err="1" smtClean="0">
                <a:solidFill>
                  <a:schemeClr val="accent4">
                    <a:lumMod val="60000"/>
                    <a:lumOff val="40000"/>
                  </a:schemeClr>
                </a:solidFill>
                <a:latin typeface="Arial Rounded MT Bold" panose="020F0704030504030204" pitchFamily="34" charset="0"/>
              </a:rPr>
              <a:t>Narsimhan</a:t>
            </a:r>
            <a:r>
              <a:rPr lang="en-US" sz="2000" u="sng" dirty="0" smtClean="0">
                <a:solidFill>
                  <a:schemeClr val="accent4">
                    <a:lumMod val="60000"/>
                    <a:lumOff val="40000"/>
                  </a:schemeClr>
                </a:solidFill>
                <a:latin typeface="Arial Rounded MT Bold" panose="020F0704030504030204" pitchFamily="34" charset="0"/>
              </a:rPr>
              <a:t> </a:t>
            </a:r>
            <a:r>
              <a:rPr lang="en-US" sz="2000" u="sng" dirty="0" err="1" smtClean="0">
                <a:solidFill>
                  <a:schemeClr val="accent4">
                    <a:lumMod val="60000"/>
                    <a:lumOff val="40000"/>
                  </a:schemeClr>
                </a:solidFill>
                <a:latin typeface="Arial Rounded MT Bold" panose="020F0704030504030204" pitchFamily="34" charset="0"/>
              </a:rPr>
              <a:t>varman</a:t>
            </a:r>
            <a:endParaRPr lang="en-US" sz="2000" u="sng" dirty="0" smtClean="0">
              <a:solidFill>
                <a:schemeClr val="accent4">
                  <a:lumMod val="60000"/>
                  <a:lumOff val="40000"/>
                </a:schemeClr>
              </a:solidFill>
              <a:latin typeface="Arial Rounded MT Bold" panose="020F0704030504030204" pitchFamily="34" charset="0"/>
            </a:endParaRPr>
          </a:p>
          <a:p>
            <a:r>
              <a:rPr lang="en-US" sz="2000" dirty="0" smtClean="0">
                <a:latin typeface="Arial Rounded MT Bold" panose="020F0704030504030204" pitchFamily="34" charset="0"/>
              </a:rPr>
              <a:t>Decoration in rock cut caves.</a:t>
            </a:r>
          </a:p>
          <a:p>
            <a:r>
              <a:rPr lang="en-US" sz="2000" dirty="0" err="1" smtClean="0">
                <a:latin typeface="Arial Rounded MT Bold" panose="020F0704030504030204" pitchFamily="34" charset="0"/>
              </a:rPr>
              <a:t>Mandapas</a:t>
            </a:r>
            <a:r>
              <a:rPr lang="en-US" sz="2000" dirty="0" smtClean="0">
                <a:latin typeface="Arial Rounded MT Bold" panose="020F0704030504030204" pitchFamily="34" charset="0"/>
              </a:rPr>
              <a:t> now became </a:t>
            </a:r>
            <a:r>
              <a:rPr lang="en-US" sz="2000" dirty="0" err="1" smtClean="0">
                <a:latin typeface="Arial Rounded MT Bold" panose="020F0704030504030204" pitchFamily="34" charset="0"/>
              </a:rPr>
              <a:t>rathas</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6 </a:t>
            </a:r>
            <a:r>
              <a:rPr lang="en-US" sz="2000" dirty="0" err="1" smtClean="0">
                <a:latin typeface="Arial Rounded MT Bold" panose="020F0704030504030204" pitchFamily="34" charset="0"/>
              </a:rPr>
              <a:t>rathas</a:t>
            </a:r>
            <a:r>
              <a:rPr lang="en-US" sz="2000" dirty="0" smtClean="0">
                <a:latin typeface="Arial Rounded MT Bold" panose="020F0704030504030204" pitchFamily="34" charset="0"/>
              </a:rPr>
              <a:t> in one cave</a:t>
            </a:r>
          </a:p>
          <a:p>
            <a:r>
              <a:rPr lang="en-US" sz="2000" dirty="0" smtClean="0">
                <a:latin typeface="Arial Rounded MT Bold" panose="020F0704030504030204" pitchFamily="34" charset="0"/>
              </a:rPr>
              <a:t>Largest </a:t>
            </a:r>
            <a:r>
              <a:rPr lang="en-US" sz="2000" dirty="0" err="1" smtClean="0">
                <a:latin typeface="Arial Rounded MT Bold" panose="020F0704030504030204" pitchFamily="34" charset="0"/>
              </a:rPr>
              <a:t>ratha-dharmraja,smallest</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ratha-draupadi</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Dharmaraja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ratha</a:t>
            </a:r>
            <a:r>
              <a:rPr lang="en-US" sz="2000" dirty="0" smtClean="0">
                <a:latin typeface="Arial Rounded MT Bold" panose="020F0704030504030204" pitchFamily="34" charset="0"/>
              </a:rPr>
              <a:t> was the precursor of the Dravidian style</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8761" y="1273034"/>
            <a:ext cx="3581418" cy="23883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702" y="4477226"/>
            <a:ext cx="3475536" cy="2154120"/>
          </a:xfrm>
          <a:prstGeom prst="rect">
            <a:avLst/>
          </a:prstGeom>
        </p:spPr>
      </p:pic>
    </p:spTree>
    <p:extLst>
      <p:ext uri="{BB962C8B-B14F-4D97-AF65-F5344CB8AC3E}">
        <p14:creationId xmlns:p14="http://schemas.microsoft.com/office/powerpoint/2010/main" val="1394661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272955"/>
            <a:ext cx="9080817" cy="6373505"/>
          </a:xfrm>
        </p:spPr>
        <p:txBody>
          <a:bodyPr>
            <a:noAutofit/>
          </a:bodyPr>
          <a:lstStyle/>
          <a:p>
            <a:pPr marL="0" indent="0">
              <a:buNone/>
            </a:pPr>
            <a:r>
              <a:rPr lang="en-US" sz="2000" u="sng" dirty="0" smtClean="0">
                <a:solidFill>
                  <a:schemeClr val="accent4">
                    <a:lumMod val="60000"/>
                    <a:lumOff val="40000"/>
                  </a:schemeClr>
                </a:solidFill>
                <a:latin typeface="Arial Rounded MT Bold" panose="020F0704030504030204" pitchFamily="34" charset="0"/>
              </a:rPr>
              <a:t>3)</a:t>
            </a:r>
            <a:r>
              <a:rPr lang="en-US" sz="2000" u="sng" dirty="0" err="1" smtClean="0">
                <a:solidFill>
                  <a:schemeClr val="accent4">
                    <a:lumMod val="60000"/>
                    <a:lumOff val="40000"/>
                  </a:schemeClr>
                </a:solidFill>
                <a:latin typeface="Arial Rounded MT Bold" panose="020F0704030504030204" pitchFamily="34" charset="0"/>
              </a:rPr>
              <a:t>Rajsimhan</a:t>
            </a:r>
            <a:r>
              <a:rPr lang="en-US" sz="2000" u="sng" dirty="0" smtClean="0">
                <a:solidFill>
                  <a:schemeClr val="accent4">
                    <a:lumMod val="60000"/>
                    <a:lumOff val="40000"/>
                  </a:schemeClr>
                </a:solidFill>
                <a:latin typeface="Arial Rounded MT Bold" panose="020F0704030504030204" pitchFamily="34" charset="0"/>
              </a:rPr>
              <a:t> </a:t>
            </a:r>
            <a:r>
              <a:rPr lang="en-US" sz="2000" u="sng" dirty="0" err="1" smtClean="0">
                <a:solidFill>
                  <a:schemeClr val="accent4">
                    <a:lumMod val="60000"/>
                    <a:lumOff val="40000"/>
                  </a:schemeClr>
                </a:solidFill>
                <a:latin typeface="Arial Rounded MT Bold" panose="020F0704030504030204" pitchFamily="34" charset="0"/>
              </a:rPr>
              <a:t>varman</a:t>
            </a:r>
            <a:endParaRPr lang="en-US" sz="2000" u="sng" dirty="0" smtClean="0">
              <a:solidFill>
                <a:schemeClr val="accent4">
                  <a:lumMod val="60000"/>
                  <a:lumOff val="40000"/>
                </a:schemeClr>
              </a:solidFill>
              <a:latin typeface="Arial Rounded MT Bold" panose="020F0704030504030204" pitchFamily="34" charset="0"/>
            </a:endParaRPr>
          </a:p>
          <a:p>
            <a:r>
              <a:rPr lang="en-US" sz="2000" dirty="0" smtClean="0">
                <a:latin typeface="Arial Rounded MT Bold" panose="020F0704030504030204" pitchFamily="34" charset="0"/>
              </a:rPr>
              <a:t>Real structural temples</a:t>
            </a:r>
          </a:p>
          <a:p>
            <a:r>
              <a:rPr lang="en-US" sz="2000" dirty="0" smtClean="0">
                <a:latin typeface="Arial Rounded MT Bold" panose="020F0704030504030204" pitchFamily="34" charset="0"/>
              </a:rPr>
              <a:t>Open air carving in relief on a rock surface</a:t>
            </a:r>
          </a:p>
          <a:p>
            <a:r>
              <a:rPr lang="en-US" sz="2000" dirty="0" smtClean="0">
                <a:latin typeface="Arial Rounded MT Bold" panose="020F0704030504030204" pitchFamily="34" charset="0"/>
              </a:rPr>
              <a:t>Sculpture –different from </a:t>
            </a:r>
            <a:r>
              <a:rPr lang="en-US" sz="2000" dirty="0" err="1" smtClean="0">
                <a:latin typeface="Arial Rounded MT Bold" panose="020F0704030504030204" pitchFamily="34" charset="0"/>
              </a:rPr>
              <a:t>gupta</a:t>
            </a:r>
            <a:r>
              <a:rPr lang="en-US" sz="2000" dirty="0" smtClean="0">
                <a:latin typeface="Arial Rounded MT Bold" panose="020F0704030504030204" pitchFamily="34" charset="0"/>
              </a:rPr>
              <a:t> sculpture</a:t>
            </a:r>
          </a:p>
          <a:p>
            <a:r>
              <a:rPr lang="en-US" sz="2000" dirty="0" smtClean="0">
                <a:latin typeface="Arial Rounded MT Bold" panose="020F0704030504030204" pitchFamily="34" charset="0"/>
              </a:rPr>
              <a:t>More oval </a:t>
            </a:r>
            <a:r>
              <a:rPr lang="en-US" sz="2000" dirty="0" err="1" smtClean="0">
                <a:latin typeface="Arial Rounded MT Bold" panose="020F0704030504030204" pitchFamily="34" charset="0"/>
              </a:rPr>
              <a:t>face,higher</a:t>
            </a:r>
            <a:r>
              <a:rPr lang="en-US" sz="2000" dirty="0" smtClean="0">
                <a:latin typeface="Arial Rounded MT Bold" panose="020F0704030504030204" pitchFamily="34" charset="0"/>
              </a:rPr>
              <a:t> cheek </a:t>
            </a:r>
            <a:r>
              <a:rPr lang="en-US" sz="2000" dirty="0" err="1" smtClean="0">
                <a:latin typeface="Arial Rounded MT Bold" panose="020F0704030504030204" pitchFamily="34" charset="0"/>
              </a:rPr>
              <a:t>bones,great</a:t>
            </a:r>
            <a:r>
              <a:rPr lang="en-US" sz="2000" dirty="0" smtClean="0">
                <a:latin typeface="Arial Rounded MT Bold" panose="020F0704030504030204" pitchFamily="34" charset="0"/>
              </a:rPr>
              <a:t> slenderness and freer movements of the forms.</a:t>
            </a:r>
          </a:p>
          <a:p>
            <a:r>
              <a:rPr lang="en-US" sz="2000" dirty="0" err="1" smtClean="0">
                <a:latin typeface="Arial Rounded MT Bold" panose="020F0704030504030204" pitchFamily="34" charset="0"/>
              </a:rPr>
              <a:t>Exellency</a:t>
            </a:r>
            <a:r>
              <a:rPr lang="en-US" sz="2000" dirty="0" smtClean="0">
                <a:latin typeface="Arial Rounded MT Bold" panose="020F0704030504030204" pitchFamily="34" charset="0"/>
              </a:rPr>
              <a:t> in animal representation</a:t>
            </a:r>
          </a:p>
          <a:p>
            <a:r>
              <a:rPr lang="en-US" sz="2000" dirty="0" err="1" smtClean="0">
                <a:latin typeface="Arial Rounded MT Bold" panose="020F0704030504030204" pitchFamily="34" charset="0"/>
              </a:rPr>
              <a:t>Later,structural</a:t>
            </a:r>
            <a:r>
              <a:rPr lang="en-US" sz="2000" dirty="0" smtClean="0">
                <a:latin typeface="Arial Rounded MT Bold" panose="020F0704030504030204" pitchFamily="34" charset="0"/>
              </a:rPr>
              <a:t> temples made of masonry and stone.</a:t>
            </a:r>
          </a:p>
          <a:p>
            <a:r>
              <a:rPr lang="en-US" sz="2000" dirty="0" smtClean="0">
                <a:latin typeface="Arial Rounded MT Bold" panose="020F0704030504030204" pitchFamily="34" charset="0"/>
              </a:rPr>
              <a:t>Ex-</a:t>
            </a:r>
            <a:r>
              <a:rPr lang="en-US" sz="2000" dirty="0" err="1" smtClean="0">
                <a:latin typeface="Arial Rounded MT Bold" panose="020F0704030504030204" pitchFamily="34" charset="0"/>
              </a:rPr>
              <a:t>kailashnath</a:t>
            </a:r>
            <a:r>
              <a:rPr lang="en-US" sz="2000" dirty="0" smtClean="0">
                <a:latin typeface="Arial Rounded MT Bold" panose="020F0704030504030204" pitchFamily="34" charset="0"/>
              </a:rPr>
              <a:t> temple at Kanchipuram-3 parts-sanctum with </a:t>
            </a:r>
            <a:r>
              <a:rPr lang="en-US" sz="2000" dirty="0" err="1" smtClean="0">
                <a:latin typeface="Arial Rounded MT Bold" panose="020F0704030504030204" pitchFamily="34" charset="0"/>
              </a:rPr>
              <a:t>pyramedial</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tower,mandapa</a:t>
            </a:r>
            <a:r>
              <a:rPr lang="en-US" sz="2000" dirty="0" smtClean="0">
                <a:latin typeface="Arial Rounded MT Bold" panose="020F0704030504030204" pitchFamily="34" charset="0"/>
              </a:rPr>
              <a:t> and rectangular courtyard-for subsidiary shrines</a:t>
            </a:r>
          </a:p>
          <a:p>
            <a:r>
              <a:rPr lang="en-US" sz="2000" dirty="0">
                <a:latin typeface="Arial Rounded MT Bold" panose="020F0704030504030204" pitchFamily="34" charset="0"/>
              </a:rPr>
              <a:t> </a:t>
            </a:r>
            <a:r>
              <a:rPr lang="en-US" sz="2000" dirty="0" smtClean="0">
                <a:latin typeface="Arial Rounded MT Bold" panose="020F0704030504030204" pitchFamily="34" charset="0"/>
              </a:rPr>
              <a:t>    shore </a:t>
            </a:r>
            <a:r>
              <a:rPr lang="en-US" sz="2000" dirty="0" err="1" smtClean="0">
                <a:latin typeface="Arial Rounded MT Bold" panose="020F0704030504030204" pitchFamily="34" charset="0"/>
              </a:rPr>
              <a:t>temple,mahabalipuram</a:t>
            </a:r>
            <a:endParaRPr lang="en-US" sz="2000" dirty="0" smtClean="0">
              <a:latin typeface="Arial Rounded MT Bold" panose="020F0704030504030204" pitchFamily="34" charset="0"/>
            </a:endParaRPr>
          </a:p>
          <a:p>
            <a:pPr marL="0" indent="0">
              <a:buNone/>
            </a:pPr>
            <a:r>
              <a:rPr lang="en-US" sz="2000" u="sng" dirty="0" smtClean="0">
                <a:solidFill>
                  <a:schemeClr val="accent4">
                    <a:lumMod val="60000"/>
                    <a:lumOff val="40000"/>
                  </a:schemeClr>
                </a:solidFill>
                <a:latin typeface="Arial Rounded MT Bold" panose="020F0704030504030204" pitchFamily="34" charset="0"/>
              </a:rPr>
              <a:t>4)</a:t>
            </a:r>
            <a:r>
              <a:rPr lang="en-US" sz="2000" u="sng" dirty="0" err="1" smtClean="0">
                <a:solidFill>
                  <a:schemeClr val="accent4">
                    <a:lumMod val="60000"/>
                    <a:lumOff val="40000"/>
                  </a:schemeClr>
                </a:solidFill>
                <a:latin typeface="Arial Rounded MT Bold" panose="020F0704030504030204" pitchFamily="34" charset="0"/>
              </a:rPr>
              <a:t>Nandivarman</a:t>
            </a:r>
            <a:endParaRPr lang="en-US" sz="2000" u="sng" dirty="0" smtClean="0">
              <a:solidFill>
                <a:schemeClr val="accent4">
                  <a:lumMod val="60000"/>
                  <a:lumOff val="40000"/>
                </a:schemeClr>
              </a:solidFill>
              <a:latin typeface="Arial Rounded MT Bold" panose="020F0704030504030204" pitchFamily="34" charset="0"/>
            </a:endParaRPr>
          </a:p>
          <a:p>
            <a:r>
              <a:rPr lang="en-US" sz="2000" dirty="0" smtClean="0">
                <a:latin typeface="Arial Rounded MT Bold" panose="020F0704030504030204" pitchFamily="34" charset="0"/>
              </a:rPr>
              <a:t>Started the concept of small temples</a:t>
            </a:r>
          </a:p>
          <a:p>
            <a:r>
              <a:rPr lang="en-US" sz="2000" dirty="0" smtClean="0">
                <a:latin typeface="Arial Rounded MT Bold" panose="020F0704030504030204" pitchFamily="34" charset="0"/>
              </a:rPr>
              <a:t>Confined all the features of Dravidian style</a:t>
            </a:r>
            <a:endParaRPr lang="en-US" sz="2000" dirty="0">
              <a:latin typeface="Arial Rounded MT Bold" panose="020F07040305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329" y="272955"/>
            <a:ext cx="2880814" cy="350747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627" y="4652606"/>
            <a:ext cx="3938516" cy="1993853"/>
          </a:xfrm>
          <a:prstGeom prst="rect">
            <a:avLst/>
          </a:prstGeom>
        </p:spPr>
      </p:pic>
    </p:spTree>
    <p:extLst>
      <p:ext uri="{BB962C8B-B14F-4D97-AF65-F5344CB8AC3E}">
        <p14:creationId xmlns:p14="http://schemas.microsoft.com/office/powerpoint/2010/main" val="4135595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(2)</a:t>
            </a:r>
            <a:r>
              <a:rPr lang="en-US" b="1" u="sng" dirty="0" err="1" smtClean="0"/>
              <a:t>Chola</a:t>
            </a:r>
            <a:r>
              <a:rPr lang="en-US" b="1" u="sng" dirty="0" smtClean="0"/>
              <a:t> school of architecture</a:t>
            </a:r>
            <a:endParaRPr lang="en-US" b="1" u="sng" dirty="0"/>
          </a:p>
        </p:txBody>
      </p:sp>
      <p:sp>
        <p:nvSpPr>
          <p:cNvPr id="3" name="Content Placeholder 2"/>
          <p:cNvSpPr>
            <a:spLocks noGrp="1"/>
          </p:cNvSpPr>
          <p:nvPr>
            <p:ph idx="1"/>
          </p:nvPr>
        </p:nvSpPr>
        <p:spPr>
          <a:xfrm>
            <a:off x="491319" y="1446663"/>
            <a:ext cx="8782683" cy="4594699"/>
          </a:xfrm>
        </p:spPr>
        <p:txBody>
          <a:bodyPr>
            <a:normAutofit lnSpcReduction="10000"/>
          </a:bodyPr>
          <a:lstStyle/>
          <a:p>
            <a:r>
              <a:rPr lang="en-US" sz="2000" dirty="0" smtClean="0">
                <a:latin typeface="Arial Rounded MT Bold" panose="020F0704030504030204" pitchFamily="34" charset="0"/>
              </a:rPr>
              <a:t>10-11</a:t>
            </a:r>
            <a:r>
              <a:rPr lang="en-US" sz="2000" baseline="30000" dirty="0" smtClean="0">
                <a:latin typeface="Arial Rounded MT Bold" panose="020F0704030504030204" pitchFamily="34" charset="0"/>
              </a:rPr>
              <a:t>th</a:t>
            </a:r>
            <a:r>
              <a:rPr lang="en-US" sz="2000" dirty="0" smtClean="0">
                <a:latin typeface="Arial Rounded MT Bold" panose="020F0704030504030204" pitchFamily="34" charset="0"/>
              </a:rPr>
              <a:t> centuries</a:t>
            </a:r>
          </a:p>
          <a:p>
            <a:r>
              <a:rPr lang="en-US" sz="2000" dirty="0" smtClean="0">
                <a:latin typeface="Arial Rounded MT Bold" panose="020F0704030504030204" pitchFamily="34" charset="0"/>
              </a:rPr>
              <a:t>Revived the </a:t>
            </a:r>
            <a:r>
              <a:rPr lang="en-US" sz="2000" dirty="0" err="1" smtClean="0">
                <a:latin typeface="Arial Rounded MT Bold" panose="020F0704030504030204" pitchFamily="34" charset="0"/>
              </a:rPr>
              <a:t>pallava</a:t>
            </a:r>
            <a:r>
              <a:rPr lang="en-US" sz="2000" dirty="0" smtClean="0">
                <a:latin typeface="Arial Rounded MT Bold" panose="020F0704030504030204" pitchFamily="34" charset="0"/>
              </a:rPr>
              <a:t> heritage with fresh approach</a:t>
            </a: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vimaana</a:t>
            </a:r>
            <a:r>
              <a:rPr lang="en-US" sz="2000" dirty="0" smtClean="0">
                <a:latin typeface="Arial Rounded MT Bold" panose="020F0704030504030204" pitchFamily="34" charset="0"/>
              </a:rPr>
              <a:t> dominates the whole structure.</a:t>
            </a:r>
          </a:p>
          <a:p>
            <a:r>
              <a:rPr lang="en-US" sz="2000" dirty="0" smtClean="0">
                <a:latin typeface="Arial Rounded MT Bold" panose="020F0704030504030204" pitchFamily="34" charset="0"/>
              </a:rPr>
              <a:t>2 beautiful creations-</a:t>
            </a:r>
            <a:r>
              <a:rPr lang="en-US" sz="2000" dirty="0" err="1" smtClean="0">
                <a:latin typeface="Arial Rounded MT Bold" panose="020F0704030504030204" pitchFamily="34" charset="0"/>
              </a:rPr>
              <a:t>Brihadeswara</a:t>
            </a:r>
            <a:r>
              <a:rPr lang="en-US" sz="2000" dirty="0" smtClean="0">
                <a:latin typeface="Arial Rounded MT Bold" panose="020F0704030504030204" pitchFamily="34" charset="0"/>
              </a:rPr>
              <a:t> temple at </a:t>
            </a:r>
            <a:r>
              <a:rPr lang="en-US" sz="2000" dirty="0" err="1" smtClean="0">
                <a:latin typeface="Arial Rounded MT Bold" panose="020F0704030504030204" pitchFamily="34" charset="0"/>
              </a:rPr>
              <a:t>thanjaur,tamilnadu</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 </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Gangeykonda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cholapuram</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Brihadeswara</a:t>
            </a:r>
            <a:r>
              <a:rPr lang="en-US" sz="2000" dirty="0" smtClean="0">
                <a:latin typeface="Arial Rounded MT Bold" panose="020F0704030504030204" pitchFamily="34" charset="0"/>
              </a:rPr>
              <a:t> temple-dedicated to </a:t>
            </a:r>
            <a:r>
              <a:rPr lang="en-US" sz="2000" dirty="0" err="1" smtClean="0">
                <a:latin typeface="Arial Rounded MT Bold" panose="020F0704030504030204" pitchFamily="34" charset="0"/>
              </a:rPr>
              <a:t>shiva</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Huge lingam</a:t>
            </a:r>
          </a:p>
          <a:p>
            <a:r>
              <a:rPr lang="en-US" sz="2000" dirty="0" smtClean="0">
                <a:latin typeface="Arial Rounded MT Bold" panose="020F0704030504030204" pitchFamily="34" charset="0"/>
              </a:rPr>
              <a:t>A massive monolithic bull(2</a:t>
            </a:r>
            <a:r>
              <a:rPr lang="en-US" sz="2000" baseline="30000" dirty="0" smtClean="0">
                <a:latin typeface="Arial Rounded MT Bold" panose="020F0704030504030204" pitchFamily="34" charset="0"/>
              </a:rPr>
              <a:t>nd</a:t>
            </a:r>
            <a:r>
              <a:rPr lang="en-US" sz="2000" dirty="0" smtClean="0">
                <a:latin typeface="Arial Rounded MT Bold" panose="020F0704030504030204" pitchFamily="34" charset="0"/>
              </a:rPr>
              <a:t> biggest,1</a:t>
            </a:r>
            <a:r>
              <a:rPr lang="en-US" sz="2000" baseline="30000" dirty="0" smtClean="0">
                <a:latin typeface="Arial Rounded MT Bold" panose="020F0704030504030204" pitchFamily="34" charset="0"/>
              </a:rPr>
              <a:t>st</a:t>
            </a:r>
            <a:r>
              <a:rPr lang="en-US" sz="2000" dirty="0" smtClean="0">
                <a:latin typeface="Arial Rounded MT Bold" panose="020F0704030504030204" pitchFamily="34" charset="0"/>
              </a:rPr>
              <a:t> at </a:t>
            </a:r>
            <a:r>
              <a:rPr lang="en-US" sz="2000" dirty="0" err="1" smtClean="0">
                <a:latin typeface="Arial Rounded MT Bold" panose="020F0704030504030204" pitchFamily="34" charset="0"/>
              </a:rPr>
              <a:t>lepakshi</a:t>
            </a:r>
            <a:r>
              <a:rPr lang="en-US" sz="2000" dirty="0" smtClean="0">
                <a:latin typeface="Arial Rounded MT Bold" panose="020F0704030504030204" pitchFamily="34" charset="0"/>
              </a:rPr>
              <a:t>)</a:t>
            </a:r>
          </a:p>
          <a:p>
            <a:r>
              <a:rPr lang="en-US" sz="2000" dirty="0" smtClean="0">
                <a:latin typeface="Arial Rounded MT Bold" panose="020F0704030504030204" pitchFamily="34" charset="0"/>
              </a:rPr>
              <a:t>On the square forming the topmost tier is poised a huge rounded cupola of a single </a:t>
            </a:r>
            <a:r>
              <a:rPr lang="en-US" sz="2000" dirty="0" err="1" smtClean="0">
                <a:latin typeface="Arial Rounded MT Bold" panose="020F0704030504030204" pitchFamily="34" charset="0"/>
              </a:rPr>
              <a:t>stone,the</a:t>
            </a:r>
            <a:r>
              <a:rPr lang="en-US" sz="2000" dirty="0" smtClean="0">
                <a:latin typeface="Arial Rounded MT Bold" panose="020F0704030504030204" pitchFamily="34" charset="0"/>
              </a:rPr>
              <a:t> shadow of which never falls on the ground.-unique achievement</a:t>
            </a:r>
          </a:p>
          <a:p>
            <a:r>
              <a:rPr lang="en-US" sz="2000" dirty="0" smtClean="0">
                <a:latin typeface="Arial Rounded MT Bold" panose="020F0704030504030204" pitchFamily="34" charset="0"/>
              </a:rPr>
              <a:t>Immense </a:t>
            </a:r>
            <a:r>
              <a:rPr lang="en-US" sz="2000" dirty="0" err="1" smtClean="0">
                <a:latin typeface="Arial Rounded MT Bold" panose="020F0704030504030204" pitchFamily="34" charset="0"/>
              </a:rPr>
              <a:t>gopuram</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471" y="505773"/>
            <a:ext cx="2619375" cy="24967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470" y="3370998"/>
            <a:ext cx="3020208" cy="2811438"/>
          </a:xfrm>
          <a:prstGeom prst="rect">
            <a:avLst/>
          </a:prstGeom>
        </p:spPr>
      </p:pic>
    </p:spTree>
    <p:extLst>
      <p:ext uri="{BB962C8B-B14F-4D97-AF65-F5344CB8AC3E}">
        <p14:creationId xmlns:p14="http://schemas.microsoft.com/office/powerpoint/2010/main" val="2191708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1.Visual arts</a:t>
            </a:r>
            <a:endParaRPr lang="en-US" dirty="0"/>
          </a:p>
        </p:txBody>
      </p:sp>
      <p:graphicFrame>
        <p:nvGraphicFramePr>
          <p:cNvPr id="6" name="Content Placeholder 5"/>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nvPr>
        </p:nvGraphicFramePr>
        <p:xfrm>
          <a:off x="-627797" y="2548467"/>
          <a:ext cx="7779224" cy="41662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6150" y="203200"/>
            <a:ext cx="3656389" cy="3640138"/>
          </a:xfrm>
          <a:prstGeom prst="rect">
            <a:avLst/>
          </a:prstGeom>
        </p:spPr>
      </p:pic>
    </p:spTree>
    <p:extLst>
      <p:ext uri="{BB962C8B-B14F-4D97-AF65-F5344CB8AC3E}">
        <p14:creationId xmlns:p14="http://schemas.microsoft.com/office/powerpoint/2010/main" val="2456536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859" y="0"/>
            <a:ext cx="8596668" cy="1320800"/>
          </a:xfrm>
        </p:spPr>
        <p:txBody>
          <a:bodyPr/>
          <a:lstStyle/>
          <a:p>
            <a:r>
              <a:rPr lang="en-US" b="1" u="sng" dirty="0" smtClean="0">
                <a:latin typeface="Arial Rounded MT Bold" panose="020F0704030504030204" pitchFamily="34" charset="0"/>
              </a:rPr>
              <a:t>(3)</a:t>
            </a:r>
            <a:r>
              <a:rPr lang="en-US" b="1" u="sng" dirty="0" err="1" smtClean="0">
                <a:latin typeface="Arial Rounded MT Bold" panose="020F0704030504030204" pitchFamily="34" charset="0"/>
              </a:rPr>
              <a:t>Vijaynagar</a:t>
            </a:r>
            <a:r>
              <a:rPr lang="en-US" b="1" u="sng" dirty="0" smtClean="0">
                <a:latin typeface="Arial Rounded MT Bold" panose="020F0704030504030204" pitchFamily="34" charset="0"/>
              </a:rPr>
              <a:t> school of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982639" y="859809"/>
            <a:ext cx="8611737" cy="6196083"/>
          </a:xfrm>
        </p:spPr>
        <p:txBody>
          <a:bodyPr>
            <a:normAutofit/>
          </a:bodyPr>
          <a:lstStyle/>
          <a:p>
            <a:r>
              <a:rPr lang="en-US" dirty="0" smtClean="0">
                <a:latin typeface="Arial Rounded MT Bold" panose="020F0704030504030204" pitchFamily="34" charset="0"/>
              </a:rPr>
              <a:t>Around 16</a:t>
            </a:r>
            <a:r>
              <a:rPr lang="en-US" baseline="30000" dirty="0" smtClean="0">
                <a:latin typeface="Arial Rounded MT Bold" panose="020F0704030504030204" pitchFamily="34" charset="0"/>
              </a:rPr>
              <a:t>th</a:t>
            </a:r>
            <a:r>
              <a:rPr lang="en-US" dirty="0" smtClean="0">
                <a:latin typeface="Arial Rounded MT Bold" panose="020F0704030504030204" pitchFamily="34" charset="0"/>
              </a:rPr>
              <a:t> </a:t>
            </a:r>
            <a:r>
              <a:rPr lang="en-US" dirty="0" err="1" smtClean="0">
                <a:latin typeface="Arial Rounded MT Bold" panose="020F0704030504030204" pitchFamily="34" charset="0"/>
              </a:rPr>
              <a:t>century.Hampi</a:t>
            </a:r>
            <a:r>
              <a:rPr lang="en-US" dirty="0" smtClean="0">
                <a:latin typeface="Arial Rounded MT Bold" panose="020F0704030504030204" pitchFamily="34" charset="0"/>
              </a:rPr>
              <a:t> was the capital.</a:t>
            </a:r>
          </a:p>
          <a:p>
            <a:r>
              <a:rPr lang="en-US" dirty="0" smtClean="0">
                <a:latin typeface="Arial Rounded MT Bold" panose="020F0704030504030204" pitchFamily="34" charset="0"/>
              </a:rPr>
              <a:t>Important ruler-</a:t>
            </a:r>
            <a:r>
              <a:rPr lang="en-US" dirty="0" err="1" smtClean="0">
                <a:latin typeface="Arial Rounded MT Bold" panose="020F0704030504030204" pitchFamily="34" charset="0"/>
              </a:rPr>
              <a:t>krishnadevraya</a:t>
            </a:r>
            <a:r>
              <a:rPr lang="en-US" dirty="0">
                <a:latin typeface="Arial Rounded MT Bold" panose="020F0704030504030204" pitchFamily="34" charset="0"/>
              </a:rPr>
              <a:t>-</a:t>
            </a:r>
            <a:r>
              <a:rPr lang="en-US" dirty="0" smtClean="0">
                <a:latin typeface="Arial Rounded MT Bold" panose="020F0704030504030204" pitchFamily="34" charset="0"/>
              </a:rPr>
              <a:t>Built </a:t>
            </a:r>
            <a:r>
              <a:rPr lang="en-US" dirty="0" err="1" smtClean="0">
                <a:latin typeface="Arial Rounded MT Bold" panose="020F0704030504030204" pitchFamily="34" charset="0"/>
              </a:rPr>
              <a:t>temples,pillared</a:t>
            </a:r>
            <a:r>
              <a:rPr lang="en-US" dirty="0" smtClean="0">
                <a:latin typeface="Arial Rounded MT Bold" panose="020F0704030504030204" pitchFamily="34" charset="0"/>
              </a:rPr>
              <a:t> </a:t>
            </a:r>
            <a:r>
              <a:rPr lang="en-US" dirty="0" err="1" smtClean="0">
                <a:latin typeface="Arial Rounded MT Bold" panose="020F0704030504030204" pitchFamily="34" charset="0"/>
              </a:rPr>
              <a:t>mandapas,gopurams</a:t>
            </a:r>
            <a:r>
              <a:rPr lang="en-US" dirty="0" smtClean="0">
                <a:latin typeface="Arial Rounded MT Bold" panose="020F0704030504030204" pitchFamily="34" charset="0"/>
              </a:rPr>
              <a:t>-called as </a:t>
            </a:r>
            <a:r>
              <a:rPr lang="en-US" dirty="0" err="1" smtClean="0">
                <a:latin typeface="Arial Rounded MT Bold" panose="020F0704030504030204" pitchFamily="34" charset="0"/>
              </a:rPr>
              <a:t>rayagopurams</a:t>
            </a:r>
            <a:endParaRPr lang="en-US" dirty="0" smtClean="0">
              <a:latin typeface="Arial Rounded MT Bold" panose="020F0704030504030204" pitchFamily="34" charset="0"/>
            </a:endParaRPr>
          </a:p>
          <a:p>
            <a:r>
              <a:rPr lang="en-US" dirty="0" smtClean="0">
                <a:latin typeface="Arial Rounded MT Bold" panose="020F0704030504030204" pitchFamily="34" charset="0"/>
              </a:rPr>
              <a:t>More larger </a:t>
            </a:r>
            <a:r>
              <a:rPr lang="en-US" dirty="0" err="1" smtClean="0">
                <a:latin typeface="Arial Rounded MT Bold" panose="020F0704030504030204" pitchFamily="34" charset="0"/>
              </a:rPr>
              <a:t>gopuram</a:t>
            </a:r>
            <a:r>
              <a:rPr lang="en-US" dirty="0" smtClean="0">
                <a:latin typeface="Arial Rounded MT Bold" panose="020F0704030504030204" pitchFamily="34" charset="0"/>
              </a:rPr>
              <a:t> and High enclose walls</a:t>
            </a:r>
          </a:p>
          <a:p>
            <a:r>
              <a:rPr lang="en-US" dirty="0" smtClean="0">
                <a:latin typeface="Arial Rounded MT Bold" panose="020F0704030504030204" pitchFamily="34" charset="0"/>
              </a:rPr>
              <a:t>More decoration-</a:t>
            </a:r>
            <a:r>
              <a:rPr lang="en-US" dirty="0" err="1" smtClean="0">
                <a:latin typeface="Arial Rounded MT Bold" panose="020F0704030504030204" pitchFamily="34" charset="0"/>
              </a:rPr>
              <a:t>perticular</a:t>
            </a:r>
            <a:r>
              <a:rPr lang="en-US" dirty="0" smtClean="0">
                <a:latin typeface="Arial Rounded MT Bold" panose="020F0704030504030204" pitchFamily="34" charset="0"/>
              </a:rPr>
              <a:t> design-supernatural horse</a:t>
            </a:r>
          </a:p>
          <a:p>
            <a:r>
              <a:rPr lang="en-US" dirty="0" smtClean="0">
                <a:latin typeface="Arial Rounded MT Bold" panose="020F0704030504030204" pitchFamily="34" charset="0"/>
              </a:rPr>
              <a:t>Secular buildings were </a:t>
            </a:r>
            <a:r>
              <a:rPr lang="en-US" dirty="0" err="1" smtClean="0">
                <a:latin typeface="Arial Rounded MT Bold" panose="020F0704030504030204" pitchFamily="34" charset="0"/>
              </a:rPr>
              <a:t>built.for</a:t>
            </a:r>
            <a:r>
              <a:rPr lang="en-US" dirty="0" smtClean="0">
                <a:latin typeface="Arial Rounded MT Bold" panose="020F0704030504030204" pitchFamily="34" charset="0"/>
              </a:rPr>
              <a:t> ex-lotus </a:t>
            </a:r>
            <a:r>
              <a:rPr lang="en-US" dirty="0" err="1" smtClean="0">
                <a:latin typeface="Arial Rounded MT Bold" panose="020F0704030504030204" pitchFamily="34" charset="0"/>
              </a:rPr>
              <a:t>mahal</a:t>
            </a:r>
            <a:endParaRPr lang="en-US" dirty="0" smtClean="0">
              <a:latin typeface="Arial Rounded MT Bold" panose="020F0704030504030204" pitchFamily="34" charset="0"/>
            </a:endParaRPr>
          </a:p>
          <a:p>
            <a:r>
              <a:rPr lang="en-US" dirty="0" err="1" smtClean="0">
                <a:latin typeface="Arial Rounded MT Bold" panose="020F0704030504030204" pitchFamily="34" charset="0"/>
              </a:rPr>
              <a:t>Vitthalswamy</a:t>
            </a:r>
            <a:r>
              <a:rPr lang="en-US" dirty="0" smtClean="0">
                <a:latin typeface="Arial Rounded MT Bold" panose="020F0704030504030204" pitchFamily="34" charset="0"/>
              </a:rPr>
              <a:t> temple</a:t>
            </a:r>
          </a:p>
          <a:p>
            <a:r>
              <a:rPr lang="en-US" dirty="0" smtClean="0">
                <a:latin typeface="Arial Rounded MT Bold" panose="020F0704030504030204" pitchFamily="34" charset="0"/>
              </a:rPr>
              <a:t>Amman shrine and </a:t>
            </a:r>
            <a:r>
              <a:rPr lang="en-US" dirty="0" err="1" smtClean="0">
                <a:latin typeface="Arial Rounded MT Bold" panose="020F0704030504030204" pitchFamily="34" charset="0"/>
              </a:rPr>
              <a:t>kalyana</a:t>
            </a:r>
            <a:r>
              <a:rPr lang="en-US" dirty="0" smtClean="0">
                <a:latin typeface="Arial Rounded MT Bold" panose="020F0704030504030204" pitchFamily="34" charset="0"/>
              </a:rPr>
              <a:t> </a:t>
            </a:r>
            <a:r>
              <a:rPr lang="en-US" dirty="0" err="1" smtClean="0">
                <a:latin typeface="Arial Rounded MT Bold" panose="020F0704030504030204" pitchFamily="34" charset="0"/>
              </a:rPr>
              <a:t>gopuram</a:t>
            </a:r>
            <a:endParaRPr lang="en-US" dirty="0" smtClean="0">
              <a:latin typeface="Arial Rounded MT Bold" panose="020F0704030504030204" pitchFamily="34" charset="0"/>
            </a:endParaRPr>
          </a:p>
          <a:p>
            <a:r>
              <a:rPr lang="en-US" dirty="0" err="1" smtClean="0">
                <a:latin typeface="Arial Rounded MT Bold" panose="020F0704030504030204" pitchFamily="34" charset="0"/>
              </a:rPr>
              <a:t>Centraal</a:t>
            </a:r>
            <a:r>
              <a:rPr lang="en-US" dirty="0" smtClean="0">
                <a:latin typeface="Arial Rounded MT Bold" panose="020F0704030504030204" pitchFamily="34" charset="0"/>
              </a:rPr>
              <a:t> raised platform surrounded by rows of carved pillars-open </a:t>
            </a:r>
            <a:r>
              <a:rPr lang="en-US" dirty="0" err="1" smtClean="0">
                <a:latin typeface="Arial Rounded MT Bold" panose="020F0704030504030204" pitchFamily="34" charset="0"/>
              </a:rPr>
              <a:t>pavallion</a:t>
            </a:r>
            <a:endParaRPr lang="en-US" dirty="0" smtClean="0">
              <a:latin typeface="Arial Rounded MT Bold" panose="020F0704030504030204" pitchFamily="34" charset="0"/>
            </a:endParaRPr>
          </a:p>
          <a:p>
            <a:r>
              <a:rPr lang="en-US" dirty="0" smtClean="0">
                <a:latin typeface="Arial Rounded MT Bold" panose="020F0704030504030204" pitchFamily="34" charset="0"/>
              </a:rPr>
              <a:t>Ex-hall of dance at </a:t>
            </a:r>
            <a:r>
              <a:rPr lang="en-US" dirty="0" err="1" smtClean="0">
                <a:latin typeface="Arial Rounded MT Bold" panose="020F0704030504030204" pitchFamily="34" charset="0"/>
              </a:rPr>
              <a:t>lepakshi</a:t>
            </a:r>
            <a:endParaRPr lang="en-US" dirty="0" smtClean="0">
              <a:latin typeface="Arial Rounded MT Bold" panose="020F0704030504030204" pitchFamily="34" charset="0"/>
            </a:endParaRPr>
          </a:p>
          <a:p>
            <a:r>
              <a:rPr lang="en-US" dirty="0" smtClean="0">
                <a:latin typeface="Arial Rounded MT Bold" panose="020F0704030504030204" pitchFamily="34" charset="0"/>
              </a:rPr>
              <a:t>Festival hall at Vellore</a:t>
            </a:r>
          </a:p>
          <a:p>
            <a:r>
              <a:rPr lang="en-US" dirty="0" err="1" smtClean="0">
                <a:latin typeface="Arial Rounded MT Bold" panose="020F0704030504030204" pitchFamily="34" charset="0"/>
              </a:rPr>
              <a:t>Virabhadra</a:t>
            </a:r>
            <a:r>
              <a:rPr lang="en-US" dirty="0" smtClean="0">
                <a:latin typeface="Arial Rounded MT Bold" panose="020F0704030504030204" pitchFamily="34" charset="0"/>
              </a:rPr>
              <a:t> </a:t>
            </a:r>
            <a:r>
              <a:rPr lang="en-US" dirty="0" err="1" smtClean="0">
                <a:latin typeface="Arial Rounded MT Bold" panose="020F0704030504030204" pitchFamily="34" charset="0"/>
              </a:rPr>
              <a:t>temple,Lepakshi</a:t>
            </a:r>
            <a:r>
              <a:rPr lang="en-US" dirty="0" smtClean="0">
                <a:latin typeface="Arial Rounded MT Bold" panose="020F0704030504030204" pitchFamily="34" charset="0"/>
              </a:rPr>
              <a:t>-three </a:t>
            </a:r>
            <a:r>
              <a:rPr lang="en-US" dirty="0">
                <a:latin typeface="Arial Rounded MT Bold" panose="020F0704030504030204" pitchFamily="34" charset="0"/>
              </a:rPr>
              <a:t>figures share four </a:t>
            </a:r>
            <a:r>
              <a:rPr lang="en-US" dirty="0" smtClean="0">
                <a:latin typeface="Arial Rounded MT Bold" panose="020F0704030504030204" pitchFamily="34" charset="0"/>
              </a:rPr>
              <a:t>legs</a:t>
            </a:r>
          </a:p>
          <a:p>
            <a:r>
              <a:rPr lang="en-US" dirty="0" smtClean="0">
                <a:latin typeface="Arial Rounded MT Bold" panose="020F0704030504030204" pitchFamily="34" charset="0"/>
              </a:rPr>
              <a:t>Nandi near </a:t>
            </a:r>
            <a:r>
              <a:rPr lang="en-US" dirty="0" err="1" smtClean="0">
                <a:latin typeface="Arial Rounded MT Bold" panose="020F0704030504030204" pitchFamily="34" charset="0"/>
              </a:rPr>
              <a:t>lepakshi</a:t>
            </a:r>
            <a:endParaRPr lang="en-US" dirty="0" smtClean="0">
              <a:latin typeface="Arial Rounded MT Bold" panose="020F0704030504030204" pitchFamily="34" charset="0"/>
            </a:endParaRPr>
          </a:p>
          <a:p>
            <a:r>
              <a:rPr lang="en-US" dirty="0" smtClean="0">
                <a:latin typeface="Arial Rounded MT Bold" panose="020F0704030504030204" pitchFamily="34" charset="0"/>
              </a:rPr>
              <a:t>Seated ‘</a:t>
            </a:r>
            <a:r>
              <a:rPr lang="en-US" dirty="0" err="1" smtClean="0">
                <a:latin typeface="Arial Rounded MT Bold" panose="020F0704030504030204" pitchFamily="34" charset="0"/>
              </a:rPr>
              <a:t>Ugra</a:t>
            </a:r>
            <a:r>
              <a:rPr lang="en-US" dirty="0" smtClean="0">
                <a:latin typeface="Arial Rounded MT Bold" panose="020F0704030504030204" pitchFamily="34" charset="0"/>
              </a:rPr>
              <a:t> </a:t>
            </a:r>
            <a:r>
              <a:rPr lang="en-US" dirty="0" err="1" smtClean="0">
                <a:latin typeface="Arial Rounded MT Bold" panose="020F0704030504030204" pitchFamily="34" charset="0"/>
              </a:rPr>
              <a:t>narsimha</a:t>
            </a:r>
            <a:r>
              <a:rPr lang="en-US" dirty="0" smtClean="0">
                <a:latin typeface="Arial Rounded MT Bold" panose="020F0704030504030204" pitchFamily="34" charset="0"/>
              </a:rPr>
              <a:t>’</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352" y="1320800"/>
            <a:ext cx="2956731" cy="25020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644" y="4283856"/>
            <a:ext cx="3045765" cy="2340153"/>
          </a:xfrm>
          <a:prstGeom prst="rect">
            <a:avLst/>
          </a:prstGeom>
        </p:spPr>
      </p:pic>
    </p:spTree>
    <p:extLst>
      <p:ext uri="{BB962C8B-B14F-4D97-AF65-F5344CB8AC3E}">
        <p14:creationId xmlns:p14="http://schemas.microsoft.com/office/powerpoint/2010/main" val="1993709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472" y="153158"/>
            <a:ext cx="8596668" cy="1320800"/>
          </a:xfrm>
        </p:spPr>
        <p:txBody>
          <a:bodyPr/>
          <a:lstStyle/>
          <a:p>
            <a:pPr algn="ctr"/>
            <a:r>
              <a:rPr lang="en-US" b="1" u="sng" dirty="0" smtClean="0">
                <a:latin typeface="Arial Rounded MT Bold" panose="020F0704030504030204" pitchFamily="34" charset="0"/>
              </a:rPr>
              <a:t>(4)</a:t>
            </a:r>
            <a:r>
              <a:rPr lang="en-US" b="1" u="sng" dirty="0" err="1" smtClean="0">
                <a:latin typeface="Arial Rounded MT Bold" panose="020F0704030504030204" pitchFamily="34" charset="0"/>
              </a:rPr>
              <a:t>Nayaka</a:t>
            </a:r>
            <a:r>
              <a:rPr lang="en-US" b="1" u="sng" dirty="0" smtClean="0">
                <a:latin typeface="Arial Rounded MT Bold" panose="020F0704030504030204" pitchFamily="34" charset="0"/>
              </a:rPr>
              <a:t> school of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928047" y="1473958"/>
            <a:ext cx="9416955" cy="5172501"/>
          </a:xfrm>
        </p:spPr>
        <p:txBody>
          <a:bodyPr>
            <a:normAutofit lnSpcReduction="10000"/>
          </a:bodyPr>
          <a:lstStyle/>
          <a:p>
            <a:r>
              <a:rPr lang="en-US" sz="2000" dirty="0" smtClean="0">
                <a:latin typeface="Arial Rounded MT Bold" panose="020F0704030504030204" pitchFamily="34" charset="0"/>
              </a:rPr>
              <a:t>Around 17</a:t>
            </a:r>
            <a:r>
              <a:rPr lang="en-US" sz="2000" baseline="30000" dirty="0" smtClean="0">
                <a:latin typeface="Arial Rounded MT Bold" panose="020F0704030504030204" pitchFamily="34" charset="0"/>
              </a:rPr>
              <a:t>th</a:t>
            </a:r>
            <a:r>
              <a:rPr lang="en-US" sz="2000" dirty="0" smtClean="0">
                <a:latin typeface="Arial Rounded MT Bold" panose="020F0704030504030204" pitchFamily="34" charset="0"/>
              </a:rPr>
              <a:t> century</a:t>
            </a:r>
          </a:p>
          <a:p>
            <a:r>
              <a:rPr lang="en-US" sz="2000" dirty="0" smtClean="0">
                <a:latin typeface="Arial Rounded MT Bold" panose="020F0704030504030204" pitchFamily="34" charset="0"/>
              </a:rPr>
              <a:t>Dominant in Madurai region</a:t>
            </a:r>
          </a:p>
          <a:p>
            <a:r>
              <a:rPr lang="en-US" sz="2000" dirty="0" smtClean="0">
                <a:latin typeface="Arial Rounded MT Bold" panose="020F0704030504030204" pitchFamily="34" charset="0"/>
              </a:rPr>
              <a:t>The </a:t>
            </a:r>
            <a:r>
              <a:rPr lang="en-US" sz="2000" dirty="0" err="1" smtClean="0">
                <a:latin typeface="Arial Rounded MT Bold" panose="020F0704030504030204" pitchFamily="34" charset="0"/>
              </a:rPr>
              <a:t>nayakas</a:t>
            </a:r>
            <a:r>
              <a:rPr lang="en-US" sz="2000" dirty="0" smtClean="0">
                <a:latin typeface="Arial Rounded MT Bold" panose="020F0704030504030204" pitchFamily="34" charset="0"/>
              </a:rPr>
              <a:t> rose on the fall of the </a:t>
            </a:r>
            <a:r>
              <a:rPr lang="en-US" sz="2000" dirty="0" err="1" smtClean="0">
                <a:latin typeface="Arial Rounded MT Bold" panose="020F0704030504030204" pitchFamily="34" charset="0"/>
              </a:rPr>
              <a:t>vijaynagara</a:t>
            </a:r>
            <a:r>
              <a:rPr lang="en-US" sz="2000" dirty="0" smtClean="0">
                <a:latin typeface="Arial Rounded MT Bold" panose="020F0704030504030204" pitchFamily="34" charset="0"/>
              </a:rPr>
              <a:t> empire</a:t>
            </a:r>
          </a:p>
          <a:p>
            <a:r>
              <a:rPr lang="en-US" sz="2000" dirty="0" smtClean="0">
                <a:latin typeface="Arial Rounded MT Bold" panose="020F0704030504030204" pitchFamily="34" charset="0"/>
              </a:rPr>
              <a:t>Continued the artistic traditions of </a:t>
            </a:r>
            <a:r>
              <a:rPr lang="en-US" sz="2000" dirty="0" err="1" smtClean="0">
                <a:latin typeface="Arial Rounded MT Bold" panose="020F0704030504030204" pitchFamily="34" charset="0"/>
              </a:rPr>
              <a:t>vijayanagara</a:t>
            </a:r>
            <a:r>
              <a:rPr lang="en-US" sz="2000" dirty="0" smtClean="0">
                <a:latin typeface="Arial Rounded MT Bold" panose="020F0704030504030204" pitchFamily="34" charset="0"/>
              </a:rPr>
              <a:t> empire</a:t>
            </a:r>
          </a:p>
          <a:p>
            <a:r>
              <a:rPr lang="en-US" sz="2000" dirty="0" smtClean="0">
                <a:latin typeface="Arial Rounded MT Bold" panose="020F0704030504030204" pitchFamily="34" charset="0"/>
              </a:rPr>
              <a:t>Most famous-</a:t>
            </a:r>
            <a:r>
              <a:rPr lang="en-US" sz="2000" dirty="0" err="1" smtClean="0">
                <a:latin typeface="Arial Rounded MT Bold" panose="020F0704030504030204" pitchFamily="34" charset="0"/>
              </a:rPr>
              <a:t>meenakshi</a:t>
            </a:r>
            <a:r>
              <a:rPr lang="en-US" sz="2000" dirty="0" smtClean="0">
                <a:latin typeface="Arial Rounded MT Bold" panose="020F0704030504030204" pitchFamily="34" charset="0"/>
              </a:rPr>
              <a:t>-</a:t>
            </a:r>
            <a:r>
              <a:rPr lang="en-US" sz="2000" dirty="0" err="1" smtClean="0">
                <a:latin typeface="Arial Rounded MT Bold" panose="020F0704030504030204" pitchFamily="34" charset="0"/>
              </a:rPr>
              <a:t>sundareswara</a:t>
            </a:r>
            <a:r>
              <a:rPr lang="en-US" sz="2000" dirty="0" smtClean="0">
                <a:latin typeface="Arial Rounded MT Bold" panose="020F0704030504030204" pitchFamily="34" charset="0"/>
              </a:rPr>
              <a:t> temple at Madurai</a:t>
            </a:r>
          </a:p>
          <a:p>
            <a:r>
              <a:rPr lang="en-US" sz="2000" dirty="0" smtClean="0">
                <a:latin typeface="Arial Rounded MT Bold" panose="020F0704030504030204" pitchFamily="34" charset="0"/>
              </a:rPr>
              <a:t>By </a:t>
            </a:r>
            <a:r>
              <a:rPr lang="en-US" sz="2000" dirty="0" err="1" smtClean="0">
                <a:latin typeface="Arial Rounded MT Bold" panose="020F0704030504030204" pitchFamily="34" charset="0"/>
              </a:rPr>
              <a:t>thirumalai</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nayak</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Temple complex has 2 shrines-1</a:t>
            </a:r>
            <a:r>
              <a:rPr lang="en-US" sz="2000" baseline="30000" dirty="0" smtClean="0">
                <a:latin typeface="Arial Rounded MT Bold" panose="020F0704030504030204" pitchFamily="34" charset="0"/>
              </a:rPr>
              <a:t>st</a:t>
            </a:r>
            <a:r>
              <a:rPr lang="en-US" sz="2000" dirty="0" smtClean="0">
                <a:latin typeface="Arial Rounded MT Bold" panose="020F0704030504030204" pitchFamily="34" charset="0"/>
              </a:rPr>
              <a:t>-shiva as </a:t>
            </a:r>
            <a:r>
              <a:rPr lang="en-US" sz="2000" dirty="0" err="1" smtClean="0">
                <a:latin typeface="Arial Rounded MT Bold" panose="020F0704030504030204" pitchFamily="34" charset="0"/>
              </a:rPr>
              <a:t>sundareswara</a:t>
            </a:r>
            <a:endParaRPr lang="en-US" sz="2000" dirty="0" smtClean="0">
              <a:latin typeface="Arial Rounded MT Bold" panose="020F0704030504030204" pitchFamily="34" charset="0"/>
            </a:endParaRPr>
          </a:p>
          <a:p>
            <a:pPr marL="0" indent="0">
              <a:buNone/>
            </a:pPr>
            <a:r>
              <a:rPr lang="en-US" sz="2000" dirty="0">
                <a:latin typeface="Arial Rounded MT Bold" panose="020F0704030504030204" pitchFamily="34" charset="0"/>
              </a:rPr>
              <a:t> </a:t>
            </a:r>
            <a:r>
              <a:rPr lang="en-US" sz="2000" dirty="0" smtClean="0">
                <a:latin typeface="Arial Rounded MT Bold" panose="020F0704030504030204" pitchFamily="34" charset="0"/>
              </a:rPr>
              <a:t>                                                  2</a:t>
            </a:r>
            <a:r>
              <a:rPr lang="en-US" sz="2000" baseline="30000" dirty="0" smtClean="0">
                <a:latin typeface="Arial Rounded MT Bold" panose="020F0704030504030204" pitchFamily="34" charset="0"/>
              </a:rPr>
              <a:t>nd</a:t>
            </a:r>
            <a:r>
              <a:rPr lang="en-US" sz="2000" dirty="0" smtClean="0">
                <a:latin typeface="Arial Rounded MT Bold" panose="020F0704030504030204" pitchFamily="34" charset="0"/>
              </a:rPr>
              <a:t>-his wife in the form of goddess </a:t>
            </a:r>
            <a:r>
              <a:rPr lang="en-US" sz="2000" dirty="0" err="1" smtClean="0">
                <a:latin typeface="Arial Rounded MT Bold" panose="020F0704030504030204" pitchFamily="34" charset="0"/>
              </a:rPr>
              <a:t>meenakshi</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Every space is filled with surface carvings.</a:t>
            </a:r>
          </a:p>
          <a:p>
            <a:r>
              <a:rPr lang="en-US" sz="2000" dirty="0" smtClean="0">
                <a:latin typeface="Arial Rounded MT Bold" panose="020F0704030504030204" pitchFamily="34" charset="0"/>
              </a:rPr>
              <a:t>large tank-surrounded by steps and a pillared portico</a:t>
            </a:r>
          </a:p>
          <a:p>
            <a:r>
              <a:rPr lang="en-US" sz="2000" dirty="0" smtClean="0">
                <a:latin typeface="Arial Rounded MT Bold" panose="020F0704030504030204" pitchFamily="34" charset="0"/>
              </a:rPr>
              <a:t>Prominent feature-development of </a:t>
            </a:r>
            <a:r>
              <a:rPr lang="en-US" sz="2000" dirty="0" err="1" smtClean="0">
                <a:latin typeface="Arial Rounded MT Bold" panose="020F0704030504030204" pitchFamily="34" charset="0"/>
              </a:rPr>
              <a:t>prakaram</a:t>
            </a:r>
            <a:r>
              <a:rPr lang="en-US" sz="2000" dirty="0" smtClean="0">
                <a:latin typeface="Arial Rounded MT Bold" panose="020F0704030504030204" pitchFamily="34" charset="0"/>
              </a:rPr>
              <a:t>-roofed </a:t>
            </a:r>
            <a:r>
              <a:rPr lang="en-US" sz="2000" dirty="0" err="1" smtClean="0">
                <a:latin typeface="Arial Rounded MT Bold" panose="020F0704030504030204" pitchFamily="34" charset="0"/>
              </a:rPr>
              <a:t>embulatory</a:t>
            </a:r>
            <a:r>
              <a:rPr lang="en-US" sz="2000" dirty="0" smtClean="0">
                <a:latin typeface="Arial Rounded MT Bold" panose="020F0704030504030204" pitchFamily="34" charset="0"/>
              </a:rPr>
              <a:t> passageways-to connect various parts of the temples</a:t>
            </a:r>
          </a:p>
          <a:p>
            <a:r>
              <a:rPr lang="en-US" sz="2000" dirty="0" smtClean="0">
                <a:latin typeface="Arial Rounded MT Bold" panose="020F0704030504030204" pitchFamily="34" charset="0"/>
              </a:rPr>
              <a:t>Most famous </a:t>
            </a:r>
            <a:r>
              <a:rPr lang="en-US" sz="2000" i="1" u="sng" dirty="0" err="1" smtClean="0">
                <a:solidFill>
                  <a:schemeClr val="accent4">
                    <a:lumMod val="60000"/>
                    <a:lumOff val="40000"/>
                  </a:schemeClr>
                </a:solidFill>
                <a:latin typeface="Arial Rounded MT Bold" panose="020F0704030504030204" pitchFamily="34" charset="0"/>
              </a:rPr>
              <a:t>prakaram</a:t>
            </a:r>
            <a:r>
              <a:rPr lang="en-US" sz="2000" dirty="0" smtClean="0">
                <a:latin typeface="Arial Rounded MT Bold" panose="020F0704030504030204" pitchFamily="34" charset="0"/>
              </a:rPr>
              <a:t> of this period-at </a:t>
            </a:r>
            <a:r>
              <a:rPr lang="en-US" sz="2000" dirty="0" err="1" smtClean="0">
                <a:latin typeface="Arial Rounded MT Bold" panose="020F0704030504030204" pitchFamily="34" charset="0"/>
              </a:rPr>
              <a:t>rameswaram</a:t>
            </a:r>
            <a:endParaRPr lang="en-US" sz="2000" dirty="0" smtClean="0">
              <a:latin typeface="Arial Rounded MT Bold" panose="020F0704030504030204" pitchFamily="34" charset="0"/>
            </a:endParaRP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54" y="51558"/>
            <a:ext cx="3165746" cy="2864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639" y="4798609"/>
            <a:ext cx="2466975" cy="1847850"/>
          </a:xfrm>
          <a:prstGeom prst="rect">
            <a:avLst/>
          </a:prstGeom>
        </p:spPr>
      </p:pic>
    </p:spTree>
    <p:extLst>
      <p:ext uri="{BB962C8B-B14F-4D97-AF65-F5344CB8AC3E}">
        <p14:creationId xmlns:p14="http://schemas.microsoft.com/office/powerpoint/2010/main" val="3431724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499"/>
            <a:ext cx="8596668" cy="1320800"/>
          </a:xfrm>
        </p:spPr>
        <p:txBody>
          <a:bodyPr/>
          <a:lstStyle/>
          <a:p>
            <a:pPr algn="ctr"/>
            <a:r>
              <a:rPr lang="en-US" b="1" u="sng" dirty="0" err="1" smtClean="0">
                <a:latin typeface="Arial Rounded MT Bold" panose="020F0704030504030204" pitchFamily="34" charset="0"/>
              </a:rPr>
              <a:t>Vesara</a:t>
            </a:r>
            <a:r>
              <a:rPr lang="en-US" b="1" u="sng" dirty="0" smtClean="0">
                <a:latin typeface="Arial Rounded MT Bold" panose="020F0704030504030204" pitchFamily="34" charset="0"/>
              </a:rPr>
              <a:t> school of temple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699146"/>
            <a:ext cx="8596668" cy="5158854"/>
          </a:xfrm>
        </p:spPr>
        <p:txBody>
          <a:bodyPr>
            <a:normAutofit lnSpcReduction="10000"/>
          </a:bodyPr>
          <a:lstStyle/>
          <a:p>
            <a:r>
              <a:rPr lang="en-US" sz="2400" dirty="0" smtClean="0">
                <a:latin typeface="Arial Rounded MT Bold" panose="020F0704030504030204" pitchFamily="34" charset="0"/>
              </a:rPr>
              <a:t>Also called as </a:t>
            </a:r>
            <a:r>
              <a:rPr lang="en-US" sz="2400" dirty="0" err="1" smtClean="0">
                <a:latin typeface="Arial Rounded MT Bold" panose="020F0704030504030204" pitchFamily="34" charset="0"/>
              </a:rPr>
              <a:t>chalukya</a:t>
            </a:r>
            <a:r>
              <a:rPr lang="en-US" sz="2400" dirty="0" smtClean="0">
                <a:latin typeface="Arial Rounded MT Bold" panose="020F0704030504030204" pitchFamily="34" charset="0"/>
              </a:rPr>
              <a:t>/Karnataka style</a:t>
            </a:r>
          </a:p>
          <a:p>
            <a:r>
              <a:rPr lang="en-US" sz="2400" dirty="0" smtClean="0">
                <a:latin typeface="Arial Rounded MT Bold" panose="020F0704030504030204" pitchFamily="34" charset="0"/>
              </a:rPr>
              <a:t>Around 7</a:t>
            </a:r>
            <a:r>
              <a:rPr lang="en-US" sz="2400" baseline="30000" dirty="0" smtClean="0">
                <a:latin typeface="Arial Rounded MT Bold" panose="020F0704030504030204" pitchFamily="34" charset="0"/>
              </a:rPr>
              <a:t>th</a:t>
            </a:r>
            <a:r>
              <a:rPr lang="en-US" sz="2400" dirty="0" smtClean="0">
                <a:latin typeface="Arial Rounded MT Bold" panose="020F0704030504030204" pitchFamily="34" charset="0"/>
              </a:rPr>
              <a:t>-8</a:t>
            </a:r>
            <a:r>
              <a:rPr lang="en-US" sz="2400" baseline="30000" dirty="0" smtClean="0">
                <a:latin typeface="Arial Rounded MT Bold" panose="020F0704030504030204" pitchFamily="34" charset="0"/>
              </a:rPr>
              <a:t>th</a:t>
            </a:r>
            <a:r>
              <a:rPr lang="en-US" sz="2400" dirty="0" smtClean="0">
                <a:latin typeface="Arial Rounded MT Bold" panose="020F0704030504030204" pitchFamily="34" charset="0"/>
              </a:rPr>
              <a:t> century.</a:t>
            </a:r>
          </a:p>
          <a:p>
            <a:r>
              <a:rPr lang="en-US" sz="2400" dirty="0" smtClean="0">
                <a:latin typeface="Arial Rounded MT Bold" panose="020F0704030504030204" pitchFamily="34" charset="0"/>
              </a:rPr>
              <a:t>Fusion of </a:t>
            </a:r>
            <a:r>
              <a:rPr lang="en-US" sz="2400" dirty="0" err="1" smtClean="0">
                <a:latin typeface="Arial Rounded MT Bold" panose="020F0704030504030204" pitchFamily="34" charset="0"/>
              </a:rPr>
              <a:t>nagara</a:t>
            </a:r>
            <a:r>
              <a:rPr lang="en-US" sz="2400" dirty="0" smtClean="0">
                <a:latin typeface="Arial Rounded MT Bold" panose="020F0704030504030204" pitchFamily="34" charset="0"/>
              </a:rPr>
              <a:t> and </a:t>
            </a:r>
            <a:r>
              <a:rPr lang="en-US" sz="2400" dirty="0" err="1" smtClean="0">
                <a:latin typeface="Arial Rounded MT Bold" panose="020F0704030504030204" pitchFamily="34" charset="0"/>
              </a:rPr>
              <a:t>dravida</a:t>
            </a:r>
            <a:r>
              <a:rPr lang="en-US" sz="2400" dirty="0" smtClean="0">
                <a:latin typeface="Arial Rounded MT Bold" panose="020F0704030504030204" pitchFamily="34" charset="0"/>
              </a:rPr>
              <a:t> styles. 2 components-</a:t>
            </a:r>
            <a:r>
              <a:rPr lang="en-US" sz="2400" dirty="0" err="1" smtClean="0">
                <a:latin typeface="Arial Rounded MT Bold" panose="020F0704030504030204" pitchFamily="34" charset="0"/>
              </a:rPr>
              <a:t>vimaan</a:t>
            </a:r>
            <a:r>
              <a:rPr lang="en-US" sz="2400" dirty="0" smtClean="0">
                <a:latin typeface="Arial Rounded MT Bold" panose="020F0704030504030204" pitchFamily="34" charset="0"/>
              </a:rPr>
              <a:t> and </a:t>
            </a:r>
            <a:r>
              <a:rPr lang="en-US" sz="2400" dirty="0" err="1" smtClean="0">
                <a:latin typeface="Arial Rounded MT Bold" panose="020F0704030504030204" pitchFamily="34" charset="0"/>
              </a:rPr>
              <a:t>mandapa</a:t>
            </a:r>
            <a:r>
              <a:rPr lang="en-US" sz="2400" dirty="0" smtClean="0">
                <a:latin typeface="Arial Rounded MT Bold" panose="020F0704030504030204" pitchFamily="34" charset="0"/>
              </a:rPr>
              <a:t> joined by </a:t>
            </a:r>
            <a:r>
              <a:rPr lang="en-US" sz="2400" dirty="0" err="1" smtClean="0">
                <a:latin typeface="Arial Rounded MT Bold" panose="020F0704030504030204" pitchFamily="34" charset="0"/>
              </a:rPr>
              <a:t>antaral</a:t>
            </a:r>
            <a:r>
              <a:rPr lang="en-US" sz="2400" dirty="0" smtClean="0">
                <a:latin typeface="Arial Rounded MT Bold" panose="020F0704030504030204" pitchFamily="34" charset="0"/>
              </a:rPr>
              <a:t>-Dravidian concept </a:t>
            </a:r>
          </a:p>
          <a:p>
            <a:r>
              <a:rPr lang="en-US" sz="2400" dirty="0">
                <a:latin typeface="Arial Rounded MT Bold" panose="020F0704030504030204" pitchFamily="34" charset="0"/>
              </a:rPr>
              <a:t> </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shikhara-nagaran</a:t>
            </a:r>
            <a:r>
              <a:rPr lang="en-US" sz="2400" dirty="0" smtClean="0">
                <a:latin typeface="Arial Rounded MT Bold" panose="020F0704030504030204" pitchFamily="34" charset="0"/>
              </a:rPr>
              <a:t> concept</a:t>
            </a:r>
          </a:p>
          <a:p>
            <a:r>
              <a:rPr lang="en-US" sz="2400" dirty="0" err="1" smtClean="0">
                <a:latin typeface="Arial Rounded MT Bold" panose="020F0704030504030204" pitchFamily="34" charset="0"/>
              </a:rPr>
              <a:t>Chalukyan</a:t>
            </a:r>
            <a:r>
              <a:rPr lang="en-US" sz="2400" dirty="0" smtClean="0">
                <a:latin typeface="Arial Rounded MT Bold" panose="020F0704030504030204" pitchFamily="34" charset="0"/>
              </a:rPr>
              <a:t> temples don’t have a covered </a:t>
            </a:r>
            <a:r>
              <a:rPr lang="en-US" sz="2400" dirty="0" err="1" smtClean="0">
                <a:latin typeface="Arial Rounded MT Bold" panose="020F0704030504030204" pitchFamily="34" charset="0"/>
              </a:rPr>
              <a:t>embulatory</a:t>
            </a:r>
            <a:r>
              <a:rPr lang="en-US" sz="2400" dirty="0" smtClean="0">
                <a:latin typeface="Arial Rounded MT Bold" panose="020F0704030504030204" pitchFamily="34" charset="0"/>
              </a:rPr>
              <a:t> passage</a:t>
            </a:r>
          </a:p>
          <a:p>
            <a:r>
              <a:rPr lang="en-US" sz="2400" dirty="0" smtClean="0">
                <a:latin typeface="Arial Rounded MT Bold" panose="020F0704030504030204" pitchFamily="34" charset="0"/>
              </a:rPr>
              <a:t>treat</a:t>
            </a:r>
            <a:r>
              <a:rPr lang="en-US" sz="2400" dirty="0">
                <a:latin typeface="Arial Rounded MT Bold" panose="020F0704030504030204" pitchFamily="34" charset="0"/>
              </a:rPr>
              <a:t>ment of exterior </a:t>
            </a:r>
            <a:r>
              <a:rPr lang="en-US" sz="2400" dirty="0" smtClean="0">
                <a:latin typeface="Arial Rounded MT Bold" panose="020F0704030504030204" pitchFamily="34" charset="0"/>
              </a:rPr>
              <a:t>walls-blending of both styles</a:t>
            </a:r>
          </a:p>
          <a:p>
            <a:r>
              <a:rPr lang="en-US" sz="2400" dirty="0" err="1" smtClean="0">
                <a:latin typeface="Arial Rounded MT Bold" panose="020F0704030504030204" pitchFamily="34" charset="0"/>
              </a:rPr>
              <a:t>Inegrate</a:t>
            </a:r>
            <a:r>
              <a:rPr lang="en-US" sz="2400" dirty="0" smtClean="0">
                <a:latin typeface="Arial Rounded MT Bold" panose="020F0704030504030204" pitchFamily="34" charset="0"/>
              </a:rPr>
              <a:t> carving on </a:t>
            </a:r>
            <a:r>
              <a:rPr lang="en-US" sz="2400" dirty="0" err="1" smtClean="0">
                <a:latin typeface="Arial Rounded MT Bold" panose="020F0704030504030204" pitchFamily="34" charset="0"/>
              </a:rPr>
              <a:t>pillars,ceillings</a:t>
            </a:r>
            <a:r>
              <a:rPr lang="en-US" sz="2400" dirty="0" smtClean="0">
                <a:latin typeface="Arial Rounded MT Bold" panose="020F0704030504030204" pitchFamily="34" charset="0"/>
              </a:rPr>
              <a:t> and door plains</a:t>
            </a:r>
          </a:p>
          <a:p>
            <a:r>
              <a:rPr lang="en-US" sz="2400" dirty="0" smtClean="0">
                <a:latin typeface="Arial Rounded MT Bold" panose="020F0704030504030204" pitchFamily="34" charset="0"/>
              </a:rPr>
              <a:t>Ex-</a:t>
            </a:r>
            <a:r>
              <a:rPr lang="en-US" sz="2400" dirty="0" err="1" smtClean="0">
                <a:latin typeface="Arial Rounded MT Bold" panose="020F0704030504030204" pitchFamily="34" charset="0"/>
              </a:rPr>
              <a:t>virupaksha</a:t>
            </a:r>
            <a:r>
              <a:rPr lang="en-US" sz="2400" dirty="0" smtClean="0">
                <a:latin typeface="Arial Rounded MT Bold" panose="020F0704030504030204" pitchFamily="34" charset="0"/>
              </a:rPr>
              <a:t> temple at </a:t>
            </a:r>
            <a:r>
              <a:rPr lang="en-US" sz="2400" dirty="0" err="1" smtClean="0">
                <a:latin typeface="Arial Rounded MT Bold" panose="020F0704030504030204" pitchFamily="34" charset="0"/>
              </a:rPr>
              <a:t>pattadakal,rameswara</a:t>
            </a:r>
            <a:r>
              <a:rPr lang="en-US" sz="2400" dirty="0" smtClean="0">
                <a:latin typeface="Arial Rounded MT Bold" panose="020F0704030504030204" pitchFamily="34" charset="0"/>
              </a:rPr>
              <a:t> cave temple at ellora-4 armed dancing </a:t>
            </a:r>
            <a:r>
              <a:rPr lang="en-US" sz="2400" dirty="0" err="1" smtClean="0">
                <a:latin typeface="Arial Rounded MT Bold" panose="020F0704030504030204" pitchFamily="34" charset="0"/>
              </a:rPr>
              <a:t>shiva</a:t>
            </a:r>
            <a:endParaRPr lang="en-US" sz="24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988" y="860899"/>
            <a:ext cx="2963618" cy="3108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1988" y="4183039"/>
            <a:ext cx="3152633" cy="2461004"/>
          </a:xfrm>
          <a:prstGeom prst="rect">
            <a:avLst/>
          </a:prstGeom>
        </p:spPr>
      </p:pic>
    </p:spTree>
    <p:extLst>
      <p:ext uri="{BB962C8B-B14F-4D97-AF65-F5344CB8AC3E}">
        <p14:creationId xmlns:p14="http://schemas.microsoft.com/office/powerpoint/2010/main" val="1656474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Hoyasala</a:t>
            </a:r>
            <a:r>
              <a:rPr lang="en-US" b="1" u="sng" dirty="0" smtClean="0">
                <a:latin typeface="Arial Rounded MT Bold" panose="020F0704030504030204" pitchFamily="34" charset="0"/>
              </a:rPr>
              <a:t> school of art</a:t>
            </a:r>
            <a:r>
              <a:rPr lang="en-US" dirty="0" smtClean="0"/>
              <a:t/>
            </a:r>
            <a:br>
              <a:rPr lang="en-US" dirty="0" smtClean="0"/>
            </a:br>
            <a:endParaRPr lang="en-US" dirty="0"/>
          </a:p>
        </p:txBody>
      </p:sp>
      <p:sp>
        <p:nvSpPr>
          <p:cNvPr id="3" name="Content Placeholder 2"/>
          <p:cNvSpPr>
            <a:spLocks noGrp="1"/>
          </p:cNvSpPr>
          <p:nvPr>
            <p:ph idx="1"/>
          </p:nvPr>
        </p:nvSpPr>
        <p:spPr>
          <a:xfrm>
            <a:off x="677334" y="1514901"/>
            <a:ext cx="8712326" cy="5343099"/>
          </a:xfrm>
        </p:spPr>
        <p:txBody>
          <a:bodyPr>
            <a:normAutofit/>
          </a:bodyPr>
          <a:lstStyle/>
          <a:p>
            <a:r>
              <a:rPr lang="en-US" sz="2000" dirty="0" smtClean="0">
                <a:latin typeface="Arial Rounded MT Bold" panose="020F0704030504030204" pitchFamily="34" charset="0"/>
              </a:rPr>
              <a:t>1050-1300 A.D.</a:t>
            </a:r>
          </a:p>
          <a:p>
            <a:r>
              <a:rPr lang="en-US" sz="2000" dirty="0" smtClean="0">
                <a:latin typeface="Arial Rounded MT Bold" panose="020F0704030504030204" pitchFamily="34" charset="0"/>
              </a:rPr>
              <a:t>Near </a:t>
            </a:r>
            <a:r>
              <a:rPr lang="en-US" sz="2000" dirty="0" err="1" smtClean="0">
                <a:latin typeface="Arial Rounded MT Bold" panose="020F0704030504030204" pitchFamily="34" charset="0"/>
              </a:rPr>
              <a:t>mysore,south</a:t>
            </a:r>
            <a:r>
              <a:rPr lang="en-US" sz="2000" dirty="0" smtClean="0">
                <a:latin typeface="Arial Rounded MT Bold" panose="020F0704030504030204" pitchFamily="34" charset="0"/>
              </a:rPr>
              <a:t> Karnataka</a:t>
            </a:r>
          </a:p>
          <a:p>
            <a:r>
              <a:rPr lang="en-US" sz="2000" dirty="0" smtClean="0">
                <a:latin typeface="Arial Rounded MT Bold" panose="020F0704030504030204" pitchFamily="34" charset="0"/>
              </a:rPr>
              <a:t>Unique feature-star ground plan</a:t>
            </a:r>
          </a:p>
          <a:p>
            <a:r>
              <a:rPr lang="en-US" sz="2000" dirty="0" smtClean="0">
                <a:latin typeface="Arial Rounded MT Bold" panose="020F0704030504030204" pitchFamily="34" charset="0"/>
              </a:rPr>
              <a:t>Multiple shrines-deities-equal importance and power</a:t>
            </a:r>
          </a:p>
          <a:p>
            <a:r>
              <a:rPr lang="en-US" sz="2000" dirty="0" err="1" smtClean="0">
                <a:latin typeface="Arial Rounded MT Bold" panose="020F0704030504030204" pitchFamily="34" charset="0"/>
              </a:rPr>
              <a:t>Jagati</a:t>
            </a:r>
            <a:r>
              <a:rPr lang="en-US" sz="2000" dirty="0" smtClean="0">
                <a:latin typeface="Arial Rounded MT Bold" panose="020F0704030504030204" pitchFamily="34" charset="0"/>
              </a:rPr>
              <a:t>-upraised platform</a:t>
            </a:r>
          </a:p>
          <a:p>
            <a:r>
              <a:rPr lang="en-US" sz="2000" dirty="0" err="1" smtClean="0">
                <a:latin typeface="Arial Rounded MT Bold" panose="020F0704030504030204" pitchFamily="34" charset="0"/>
              </a:rPr>
              <a:t>Inticrate</a:t>
            </a:r>
            <a:r>
              <a:rPr lang="en-US" sz="2000" dirty="0" smtClean="0">
                <a:latin typeface="Arial Rounded MT Bold" panose="020F0704030504030204" pitchFamily="34" charset="0"/>
              </a:rPr>
              <a:t> carving on both sides of the walls as well in the </a:t>
            </a:r>
            <a:r>
              <a:rPr lang="en-US" sz="2000" dirty="0" err="1" smtClean="0">
                <a:latin typeface="Arial Rounded MT Bold" panose="020F0704030504030204" pitchFamily="34" charset="0"/>
              </a:rPr>
              <a:t>jewellary</a:t>
            </a:r>
            <a:r>
              <a:rPr lang="en-US" sz="2000" dirty="0" smtClean="0">
                <a:latin typeface="Arial Rounded MT Bold" panose="020F0704030504030204" pitchFamily="34" charset="0"/>
              </a:rPr>
              <a:t> of the gods.</a:t>
            </a:r>
          </a:p>
          <a:p>
            <a:r>
              <a:rPr lang="en-US" sz="2000" dirty="0" smtClean="0">
                <a:latin typeface="Arial Rounded MT Bold" panose="020F0704030504030204" pitchFamily="34" charset="0"/>
              </a:rPr>
              <a:t>Stone-</a:t>
            </a:r>
            <a:r>
              <a:rPr lang="en-US" sz="2000" dirty="0" err="1" smtClean="0">
                <a:latin typeface="Arial Rounded MT Bold" panose="020F0704030504030204" pitchFamily="34" charset="0"/>
              </a:rPr>
              <a:t>choristic</a:t>
            </a:r>
            <a:r>
              <a:rPr lang="en-US" sz="2000" dirty="0" smtClean="0">
                <a:latin typeface="Arial Rounded MT Bold" panose="020F0704030504030204" pitchFamily="34" charset="0"/>
              </a:rPr>
              <a:t> schist</a:t>
            </a:r>
          </a:p>
          <a:p>
            <a:r>
              <a:rPr lang="en-US" sz="2000" dirty="0" smtClean="0">
                <a:latin typeface="Arial Rounded MT Bold" panose="020F0704030504030204" pitchFamily="34" charset="0"/>
              </a:rPr>
              <a:t>Temple pillar looks like monolith</a:t>
            </a:r>
          </a:p>
          <a:p>
            <a:r>
              <a:rPr lang="en-US" sz="2000" dirty="0" smtClean="0">
                <a:latin typeface="Arial Rounded MT Bold" panose="020F0704030504030204" pitchFamily="34" charset="0"/>
              </a:rPr>
              <a:t>Temple walls-zigzag form</a:t>
            </a:r>
          </a:p>
          <a:p>
            <a:r>
              <a:rPr lang="en-US" sz="2000" dirty="0" smtClean="0">
                <a:latin typeface="Arial Rounded MT Bold" panose="020F0704030504030204" pitchFamily="34" charset="0"/>
              </a:rPr>
              <a:t>Ex-</a:t>
            </a:r>
            <a:r>
              <a:rPr lang="en-US" sz="2000" dirty="0" err="1" smtClean="0">
                <a:latin typeface="Arial Rounded MT Bold" panose="020F0704030504030204" pitchFamily="34" charset="0"/>
              </a:rPr>
              <a:t>chhenakeshava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temple,Belur</a:t>
            </a:r>
            <a:endParaRPr lang="en-US" sz="2000" dirty="0" smtClean="0">
              <a:latin typeface="Arial Rounded MT Bold" panose="020F0704030504030204" pitchFamily="34" charset="0"/>
            </a:endParaRPr>
          </a:p>
          <a:p>
            <a:r>
              <a:rPr lang="en-US" sz="2000" dirty="0" err="1" smtClean="0">
                <a:latin typeface="Arial Rounded MT Bold" panose="020F0704030504030204" pitchFamily="34" charset="0"/>
              </a:rPr>
              <a:t>Hoyasaleswara</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temple,helevied</a:t>
            </a:r>
            <a:endParaRPr lang="en-US" sz="2000" dirty="0" smtClean="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6206" y="261250"/>
            <a:ext cx="2814140" cy="27767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770" y="4291685"/>
            <a:ext cx="3548212" cy="2444324"/>
          </a:xfrm>
          <a:prstGeom prst="rect">
            <a:avLst/>
          </a:prstGeom>
        </p:spPr>
      </p:pic>
    </p:spTree>
    <p:extLst>
      <p:ext uri="{BB962C8B-B14F-4D97-AF65-F5344CB8AC3E}">
        <p14:creationId xmlns:p14="http://schemas.microsoft.com/office/powerpoint/2010/main" val="2184802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77588"/>
            <a:ext cx="8596668" cy="1320800"/>
          </a:xfrm>
        </p:spPr>
        <p:txBody>
          <a:bodyPr/>
          <a:lstStyle/>
          <a:p>
            <a:pPr algn="ctr"/>
            <a:r>
              <a:rPr lang="en-US" b="1" u="sng" dirty="0" smtClean="0">
                <a:latin typeface="Arial Rounded MT Bold" panose="020F0704030504030204" pitchFamily="34" charset="0"/>
              </a:rPr>
              <a:t>Pal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460311"/>
            <a:ext cx="8971633" cy="5117910"/>
          </a:xfrm>
        </p:spPr>
        <p:txBody>
          <a:bodyPr>
            <a:normAutofit fontScale="92500" lnSpcReduction="10000"/>
          </a:bodyPr>
          <a:lstStyle/>
          <a:p>
            <a:r>
              <a:rPr lang="en-US" sz="2400" dirty="0">
                <a:latin typeface="Arial Rounded MT Bold" panose="020F0704030504030204" pitchFamily="34" charset="0"/>
              </a:rPr>
              <a:t>Under </a:t>
            </a:r>
            <a:r>
              <a:rPr lang="en-US" sz="2400" dirty="0" err="1">
                <a:latin typeface="Arial Rounded MT Bold" panose="020F0704030504030204" pitchFamily="34" charset="0"/>
              </a:rPr>
              <a:t>pala</a:t>
            </a:r>
            <a:r>
              <a:rPr lang="en-US" sz="2400" dirty="0">
                <a:latin typeface="Arial Rounded MT Bold" panose="020F0704030504030204" pitchFamily="34" charset="0"/>
              </a:rPr>
              <a:t> and </a:t>
            </a:r>
            <a:r>
              <a:rPr lang="en-US" sz="2400" dirty="0" err="1">
                <a:latin typeface="Arial Rounded MT Bold" panose="020F0704030504030204" pitchFamily="34" charset="0"/>
              </a:rPr>
              <a:t>sena</a:t>
            </a:r>
            <a:r>
              <a:rPr lang="en-US" sz="2400" dirty="0">
                <a:latin typeface="Arial Rounded MT Bold" panose="020F0704030504030204" pitchFamily="34" charset="0"/>
              </a:rPr>
              <a:t> </a:t>
            </a:r>
            <a:r>
              <a:rPr lang="en-US" sz="2400" dirty="0" smtClean="0">
                <a:latin typeface="Arial Rounded MT Bold" panose="020F0704030504030204" pitchFamily="34" charset="0"/>
              </a:rPr>
              <a:t>rulers</a:t>
            </a:r>
          </a:p>
          <a:p>
            <a:r>
              <a:rPr lang="en-US" sz="2400" dirty="0" smtClean="0">
                <a:latin typeface="Arial Rounded MT Bold" panose="020F0704030504030204" pitchFamily="34" charset="0"/>
              </a:rPr>
              <a:t>Bengal and Bihar</a:t>
            </a:r>
          </a:p>
          <a:p>
            <a:r>
              <a:rPr lang="en-US" sz="2400" dirty="0" smtClean="0">
                <a:latin typeface="Arial Rounded MT Bold" panose="020F0704030504030204" pitchFamily="34" charset="0"/>
              </a:rPr>
              <a:t>10</a:t>
            </a:r>
            <a:r>
              <a:rPr lang="en-US" sz="2400" baseline="30000" dirty="0" smtClean="0">
                <a:latin typeface="Arial Rounded MT Bold" panose="020F0704030504030204" pitchFamily="34" charset="0"/>
              </a:rPr>
              <a:t>th</a:t>
            </a:r>
            <a:r>
              <a:rPr lang="en-US" sz="2400" dirty="0" smtClean="0">
                <a:latin typeface="Arial Rounded MT Bold" panose="020F0704030504030204" pitchFamily="34" charset="0"/>
              </a:rPr>
              <a:t>-12</a:t>
            </a:r>
            <a:r>
              <a:rPr lang="en-US" sz="2400" baseline="30000" dirty="0" smtClean="0">
                <a:latin typeface="Arial Rounded MT Bold" panose="020F0704030504030204" pitchFamily="34" charset="0"/>
              </a:rPr>
              <a:t>th</a:t>
            </a:r>
            <a:r>
              <a:rPr lang="en-US" sz="2400" dirty="0" smtClean="0">
                <a:latin typeface="Arial Rounded MT Bold" panose="020F0704030504030204" pitchFamily="34" charset="0"/>
              </a:rPr>
              <a:t> century around</a:t>
            </a:r>
          </a:p>
          <a:p>
            <a:r>
              <a:rPr lang="en-US" sz="2400" dirty="0" smtClean="0">
                <a:latin typeface="Arial Rounded MT Bold" panose="020F0704030504030204" pitchFamily="34" charset="0"/>
              </a:rPr>
              <a:t>Finely finished</a:t>
            </a:r>
          </a:p>
          <a:p>
            <a:r>
              <a:rPr lang="en-US" sz="2400" dirty="0" smtClean="0">
                <a:latin typeface="Arial Rounded MT Bold" panose="020F0704030504030204" pitchFamily="34" charset="0"/>
              </a:rPr>
              <a:t>Highly polished-stone sculpture looks like metal-found at </a:t>
            </a:r>
            <a:r>
              <a:rPr lang="en-US" sz="2400" dirty="0" err="1" smtClean="0">
                <a:latin typeface="Arial Rounded MT Bold" panose="020F0704030504030204" pitchFamily="34" charset="0"/>
              </a:rPr>
              <a:t>nalanda,rajgir</a:t>
            </a:r>
            <a:r>
              <a:rPr lang="en-US" sz="2400" dirty="0" smtClean="0">
                <a:latin typeface="Arial Rounded MT Bold" panose="020F0704030504030204" pitchFamily="34" charset="0"/>
              </a:rPr>
              <a:t> and Bodhgaya-</a:t>
            </a:r>
            <a:r>
              <a:rPr lang="en-US" sz="2400" dirty="0" err="1" smtClean="0">
                <a:latin typeface="Arial Rounded MT Bold" panose="020F0704030504030204" pitchFamily="34" charset="0"/>
              </a:rPr>
              <a:t>nalanda</a:t>
            </a:r>
            <a:r>
              <a:rPr lang="en-US" sz="2400" dirty="0" smtClean="0">
                <a:latin typeface="Arial Rounded MT Bold" panose="020F0704030504030204" pitchFamily="34" charset="0"/>
              </a:rPr>
              <a:t> art is divided in three stages</a:t>
            </a:r>
          </a:p>
          <a:p>
            <a:pPr>
              <a:buFont typeface="+mj-lt"/>
              <a:buAutoNum type="arabicPeriod"/>
            </a:pPr>
            <a:r>
              <a:rPr lang="en-US" sz="2400" dirty="0" smtClean="0">
                <a:latin typeface="Arial Rounded MT Bold" panose="020F0704030504030204" pitchFamily="34" charset="0"/>
              </a:rPr>
              <a:t>Mahayana phase of Buddha and bodhisattva images</a:t>
            </a:r>
          </a:p>
          <a:p>
            <a:pPr>
              <a:buFont typeface="+mj-lt"/>
              <a:buAutoNum type="arabicPeriod"/>
            </a:pPr>
            <a:r>
              <a:rPr lang="en-US" sz="2400" dirty="0" err="1" smtClean="0">
                <a:latin typeface="Arial Rounded MT Bold" panose="020F0704030504030204" pitchFamily="34" charset="0"/>
              </a:rPr>
              <a:t>Sahajyana</a:t>
            </a:r>
            <a:r>
              <a:rPr lang="en-US" sz="2400" dirty="0" smtClean="0">
                <a:latin typeface="Arial Rounded MT Bold" panose="020F0704030504030204" pitchFamily="34" charset="0"/>
              </a:rPr>
              <a:t> images</a:t>
            </a:r>
          </a:p>
          <a:p>
            <a:pPr>
              <a:buFont typeface="+mj-lt"/>
              <a:buAutoNum type="arabicPeriod"/>
            </a:pPr>
            <a:r>
              <a:rPr lang="en-US" sz="2400" dirty="0" err="1" smtClean="0">
                <a:latin typeface="Arial Rounded MT Bold" panose="020F0704030504030204" pitchFamily="34" charset="0"/>
              </a:rPr>
              <a:t>Kalchakra</a:t>
            </a:r>
            <a:r>
              <a:rPr lang="en-US" sz="2400" dirty="0" smtClean="0">
                <a:latin typeface="Arial Rounded MT Bold" panose="020F0704030504030204" pitchFamily="34" charset="0"/>
              </a:rPr>
              <a:t>/</a:t>
            </a:r>
            <a:r>
              <a:rPr lang="en-US" sz="2400" dirty="0" err="1" smtClean="0">
                <a:latin typeface="Arial Rounded MT Bold" panose="020F0704030504030204" pitchFamily="34" charset="0"/>
              </a:rPr>
              <a:t>kapalika</a:t>
            </a:r>
            <a:r>
              <a:rPr lang="en-US" sz="2400" dirty="0" smtClean="0">
                <a:latin typeface="Arial Rounded MT Bold" panose="020F0704030504030204" pitchFamily="34" charset="0"/>
              </a:rPr>
              <a:t> system</a:t>
            </a:r>
          </a:p>
          <a:p>
            <a:r>
              <a:rPr lang="en-US" sz="2400" dirty="0" smtClean="0">
                <a:latin typeface="Arial Rounded MT Bold" panose="020F0704030504030204" pitchFamily="34" charset="0"/>
              </a:rPr>
              <a:t>Both Buddhist and </a:t>
            </a:r>
            <a:r>
              <a:rPr lang="en-US" sz="2400" dirty="0" err="1" smtClean="0">
                <a:latin typeface="Arial Rounded MT Bold" panose="020F0704030504030204" pitchFamily="34" charset="0"/>
              </a:rPr>
              <a:t>hinduist</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Figures are much decorated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307" y="880281"/>
            <a:ext cx="1974944" cy="3385618"/>
          </a:xfrm>
          <a:prstGeom prst="rect">
            <a:avLst/>
          </a:prstGeom>
        </p:spPr>
      </p:pic>
    </p:spTree>
    <p:extLst>
      <p:ext uri="{BB962C8B-B14F-4D97-AF65-F5344CB8AC3E}">
        <p14:creationId xmlns:p14="http://schemas.microsoft.com/office/powerpoint/2010/main" val="2241398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Rashtrakuta</a:t>
            </a:r>
            <a:r>
              <a:rPr lang="en-US" b="1" u="sng" dirty="0" smtClean="0">
                <a:latin typeface="Arial Rounded MT Bold" panose="020F0704030504030204" pitchFamily="34" charset="0"/>
              </a:rPr>
              <a:t>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3200" dirty="0" smtClean="0">
                <a:latin typeface="Arial Rounded MT Bold" panose="020F0704030504030204" pitchFamily="34" charset="0"/>
              </a:rPr>
              <a:t>8</a:t>
            </a:r>
            <a:r>
              <a:rPr lang="en-US" sz="3200" baseline="30000" dirty="0" smtClean="0">
                <a:latin typeface="Arial Rounded MT Bold" panose="020F0704030504030204" pitchFamily="34" charset="0"/>
              </a:rPr>
              <a:t>th</a:t>
            </a:r>
            <a:r>
              <a:rPr lang="en-US" sz="3200" dirty="0" smtClean="0">
                <a:latin typeface="Arial Rounded MT Bold" panose="020F0704030504030204" pitchFamily="34" charset="0"/>
              </a:rPr>
              <a:t> century</a:t>
            </a:r>
          </a:p>
          <a:p>
            <a:r>
              <a:rPr lang="en-US" sz="3200" dirty="0" smtClean="0">
                <a:latin typeface="Arial Rounded MT Bold" panose="020F0704030504030204" pitchFamily="34" charset="0"/>
              </a:rPr>
              <a:t>Successors of </a:t>
            </a:r>
            <a:r>
              <a:rPr lang="en-US" sz="3200" dirty="0" err="1" smtClean="0">
                <a:latin typeface="Arial Rounded MT Bold" panose="020F0704030504030204" pitchFamily="34" charset="0"/>
              </a:rPr>
              <a:t>chalukya</a:t>
            </a:r>
            <a:endParaRPr lang="en-US" sz="3200" dirty="0" smtClean="0">
              <a:latin typeface="Arial Rounded MT Bold" panose="020F0704030504030204" pitchFamily="34" charset="0"/>
            </a:endParaRPr>
          </a:p>
          <a:p>
            <a:r>
              <a:rPr lang="en-US" sz="3200" dirty="0" smtClean="0">
                <a:latin typeface="Arial Rounded MT Bold" panose="020F0704030504030204" pitchFamily="34" charset="0"/>
              </a:rPr>
              <a:t>Kailash temple at </a:t>
            </a:r>
            <a:r>
              <a:rPr lang="en-US" sz="3200" dirty="0" err="1" smtClean="0">
                <a:latin typeface="Arial Rounded MT Bold" panose="020F0704030504030204" pitchFamily="34" charset="0"/>
              </a:rPr>
              <a:t>Ellora</a:t>
            </a:r>
            <a:r>
              <a:rPr lang="en-US" sz="3200" dirty="0" smtClean="0">
                <a:latin typeface="Arial Rounded MT Bold" panose="020F0704030504030204" pitchFamily="34" charset="0"/>
              </a:rPr>
              <a:t> caves by Krishna-2</a:t>
            </a:r>
          </a:p>
          <a:p>
            <a:r>
              <a:rPr lang="en-US" sz="3200" dirty="0" smtClean="0">
                <a:latin typeface="Arial Rounded MT Bold" panose="020F0704030504030204" pitchFamily="34" charset="0"/>
              </a:rPr>
              <a:t>Trimurti at elephant caves</a:t>
            </a:r>
          </a:p>
          <a:p>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60372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6807"/>
            <a:ext cx="8596668" cy="1320800"/>
          </a:xfrm>
        </p:spPr>
        <p:txBody>
          <a:bodyPr/>
          <a:lstStyle/>
          <a:p>
            <a:pPr algn="ctr"/>
            <a:r>
              <a:rPr lang="en-US" b="1" u="sng" dirty="0" smtClean="0">
                <a:latin typeface="Algerian" panose="04020705040A02060702" pitchFamily="82" charset="0"/>
              </a:rPr>
              <a:t>Sculpture of Gupta age</a:t>
            </a:r>
            <a:endParaRPr lang="en-US" b="1" u="sng" dirty="0">
              <a:latin typeface="Algerian" panose="04020705040A02060702" pitchFamily="82" charset="0"/>
            </a:endParaRPr>
          </a:p>
        </p:txBody>
      </p:sp>
      <p:sp>
        <p:nvSpPr>
          <p:cNvPr id="3" name="Content Placeholder 2"/>
          <p:cNvSpPr>
            <a:spLocks noGrp="1"/>
          </p:cNvSpPr>
          <p:nvPr>
            <p:ph idx="1"/>
          </p:nvPr>
        </p:nvSpPr>
        <p:spPr>
          <a:xfrm>
            <a:off x="677334" y="996288"/>
            <a:ext cx="9067167" cy="5732058"/>
          </a:xfrm>
        </p:spPr>
        <p:txBody>
          <a:bodyPr>
            <a:noAutofit/>
          </a:bodyPr>
          <a:lstStyle/>
          <a:p>
            <a:r>
              <a:rPr lang="en-US" sz="2000" dirty="0" smtClean="0">
                <a:latin typeface="Arial Rounded MT Bold" panose="020F0704030504030204" pitchFamily="34" charset="0"/>
              </a:rPr>
              <a:t>New school was added-</a:t>
            </a:r>
            <a:r>
              <a:rPr lang="en-US" sz="2000" dirty="0" err="1" smtClean="0">
                <a:latin typeface="Arial Rounded MT Bold" panose="020F0704030504030204" pitchFamily="34" charset="0"/>
              </a:rPr>
              <a:t>Sarnath</a:t>
            </a:r>
            <a:r>
              <a:rPr lang="en-US" sz="2000" dirty="0" smtClean="0">
                <a:latin typeface="Arial Rounded MT Bold" panose="020F0704030504030204" pitchFamily="34" charset="0"/>
              </a:rPr>
              <a:t> school of sculpture</a:t>
            </a:r>
          </a:p>
          <a:p>
            <a:r>
              <a:rPr lang="en-US" sz="2000" dirty="0" smtClean="0">
                <a:latin typeface="Arial Rounded MT Bold" panose="020F0704030504030204" pitchFamily="34" charset="0"/>
              </a:rPr>
              <a:t>A perfect balance between sensuousness of the </a:t>
            </a:r>
            <a:r>
              <a:rPr lang="en-US" sz="2000" dirty="0" err="1" smtClean="0">
                <a:latin typeface="Arial Rounded MT Bold" panose="020F0704030504030204" pitchFamily="34" charset="0"/>
              </a:rPr>
              <a:t>kushan</a:t>
            </a:r>
            <a:r>
              <a:rPr lang="en-US" sz="2000" dirty="0" smtClean="0">
                <a:latin typeface="Arial Rounded MT Bold" panose="020F0704030504030204" pitchFamily="34" charset="0"/>
              </a:rPr>
              <a:t> figures and symbolic abstraction of the early medieval ones.</a:t>
            </a:r>
          </a:p>
          <a:p>
            <a:r>
              <a:rPr lang="en-US" sz="2000" dirty="0" smtClean="0">
                <a:latin typeface="Arial Rounded MT Bold" panose="020F0704030504030204" pitchFamily="34" charset="0"/>
              </a:rPr>
              <a:t>Representation of HARI-HARA-from MP.</a:t>
            </a:r>
          </a:p>
          <a:p>
            <a:r>
              <a:rPr lang="en-US" sz="2000" dirty="0" smtClean="0">
                <a:latin typeface="Arial Rounded MT Bold" panose="020F0704030504030204" pitchFamily="34" charset="0"/>
              </a:rPr>
              <a:t>Cream </a:t>
            </a:r>
            <a:r>
              <a:rPr lang="en-US" sz="2000" dirty="0" err="1" smtClean="0">
                <a:latin typeface="Arial Rounded MT Bold" panose="020F0704030504030204" pitchFamily="34" charset="0"/>
              </a:rPr>
              <a:t>coloured</a:t>
            </a:r>
            <a:r>
              <a:rPr lang="en-US" sz="2000" dirty="0" smtClean="0">
                <a:latin typeface="Arial Rounded MT Bold" panose="020F0704030504030204" pitchFamily="34" charset="0"/>
              </a:rPr>
              <a:t> sandstone</a:t>
            </a:r>
          </a:p>
          <a:p>
            <a:r>
              <a:rPr lang="en-US" sz="2000" dirty="0" err="1" smtClean="0">
                <a:latin typeface="Arial Rounded MT Bold" panose="020F0704030504030204" pitchFamily="34" charset="0"/>
              </a:rPr>
              <a:t>Nackedness</a:t>
            </a:r>
            <a:r>
              <a:rPr lang="en-US" sz="2000" dirty="0" smtClean="0">
                <a:latin typeface="Arial Rounded MT Bold" panose="020F0704030504030204" pitchFamily="34" charset="0"/>
              </a:rPr>
              <a:t> was lacking-more dresses on Buddha</a:t>
            </a:r>
          </a:p>
          <a:p>
            <a:r>
              <a:rPr lang="en-US" sz="2000" dirty="0" smtClean="0">
                <a:latin typeface="Arial Rounded MT Bold" panose="020F0704030504030204" pitchFamily="34" charset="0"/>
              </a:rPr>
              <a:t>The aura is more decorated</a:t>
            </a:r>
          </a:p>
          <a:p>
            <a:r>
              <a:rPr lang="en-US" sz="2000" dirty="0" smtClean="0">
                <a:latin typeface="Arial Rounded MT Bold" panose="020F0704030504030204" pitchFamily="34" charset="0"/>
              </a:rPr>
              <a:t>Gupta image of Buddha-smile on face-suggesting the ultimate harmony achieved by him.</a:t>
            </a:r>
          </a:p>
          <a:p>
            <a:r>
              <a:rPr lang="en-US" sz="2000" dirty="0" smtClean="0">
                <a:latin typeface="Arial Rounded MT Bold" panose="020F0704030504030204" pitchFamily="34" charset="0"/>
              </a:rPr>
              <a:t>Every aspect of image-according to prescribed canons of beauty and meaning.</a:t>
            </a:r>
          </a:p>
          <a:p>
            <a:r>
              <a:rPr lang="en-US" sz="2000" dirty="0" smtClean="0">
                <a:latin typeface="Arial Rounded MT Bold" panose="020F0704030504030204" pitchFamily="34" charset="0"/>
              </a:rPr>
              <a:t>The four Buddha image at </a:t>
            </a:r>
            <a:r>
              <a:rPr lang="en-US" sz="2000" dirty="0" err="1" smtClean="0">
                <a:latin typeface="Arial Rounded MT Bold" panose="020F0704030504030204" pitchFamily="34" charset="0"/>
              </a:rPr>
              <a:t>sanchi</a:t>
            </a:r>
            <a:r>
              <a:rPr lang="en-US" sz="2000" dirty="0" smtClean="0">
                <a:latin typeface="Arial Rounded MT Bold" panose="020F0704030504030204" pitchFamily="34" charset="0"/>
              </a:rPr>
              <a:t> entrance</a:t>
            </a:r>
          </a:p>
          <a:p>
            <a:r>
              <a:rPr lang="en-US" sz="2000" dirty="0" smtClean="0">
                <a:latin typeface="Arial Rounded MT Bold" panose="020F0704030504030204" pitchFamily="34" charset="0"/>
              </a:rPr>
              <a:t>Both standing and seated Buddha evolved.</a:t>
            </a:r>
          </a:p>
          <a:p>
            <a:r>
              <a:rPr lang="en-US" sz="2000" dirty="0" smtClean="0">
                <a:latin typeface="Arial Rounded MT Bold" panose="020F0704030504030204" pitchFamily="34" charset="0"/>
              </a:rPr>
              <a:t>Very few stupa</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048" y="354843"/>
            <a:ext cx="1437564" cy="2981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1158" y="3753136"/>
            <a:ext cx="2039343" cy="2674036"/>
          </a:xfrm>
          <a:prstGeom prst="rect">
            <a:avLst/>
          </a:prstGeom>
        </p:spPr>
      </p:pic>
    </p:spTree>
    <p:extLst>
      <p:ext uri="{BB962C8B-B14F-4D97-AF65-F5344CB8AC3E}">
        <p14:creationId xmlns:p14="http://schemas.microsoft.com/office/powerpoint/2010/main" val="628251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Chola</a:t>
            </a:r>
            <a:r>
              <a:rPr lang="en-US" b="1" u="sng" dirty="0" smtClean="0">
                <a:latin typeface="Arial Rounded MT Bold" panose="020F0704030504030204" pitchFamily="34" charset="0"/>
              </a:rPr>
              <a:t> sculpture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00164" y="1828801"/>
            <a:ext cx="9176350" cy="5254387"/>
          </a:xfrm>
        </p:spPr>
        <p:txBody>
          <a:bodyPr>
            <a:normAutofit/>
          </a:bodyPr>
          <a:lstStyle/>
          <a:p>
            <a:r>
              <a:rPr lang="en-US" sz="2800" dirty="0" err="1" smtClean="0">
                <a:latin typeface="Arial Rounded MT Bold" panose="020F0704030504030204" pitchFamily="34" charset="0"/>
              </a:rPr>
              <a:t>Natraja</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Dedicated to lord </a:t>
            </a:r>
            <a:r>
              <a:rPr lang="en-US" sz="2800" dirty="0" err="1" smtClean="0">
                <a:latin typeface="Arial Rounded MT Bold" panose="020F0704030504030204" pitchFamily="34" charset="0"/>
              </a:rPr>
              <a:t>shiva</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Mainly bronze sculpture</a:t>
            </a:r>
          </a:p>
          <a:p>
            <a:r>
              <a:rPr lang="en-US" sz="2800" dirty="0" smtClean="0">
                <a:latin typeface="Arial Rounded MT Bold" panose="020F0704030504030204" pitchFamily="34" charset="0"/>
              </a:rPr>
              <a:t>Upper right hand-</a:t>
            </a:r>
            <a:r>
              <a:rPr lang="en-US" sz="2800" dirty="0" err="1" smtClean="0">
                <a:latin typeface="Arial Rounded MT Bold" panose="020F0704030504030204" pitchFamily="34" charset="0"/>
              </a:rPr>
              <a:t>damru</a:t>
            </a:r>
            <a:r>
              <a:rPr lang="en-US" sz="2800" dirty="0" smtClean="0">
                <a:latin typeface="Arial Rounded MT Bold" panose="020F0704030504030204" pitchFamily="34" charset="0"/>
              </a:rPr>
              <a:t>-</a:t>
            </a:r>
          </a:p>
          <a:p>
            <a:r>
              <a:rPr lang="en-US" sz="2800" dirty="0" smtClean="0">
                <a:latin typeface="Arial Rounded MT Bold" panose="020F0704030504030204" pitchFamily="34" charset="0"/>
              </a:rPr>
              <a:t>Represents a great sound from which all creations springs.</a:t>
            </a:r>
          </a:p>
          <a:p>
            <a:r>
              <a:rPr lang="en-US" sz="2800" dirty="0" smtClean="0">
                <a:latin typeface="Arial Rounded MT Bold" panose="020F0704030504030204" pitchFamily="34" charset="0"/>
              </a:rPr>
              <a:t>Upper left hand-eternal fire</a:t>
            </a:r>
          </a:p>
          <a:p>
            <a:r>
              <a:rPr lang="en-US" sz="2800" dirty="0" smtClean="0">
                <a:latin typeface="Arial Rounded MT Bold" panose="020F0704030504030204" pitchFamily="34" charset="0"/>
              </a:rPr>
              <a:t>Destruction feature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529" y="109182"/>
            <a:ext cx="3174668" cy="4026090"/>
          </a:xfrm>
          <a:prstGeom prst="rect">
            <a:avLst/>
          </a:prstGeom>
        </p:spPr>
      </p:pic>
    </p:spTree>
    <p:extLst>
      <p:ext uri="{BB962C8B-B14F-4D97-AF65-F5344CB8AC3E}">
        <p14:creationId xmlns:p14="http://schemas.microsoft.com/office/powerpoint/2010/main" val="39877740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379" y="191069"/>
            <a:ext cx="8446581" cy="6568137"/>
          </a:xfrm>
        </p:spPr>
      </p:pic>
    </p:spTree>
    <p:extLst>
      <p:ext uri="{BB962C8B-B14F-4D97-AF65-F5344CB8AC3E}">
        <p14:creationId xmlns:p14="http://schemas.microsoft.com/office/powerpoint/2010/main" val="1653044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751" y="1378424"/>
            <a:ext cx="8537023" cy="5741111"/>
          </a:xfrm>
        </p:spPr>
        <p:txBody>
          <a:bodyPr/>
          <a:lstStyle/>
          <a:p>
            <a:r>
              <a:rPr lang="en-US" sz="2800" dirty="0">
                <a:latin typeface="Arial Rounded MT Bold" panose="020F0704030504030204" pitchFamily="34" charset="0"/>
              </a:rPr>
              <a:t>Lower right hand-gesture of benediction</a:t>
            </a:r>
          </a:p>
          <a:p>
            <a:r>
              <a:rPr lang="en-US" sz="2800" dirty="0">
                <a:latin typeface="Arial Rounded MT Bold" panose="020F0704030504030204" pitchFamily="34" charset="0"/>
              </a:rPr>
              <a:t>Lower left hand-moksha path</a:t>
            </a:r>
          </a:p>
          <a:p>
            <a:r>
              <a:rPr lang="en-US" sz="2800" dirty="0">
                <a:latin typeface="Arial Rounded MT Bold" panose="020F0704030504030204" pitchFamily="34" charset="0"/>
              </a:rPr>
              <a:t>Standing on </a:t>
            </a:r>
            <a:r>
              <a:rPr lang="en-US" sz="2800" dirty="0" err="1">
                <a:latin typeface="Arial Rounded MT Bold" panose="020F0704030504030204" pitchFamily="34" charset="0"/>
              </a:rPr>
              <a:t>dwarg-indivisual</a:t>
            </a:r>
            <a:r>
              <a:rPr lang="en-US" sz="2800" dirty="0">
                <a:latin typeface="Arial Rounded MT Bold" panose="020F0704030504030204" pitchFamily="34" charset="0"/>
              </a:rPr>
              <a:t> ego</a:t>
            </a:r>
          </a:p>
          <a:p>
            <a:r>
              <a:rPr lang="en-US" sz="2800" dirty="0" err="1">
                <a:latin typeface="Arial Rounded MT Bold" panose="020F0704030504030204" pitchFamily="34" charset="0"/>
              </a:rPr>
              <a:t>Mettler</a:t>
            </a:r>
            <a:r>
              <a:rPr lang="en-US" sz="2800" dirty="0">
                <a:latin typeface="Arial Rounded MT Bold" panose="020F0704030504030204" pitchFamily="34" charset="0"/>
              </a:rPr>
              <a:t> lock-ganga river</a:t>
            </a:r>
          </a:p>
          <a:p>
            <a:r>
              <a:rPr lang="en-US" sz="2800" dirty="0" smtClean="0">
                <a:latin typeface="Arial Rounded MT Bold" panose="020F0704030504030204" pitchFamily="34" charset="0"/>
              </a:rPr>
              <a:t>Crescent moon-shine its all glory</a:t>
            </a:r>
          </a:p>
          <a:p>
            <a:r>
              <a:rPr lang="en-US" sz="2800" dirty="0" smtClean="0">
                <a:latin typeface="Arial Rounded MT Bold" panose="020F0704030504030204" pitchFamily="34" charset="0"/>
              </a:rPr>
              <a:t>Small earing in one </a:t>
            </a:r>
            <a:r>
              <a:rPr lang="en-US" sz="2800" dirty="0" err="1" smtClean="0">
                <a:latin typeface="Arial Rounded MT Bold" panose="020F0704030504030204" pitchFamily="34" charset="0"/>
              </a:rPr>
              <a:t>ear,big</a:t>
            </a:r>
            <a:r>
              <a:rPr lang="en-US" sz="2800" dirty="0" smtClean="0">
                <a:latin typeface="Arial Rounded MT Bold" panose="020F0704030504030204" pitchFamily="34" charset="0"/>
              </a:rPr>
              <a:t> earing in the other-</a:t>
            </a:r>
            <a:r>
              <a:rPr lang="en-US" sz="2800" dirty="0" err="1" smtClean="0">
                <a:latin typeface="Arial Rounded MT Bold" panose="020F0704030504030204" pitchFamily="34" charset="0"/>
              </a:rPr>
              <a:t>ardhnarishwar</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Snake-represents </a:t>
            </a:r>
            <a:r>
              <a:rPr lang="en-US" sz="2800" dirty="0" err="1" smtClean="0">
                <a:latin typeface="Arial Rounded MT Bold" panose="020F0704030504030204" pitchFamily="34" charset="0"/>
              </a:rPr>
              <a:t>kundalini</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Circle-unending cycles of life</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47865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2.Performing Arts</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77286" y="323849"/>
            <a:ext cx="2781301" cy="3205164"/>
          </a:xfrm>
          <a:prstGeom prst="rect">
            <a:avLst/>
          </a:prstGeom>
        </p:spPr>
      </p:pic>
    </p:spTree>
    <p:extLst>
      <p:ext uri="{BB962C8B-B14F-4D97-AF65-F5344CB8AC3E}">
        <p14:creationId xmlns:p14="http://schemas.microsoft.com/office/powerpoint/2010/main" val="1641929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019" y="0"/>
            <a:ext cx="8596668" cy="1320800"/>
          </a:xfrm>
        </p:spPr>
        <p:txBody>
          <a:bodyPr/>
          <a:lstStyle/>
          <a:p>
            <a:pPr algn="ctr"/>
            <a:r>
              <a:rPr lang="en-US" b="1" u="sng" dirty="0" smtClean="0">
                <a:latin typeface="Arial Rounded MT Bold" panose="020F0704030504030204" pitchFamily="34" charset="0"/>
              </a:rPr>
              <a:t>Medieval Architecture </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320801"/>
            <a:ext cx="8671382" cy="4720562"/>
          </a:xfrm>
        </p:spPr>
        <p:txBody>
          <a:bodyPr>
            <a:normAutofit fontScale="92500" lnSpcReduction="10000"/>
          </a:bodyPr>
          <a:lstStyle/>
          <a:p>
            <a:r>
              <a:rPr lang="en-US" sz="2400" dirty="0" smtClean="0">
                <a:latin typeface="Arial Rounded MT Bold" panose="020F0704030504030204" pitchFamily="34" charset="0"/>
              </a:rPr>
              <a:t>Also known as Indo-Islamic Architecture</a:t>
            </a:r>
          </a:p>
          <a:p>
            <a:r>
              <a:rPr lang="en-US" sz="2400" b="1" dirty="0">
                <a:latin typeface="Arial Rounded MT Bold" panose="020F0704030504030204" pitchFamily="34" charset="0"/>
              </a:rPr>
              <a:t>Indo-Islamic architecture</a:t>
            </a:r>
            <a:r>
              <a:rPr lang="en-US" sz="2400" dirty="0">
                <a:latin typeface="Arial Rounded MT Bold" panose="020F0704030504030204" pitchFamily="34" charset="0"/>
              </a:rPr>
              <a:t> encompasses a wide range of styles from various backgrounds that helped shape the architecture of </a:t>
            </a:r>
            <a:r>
              <a:rPr lang="en-US" sz="2400" dirty="0" smtClean="0">
                <a:latin typeface="Arial Rounded MT Bold" panose="020F0704030504030204" pitchFamily="34" charset="0"/>
              </a:rPr>
              <a:t>the Indian </a:t>
            </a:r>
            <a:r>
              <a:rPr lang="en-US" sz="2400" dirty="0">
                <a:latin typeface="Arial Rounded MT Bold" panose="020F0704030504030204" pitchFamily="34" charset="0"/>
              </a:rPr>
              <a:t>subcontinent from the advent of Islam in the Indian </a:t>
            </a:r>
            <a:r>
              <a:rPr lang="en-US" sz="2400" dirty="0" smtClean="0">
                <a:latin typeface="Arial Rounded MT Bold" panose="020F0704030504030204" pitchFamily="34" charset="0"/>
              </a:rPr>
              <a:t>subcontinent</a:t>
            </a:r>
            <a:r>
              <a:rPr lang="en-US" sz="2400" dirty="0">
                <a:latin typeface="Arial Rounded MT Bold" panose="020F0704030504030204" pitchFamily="34" charset="0"/>
              </a:rPr>
              <a:t> </a:t>
            </a:r>
            <a:r>
              <a:rPr lang="en-US" sz="2400" dirty="0" smtClean="0">
                <a:latin typeface="Arial Rounded MT Bold" panose="020F0704030504030204" pitchFamily="34" charset="0"/>
              </a:rPr>
              <a:t>around </a:t>
            </a:r>
            <a:r>
              <a:rPr lang="en-US" sz="2400" dirty="0">
                <a:latin typeface="Arial Rounded MT Bold" panose="020F0704030504030204" pitchFamily="34" charset="0"/>
              </a:rPr>
              <a:t>the 7th century. It has left influences on </a:t>
            </a:r>
            <a:r>
              <a:rPr lang="en-US" sz="2400" dirty="0" smtClean="0">
                <a:latin typeface="Arial Rounded MT Bold" panose="020F0704030504030204" pitchFamily="34" charset="0"/>
              </a:rPr>
              <a:t>modern </a:t>
            </a:r>
            <a:r>
              <a:rPr lang="en-US" sz="2400" dirty="0" smtClean="0">
                <a:latin typeface="Arial Rounded MT Bold" panose="020F0704030504030204" pitchFamily="34" charset="0"/>
                <a:hlinkClick r:id="rId2" tooltip="Indian architecture"/>
              </a:rPr>
              <a:t>Indian</a:t>
            </a:r>
            <a:r>
              <a:rPr lang="en-US" sz="2400" dirty="0">
                <a:latin typeface="Arial Rounded MT Bold" panose="020F0704030504030204" pitchFamily="34" charset="0"/>
              </a:rPr>
              <a:t>, </a:t>
            </a:r>
            <a:r>
              <a:rPr lang="en-US" sz="2400" dirty="0">
                <a:latin typeface="Arial Rounded MT Bold" panose="020F0704030504030204" pitchFamily="34" charset="0"/>
                <a:hlinkClick r:id="rId3" tooltip="Pakistani architecture"/>
              </a:rPr>
              <a:t>Pakistani</a:t>
            </a:r>
            <a:r>
              <a:rPr lang="en-US" sz="2400" dirty="0">
                <a:latin typeface="Arial Rounded MT Bold" panose="020F0704030504030204" pitchFamily="34" charset="0"/>
              </a:rPr>
              <a:t> and </a:t>
            </a:r>
            <a:r>
              <a:rPr lang="en-US" sz="2400" dirty="0">
                <a:latin typeface="Arial Rounded MT Bold" panose="020F0704030504030204" pitchFamily="34" charset="0"/>
                <a:hlinkClick r:id="rId4" tooltip="Architecture of Bangladesh"/>
              </a:rPr>
              <a:t>Bangladeshi architecture</a:t>
            </a:r>
            <a:r>
              <a:rPr lang="en-US" sz="2400" dirty="0">
                <a:latin typeface="Arial Rounded MT Bold" panose="020F0704030504030204" pitchFamily="34" charset="0"/>
              </a:rPr>
              <a:t>. Both secular and religious buildings are influenced by Indo-Islamic architecture which exhibit </a:t>
            </a:r>
            <a:r>
              <a:rPr lang="en-US" sz="2400" dirty="0">
                <a:latin typeface="Arial Rounded MT Bold" panose="020F0704030504030204" pitchFamily="34" charset="0"/>
                <a:hlinkClick r:id="rId5" tooltip="Architecture of India"/>
              </a:rPr>
              <a:t>Indian</a:t>
            </a:r>
            <a:r>
              <a:rPr lang="en-US" sz="2400" dirty="0">
                <a:latin typeface="Arial Rounded MT Bold" panose="020F0704030504030204" pitchFamily="34" charset="0"/>
              </a:rPr>
              <a:t>, </a:t>
            </a:r>
            <a:r>
              <a:rPr lang="en-US" sz="2400" dirty="0">
                <a:latin typeface="Arial Rounded MT Bold" panose="020F0704030504030204" pitchFamily="34" charset="0"/>
                <a:hlinkClick r:id="rId6" tooltip="Islamic architecture"/>
              </a:rPr>
              <a:t>Islamic</a:t>
            </a:r>
            <a:r>
              <a:rPr lang="en-US" sz="2400" dirty="0">
                <a:latin typeface="Arial Rounded MT Bold" panose="020F0704030504030204" pitchFamily="34" charset="0"/>
              </a:rPr>
              <a:t>, </a:t>
            </a:r>
            <a:r>
              <a:rPr lang="en-US" sz="2400" dirty="0">
                <a:latin typeface="Arial Rounded MT Bold" panose="020F0704030504030204" pitchFamily="34" charset="0"/>
                <a:hlinkClick r:id="rId7" tooltip="Iranian Architecture"/>
              </a:rPr>
              <a:t>Persian</a:t>
            </a:r>
            <a:r>
              <a:rPr lang="en-US" sz="2400" dirty="0">
                <a:latin typeface="Arial Rounded MT Bold" panose="020F0704030504030204" pitchFamily="34" charset="0"/>
              </a:rPr>
              <a:t>, Central Asian, Arabic and </a:t>
            </a:r>
            <a:r>
              <a:rPr lang="en-US" sz="2400" dirty="0">
                <a:latin typeface="Arial Rounded MT Bold" panose="020F0704030504030204" pitchFamily="34" charset="0"/>
                <a:hlinkClick r:id="rId8" tooltip="Ottoman architecture"/>
              </a:rPr>
              <a:t>Ottoman Turkish</a:t>
            </a:r>
            <a:r>
              <a:rPr lang="en-US" sz="2400" dirty="0">
                <a:latin typeface="Arial Rounded MT Bold" panose="020F0704030504030204" pitchFamily="34" charset="0"/>
              </a:rPr>
              <a:t> influences, many of which themselves were influenced by Indian architecture through the spread of Indian culture before the advent of Islam.</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Replaced the </a:t>
            </a:r>
            <a:r>
              <a:rPr lang="en-US" sz="2400" dirty="0" err="1" smtClean="0">
                <a:latin typeface="Arial Rounded MT Bold" panose="020F0704030504030204" pitchFamily="34" charset="0"/>
              </a:rPr>
              <a:t>indian</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trabiate</a:t>
            </a:r>
            <a:r>
              <a:rPr lang="en-US" sz="2400" dirty="0" smtClean="0">
                <a:latin typeface="Arial Rounded MT Bold" panose="020F0704030504030204" pitchFamily="34" charset="0"/>
              </a:rPr>
              <a:t> style with arcuate style</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9334" y="272955"/>
            <a:ext cx="2917991" cy="2442949"/>
          </a:xfrm>
          <a:prstGeom prst="rect">
            <a:avLst/>
          </a:prstGeom>
        </p:spPr>
      </p:pic>
    </p:spTree>
    <p:extLst>
      <p:ext uri="{BB962C8B-B14F-4D97-AF65-F5344CB8AC3E}">
        <p14:creationId xmlns:p14="http://schemas.microsoft.com/office/powerpoint/2010/main" val="20315741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05219"/>
            <a:ext cx="8603144" cy="5236144"/>
          </a:xfrm>
        </p:spPr>
        <p:txBody>
          <a:bodyPr>
            <a:normAutofit/>
          </a:bodyPr>
          <a:lstStyle/>
          <a:p>
            <a:r>
              <a:rPr lang="en-US" sz="2400" dirty="0" smtClean="0">
                <a:latin typeface="Arial Rounded MT Bold" panose="020F0704030504030204" pitchFamily="34" charset="0"/>
              </a:rPr>
              <a:t>Turks </a:t>
            </a:r>
            <a:r>
              <a:rPr lang="en-US" sz="2400" dirty="0">
                <a:latin typeface="Arial Rounded MT Bold" panose="020F0704030504030204" pitchFamily="34" charset="0"/>
              </a:rPr>
              <a:t>and Afghans Muslims having inherited a wealth of varied designs from Sassanian and Byzantine empires and being naturally endowed with good taste for buildings</a:t>
            </a:r>
          </a:p>
          <a:p>
            <a:r>
              <a:rPr lang="en-US" sz="2400" dirty="0">
                <a:latin typeface="Arial Rounded MT Bold" panose="020F0704030504030204" pitchFamily="34" charset="0"/>
              </a:rPr>
              <a:t>Ornamental decoration, open space for prayer toward mecca(</a:t>
            </a:r>
            <a:r>
              <a:rPr lang="en-US" sz="2400" dirty="0" err="1">
                <a:latin typeface="Arial Rounded MT Bold" panose="020F0704030504030204" pitchFamily="34" charset="0"/>
              </a:rPr>
              <a:t>quibla</a:t>
            </a:r>
            <a:r>
              <a:rPr lang="en-US" sz="2400" dirty="0">
                <a:latin typeface="Arial Rounded MT Bold" panose="020F0704030504030204" pitchFamily="34" charset="0"/>
              </a:rPr>
              <a:t>), light and open, lesser decoration in prayer hall, purdah hall system for females coming for prayer, tower/minaret to call prayer(</a:t>
            </a:r>
            <a:r>
              <a:rPr lang="en-US" sz="2400" dirty="0" err="1">
                <a:latin typeface="Arial Rounded MT Bold" panose="020F0704030504030204" pitchFamily="34" charset="0"/>
              </a:rPr>
              <a:t>azaan</a:t>
            </a:r>
            <a:r>
              <a:rPr lang="en-US" sz="2400" dirty="0">
                <a:latin typeface="Arial Rounded MT Bold" panose="020F0704030504030204" pitchFamily="34" charset="0"/>
              </a:rPr>
              <a:t>),</a:t>
            </a:r>
          </a:p>
          <a:p>
            <a:r>
              <a:rPr lang="en-US" sz="2400" dirty="0">
                <a:latin typeface="Arial Rounded MT Bold" panose="020F0704030504030204" pitchFamily="34" charset="0"/>
              </a:rPr>
              <a:t>The Muslims, like the Romans, were also responsible for making extensive use </a:t>
            </a:r>
            <a:r>
              <a:rPr lang="en-US" sz="2400" dirty="0" smtClean="0">
                <a:latin typeface="Arial Rounded MT Bold" panose="020F0704030504030204" pitchFamily="34" charset="0"/>
              </a:rPr>
              <a:t>of </a:t>
            </a:r>
            <a:r>
              <a:rPr lang="en-US" sz="2400" dirty="0">
                <a:latin typeface="Arial Rounded MT Bold" panose="020F0704030504030204" pitchFamily="34" charset="0"/>
              </a:rPr>
              <a:t>concrete and lime mortar as an important factor of construction and incidentally used lime as plaster and a base for decoration which was incised into it and held enamel work on tiles.</a:t>
            </a:r>
          </a:p>
          <a:p>
            <a:endParaRPr lang="en-US" dirty="0"/>
          </a:p>
        </p:txBody>
      </p:sp>
    </p:spTree>
    <p:extLst>
      <p:ext uri="{BB962C8B-B14F-4D97-AF65-F5344CB8AC3E}">
        <p14:creationId xmlns:p14="http://schemas.microsoft.com/office/powerpoint/2010/main" val="23938397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4983279"/>
              </p:ext>
            </p:extLst>
          </p:nvPr>
        </p:nvGraphicFramePr>
        <p:xfrm>
          <a:off x="677863" y="286604"/>
          <a:ext cx="8596312" cy="540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368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041" y="723332"/>
            <a:ext cx="3740228" cy="2488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140" y="3539831"/>
            <a:ext cx="3261815" cy="29107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779" y="723332"/>
            <a:ext cx="3424664" cy="23207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3188" y="3539831"/>
            <a:ext cx="4027613" cy="2692191"/>
          </a:xfrm>
          <a:prstGeom prst="rect">
            <a:avLst/>
          </a:prstGeom>
        </p:spPr>
      </p:pic>
    </p:spTree>
    <p:extLst>
      <p:ext uri="{BB962C8B-B14F-4D97-AF65-F5344CB8AC3E}">
        <p14:creationId xmlns:p14="http://schemas.microsoft.com/office/powerpoint/2010/main" val="3766599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348882"/>
              </p:ext>
            </p:extLst>
          </p:nvPr>
        </p:nvGraphicFramePr>
        <p:xfrm>
          <a:off x="723900" y="327546"/>
          <a:ext cx="9238966" cy="5950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85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latin typeface="Arial Rounded MT Bold" panose="020F0704030504030204" pitchFamily="34" charset="0"/>
              </a:rPr>
              <a:t>Delhi sultanate-Imperial style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774209"/>
            <a:ext cx="8596668" cy="4267153"/>
          </a:xfrm>
        </p:spPr>
        <p:txBody>
          <a:bodyPr>
            <a:normAutofit/>
          </a:bodyPr>
          <a:lstStyle/>
          <a:p>
            <a:r>
              <a:rPr lang="en-US" sz="4000" dirty="0" smtClean="0">
                <a:latin typeface="Arial Rounded MT Bold" panose="020F0704030504030204" pitchFamily="34" charset="0"/>
              </a:rPr>
              <a:t>Slave dynasty</a:t>
            </a:r>
          </a:p>
          <a:p>
            <a:r>
              <a:rPr lang="en-US" sz="4000" dirty="0" err="1" smtClean="0">
                <a:latin typeface="Arial Rounded MT Bold" panose="020F0704030504030204" pitchFamily="34" charset="0"/>
              </a:rPr>
              <a:t>Khilji</a:t>
            </a:r>
            <a:r>
              <a:rPr lang="en-US" sz="4000" dirty="0" smtClean="0">
                <a:latin typeface="Arial Rounded MT Bold" panose="020F0704030504030204" pitchFamily="34" charset="0"/>
              </a:rPr>
              <a:t> dynasty</a:t>
            </a:r>
          </a:p>
          <a:p>
            <a:r>
              <a:rPr lang="en-US" sz="4000" dirty="0" err="1" smtClean="0">
                <a:latin typeface="Arial Rounded MT Bold" panose="020F0704030504030204" pitchFamily="34" charset="0"/>
              </a:rPr>
              <a:t>Tughlaq</a:t>
            </a:r>
            <a:r>
              <a:rPr lang="en-US" sz="4000" dirty="0" smtClean="0">
                <a:latin typeface="Arial Rounded MT Bold" panose="020F0704030504030204" pitchFamily="34" charset="0"/>
              </a:rPr>
              <a:t> dynasty</a:t>
            </a:r>
          </a:p>
          <a:p>
            <a:r>
              <a:rPr lang="en-US" sz="4000" dirty="0" err="1" smtClean="0">
                <a:latin typeface="Arial Rounded MT Bold" panose="020F0704030504030204" pitchFamily="34" charset="0"/>
              </a:rPr>
              <a:t>Lodhi</a:t>
            </a:r>
            <a:r>
              <a:rPr lang="en-US" sz="4000" dirty="0" smtClean="0">
                <a:latin typeface="Arial Rounded MT Bold" panose="020F0704030504030204" pitchFamily="34" charset="0"/>
              </a:rPr>
              <a:t> dynasty</a:t>
            </a:r>
            <a:endParaRPr lang="en-US" sz="4000" dirty="0">
              <a:latin typeface="Arial Rounded MT Bold" panose="020F0704030504030204" pitchFamily="34" charset="0"/>
            </a:endParaRPr>
          </a:p>
        </p:txBody>
      </p:sp>
    </p:spTree>
    <p:extLst>
      <p:ext uri="{BB962C8B-B14F-4D97-AF65-F5344CB8AC3E}">
        <p14:creationId xmlns:p14="http://schemas.microsoft.com/office/powerpoint/2010/main" val="32202328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(1)Slave dynasty</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72868" y="1930400"/>
            <a:ext cx="8596668" cy="4376336"/>
          </a:xfrm>
        </p:spPr>
        <p:txBody>
          <a:bodyPr>
            <a:normAutofit/>
          </a:bodyPr>
          <a:lstStyle/>
          <a:p>
            <a:r>
              <a:rPr lang="en-US" sz="2400" dirty="0" smtClean="0">
                <a:latin typeface="Arial Rounded MT Bold" panose="020F0704030504030204" pitchFamily="34" charset="0"/>
              </a:rPr>
              <a:t>Also called as </a:t>
            </a:r>
            <a:r>
              <a:rPr lang="en-US" sz="2400" dirty="0" err="1" smtClean="0">
                <a:latin typeface="Arial Rounded MT Bold" panose="020F0704030504030204" pitchFamily="34" charset="0"/>
              </a:rPr>
              <a:t>mamulak</a:t>
            </a:r>
            <a:r>
              <a:rPr lang="en-US" sz="2400" dirty="0" smtClean="0">
                <a:latin typeface="Arial Rounded MT Bold" panose="020F0704030504030204" pitchFamily="34" charset="0"/>
              </a:rPr>
              <a:t> dynasty</a:t>
            </a:r>
          </a:p>
          <a:p>
            <a:r>
              <a:rPr lang="en-US" sz="2400" dirty="0" err="1" smtClean="0">
                <a:latin typeface="Arial Rounded MT Bold" panose="020F0704030504030204" pitchFamily="34" charset="0"/>
              </a:rPr>
              <a:t>Ilbar</a:t>
            </a:r>
            <a:r>
              <a:rPr lang="en-US" sz="2400" dirty="0" smtClean="0">
                <a:latin typeface="Arial Rounded MT Bold" panose="020F0704030504030204" pitchFamily="34" charset="0"/>
              </a:rPr>
              <a:t> dynasty(</a:t>
            </a:r>
            <a:r>
              <a:rPr lang="en-US" sz="2400" dirty="0" err="1" smtClean="0">
                <a:latin typeface="Arial Rounded MT Bold" panose="020F0704030504030204" pitchFamily="34" charset="0"/>
              </a:rPr>
              <a:t>Ilbari</a:t>
            </a:r>
            <a:r>
              <a:rPr lang="en-US" sz="2400" dirty="0" smtClean="0">
                <a:latin typeface="Arial Rounded MT Bold" panose="020F0704030504030204" pitchFamily="34" charset="0"/>
              </a:rPr>
              <a:t> tribe)</a:t>
            </a:r>
          </a:p>
          <a:p>
            <a:r>
              <a:rPr lang="en-US" sz="2400" dirty="0" smtClean="0">
                <a:latin typeface="Arial Rounded MT Bold" panose="020F0704030504030204" pitchFamily="34" charset="0"/>
              </a:rPr>
              <a:t>Started converting the existing Hindu structures into mosques</a:t>
            </a:r>
          </a:p>
          <a:p>
            <a:r>
              <a:rPr lang="en-US" sz="2400" dirty="0" err="1" smtClean="0">
                <a:latin typeface="Arial Rounded MT Bold" panose="020F0704030504030204" pitchFamily="34" charset="0"/>
              </a:rPr>
              <a:t>Ie-Qwaat-ul-islam</a:t>
            </a:r>
            <a:r>
              <a:rPr lang="en-US" sz="2400" dirty="0" smtClean="0">
                <a:latin typeface="Arial Rounded MT Bold" panose="020F0704030504030204" pitchFamily="34" charset="0"/>
              </a:rPr>
              <a:t> mosque</a:t>
            </a:r>
          </a:p>
          <a:p>
            <a:r>
              <a:rPr lang="en-US" sz="2400" dirty="0" err="1" smtClean="0">
                <a:latin typeface="Arial Rounded MT Bold" panose="020F0704030504030204" pitchFamily="34" charset="0"/>
              </a:rPr>
              <a:t>Arhai</a:t>
            </a:r>
            <a:r>
              <a:rPr lang="en-US" sz="2400" dirty="0" smtClean="0">
                <a:latin typeface="Arial Rounded MT Bold" panose="020F0704030504030204" pitchFamily="34" charset="0"/>
              </a:rPr>
              <a:t> din </a:t>
            </a:r>
            <a:r>
              <a:rPr lang="en-US" sz="2400" dirty="0" err="1" smtClean="0">
                <a:latin typeface="Arial Rounded MT Bold" panose="020F0704030504030204" pitchFamily="34" charset="0"/>
              </a:rPr>
              <a:t>ka</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jhopra,Ajmer</a:t>
            </a:r>
            <a:endParaRPr lang="en-US" sz="2400" dirty="0" smtClean="0">
              <a:latin typeface="Arial Rounded MT Bold" panose="020F0704030504030204" pitchFamily="34" charset="0"/>
            </a:endParaRPr>
          </a:p>
          <a:p>
            <a:r>
              <a:rPr lang="en-US" sz="2400" dirty="0" err="1" smtClean="0">
                <a:latin typeface="Arial Rounded MT Bold" panose="020F0704030504030204" pitchFamily="34" charset="0"/>
              </a:rPr>
              <a:t>Qutub</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minar-Qutubuddin</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Aibak+Iltutmish+Firozshah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Tughlaq</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070" y="1930400"/>
            <a:ext cx="2162822" cy="3454163"/>
          </a:xfrm>
          <a:prstGeom prst="rect">
            <a:avLst/>
          </a:prstGeom>
        </p:spPr>
      </p:pic>
    </p:spTree>
    <p:extLst>
      <p:ext uri="{BB962C8B-B14F-4D97-AF65-F5344CB8AC3E}">
        <p14:creationId xmlns:p14="http://schemas.microsoft.com/office/powerpoint/2010/main" val="236716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(2)</a:t>
            </a:r>
            <a:r>
              <a:rPr lang="en-US" b="1" u="sng" dirty="0" err="1" smtClean="0">
                <a:latin typeface="Arial Rounded MT Bold" panose="020F0704030504030204" pitchFamily="34" charset="0"/>
              </a:rPr>
              <a:t>Khilji</a:t>
            </a:r>
            <a:r>
              <a:rPr lang="en-US" b="1" u="sng" dirty="0" smtClean="0">
                <a:latin typeface="Arial Rounded MT Bold" panose="020F0704030504030204" pitchFamily="34" charset="0"/>
              </a:rPr>
              <a:t> dynasty</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786516" y="2088108"/>
            <a:ext cx="8596668" cy="4335392"/>
          </a:xfrm>
        </p:spPr>
        <p:txBody>
          <a:bodyPr>
            <a:normAutofit/>
          </a:bodyPr>
          <a:lstStyle/>
          <a:p>
            <a:r>
              <a:rPr lang="en-US" sz="2800" dirty="0" smtClean="0">
                <a:latin typeface="Arial Rounded MT Bold" panose="020F0704030504030204" pitchFamily="34" charset="0"/>
              </a:rPr>
              <a:t>Seljuk style-richest style in Delhi sultanate</a:t>
            </a:r>
          </a:p>
          <a:p>
            <a:r>
              <a:rPr lang="en-US" sz="2800" dirty="0" smtClean="0">
                <a:latin typeface="Arial Rounded MT Bold" panose="020F0704030504030204" pitchFamily="34" charset="0"/>
              </a:rPr>
              <a:t>Sand stone-Red sandstone used in all structures</a:t>
            </a:r>
          </a:p>
          <a:p>
            <a:r>
              <a:rPr lang="en-US" sz="2800" dirty="0" err="1" smtClean="0">
                <a:latin typeface="Arial Rounded MT Bold" panose="020F0704030504030204" pitchFamily="34" charset="0"/>
              </a:rPr>
              <a:t>Ie</a:t>
            </a:r>
            <a:r>
              <a:rPr lang="en-US" sz="2800" dirty="0" smtClean="0">
                <a:latin typeface="Arial Rounded MT Bold" panose="020F0704030504030204" pitchFamily="34" charset="0"/>
              </a:rPr>
              <a:t>-Siri fort</a:t>
            </a:r>
          </a:p>
          <a:p>
            <a:r>
              <a:rPr lang="en-US" sz="2800" dirty="0" smtClean="0">
                <a:latin typeface="Arial Rounded MT Bold" panose="020F0704030504030204" pitchFamily="34" charset="0"/>
              </a:rPr>
              <a:t>Alai </a:t>
            </a:r>
            <a:r>
              <a:rPr lang="en-US" sz="2800" dirty="0" err="1" smtClean="0">
                <a:latin typeface="Arial Rounded MT Bold" panose="020F0704030504030204" pitchFamily="34" charset="0"/>
              </a:rPr>
              <a:t>darwaja</a:t>
            </a:r>
            <a:r>
              <a:rPr lang="en-US" sz="2800" dirty="0" smtClean="0">
                <a:latin typeface="Arial Rounded MT Bold" panose="020F0704030504030204" pitchFamily="34" charset="0"/>
              </a:rPr>
              <a:t> in </a:t>
            </a:r>
            <a:r>
              <a:rPr lang="en-US" sz="2800" dirty="0" err="1" smtClean="0">
                <a:latin typeface="Arial Rounded MT Bold" panose="020F0704030504030204" pitchFamily="34" charset="0"/>
              </a:rPr>
              <a:t>Qutub</a:t>
            </a:r>
            <a:r>
              <a:rPr lang="en-US" sz="2800" dirty="0" smtClean="0">
                <a:latin typeface="Arial Rounded MT Bold" panose="020F0704030504030204" pitchFamily="34" charset="0"/>
              </a:rPr>
              <a:t> complex</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309" y="3562066"/>
            <a:ext cx="2908806" cy="23701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309" y="926140"/>
            <a:ext cx="2863192" cy="2144630"/>
          </a:xfrm>
          <a:prstGeom prst="rect">
            <a:avLst/>
          </a:prstGeom>
        </p:spPr>
      </p:pic>
    </p:spTree>
    <p:extLst>
      <p:ext uri="{BB962C8B-B14F-4D97-AF65-F5344CB8AC3E}">
        <p14:creationId xmlns:p14="http://schemas.microsoft.com/office/powerpoint/2010/main" val="18936002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1397"/>
            <a:ext cx="8596668" cy="1320800"/>
          </a:xfrm>
        </p:spPr>
        <p:txBody>
          <a:bodyPr/>
          <a:lstStyle/>
          <a:p>
            <a:pPr algn="ctr"/>
            <a:r>
              <a:rPr lang="en-US" b="1" u="sng" dirty="0" smtClean="0"/>
              <a:t>(3)</a:t>
            </a:r>
            <a:r>
              <a:rPr lang="en-US" b="1" u="sng" dirty="0" err="1" smtClean="0"/>
              <a:t>Tughlaq</a:t>
            </a:r>
            <a:r>
              <a:rPr lang="en-US" b="1" u="sng" dirty="0" smtClean="0"/>
              <a:t> dynasty</a:t>
            </a:r>
            <a:endParaRPr lang="en-US" b="1" u="sng" dirty="0"/>
          </a:p>
        </p:txBody>
      </p:sp>
      <p:sp>
        <p:nvSpPr>
          <p:cNvPr id="3" name="Content Placeholder 2"/>
          <p:cNvSpPr>
            <a:spLocks noGrp="1"/>
          </p:cNvSpPr>
          <p:nvPr>
            <p:ph idx="1"/>
          </p:nvPr>
        </p:nvSpPr>
        <p:spPr>
          <a:xfrm>
            <a:off x="677334" y="1542197"/>
            <a:ext cx="9244588" cy="4881302"/>
          </a:xfrm>
        </p:spPr>
        <p:txBody>
          <a:bodyPr>
            <a:noAutofit/>
          </a:bodyPr>
          <a:lstStyle/>
          <a:p>
            <a:r>
              <a:rPr lang="en-US" sz="2400" dirty="0" smtClean="0">
                <a:latin typeface="Arial Rounded MT Bold" panose="020F0704030504030204" pitchFamily="34" charset="0"/>
              </a:rPr>
              <a:t>Crisis period</a:t>
            </a:r>
          </a:p>
          <a:p>
            <a:r>
              <a:rPr lang="en-US" sz="2400" dirty="0" smtClean="0">
                <a:latin typeface="Arial Rounded MT Bold" panose="020F0704030504030204" pitchFamily="34" charset="0"/>
              </a:rPr>
              <a:t>Not much interested in architecture</a:t>
            </a:r>
          </a:p>
          <a:p>
            <a:r>
              <a:rPr lang="en-US" sz="2400" dirty="0" smtClean="0">
                <a:latin typeface="Arial Rounded MT Bold" panose="020F0704030504030204" pitchFamily="34" charset="0"/>
              </a:rPr>
              <a:t>Focus on strength rather than beauty</a:t>
            </a:r>
          </a:p>
          <a:p>
            <a:r>
              <a:rPr lang="en-US" sz="2400" dirty="0" smtClean="0">
                <a:latin typeface="Arial Rounded MT Bold" panose="020F0704030504030204" pitchFamily="34" charset="0"/>
              </a:rPr>
              <a:t>Sloping walls </a:t>
            </a:r>
            <a:r>
              <a:rPr lang="en-US" sz="2400" dirty="0" err="1" smtClean="0">
                <a:latin typeface="Arial Rounded MT Bold" panose="020F0704030504030204" pitchFamily="34" charset="0"/>
              </a:rPr>
              <a:t>called”batt</a:t>
            </a:r>
            <a:r>
              <a:rPr lang="en-US" sz="2400" dirty="0" smtClean="0">
                <a:latin typeface="Arial Rounded MT Bold" panose="020F0704030504030204" pitchFamily="34" charset="0"/>
              </a:rPr>
              <a:t>” was introduced-combined the techniques of lintel and arch(</a:t>
            </a:r>
            <a:r>
              <a:rPr lang="en-US" sz="2400" dirty="0" err="1" smtClean="0">
                <a:latin typeface="Arial Rounded MT Bold" panose="020F0704030504030204" pitchFamily="34" charset="0"/>
              </a:rPr>
              <a:t>Batt</a:t>
            </a:r>
            <a:r>
              <a:rPr lang="en-US" sz="2400" dirty="0" smtClean="0">
                <a:latin typeface="Arial Rounded MT Bold" panose="020F0704030504030204" pitchFamily="34" charset="0"/>
              </a:rPr>
              <a:t>=</a:t>
            </a:r>
            <a:r>
              <a:rPr lang="en-US" sz="2400" dirty="0" err="1" smtClean="0">
                <a:latin typeface="Arial Rounded MT Bold" panose="020F0704030504030204" pitchFamily="34" charset="0"/>
              </a:rPr>
              <a:t>lintel+arch</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Generally grey sandstone was used</a:t>
            </a:r>
          </a:p>
          <a:p>
            <a:r>
              <a:rPr lang="en-US" sz="2400" dirty="0" smtClean="0">
                <a:latin typeface="Arial Rounded MT Bold" panose="020F0704030504030204" pitchFamily="34" charset="0"/>
              </a:rPr>
              <a:t>Established 3 cities</a:t>
            </a:r>
          </a:p>
          <a:p>
            <a:pPr>
              <a:buFont typeface="+mj-lt"/>
              <a:buAutoNum type="arabicParenR"/>
            </a:pPr>
            <a:r>
              <a:rPr lang="en-US" sz="2400" dirty="0" err="1" smtClean="0">
                <a:latin typeface="Arial Rounded MT Bold" panose="020F0704030504030204" pitchFamily="34" charset="0"/>
              </a:rPr>
              <a:t>Tughlaqgabad</a:t>
            </a:r>
            <a:r>
              <a:rPr lang="en-US" sz="2400" dirty="0" smtClean="0">
                <a:latin typeface="Arial Rounded MT Bold" panose="020F0704030504030204" pitchFamily="34" charset="0"/>
              </a:rPr>
              <a:t> by </a:t>
            </a:r>
            <a:r>
              <a:rPr lang="en-US" sz="2400" dirty="0" err="1" smtClean="0">
                <a:latin typeface="Arial Rounded MT Bold" panose="020F0704030504030204" pitchFamily="34" charset="0"/>
              </a:rPr>
              <a:t>Gyasuddin</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Tughlaq</a:t>
            </a:r>
            <a:endParaRPr lang="en-US" sz="2400" dirty="0" smtClean="0">
              <a:latin typeface="Arial Rounded MT Bold" panose="020F0704030504030204" pitchFamily="34" charset="0"/>
            </a:endParaRPr>
          </a:p>
          <a:p>
            <a:pPr>
              <a:buFont typeface="+mj-lt"/>
              <a:buAutoNum type="arabicParenR"/>
            </a:pPr>
            <a:r>
              <a:rPr lang="en-US" sz="2400" dirty="0" err="1" smtClean="0">
                <a:latin typeface="Arial Rounded MT Bold" panose="020F0704030504030204" pitchFamily="34" charset="0"/>
              </a:rPr>
              <a:t>Jahapanah</a:t>
            </a:r>
            <a:r>
              <a:rPr lang="en-US" sz="2400" dirty="0" smtClean="0">
                <a:latin typeface="Arial Rounded MT Bold" panose="020F0704030504030204" pitchFamily="34" charset="0"/>
              </a:rPr>
              <a:t> by </a:t>
            </a:r>
            <a:r>
              <a:rPr lang="en-US" sz="2400" dirty="0" err="1" smtClean="0">
                <a:latin typeface="Arial Rounded MT Bold" panose="020F0704030504030204" pitchFamily="34" charset="0"/>
              </a:rPr>
              <a:t>Mummad</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Tughlaq</a:t>
            </a:r>
            <a:endParaRPr lang="en-US" sz="2400" dirty="0" smtClean="0">
              <a:latin typeface="Arial Rounded MT Bold" panose="020F0704030504030204" pitchFamily="34" charset="0"/>
            </a:endParaRPr>
          </a:p>
          <a:p>
            <a:pPr>
              <a:buFont typeface="+mj-lt"/>
              <a:buAutoNum type="arabicParenR"/>
            </a:pPr>
            <a:r>
              <a:rPr lang="en-US" sz="2400" dirty="0" err="1" smtClean="0">
                <a:latin typeface="Arial Rounded MT Bold" panose="020F0704030504030204" pitchFamily="34" charset="0"/>
              </a:rPr>
              <a:t>Firozshah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kotla</a:t>
            </a:r>
            <a:r>
              <a:rPr lang="en-US" sz="2400" dirty="0">
                <a:latin typeface="Arial Rounded MT Bold" panose="020F0704030504030204" pitchFamily="34" charset="0"/>
              </a:rPr>
              <a:t> </a:t>
            </a:r>
            <a:r>
              <a:rPr lang="en-US" sz="2400" dirty="0" smtClean="0">
                <a:latin typeface="Arial Rounded MT Bold" panose="020F0704030504030204" pitchFamily="34" charset="0"/>
              </a:rPr>
              <a:t>by </a:t>
            </a:r>
            <a:r>
              <a:rPr lang="en-US" sz="2400" dirty="0" err="1" smtClean="0">
                <a:latin typeface="Arial Rounded MT Bold" panose="020F0704030504030204" pitchFamily="34" charset="0"/>
              </a:rPr>
              <a:t>Firozshah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Taghlaq</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170" y="369449"/>
            <a:ext cx="3047503" cy="2345496"/>
          </a:xfrm>
          <a:prstGeom prst="rect">
            <a:avLst/>
          </a:prstGeom>
        </p:spPr>
      </p:pic>
    </p:spTree>
    <p:extLst>
      <p:ext uri="{BB962C8B-B14F-4D97-AF65-F5344CB8AC3E}">
        <p14:creationId xmlns:p14="http://schemas.microsoft.com/office/powerpoint/2010/main" val="4397104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645"/>
            <a:ext cx="8596668" cy="1320800"/>
          </a:xfrm>
        </p:spPr>
        <p:txBody>
          <a:bodyPr/>
          <a:lstStyle/>
          <a:p>
            <a:pPr algn="ctr"/>
            <a:r>
              <a:rPr lang="en-US" b="1" u="sng" dirty="0" smtClean="0"/>
              <a:t>Delhi</a:t>
            </a:r>
            <a:endParaRPr lang="en-US" b="1" u="sng" dirty="0"/>
          </a:p>
        </p:txBody>
      </p:sp>
      <p:sp>
        <p:nvSpPr>
          <p:cNvPr id="3" name="Content Placeholder 2"/>
          <p:cNvSpPr>
            <a:spLocks noGrp="1"/>
          </p:cNvSpPr>
          <p:nvPr>
            <p:ph idx="1"/>
          </p:nvPr>
        </p:nvSpPr>
        <p:spPr>
          <a:xfrm>
            <a:off x="1009934" y="1460311"/>
            <a:ext cx="8359602" cy="5008727"/>
          </a:xfrm>
        </p:spPr>
        <p:txBody>
          <a:bodyPr>
            <a:normAutofit/>
          </a:bodyPr>
          <a:lstStyle/>
          <a:p>
            <a:r>
              <a:rPr lang="en-US" sz="2400" dirty="0" smtClean="0">
                <a:latin typeface="Arial Rounded MT Bold" panose="020F0704030504030204" pitchFamily="34" charset="0"/>
              </a:rPr>
              <a:t>Present Delhi is made of 7 cities</a:t>
            </a:r>
          </a:p>
          <a:p>
            <a:pPr>
              <a:buFont typeface="+mj-lt"/>
              <a:buAutoNum type="arabicParenR"/>
            </a:pPr>
            <a:r>
              <a:rPr lang="en-US" sz="2400" dirty="0" err="1" smtClean="0">
                <a:latin typeface="Arial Rounded MT Bold" panose="020F0704030504030204" pitchFamily="34" charset="0"/>
              </a:rPr>
              <a:t>Lalkot</a:t>
            </a:r>
            <a:r>
              <a:rPr lang="en-US" sz="2400" dirty="0" smtClean="0">
                <a:latin typeface="Arial Rounded MT Bold" panose="020F0704030504030204" pitchFamily="34" charset="0"/>
              </a:rPr>
              <a:t>/</a:t>
            </a:r>
            <a:r>
              <a:rPr lang="en-US" sz="2400" dirty="0" err="1" smtClean="0">
                <a:latin typeface="Arial Rounded MT Bold" panose="020F0704030504030204" pitchFamily="34" charset="0"/>
              </a:rPr>
              <a:t>Killa</a:t>
            </a:r>
            <a:r>
              <a:rPr lang="en-US" sz="2400" dirty="0" smtClean="0">
                <a:latin typeface="Arial Rounded MT Bold" panose="020F0704030504030204" pitchFamily="34" charset="0"/>
              </a:rPr>
              <a:t> Rai </a:t>
            </a:r>
            <a:r>
              <a:rPr lang="en-US" sz="2400" dirty="0" err="1" smtClean="0">
                <a:latin typeface="Arial Rounded MT Bold" panose="020F0704030504030204" pitchFamily="34" charset="0"/>
              </a:rPr>
              <a:t>Pithora</a:t>
            </a:r>
            <a:r>
              <a:rPr lang="en-US" sz="2400" dirty="0" smtClean="0">
                <a:latin typeface="Arial Rounded MT Bold" panose="020F0704030504030204" pitchFamily="34" charset="0"/>
              </a:rPr>
              <a:t> by Rajput </a:t>
            </a:r>
            <a:r>
              <a:rPr lang="en-US" sz="2400" dirty="0" err="1" smtClean="0">
                <a:latin typeface="Arial Rounded MT Bold" panose="020F0704030504030204" pitchFamily="34" charset="0"/>
              </a:rPr>
              <a:t>Tomar</a:t>
            </a:r>
            <a:r>
              <a:rPr lang="en-US" sz="2400" dirty="0" smtClean="0">
                <a:latin typeface="Arial Rounded MT Bold" panose="020F0704030504030204" pitchFamily="34" charset="0"/>
              </a:rPr>
              <a:t>(1060 A.D.)</a:t>
            </a:r>
          </a:p>
          <a:p>
            <a:pPr>
              <a:buFont typeface="+mj-lt"/>
              <a:buAutoNum type="arabicParenR"/>
            </a:pPr>
            <a:r>
              <a:rPr lang="en-US" sz="2400" dirty="0" smtClean="0">
                <a:latin typeface="Arial Rounded MT Bold" panose="020F0704030504030204" pitchFamily="34" charset="0"/>
              </a:rPr>
              <a:t>Siri by </a:t>
            </a:r>
            <a:r>
              <a:rPr lang="en-US" sz="2400" dirty="0" err="1" smtClean="0">
                <a:latin typeface="Arial Rounded MT Bold" panose="020F0704030504030204" pitchFamily="34" charset="0"/>
              </a:rPr>
              <a:t>Alauddin</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Khilji</a:t>
            </a:r>
            <a:r>
              <a:rPr lang="en-US" sz="2400" dirty="0" smtClean="0">
                <a:latin typeface="Arial Rounded MT Bold" panose="020F0704030504030204" pitchFamily="34" charset="0"/>
              </a:rPr>
              <a:t>(1304 A.D.)</a:t>
            </a:r>
          </a:p>
          <a:p>
            <a:pPr>
              <a:buFont typeface="+mj-lt"/>
              <a:buAutoNum type="arabicParenR"/>
            </a:pPr>
            <a:r>
              <a:rPr lang="en-US" sz="2400" dirty="0" err="1" smtClean="0">
                <a:latin typeface="Arial Rounded MT Bold" panose="020F0704030504030204" pitchFamily="34" charset="0"/>
              </a:rPr>
              <a:t>Tughlaqabad</a:t>
            </a:r>
            <a:r>
              <a:rPr lang="en-US" sz="2400" dirty="0" smtClean="0">
                <a:latin typeface="Arial Rounded MT Bold" panose="020F0704030504030204" pitchFamily="34" charset="0"/>
              </a:rPr>
              <a:t> by </a:t>
            </a:r>
            <a:r>
              <a:rPr lang="en-US" sz="2400" dirty="0" err="1" smtClean="0">
                <a:latin typeface="Arial Rounded MT Bold" panose="020F0704030504030204" pitchFamily="34" charset="0"/>
              </a:rPr>
              <a:t>Giyassuddin</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Tughlaq</a:t>
            </a:r>
            <a:r>
              <a:rPr lang="en-US" sz="2400" dirty="0" smtClean="0">
                <a:latin typeface="Arial Rounded MT Bold" panose="020F0704030504030204" pitchFamily="34" charset="0"/>
              </a:rPr>
              <a:t>(1321-1323 A.D.)</a:t>
            </a:r>
          </a:p>
          <a:p>
            <a:pPr>
              <a:buFont typeface="+mj-lt"/>
              <a:buAutoNum type="arabicParenR"/>
            </a:pPr>
            <a:r>
              <a:rPr lang="en-US" sz="2400" dirty="0" err="1" smtClean="0">
                <a:latin typeface="Arial Rounded MT Bold" panose="020F0704030504030204" pitchFamily="34" charset="0"/>
              </a:rPr>
              <a:t>Jahanpanah</a:t>
            </a:r>
            <a:r>
              <a:rPr lang="en-US" sz="2400" dirty="0" smtClean="0">
                <a:latin typeface="Arial Rounded MT Bold" panose="020F0704030504030204" pitchFamily="34" charset="0"/>
              </a:rPr>
              <a:t> by Muhammad </a:t>
            </a:r>
            <a:r>
              <a:rPr lang="en-US" sz="2400" dirty="0" err="1" smtClean="0">
                <a:latin typeface="Arial Rounded MT Bold" panose="020F0704030504030204" pitchFamily="34" charset="0"/>
              </a:rPr>
              <a:t>Tughlaq</a:t>
            </a:r>
            <a:r>
              <a:rPr lang="en-US" sz="2400" dirty="0" smtClean="0">
                <a:latin typeface="Arial Rounded MT Bold" panose="020F0704030504030204" pitchFamily="34" charset="0"/>
              </a:rPr>
              <a:t>(1324 A.D.)</a:t>
            </a:r>
          </a:p>
          <a:p>
            <a:pPr>
              <a:buFont typeface="+mj-lt"/>
              <a:buAutoNum type="arabicParenR"/>
            </a:pPr>
            <a:r>
              <a:rPr lang="en-US" sz="2400" dirty="0" err="1" smtClean="0">
                <a:latin typeface="Arial Rounded MT Bold" panose="020F0704030504030204" pitchFamily="34" charset="0"/>
              </a:rPr>
              <a:t>Firozshah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Kotla</a:t>
            </a:r>
            <a:r>
              <a:rPr lang="en-US" sz="2400" dirty="0" smtClean="0">
                <a:latin typeface="Arial Rounded MT Bold" panose="020F0704030504030204" pitchFamily="34" charset="0"/>
              </a:rPr>
              <a:t> by </a:t>
            </a:r>
            <a:r>
              <a:rPr lang="en-US" sz="2400" dirty="0" err="1" smtClean="0">
                <a:latin typeface="Arial Rounded MT Bold" panose="020F0704030504030204" pitchFamily="34" charset="0"/>
              </a:rPr>
              <a:t>Firozshah</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Tughlaq</a:t>
            </a:r>
            <a:endParaRPr lang="en-US" sz="2400" dirty="0">
              <a:latin typeface="Arial Rounded MT Bold" panose="020F0704030504030204" pitchFamily="34" charset="0"/>
            </a:endParaRPr>
          </a:p>
          <a:p>
            <a:pPr>
              <a:buFont typeface="+mj-lt"/>
              <a:buAutoNum type="arabicParenR"/>
            </a:pPr>
            <a:r>
              <a:rPr lang="en-US" sz="2400" dirty="0" smtClean="0">
                <a:latin typeface="Arial Rounded MT Bold" panose="020F0704030504030204" pitchFamily="34" charset="0"/>
              </a:rPr>
              <a:t>Delhi </a:t>
            </a:r>
            <a:r>
              <a:rPr lang="en-US" sz="2400" dirty="0" err="1" smtClean="0">
                <a:latin typeface="Arial Rounded MT Bold" panose="020F0704030504030204" pitchFamily="34" charset="0"/>
              </a:rPr>
              <a:t>Shershahi</a:t>
            </a:r>
            <a:r>
              <a:rPr lang="en-US" sz="2400" dirty="0" smtClean="0">
                <a:latin typeface="Arial Rounded MT Bold" panose="020F0704030504030204" pitchFamily="34" charset="0"/>
              </a:rPr>
              <a:t>/</a:t>
            </a:r>
            <a:r>
              <a:rPr lang="en-US" sz="2400" dirty="0" err="1" smtClean="0">
                <a:latin typeface="Arial Rounded MT Bold" panose="020F0704030504030204" pitchFamily="34" charset="0"/>
              </a:rPr>
              <a:t>sgergadh</a:t>
            </a:r>
            <a:r>
              <a:rPr lang="en-US" sz="2400" dirty="0" smtClean="0">
                <a:latin typeface="Arial Rounded MT Bold" panose="020F0704030504030204" pitchFamily="34" charset="0"/>
              </a:rPr>
              <a:t> by Sher shah Suri(1534 A.D.)</a:t>
            </a:r>
          </a:p>
          <a:p>
            <a:pPr>
              <a:buFont typeface="+mj-lt"/>
              <a:buAutoNum type="arabicParenR"/>
            </a:pPr>
            <a:r>
              <a:rPr lang="en-US" sz="2400" dirty="0" err="1" smtClean="0">
                <a:latin typeface="Arial Rounded MT Bold" panose="020F0704030504030204" pitchFamily="34" charset="0"/>
              </a:rPr>
              <a:t>Shahjahanbad</a:t>
            </a:r>
            <a:r>
              <a:rPr lang="en-US" sz="2400" dirty="0" smtClean="0">
                <a:latin typeface="Arial Rounded MT Bold" panose="020F0704030504030204" pitchFamily="34" charset="0"/>
              </a:rPr>
              <a:t> by </a:t>
            </a:r>
            <a:r>
              <a:rPr lang="en-US" sz="2400" dirty="0" err="1" smtClean="0">
                <a:latin typeface="Arial Rounded MT Bold" panose="020F0704030504030204" pitchFamily="34" charset="0"/>
              </a:rPr>
              <a:t>Shahjaha</a:t>
            </a:r>
            <a:endParaRPr lang="en-US" sz="2400" dirty="0" smtClean="0">
              <a:latin typeface="Arial Rounded MT Bold" panose="020F0704030504030204" pitchFamily="34" charset="0"/>
            </a:endParaRPr>
          </a:p>
          <a:p>
            <a:pPr>
              <a:buFont typeface="+mj-lt"/>
              <a:buAutoNum type="arabicParen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158" y="336645"/>
            <a:ext cx="2762250" cy="2684012"/>
          </a:xfrm>
          <a:prstGeom prst="rect">
            <a:avLst/>
          </a:prstGeom>
        </p:spPr>
      </p:pic>
    </p:spTree>
    <p:extLst>
      <p:ext uri="{BB962C8B-B14F-4D97-AF65-F5344CB8AC3E}">
        <p14:creationId xmlns:p14="http://schemas.microsoft.com/office/powerpoint/2010/main" val="3312382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3.Miscelleneous Art forms</a:t>
            </a:r>
            <a:br>
              <a:rPr lang="en-US" dirty="0" smtClean="0"/>
            </a:br>
            <a:endParaRPr lang="en-US" dirty="0"/>
          </a:p>
        </p:txBody>
      </p:sp>
      <p:graphicFrame>
        <p:nvGraphicFramePr>
          <p:cNvPr id="4" name="Content Placeholder 3"/>
          <p:cNvGraphicFramePr>
            <a:graphicFrameLocks noGrp="1"/>
          </p:cNvGraphicFramePr>
          <p:nvPr>
            <p:ph idx="1"/>
            <p:extLst/>
          </p:nvPr>
        </p:nvGraphicFramePr>
        <p:xfrm>
          <a:off x="532262" y="1351128"/>
          <a:ext cx="10235821" cy="5377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844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872"/>
            <a:ext cx="8596668" cy="1320800"/>
          </a:xfrm>
        </p:spPr>
        <p:txBody>
          <a:bodyPr/>
          <a:lstStyle/>
          <a:p>
            <a:pPr algn="ctr"/>
            <a:r>
              <a:rPr lang="en-US" b="1" u="sng" dirty="0" smtClean="0">
                <a:latin typeface="Arial Rounded MT Bold" panose="020F0704030504030204" pitchFamily="34" charset="0"/>
              </a:rPr>
              <a:t>(4)</a:t>
            </a:r>
            <a:r>
              <a:rPr lang="en-US" b="1" u="sng" dirty="0" err="1" smtClean="0">
                <a:latin typeface="Arial Rounded MT Bold" panose="020F0704030504030204" pitchFamily="34" charset="0"/>
              </a:rPr>
              <a:t>Sayyid</a:t>
            </a:r>
            <a:r>
              <a:rPr lang="en-US" b="1" u="sng" dirty="0" smtClean="0">
                <a:latin typeface="Arial Rounded MT Bold" panose="020F0704030504030204" pitchFamily="34" charset="0"/>
              </a:rPr>
              <a:t> and </a:t>
            </a:r>
            <a:r>
              <a:rPr lang="en-US" b="1" u="sng" dirty="0" err="1" smtClean="0">
                <a:latin typeface="Arial Rounded MT Bold" panose="020F0704030504030204" pitchFamily="34" charset="0"/>
              </a:rPr>
              <a:t>Lodhi</a:t>
            </a:r>
            <a:r>
              <a:rPr lang="en-US" b="1" u="sng" dirty="0" smtClean="0">
                <a:latin typeface="Arial Rounded MT Bold" panose="020F0704030504030204" pitchFamily="34" charset="0"/>
              </a:rPr>
              <a:t> dynasty</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241946"/>
            <a:ext cx="8596668" cy="5254387"/>
          </a:xfrm>
        </p:spPr>
        <p:txBody>
          <a:bodyPr>
            <a:noAutofit/>
          </a:bodyPr>
          <a:lstStyle/>
          <a:p>
            <a:r>
              <a:rPr lang="en-US" sz="2000" dirty="0" smtClean="0">
                <a:latin typeface="Arial Rounded MT Bold" panose="020F0704030504030204" pitchFamily="34" charset="0"/>
              </a:rPr>
              <a:t>Unstable kingdom</a:t>
            </a:r>
          </a:p>
          <a:p>
            <a:r>
              <a:rPr lang="en-US" sz="2000" dirty="0" smtClean="0">
                <a:latin typeface="Arial Rounded MT Bold" panose="020F0704030504030204" pitchFamily="34" charset="0"/>
              </a:rPr>
              <a:t>Scarcity of money</a:t>
            </a:r>
          </a:p>
          <a:p>
            <a:r>
              <a:rPr lang="en-US" sz="2000" dirty="0" smtClean="0">
                <a:latin typeface="Arial Rounded MT Bold" panose="020F0704030504030204" pitchFamily="34" charset="0"/>
              </a:rPr>
              <a:t>Only tombs were made in this period</a:t>
            </a:r>
          </a:p>
          <a:p>
            <a:r>
              <a:rPr lang="en-US" sz="2000" dirty="0" err="1" smtClean="0">
                <a:latin typeface="Arial Rounded MT Bold" panose="020F0704030504030204" pitchFamily="34" charset="0"/>
              </a:rPr>
              <a:t>Sikandar</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lodhi</a:t>
            </a:r>
            <a:r>
              <a:rPr lang="en-US" sz="2000" dirty="0" smtClean="0">
                <a:latin typeface="Arial Rounded MT Bold" panose="020F0704030504030204" pitchFamily="34" charset="0"/>
              </a:rPr>
              <a:t> established the city of AGRA</a:t>
            </a:r>
          </a:p>
          <a:p>
            <a:r>
              <a:rPr lang="en-US" sz="2000" dirty="0" smtClean="0">
                <a:latin typeface="Arial Rounded MT Bold" panose="020F0704030504030204" pitchFamily="34" charset="0"/>
              </a:rPr>
              <a:t>This </a:t>
            </a:r>
            <a:r>
              <a:rPr lang="en-US" sz="2000" dirty="0">
                <a:latin typeface="Arial Rounded MT Bold" panose="020F0704030504030204" pitchFamily="34" charset="0"/>
              </a:rPr>
              <a:t>architectural period during </a:t>
            </a:r>
            <a:r>
              <a:rPr lang="en-US" sz="2000" dirty="0" err="1" smtClean="0">
                <a:latin typeface="Arial Rounded MT Bold" panose="020F0704030504030204" pitchFamily="34" charset="0"/>
              </a:rPr>
              <a:t>Sayyid</a:t>
            </a:r>
            <a:r>
              <a:rPr lang="en-US" sz="2000" dirty="0" smtClean="0">
                <a:latin typeface="Arial Rounded MT Bold" panose="020F0704030504030204" pitchFamily="34" charset="0"/>
              </a:rPr>
              <a:t> and </a:t>
            </a:r>
            <a:r>
              <a:rPr lang="en-US" sz="2000" dirty="0" err="1" smtClean="0">
                <a:latin typeface="Arial Rounded MT Bold" panose="020F0704030504030204" pitchFamily="34" charset="0"/>
              </a:rPr>
              <a:t>Lodhi</a:t>
            </a:r>
            <a:r>
              <a:rPr lang="en-US" sz="2000" dirty="0" smtClean="0">
                <a:latin typeface="Arial Rounded MT Bold" panose="020F0704030504030204" pitchFamily="34" charset="0"/>
              </a:rPr>
              <a:t> dynasty </a:t>
            </a:r>
            <a:r>
              <a:rPr lang="en-US" sz="2000" dirty="0">
                <a:latin typeface="Arial Rounded MT Bold" panose="020F0704030504030204" pitchFamily="34" charset="0"/>
              </a:rPr>
              <a:t>was known as the period of the macabre </a:t>
            </a:r>
            <a:r>
              <a:rPr lang="en-US" sz="2000" dirty="0" smtClean="0">
                <a:latin typeface="Arial Rounded MT Bold" panose="020F0704030504030204" pitchFamily="34" charset="0"/>
              </a:rPr>
              <a:t>Concept of double dome was introduced by </a:t>
            </a:r>
            <a:r>
              <a:rPr lang="en-US" sz="2000" dirty="0" err="1" smtClean="0">
                <a:latin typeface="Arial Rounded MT Bold" panose="020F0704030504030204" pitchFamily="34" charset="0"/>
              </a:rPr>
              <a:t>Lodhis</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The three royal tombs of Mubarak </a:t>
            </a:r>
            <a:r>
              <a:rPr lang="en-US" sz="2000" dirty="0" err="1">
                <a:latin typeface="Arial Rounded MT Bold" panose="020F0704030504030204" pitchFamily="34" charset="0"/>
              </a:rPr>
              <a:t>Sayyid</a:t>
            </a:r>
            <a:r>
              <a:rPr lang="en-US" sz="2000" dirty="0">
                <a:latin typeface="Arial Rounded MT Bold" panose="020F0704030504030204" pitchFamily="34" charset="0"/>
              </a:rPr>
              <a:t>, Muhammed </a:t>
            </a:r>
            <a:r>
              <a:rPr lang="en-US" sz="2000" dirty="0" err="1">
                <a:latin typeface="Arial Rounded MT Bold" panose="020F0704030504030204" pitchFamily="34" charset="0"/>
              </a:rPr>
              <a:t>Sayyid</a:t>
            </a:r>
            <a:r>
              <a:rPr lang="en-US" sz="2000" dirty="0">
                <a:latin typeface="Arial Rounded MT Bold" panose="020F0704030504030204" pitchFamily="34" charset="0"/>
              </a:rPr>
              <a:t> and </a:t>
            </a:r>
            <a:r>
              <a:rPr lang="en-US" sz="2000" dirty="0" err="1">
                <a:latin typeface="Arial Rounded MT Bold" panose="020F0704030504030204" pitchFamily="34" charset="0"/>
                <a:hlinkClick r:id="rId2" tooltip="Sikandar Lodi"/>
              </a:rPr>
              <a:t>Sikandar</a:t>
            </a:r>
            <a:r>
              <a:rPr lang="en-US" sz="2000" dirty="0">
                <a:latin typeface="Arial Rounded MT Bold" panose="020F0704030504030204" pitchFamily="34" charset="0"/>
                <a:hlinkClick r:id="rId2" tooltip="Sikandar Lodi"/>
              </a:rPr>
              <a:t> Lodi</a:t>
            </a:r>
            <a:r>
              <a:rPr lang="en-US" sz="2000" dirty="0">
                <a:latin typeface="Arial Rounded MT Bold" panose="020F0704030504030204" pitchFamily="34" charset="0"/>
              </a:rPr>
              <a:t> reflect the prototype of architecture during </a:t>
            </a:r>
            <a:r>
              <a:rPr lang="en-US" sz="2000" dirty="0" err="1">
                <a:latin typeface="Arial Rounded MT Bold" panose="020F0704030504030204" pitchFamily="34" charset="0"/>
              </a:rPr>
              <a:t>Sayyid</a:t>
            </a:r>
            <a:r>
              <a:rPr lang="en-US" sz="2000" dirty="0">
                <a:latin typeface="Arial Rounded MT Bold" panose="020F0704030504030204" pitchFamily="34" charset="0"/>
              </a:rPr>
              <a:t> and </a:t>
            </a:r>
            <a:r>
              <a:rPr lang="en-US" sz="2000" dirty="0" err="1">
                <a:latin typeface="Arial Rounded MT Bold" panose="020F0704030504030204" pitchFamily="34" charset="0"/>
              </a:rPr>
              <a:t>Lodhi</a:t>
            </a:r>
            <a:r>
              <a:rPr lang="en-US" sz="2000" dirty="0">
                <a:latin typeface="Arial Rounded MT Bold" panose="020F0704030504030204" pitchFamily="34" charset="0"/>
              </a:rPr>
              <a:t> dynasty</a:t>
            </a:r>
            <a:r>
              <a:rPr lang="en-US" sz="2000" dirty="0" smtClean="0">
                <a:latin typeface="Arial Rounded MT Bold" panose="020F0704030504030204" pitchFamily="34" charset="0"/>
              </a:rPr>
              <a:t>..</a:t>
            </a:r>
            <a:r>
              <a:rPr lang="en-US" sz="2000" dirty="0">
                <a:latin typeface="Arial Rounded MT Bold" panose="020F0704030504030204" pitchFamily="34" charset="0"/>
              </a:rPr>
              <a:t> </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 It is a good example of a combination of the Hindu and Islamic styles of architecture. The Hindu features include eight </a:t>
            </a:r>
            <a:r>
              <a:rPr lang="en-US" sz="2000" dirty="0" err="1">
                <a:latin typeface="Arial Rounded MT Bold" panose="020F0704030504030204" pitchFamily="34" charset="0"/>
              </a:rPr>
              <a:t>chhatris</a:t>
            </a:r>
            <a:r>
              <a:rPr lang="en-US" sz="2000" dirty="0">
                <a:latin typeface="Arial Rounded MT Bold" panose="020F0704030504030204" pitchFamily="34" charset="0"/>
              </a:rPr>
              <a:t>, each of them capped by a lotus finial with a decorative band around the base; corner ornamental pinnacles (</a:t>
            </a:r>
            <a:r>
              <a:rPr lang="en-US" sz="2000" dirty="0" err="1">
                <a:latin typeface="Arial Rounded MT Bold" panose="020F0704030504030204" pitchFamily="34" charset="0"/>
              </a:rPr>
              <a:t>guldastas</a:t>
            </a:r>
            <a:r>
              <a:rPr lang="en-US" sz="2000" dirty="0">
                <a:latin typeface="Arial Rounded MT Bold" panose="020F0704030504030204" pitchFamily="34" charset="0"/>
              </a:rPr>
              <a:t>)and </a:t>
            </a:r>
            <a:r>
              <a:rPr lang="en-US" sz="2000" dirty="0" err="1">
                <a:latin typeface="Arial Rounded MT Bold" panose="020F0704030504030204" pitchFamily="34" charset="0"/>
                <a:hlinkClick r:id="rId3" tooltip="Chhajja"/>
              </a:rPr>
              <a:t>chhajja</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526" y="833272"/>
            <a:ext cx="2628900" cy="2505857"/>
          </a:xfrm>
          <a:prstGeom prst="rect">
            <a:avLst/>
          </a:prstGeom>
        </p:spPr>
      </p:pic>
    </p:spTree>
    <p:extLst>
      <p:ext uri="{BB962C8B-B14F-4D97-AF65-F5344CB8AC3E}">
        <p14:creationId xmlns:p14="http://schemas.microsoft.com/office/powerpoint/2010/main" val="27679870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29480"/>
          </a:xfrm>
        </p:spPr>
        <p:txBody>
          <a:bodyPr/>
          <a:lstStyle/>
          <a:p>
            <a:pPr algn="ctr"/>
            <a:r>
              <a:rPr lang="en-US" b="1" u="sng" dirty="0" smtClean="0">
                <a:latin typeface="Arial Rounded MT Bold" panose="020F0704030504030204" pitchFamily="34" charset="0"/>
              </a:rPr>
              <a:t>Tomb</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600501"/>
            <a:ext cx="9531191" cy="4854007"/>
          </a:xfrm>
        </p:spPr>
        <p:txBody>
          <a:bodyPr>
            <a:noAutofit/>
          </a:bodyPr>
          <a:lstStyle/>
          <a:p>
            <a:r>
              <a:rPr lang="en-US" sz="2000" dirty="0" smtClean="0">
                <a:latin typeface="Arial Rounded MT Bold" panose="020F0704030504030204" pitchFamily="34" charset="0"/>
              </a:rPr>
              <a:t>Hard structure</a:t>
            </a:r>
          </a:p>
          <a:p>
            <a:r>
              <a:rPr lang="en-US" sz="2000" dirty="0" err="1" smtClean="0">
                <a:latin typeface="Arial Rounded MT Bold" panose="020F0704030504030204" pitchFamily="34" charset="0"/>
              </a:rPr>
              <a:t>Jali</a:t>
            </a:r>
            <a:r>
              <a:rPr lang="en-US" sz="2000" dirty="0" smtClean="0">
                <a:latin typeface="Arial Rounded MT Bold" panose="020F0704030504030204" pitchFamily="34" charset="0"/>
              </a:rPr>
              <a:t> work</a:t>
            </a:r>
          </a:p>
          <a:p>
            <a:r>
              <a:rPr lang="en-US" sz="2000" dirty="0" err="1" smtClean="0">
                <a:latin typeface="Arial Rounded MT Bold" panose="020F0704030504030204" pitchFamily="34" charset="0"/>
              </a:rPr>
              <a:t>Sayyids</a:t>
            </a:r>
            <a:r>
              <a:rPr lang="en-US" sz="2000" dirty="0" smtClean="0">
                <a:latin typeface="Arial Rounded MT Bold" panose="020F0704030504030204" pitchFamily="34" charset="0"/>
              </a:rPr>
              <a:t> </a:t>
            </a:r>
            <a:r>
              <a:rPr lang="en-US" sz="2000" dirty="0">
                <a:latin typeface="Arial Rounded MT Bold" panose="020F0704030504030204" pitchFamily="34" charset="0"/>
              </a:rPr>
              <a:t>and </a:t>
            </a:r>
            <a:r>
              <a:rPr lang="en-US" sz="2000" dirty="0" err="1">
                <a:latin typeface="Arial Rounded MT Bold" panose="020F0704030504030204" pitchFamily="34" charset="0"/>
              </a:rPr>
              <a:t>Lodis</a:t>
            </a:r>
            <a:r>
              <a:rPr lang="en-US" sz="2000" dirty="0">
                <a:latin typeface="Arial Rounded MT Bold" panose="020F0704030504030204" pitchFamily="34" charset="0"/>
              </a:rPr>
              <a:t> </a:t>
            </a:r>
            <a:r>
              <a:rPr lang="en-US" sz="2000" dirty="0" err="1">
                <a:latin typeface="Arial Rounded MT Bold" panose="020F0704030504030204" pitchFamily="34" charset="0"/>
              </a:rPr>
              <a:t>constructed</a:t>
            </a:r>
            <a:r>
              <a:rPr lang="en-US" sz="2000" dirty="0" err="1" smtClean="0">
                <a:latin typeface="Arial Rounded MT Bold" panose="020F0704030504030204" pitchFamily="34" charset="0"/>
              </a:rPr>
              <a:t>The</a:t>
            </a:r>
            <a:r>
              <a:rPr lang="en-US" sz="2000" dirty="0" smtClean="0">
                <a:latin typeface="Arial Rounded MT Bold" panose="020F0704030504030204" pitchFamily="34" charset="0"/>
              </a:rPr>
              <a:t> </a:t>
            </a:r>
            <a:r>
              <a:rPr lang="en-US" sz="2000" dirty="0">
                <a:latin typeface="Arial Rounded MT Bold" panose="020F0704030504030204" pitchFamily="34" charset="0"/>
              </a:rPr>
              <a:t>tombs in two different forms; one pattern was based on octagonal plan surrounded by arched walkway with one </a:t>
            </a:r>
            <a:r>
              <a:rPr lang="en-US" sz="2000" dirty="0" err="1">
                <a:latin typeface="Arial Rounded MT Bold" panose="020F0704030504030204" pitchFamily="34" charset="0"/>
              </a:rPr>
              <a:t>storey</a:t>
            </a:r>
            <a:r>
              <a:rPr lang="en-US" sz="2000" dirty="0">
                <a:latin typeface="Arial Rounded MT Bold" panose="020F0704030504030204" pitchFamily="34" charset="0"/>
              </a:rPr>
              <a:t> in height and the other one was </a:t>
            </a:r>
            <a:r>
              <a:rPr lang="en-US" sz="2000" dirty="0" smtClean="0">
                <a:latin typeface="Arial Rounded MT Bold" panose="020F0704030504030204" pitchFamily="34" charset="0"/>
              </a:rPr>
              <a:t>based </a:t>
            </a:r>
            <a:r>
              <a:rPr lang="en-US" sz="2000" dirty="0">
                <a:latin typeface="Arial Rounded MT Bold" panose="020F0704030504030204" pitchFamily="34" charset="0"/>
              </a:rPr>
              <a:t>on square plan without walkway with two or three </a:t>
            </a:r>
            <a:r>
              <a:rPr lang="en-US" sz="2000" dirty="0" err="1">
                <a:latin typeface="Arial Rounded MT Bold" panose="020F0704030504030204" pitchFamily="34" charset="0"/>
              </a:rPr>
              <a:t>storey</a:t>
            </a:r>
            <a:r>
              <a:rPr lang="en-US" sz="2000" dirty="0">
                <a:latin typeface="Arial Rounded MT Bold" panose="020F0704030504030204" pitchFamily="34" charset="0"/>
              </a:rPr>
              <a:t> in height</a:t>
            </a:r>
            <a:r>
              <a:rPr lang="en-US" sz="2000" dirty="0" smtClean="0">
                <a:latin typeface="Arial Rounded MT Bold" panose="020F0704030504030204" pitchFamily="34" charset="0"/>
              </a:rPr>
              <a:t>.</a:t>
            </a:r>
          </a:p>
          <a:p>
            <a:r>
              <a:rPr lang="en-US" sz="2000" dirty="0">
                <a:latin typeface="Arial Rounded MT Bold" panose="020F0704030504030204" pitchFamily="34" charset="0"/>
              </a:rPr>
              <a:t>Double </a:t>
            </a:r>
            <a:r>
              <a:rPr lang="en-US" sz="2000" dirty="0" smtClean="0">
                <a:latin typeface="Arial Rounded MT Bold" panose="020F0704030504030204" pitchFamily="34" charset="0"/>
              </a:rPr>
              <a:t>Dome- </a:t>
            </a:r>
            <a:r>
              <a:rPr lang="en-US" sz="2000" dirty="0">
                <a:latin typeface="Arial Rounded MT Bold" panose="020F0704030504030204" pitchFamily="34" charset="0"/>
              </a:rPr>
              <a:t>A double dome is built of two layers. There is one layer inside which provides ceiling to the interior of the building. The other layer is the outer one which crowns the buildings. The devices of double dome enable the ceiling inside to be placed lower and In better relation to the Interior space it covers</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The attempts in the direction of Double Dome started with tomb of Taj Khan (1501 ) and the tomb of </a:t>
            </a:r>
            <a:r>
              <a:rPr lang="en-US" sz="2000" dirty="0" err="1">
                <a:latin typeface="Arial Rounded MT Bold" panose="020F0704030504030204" pitchFamily="34" charset="0"/>
              </a:rPr>
              <a:t>Sikandar</a:t>
            </a:r>
            <a:r>
              <a:rPr lang="en-US" sz="2000" dirty="0">
                <a:latin typeface="Arial Rounded MT Bold" panose="020F0704030504030204" pitchFamily="34" charset="0"/>
              </a:rPr>
              <a:t> Lodi (1518), both in Delhi. However, the fully mature form of the double dome is seen, for the first time in India in the tomb of </a:t>
            </a:r>
            <a:r>
              <a:rPr lang="en-US" sz="2000" dirty="0" err="1" smtClean="0">
                <a:latin typeface="Arial Rounded MT Bold" panose="020F0704030504030204" pitchFamily="34" charset="0"/>
              </a:rPr>
              <a:t>Humayun</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 An important feature of the architecture during </a:t>
            </a:r>
            <a:r>
              <a:rPr lang="en-US" sz="2000" dirty="0" err="1">
                <a:latin typeface="Arial Rounded MT Bold" panose="020F0704030504030204" pitchFamily="34" charset="0"/>
              </a:rPr>
              <a:t>Sayyid</a:t>
            </a:r>
            <a:r>
              <a:rPr lang="en-US" sz="2000" dirty="0">
                <a:latin typeface="Arial Rounded MT Bold" panose="020F0704030504030204" pitchFamily="34" charset="0"/>
              </a:rPr>
              <a:t> and Lodi dynasty is the amazing measurements of height and width to match with the structure of the basements.</a:t>
            </a:r>
            <a:br>
              <a:rPr lang="en-US" sz="2000" dirty="0">
                <a:latin typeface="Arial Rounded MT Bold" panose="020F0704030504030204" pitchFamily="34" charset="0"/>
              </a:rPr>
            </a:b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1626241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421" y="1733265"/>
            <a:ext cx="3538582" cy="26505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802" y="1405720"/>
            <a:ext cx="3185615" cy="3185615"/>
          </a:xfrm>
          <a:prstGeom prst="rect">
            <a:avLst/>
          </a:prstGeom>
        </p:spPr>
      </p:pic>
    </p:spTree>
    <p:extLst>
      <p:ext uri="{BB962C8B-B14F-4D97-AF65-F5344CB8AC3E}">
        <p14:creationId xmlns:p14="http://schemas.microsoft.com/office/powerpoint/2010/main" val="3440166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Delhi sultanate-Provincial styles</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2129052"/>
            <a:ext cx="8466666" cy="4553756"/>
          </a:xfrm>
        </p:spPr>
        <p:txBody>
          <a:bodyPr>
            <a:normAutofit/>
          </a:bodyPr>
          <a:lstStyle/>
          <a:p>
            <a:pPr>
              <a:buFont typeface="+mj-lt"/>
              <a:buAutoNum type="arabicParenR"/>
            </a:pPr>
            <a:r>
              <a:rPr lang="en-US" sz="3600" dirty="0" smtClean="0">
                <a:latin typeface="Arial Rounded MT Bold" panose="020F0704030504030204" pitchFamily="34" charset="0"/>
              </a:rPr>
              <a:t>Bengal school</a:t>
            </a:r>
          </a:p>
          <a:p>
            <a:pPr>
              <a:buFont typeface="+mj-lt"/>
              <a:buAutoNum type="arabicParenR"/>
            </a:pPr>
            <a:r>
              <a:rPr lang="en-US" sz="3600" dirty="0" err="1" smtClean="0">
                <a:latin typeface="Arial Rounded MT Bold" panose="020F0704030504030204" pitchFamily="34" charset="0"/>
              </a:rPr>
              <a:t>Malwa</a:t>
            </a:r>
            <a:r>
              <a:rPr lang="en-US" sz="3600" dirty="0" smtClean="0">
                <a:latin typeface="Arial Rounded MT Bold" panose="020F0704030504030204" pitchFamily="34" charset="0"/>
              </a:rPr>
              <a:t> school</a:t>
            </a:r>
          </a:p>
          <a:p>
            <a:pPr>
              <a:buFont typeface="+mj-lt"/>
              <a:buAutoNum type="arabicParenR"/>
            </a:pPr>
            <a:r>
              <a:rPr lang="en-US" sz="3600" dirty="0" err="1" smtClean="0">
                <a:latin typeface="Arial Rounded MT Bold" panose="020F0704030504030204" pitchFamily="34" charset="0"/>
              </a:rPr>
              <a:t>Jaunpur</a:t>
            </a:r>
            <a:r>
              <a:rPr lang="en-US" sz="3600" dirty="0" smtClean="0">
                <a:latin typeface="Arial Rounded MT Bold" panose="020F0704030504030204" pitchFamily="34" charset="0"/>
              </a:rPr>
              <a:t> school</a:t>
            </a:r>
          </a:p>
          <a:p>
            <a:pPr>
              <a:buFont typeface="+mj-lt"/>
              <a:buAutoNum type="arabicParenR"/>
            </a:pPr>
            <a:r>
              <a:rPr lang="en-US" sz="3600" dirty="0" err="1" smtClean="0">
                <a:latin typeface="Arial Rounded MT Bold" panose="020F0704030504030204" pitchFamily="34" charset="0"/>
              </a:rPr>
              <a:t>Bijapur</a:t>
            </a:r>
            <a:r>
              <a:rPr lang="en-US" sz="3600" dirty="0" smtClean="0">
                <a:latin typeface="Arial Rounded MT Bold" panose="020F0704030504030204" pitchFamily="34" charset="0"/>
              </a:rPr>
              <a:t> school</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17646115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(1)Bengal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2400" dirty="0" smtClean="0">
                <a:latin typeface="Arial Rounded MT Bold" panose="020F0704030504030204" pitchFamily="34" charset="0"/>
              </a:rPr>
              <a:t>Brick was used</a:t>
            </a:r>
          </a:p>
          <a:p>
            <a:r>
              <a:rPr lang="en-US" sz="2400" dirty="0" smtClean="0">
                <a:latin typeface="Arial Rounded MT Bold" panose="020F0704030504030204" pitchFamily="34" charset="0"/>
              </a:rPr>
              <a:t>Use of </a:t>
            </a:r>
            <a:r>
              <a:rPr lang="en-US" sz="2400" dirty="0" err="1" smtClean="0">
                <a:latin typeface="Arial Rounded MT Bold" panose="020F0704030504030204" pitchFamily="34" charset="0"/>
              </a:rPr>
              <a:t>mortar,lime</a:t>
            </a:r>
            <a:r>
              <a:rPr lang="en-US" sz="2400" dirty="0" smtClean="0">
                <a:latin typeface="Arial Rounded MT Bold" panose="020F0704030504030204" pitchFamily="34" charset="0"/>
              </a:rPr>
              <a:t> plaster was very less</a:t>
            </a:r>
          </a:p>
          <a:p>
            <a:r>
              <a:rPr lang="en-US" sz="2400" dirty="0" smtClean="0">
                <a:latin typeface="Arial Rounded MT Bold" panose="020F0704030504030204" pitchFamily="34" charset="0"/>
              </a:rPr>
              <a:t>Use of black marble</a:t>
            </a:r>
          </a:p>
          <a:p>
            <a:r>
              <a:rPr lang="en-US" sz="2400" dirty="0" smtClean="0">
                <a:latin typeface="Arial Rounded MT Bold" panose="020F0704030504030204" pitchFamily="34" charset="0"/>
              </a:rPr>
              <a:t>Focus was not on decoration or strength but Focus was on construction of massive buildings</a:t>
            </a:r>
          </a:p>
          <a:p>
            <a:r>
              <a:rPr lang="en-US" sz="2400" dirty="0" err="1" smtClean="0">
                <a:latin typeface="Arial Rounded MT Bold" panose="020F0704030504030204" pitchFamily="34" charset="0"/>
              </a:rPr>
              <a:t>Ie.Kadamrasul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mosque,Gor</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Adina </a:t>
            </a:r>
            <a:r>
              <a:rPr lang="en-US" sz="2400" dirty="0" err="1" smtClean="0">
                <a:latin typeface="Arial Rounded MT Bold" panose="020F0704030504030204" pitchFamily="34" charset="0"/>
              </a:rPr>
              <a:t>mosque,Pandua</a:t>
            </a:r>
            <a:endParaRPr lang="en-US" sz="2400" dirty="0" smtClean="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054" y="251726"/>
            <a:ext cx="2944008" cy="3357348"/>
          </a:xfrm>
          <a:prstGeom prst="rect">
            <a:avLst/>
          </a:prstGeom>
        </p:spPr>
      </p:pic>
    </p:spTree>
    <p:extLst>
      <p:ext uri="{BB962C8B-B14F-4D97-AF65-F5344CB8AC3E}">
        <p14:creationId xmlns:p14="http://schemas.microsoft.com/office/powerpoint/2010/main" val="3388885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(2)</a:t>
            </a:r>
            <a:r>
              <a:rPr lang="en-US" b="1" u="sng" dirty="0" err="1" smtClean="0">
                <a:latin typeface="Arial Rounded MT Bold" panose="020F0704030504030204" pitchFamily="34" charset="0"/>
              </a:rPr>
              <a:t>Malwa</a:t>
            </a:r>
            <a:r>
              <a:rPr lang="en-US" b="1" u="sng" dirty="0" smtClean="0">
                <a:latin typeface="Arial Rounded MT Bold" panose="020F0704030504030204" pitchFamily="34" charset="0"/>
              </a:rPr>
              <a:t>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Rounded MT Bold" panose="020F0704030504030204" pitchFamily="34" charset="0"/>
              </a:rPr>
              <a:t>Absence of </a:t>
            </a:r>
            <a:r>
              <a:rPr lang="en-US" sz="2400" dirty="0" err="1" smtClean="0">
                <a:latin typeface="Arial Rounded MT Bold" panose="020F0704030504030204" pitchFamily="34" charset="0"/>
              </a:rPr>
              <a:t>minars</a:t>
            </a:r>
            <a:r>
              <a:rPr lang="en-US" sz="2400" dirty="0" smtClean="0">
                <a:latin typeface="Arial Rounded MT Bold" panose="020F0704030504030204" pitchFamily="34" charset="0"/>
              </a:rPr>
              <a:t> in mosques</a:t>
            </a:r>
          </a:p>
          <a:p>
            <a:r>
              <a:rPr lang="en-US" sz="2400" dirty="0" smtClean="0">
                <a:latin typeface="Arial Rounded MT Bold" panose="020F0704030504030204" pitchFamily="34" charset="0"/>
              </a:rPr>
              <a:t>European influence can be found here</a:t>
            </a:r>
          </a:p>
          <a:p>
            <a:r>
              <a:rPr lang="en-US" sz="2400" dirty="0" smtClean="0">
                <a:latin typeface="Arial Rounded MT Bold" panose="020F0704030504030204" pitchFamily="34" charset="0"/>
              </a:rPr>
              <a:t>Imaginative use of water in pools and fountains</a:t>
            </a:r>
          </a:p>
          <a:p>
            <a:r>
              <a:rPr lang="en-US" sz="2400" dirty="0" smtClean="0">
                <a:latin typeface="Arial Rounded MT Bold" panose="020F0704030504030204" pitchFamily="34" charset="0"/>
              </a:rPr>
              <a:t>Use of arch along with pillar and beam</a:t>
            </a:r>
          </a:p>
          <a:p>
            <a:r>
              <a:rPr lang="en-US" sz="2400" dirty="0" smtClean="0">
                <a:latin typeface="Arial Rounded MT Bold" panose="020F0704030504030204" pitchFamily="34" charset="0"/>
              </a:rPr>
              <a:t>Well proportioned staircase</a:t>
            </a:r>
          </a:p>
          <a:p>
            <a:r>
              <a:rPr lang="en-US" sz="2400" dirty="0" err="1" smtClean="0">
                <a:latin typeface="Arial Rounded MT Bold" panose="020F0704030504030204" pitchFamily="34" charset="0"/>
              </a:rPr>
              <a:t>Ie-jahaaz</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mahal</a:t>
            </a:r>
            <a:r>
              <a:rPr lang="en-US" sz="2400" dirty="0">
                <a:latin typeface="Arial Rounded MT Bold" panose="020F0704030504030204" pitchFamily="34" charset="0"/>
              </a:rPr>
              <a:t> </a:t>
            </a:r>
            <a:r>
              <a:rPr lang="en-US" sz="2400" dirty="0" smtClean="0">
                <a:latin typeface="Arial Rounded MT Bold" panose="020F0704030504030204" pitchFamily="34" charset="0"/>
              </a:rPr>
              <a:t>at </a:t>
            </a:r>
            <a:r>
              <a:rPr lang="en-US" sz="2400" dirty="0" err="1" smtClean="0">
                <a:latin typeface="Arial Rounded MT Bold" panose="020F0704030504030204" pitchFamily="34" charset="0"/>
              </a:rPr>
              <a:t>mandu,Rani</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Rupmati</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pavallion</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899" y="1270000"/>
            <a:ext cx="2971800" cy="2632264"/>
          </a:xfrm>
          <a:prstGeom prst="rect">
            <a:avLst/>
          </a:prstGeom>
        </p:spPr>
      </p:pic>
    </p:spTree>
    <p:extLst>
      <p:ext uri="{BB962C8B-B14F-4D97-AF65-F5344CB8AC3E}">
        <p14:creationId xmlns:p14="http://schemas.microsoft.com/office/powerpoint/2010/main" val="10437873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(3)</a:t>
            </a:r>
            <a:r>
              <a:rPr lang="en-US" b="1" u="sng" dirty="0" err="1" smtClean="0">
                <a:latin typeface="Arial Rounded MT Bold" panose="020F0704030504030204" pitchFamily="34" charset="0"/>
              </a:rPr>
              <a:t>Jaunpur</a:t>
            </a:r>
            <a:r>
              <a:rPr lang="en-US" b="1" u="sng" dirty="0" smtClean="0">
                <a:latin typeface="Arial Rounded MT Bold" panose="020F0704030504030204" pitchFamily="34" charset="0"/>
              </a:rPr>
              <a:t>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Developed by </a:t>
            </a:r>
            <a:r>
              <a:rPr lang="en-US" sz="2800" dirty="0" err="1" smtClean="0">
                <a:latin typeface="Arial Rounded MT Bold" panose="020F0704030504030204" pitchFamily="34" charset="0"/>
              </a:rPr>
              <a:t>sharqui</a:t>
            </a:r>
            <a:r>
              <a:rPr lang="en-US" sz="2800" dirty="0" smtClean="0">
                <a:latin typeface="Arial Rounded MT Bold" panose="020F0704030504030204" pitchFamily="34" charset="0"/>
              </a:rPr>
              <a:t> dynasty</a:t>
            </a:r>
          </a:p>
          <a:p>
            <a:r>
              <a:rPr lang="en-US" sz="2800" dirty="0" smtClean="0">
                <a:latin typeface="Arial Rounded MT Bold" panose="020F0704030504030204" pitchFamily="34" charset="0"/>
              </a:rPr>
              <a:t>Absence of </a:t>
            </a:r>
            <a:r>
              <a:rPr lang="en-US" sz="2800" dirty="0" err="1" smtClean="0">
                <a:latin typeface="Arial Rounded MT Bold" panose="020F0704030504030204" pitchFamily="34" charset="0"/>
              </a:rPr>
              <a:t>minar</a:t>
            </a:r>
            <a:r>
              <a:rPr lang="en-US" sz="2800" dirty="0" smtClean="0">
                <a:latin typeface="Arial Rounded MT Bold" panose="020F0704030504030204" pitchFamily="34" charset="0"/>
              </a:rPr>
              <a:t> suggests Persian influence</a:t>
            </a:r>
          </a:p>
          <a:p>
            <a:r>
              <a:rPr lang="en-US" sz="2800" dirty="0" smtClean="0">
                <a:latin typeface="Arial Rounded MT Bold" panose="020F0704030504030204" pitchFamily="34" charset="0"/>
              </a:rPr>
              <a:t>Bold and forceful character </a:t>
            </a:r>
          </a:p>
          <a:p>
            <a:r>
              <a:rPr lang="en-US" sz="2800" dirty="0" err="1" smtClean="0">
                <a:latin typeface="Arial Rounded MT Bold" panose="020F0704030504030204" pitchFamily="34" charset="0"/>
              </a:rPr>
              <a:t>Ie-Babri</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masjid,atala</a:t>
            </a:r>
            <a:r>
              <a:rPr lang="en-US" sz="2800" dirty="0" smtClean="0">
                <a:latin typeface="Arial Rounded MT Bold" panose="020F0704030504030204" pitchFamily="34" charset="0"/>
              </a:rPr>
              <a:t> mosque</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257" y="893714"/>
            <a:ext cx="2705100" cy="2750238"/>
          </a:xfrm>
          <a:prstGeom prst="rect">
            <a:avLst/>
          </a:prstGeom>
        </p:spPr>
      </p:pic>
    </p:spTree>
    <p:extLst>
      <p:ext uri="{BB962C8B-B14F-4D97-AF65-F5344CB8AC3E}">
        <p14:creationId xmlns:p14="http://schemas.microsoft.com/office/powerpoint/2010/main" val="17196091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(4)</a:t>
            </a:r>
            <a:r>
              <a:rPr lang="en-US" b="1" u="sng" dirty="0" err="1" smtClean="0">
                <a:latin typeface="Arial Rounded MT Bold" panose="020F0704030504030204" pitchFamily="34" charset="0"/>
              </a:rPr>
              <a:t>Bijapur</a:t>
            </a:r>
            <a:r>
              <a:rPr lang="en-US" b="1" u="sng" dirty="0" smtClean="0">
                <a:latin typeface="Arial Rounded MT Bold" panose="020F0704030504030204" pitchFamily="34" charset="0"/>
              </a:rPr>
              <a:t> school of art</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624085"/>
            <a:ext cx="8596668" cy="4417278"/>
          </a:xfrm>
        </p:spPr>
        <p:txBody>
          <a:bodyPr>
            <a:noAutofit/>
          </a:bodyPr>
          <a:lstStyle/>
          <a:p>
            <a:r>
              <a:rPr lang="en-US" sz="2400" dirty="0" err="1" smtClean="0">
                <a:latin typeface="Arial Rounded MT Bold" panose="020F0704030504030204" pitchFamily="34" charset="0"/>
              </a:rPr>
              <a:t>Adil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shahi</a:t>
            </a:r>
            <a:r>
              <a:rPr lang="en-US" sz="2400" dirty="0" smtClean="0">
                <a:latin typeface="Arial Rounded MT Bold" panose="020F0704030504030204" pitchFamily="34" charset="0"/>
              </a:rPr>
              <a:t> rulers</a:t>
            </a:r>
          </a:p>
          <a:p>
            <a:r>
              <a:rPr lang="en-US" sz="2400" dirty="0" smtClean="0">
                <a:latin typeface="Arial Rounded MT Bold" panose="020F0704030504030204" pitchFamily="34" charset="0"/>
              </a:rPr>
              <a:t>3 arch method instead of single arch</a:t>
            </a:r>
          </a:p>
          <a:p>
            <a:r>
              <a:rPr lang="en-US" sz="2400" dirty="0" err="1" smtClean="0">
                <a:latin typeface="Arial Rounded MT Bold" panose="020F0704030504030204" pitchFamily="34" charset="0"/>
              </a:rPr>
              <a:t>Bulbus</a:t>
            </a:r>
            <a:r>
              <a:rPr lang="en-US" sz="2400" dirty="0" smtClean="0">
                <a:latin typeface="Arial Rounded MT Bold" panose="020F0704030504030204" pitchFamily="34" charset="0"/>
              </a:rPr>
              <a:t> dome-unique feature</a:t>
            </a:r>
          </a:p>
          <a:p>
            <a:r>
              <a:rPr lang="en-US" sz="2400" dirty="0" err="1" smtClean="0">
                <a:latin typeface="Arial Rounded MT Bold" panose="020F0704030504030204" pitchFamily="34" charset="0"/>
              </a:rPr>
              <a:t>Gol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Gumbaj</a:t>
            </a:r>
            <a:r>
              <a:rPr lang="en-US" sz="2400" dirty="0" smtClean="0">
                <a:latin typeface="Arial Rounded MT Bold" panose="020F0704030504030204" pitchFamily="34" charset="0"/>
              </a:rPr>
              <a:t>-Largest dome of the world</a:t>
            </a:r>
          </a:p>
          <a:p>
            <a:pPr marL="0" indent="0">
              <a:buNone/>
            </a:pPr>
            <a:r>
              <a:rPr lang="en-US" sz="2400" dirty="0">
                <a:latin typeface="Arial Rounded MT Bold" panose="020F0704030504030204" pitchFamily="34" charset="0"/>
              </a:rPr>
              <a:t> </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minar-graceful,tall</a:t>
            </a:r>
            <a:r>
              <a:rPr lang="en-US" sz="2400" dirty="0" smtClean="0">
                <a:latin typeface="Arial Rounded MT Bold" panose="020F0704030504030204" pitchFamily="34" charset="0"/>
              </a:rPr>
              <a:t> and slender</a:t>
            </a:r>
          </a:p>
          <a:p>
            <a:r>
              <a:rPr lang="en-US" sz="2400" dirty="0" smtClean="0">
                <a:latin typeface="Arial Rounded MT Bold" panose="020F0704030504030204" pitchFamily="34" charset="0"/>
              </a:rPr>
              <a:t>Use of cornice(</a:t>
            </a:r>
            <a:r>
              <a:rPr lang="en-US" sz="2400" dirty="0" err="1" smtClean="0">
                <a:latin typeface="Arial Rounded MT Bold" panose="020F0704030504030204" pitchFamily="34" charset="0"/>
              </a:rPr>
              <a:t>chhajja</a:t>
            </a:r>
            <a:r>
              <a:rPr lang="en-US" sz="2400" dirty="0" smtClean="0">
                <a:latin typeface="Arial Rounded MT Bold" panose="020F0704030504030204" pitchFamily="34" charset="0"/>
              </a:rPr>
              <a:t>)</a:t>
            </a:r>
          </a:p>
          <a:p>
            <a:r>
              <a:rPr lang="en-US" sz="2400" dirty="0" smtClean="0">
                <a:latin typeface="Arial Rounded MT Bold" panose="020F0704030504030204" pitchFamily="34" charset="0"/>
              </a:rPr>
              <a:t>Important feature-treatment of ceiling-without any </a:t>
            </a:r>
            <a:r>
              <a:rPr lang="en-US" sz="2400" dirty="0" err="1" smtClean="0">
                <a:latin typeface="Arial Rounded MT Bold" panose="020F0704030504030204" pitchFamily="34" charset="0"/>
              </a:rPr>
              <a:t>apperant</a:t>
            </a:r>
            <a:r>
              <a:rPr lang="en-US" sz="2400" dirty="0" smtClean="0">
                <a:latin typeface="Arial Rounded MT Bold" panose="020F0704030504030204" pitchFamily="34" charset="0"/>
              </a:rPr>
              <a:t> support-slab of stones are bounded by iron clamps and mortar</a:t>
            </a:r>
          </a:p>
          <a:p>
            <a:r>
              <a:rPr lang="en-US" sz="2400" dirty="0" err="1" smtClean="0">
                <a:latin typeface="Arial Rounded MT Bold" panose="020F0704030504030204" pitchFamily="34" charset="0"/>
              </a:rPr>
              <a:t>Gol</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Gumbaj</a:t>
            </a:r>
            <a:r>
              <a:rPr lang="en-US" sz="2400" dirty="0" smtClean="0">
                <a:latin typeface="Arial Rounded MT Bold" panose="020F0704030504030204" pitchFamily="34" charset="0"/>
              </a:rPr>
              <a:t> is the </a:t>
            </a:r>
            <a:r>
              <a:rPr lang="en-US" sz="2400" dirty="0" err="1" smtClean="0">
                <a:latin typeface="Arial Rounded MT Bold" panose="020F0704030504030204" pitchFamily="34" charset="0"/>
              </a:rPr>
              <a:t>maqbara</a:t>
            </a:r>
            <a:r>
              <a:rPr lang="en-US" sz="2400" dirty="0" smtClean="0">
                <a:latin typeface="Arial Rounded MT Bold" panose="020F0704030504030204" pitchFamily="34" charset="0"/>
              </a:rPr>
              <a:t> of Muhammad </a:t>
            </a:r>
            <a:r>
              <a:rPr lang="en-US" sz="2400" dirty="0" err="1" smtClean="0">
                <a:latin typeface="Arial Rounded MT Bold" panose="020F0704030504030204" pitchFamily="34" charset="0"/>
              </a:rPr>
              <a:t>Adil</a:t>
            </a:r>
            <a:r>
              <a:rPr lang="en-US" sz="2400" dirty="0" smtClean="0">
                <a:latin typeface="Arial Rounded MT Bold" panose="020F0704030504030204" pitchFamily="34" charset="0"/>
              </a:rPr>
              <a:t> shah</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444" y="832513"/>
            <a:ext cx="3079884" cy="3493826"/>
          </a:xfrm>
          <a:prstGeom prst="rect">
            <a:avLst/>
          </a:prstGeom>
        </p:spPr>
      </p:pic>
    </p:spTree>
    <p:extLst>
      <p:ext uri="{BB962C8B-B14F-4D97-AF65-F5344CB8AC3E}">
        <p14:creationId xmlns:p14="http://schemas.microsoft.com/office/powerpoint/2010/main" val="23837991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913" y="0"/>
            <a:ext cx="8596668" cy="1320800"/>
          </a:xfrm>
        </p:spPr>
        <p:txBody>
          <a:bodyPr/>
          <a:lstStyle/>
          <a:p>
            <a:pPr algn="ctr"/>
            <a:r>
              <a:rPr lang="en-US" b="1" u="sng" dirty="0" smtClean="0">
                <a:latin typeface="Arial Rounded MT Bold" panose="020F0704030504030204" pitchFamily="34" charset="0"/>
              </a:rPr>
              <a:t>Mughal period</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873457"/>
            <a:ext cx="9162703" cy="5691116"/>
          </a:xfrm>
        </p:spPr>
        <p:txBody>
          <a:bodyPr>
            <a:normAutofit fontScale="92500" lnSpcReduction="10000"/>
          </a:bodyPr>
          <a:lstStyle/>
          <a:p>
            <a:r>
              <a:rPr lang="en-US" sz="2200" dirty="0" smtClean="0">
                <a:latin typeface="Arial Rounded MT Bold" panose="020F0704030504030204" pitchFamily="34" charset="0"/>
              </a:rPr>
              <a:t>Indo-Islamic style fully developed under Mughals</a:t>
            </a:r>
          </a:p>
          <a:p>
            <a:pPr marL="0" indent="0" algn="ctr">
              <a:buNone/>
            </a:pPr>
            <a:r>
              <a:rPr lang="en-US" sz="2200" u="sng" dirty="0" smtClean="0">
                <a:solidFill>
                  <a:srgbClr val="FFC000"/>
                </a:solidFill>
                <a:latin typeface="Arial Rounded MT Bold" panose="020F0704030504030204" pitchFamily="34" charset="0"/>
              </a:rPr>
              <a:t>Features of Indo-Islamic architecture</a:t>
            </a:r>
          </a:p>
          <a:p>
            <a:r>
              <a:rPr lang="en-US" sz="2200" dirty="0" smtClean="0">
                <a:latin typeface="Arial Rounded MT Bold" panose="020F0704030504030204" pitchFamily="34" charset="0"/>
              </a:rPr>
              <a:t>Arch and dome method(arcuate style)</a:t>
            </a:r>
          </a:p>
          <a:p>
            <a:r>
              <a:rPr lang="en-US" sz="2200" dirty="0" smtClean="0">
                <a:latin typeface="Arial Rounded MT Bold" panose="020F0704030504030204" pitchFamily="34" charset="0"/>
              </a:rPr>
              <a:t>Existence of </a:t>
            </a:r>
            <a:r>
              <a:rPr lang="en-US" sz="2200" dirty="0" err="1" smtClean="0">
                <a:latin typeface="Arial Rounded MT Bold" panose="020F0704030504030204" pitchFamily="34" charset="0"/>
              </a:rPr>
              <a:t>minar</a:t>
            </a:r>
            <a:endParaRPr lang="en-US" sz="2200" dirty="0" smtClean="0">
              <a:latin typeface="Arial Rounded MT Bold" panose="020F0704030504030204" pitchFamily="34" charset="0"/>
            </a:endParaRPr>
          </a:p>
          <a:p>
            <a:r>
              <a:rPr lang="en-US" sz="2200" dirty="0" smtClean="0">
                <a:latin typeface="Arial Rounded MT Bold" panose="020F0704030504030204" pitchFamily="34" charset="0"/>
              </a:rPr>
              <a:t>Mortar used as a cementing agent to create arch and dome</a:t>
            </a:r>
          </a:p>
          <a:p>
            <a:r>
              <a:rPr lang="en-US" sz="2200" dirty="0" smtClean="0">
                <a:latin typeface="Arial Rounded MT Bold" panose="020F0704030504030204" pitchFamily="34" charset="0"/>
              </a:rPr>
              <a:t>Avoided the representation of human beings</a:t>
            </a:r>
          </a:p>
          <a:p>
            <a:r>
              <a:rPr lang="en-US" sz="2200" dirty="0" smtClean="0">
                <a:latin typeface="Arial Rounded MT Bold" panose="020F0704030504030204" pitchFamily="34" charset="0"/>
              </a:rPr>
              <a:t>Provided </a:t>
            </a:r>
            <a:r>
              <a:rPr lang="en-US" sz="2200" dirty="0" err="1" smtClean="0">
                <a:latin typeface="Arial Rounded MT Bold" panose="020F0704030504030204" pitchFamily="34" charset="0"/>
              </a:rPr>
              <a:t>spaciousness,massiveness</a:t>
            </a:r>
            <a:r>
              <a:rPr lang="en-US" sz="2200" dirty="0" smtClean="0">
                <a:latin typeface="Arial Rounded MT Bold" panose="020F0704030504030204" pitchFamily="34" charset="0"/>
              </a:rPr>
              <a:t> and breath to </a:t>
            </a:r>
            <a:r>
              <a:rPr lang="en-US" sz="2200" dirty="0" err="1" smtClean="0">
                <a:latin typeface="Arial Rounded MT Bold" panose="020F0704030504030204" pitchFamily="34" charset="0"/>
              </a:rPr>
              <a:t>hindu</a:t>
            </a:r>
            <a:r>
              <a:rPr lang="en-US" sz="2200" dirty="0" smtClean="0">
                <a:latin typeface="Arial Rounded MT Bold" panose="020F0704030504030204" pitchFamily="34" charset="0"/>
              </a:rPr>
              <a:t> architecture</a:t>
            </a:r>
          </a:p>
          <a:p>
            <a:r>
              <a:rPr lang="en-US" sz="2200" dirty="0" smtClean="0">
                <a:latin typeface="Arial Rounded MT Bold" panose="020F0704030504030204" pitchFamily="34" charset="0"/>
              </a:rPr>
              <a:t>Use of calligraphy-</a:t>
            </a:r>
            <a:r>
              <a:rPr lang="en-US" sz="2200" dirty="0" err="1" smtClean="0">
                <a:latin typeface="Arial Rounded MT Bold" panose="020F0704030504030204" pitchFamily="34" charset="0"/>
              </a:rPr>
              <a:t>pietradura</a:t>
            </a:r>
            <a:r>
              <a:rPr lang="en-US" sz="2200" dirty="0" smtClean="0">
                <a:latin typeface="Arial Rounded MT Bold" panose="020F0704030504030204" pitchFamily="34" charset="0"/>
              </a:rPr>
              <a:t> technique</a:t>
            </a:r>
          </a:p>
          <a:p>
            <a:r>
              <a:rPr lang="en-US" sz="2200" dirty="0" smtClean="0">
                <a:latin typeface="Arial Rounded MT Bold" panose="020F0704030504030204" pitchFamily="34" charset="0"/>
              </a:rPr>
              <a:t>Use of arabesque method</a:t>
            </a:r>
          </a:p>
          <a:p>
            <a:r>
              <a:rPr lang="en-US" sz="2200" dirty="0" smtClean="0">
                <a:latin typeface="Arial Rounded MT Bold" panose="020F0704030504030204" pitchFamily="34" charset="0"/>
              </a:rPr>
              <a:t>Significance of light</a:t>
            </a:r>
          </a:p>
          <a:p>
            <a:r>
              <a:rPr lang="en-US" sz="2200" dirty="0" smtClean="0">
                <a:latin typeface="Arial Rounded MT Bold" panose="020F0704030504030204" pitchFamily="34" charset="0"/>
              </a:rPr>
              <a:t>Symmetry</a:t>
            </a:r>
          </a:p>
          <a:p>
            <a:r>
              <a:rPr lang="en-US" sz="2200" dirty="0" smtClean="0">
                <a:latin typeface="Arial Rounded MT Bold" panose="020F0704030504030204" pitchFamily="34" charset="0"/>
              </a:rPr>
              <a:t>Use of water in premises</a:t>
            </a:r>
          </a:p>
          <a:p>
            <a:r>
              <a:rPr lang="en-US" sz="2200" dirty="0" err="1" smtClean="0">
                <a:latin typeface="Arial Rounded MT Bold" panose="020F0704030504030204" pitchFamily="34" charset="0"/>
              </a:rPr>
              <a:t>Foresightening</a:t>
            </a:r>
            <a:r>
              <a:rPr lang="en-US" sz="2200" dirty="0" smtClean="0">
                <a:latin typeface="Arial Rounded MT Bold" panose="020F0704030504030204" pitchFamily="34" charset="0"/>
              </a:rPr>
              <a:t> technique</a:t>
            </a:r>
          </a:p>
          <a:p>
            <a:r>
              <a:rPr lang="en-US" sz="2200" dirty="0" err="1" smtClean="0">
                <a:latin typeface="Arial Rounded MT Bold" panose="020F0704030504030204" pitchFamily="34" charset="0"/>
              </a:rPr>
              <a:t>Charbag</a:t>
            </a:r>
            <a:r>
              <a:rPr lang="en-US" sz="2200" dirty="0" smtClean="0">
                <a:latin typeface="Arial Rounded MT Bold" panose="020F0704030504030204" pitchFamily="34" charset="0"/>
              </a:rPr>
              <a:t> style</a:t>
            </a:r>
          </a:p>
          <a:p>
            <a:endParaRPr lang="en-US" dirty="0"/>
          </a:p>
        </p:txBody>
      </p:sp>
    </p:spTree>
    <p:extLst>
      <p:ext uri="{BB962C8B-B14F-4D97-AF65-F5344CB8AC3E}">
        <p14:creationId xmlns:p14="http://schemas.microsoft.com/office/powerpoint/2010/main" val="18043833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918" y="1050878"/>
            <a:ext cx="7413369" cy="4803028"/>
          </a:xfrm>
          <a:prstGeom prst="rect">
            <a:avLst/>
          </a:prstGeom>
        </p:spPr>
      </p:pic>
    </p:spTree>
    <p:extLst>
      <p:ext uri="{BB962C8B-B14F-4D97-AF65-F5344CB8AC3E}">
        <p14:creationId xmlns:p14="http://schemas.microsoft.com/office/powerpoint/2010/main" val="3965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rial Black" panose="020B0A04020102020204" pitchFamily="34" charset="0"/>
              </a:rPr>
              <a:t>        Visual arts</a:t>
            </a:r>
            <a:endParaRPr lang="en-US" sz="5400" dirty="0">
              <a:latin typeface="Arial Black" panose="020B0A04020102020204" pitchFamily="34" charset="0"/>
            </a:endParaRPr>
          </a:p>
        </p:txBody>
      </p:sp>
      <p:sp>
        <p:nvSpPr>
          <p:cNvPr id="3" name="Content Placeholder 2"/>
          <p:cNvSpPr>
            <a:spLocks noGrp="1"/>
          </p:cNvSpPr>
          <p:nvPr>
            <p:ph idx="1"/>
          </p:nvPr>
        </p:nvSpPr>
        <p:spPr>
          <a:xfrm>
            <a:off x="1864689" y="3211466"/>
            <a:ext cx="8596668" cy="3880773"/>
          </a:xfrm>
        </p:spPr>
        <p:txBody>
          <a:bodyPr>
            <a:normAutofit/>
          </a:bodyPr>
          <a:lstStyle/>
          <a:p>
            <a:r>
              <a:rPr lang="en-US" sz="3600" dirty="0" smtClean="0"/>
              <a:t>1.Indian Architecture</a:t>
            </a:r>
          </a:p>
          <a:p>
            <a:r>
              <a:rPr lang="en-US" sz="3600" dirty="0" smtClean="0"/>
              <a:t>2.Indian Sculpture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523" y="900113"/>
            <a:ext cx="2992823" cy="3995737"/>
          </a:xfrm>
          <a:prstGeom prst="rect">
            <a:avLst/>
          </a:prstGeom>
        </p:spPr>
      </p:pic>
    </p:spTree>
    <p:extLst>
      <p:ext uri="{BB962C8B-B14F-4D97-AF65-F5344CB8AC3E}">
        <p14:creationId xmlns:p14="http://schemas.microsoft.com/office/powerpoint/2010/main" val="15310663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err="1" smtClean="0">
                <a:latin typeface="Arial Rounded MT Bold" panose="020F0704030504030204" pitchFamily="34" charset="0"/>
              </a:rPr>
              <a:t>Pietra</a:t>
            </a:r>
            <a:r>
              <a:rPr lang="en-US" u="sng" dirty="0" smtClean="0">
                <a:latin typeface="Arial Rounded MT Bold" panose="020F0704030504030204" pitchFamily="34" charset="0"/>
              </a:rPr>
              <a:t> </a:t>
            </a:r>
            <a:r>
              <a:rPr lang="en-US" u="sng" dirty="0" err="1" smtClean="0">
                <a:latin typeface="Arial Rounded MT Bold" panose="020F0704030504030204" pitchFamily="34" charset="0"/>
              </a:rPr>
              <a:t>dura</a:t>
            </a:r>
            <a:r>
              <a:rPr lang="en-US" u="sng" dirty="0" smtClean="0">
                <a:latin typeface="Arial Rounded MT Bold" panose="020F0704030504030204" pitchFamily="34" charset="0"/>
              </a:rPr>
              <a:t> technique</a:t>
            </a:r>
            <a:endParaRPr lang="en-US" u="sng" dirty="0">
              <a:latin typeface="Arial Rounded MT Bold" panose="020F0704030504030204" pitchFamily="34" charset="0"/>
            </a:endParaRPr>
          </a:p>
        </p:txBody>
      </p:sp>
      <p:sp>
        <p:nvSpPr>
          <p:cNvPr id="3" name="Content Placeholder 2"/>
          <p:cNvSpPr>
            <a:spLocks noGrp="1"/>
          </p:cNvSpPr>
          <p:nvPr>
            <p:ph idx="1"/>
          </p:nvPr>
        </p:nvSpPr>
        <p:spPr>
          <a:xfrm>
            <a:off x="677334" y="1637731"/>
            <a:ext cx="8821508" cy="4885899"/>
          </a:xfrm>
        </p:spPr>
        <p:txBody>
          <a:bodyPr>
            <a:noAutofit/>
          </a:bodyPr>
          <a:lstStyle/>
          <a:p>
            <a:r>
              <a:rPr lang="en-US" sz="2000" dirty="0" smtClean="0">
                <a:latin typeface="Arial Rounded MT Bold" panose="020F0704030504030204" pitchFamily="34" charset="0"/>
              </a:rPr>
              <a:t>It is an decorative art.</a:t>
            </a:r>
          </a:p>
          <a:p>
            <a:r>
              <a:rPr lang="en-US" sz="2000" dirty="0" smtClean="0">
                <a:latin typeface="Arial Rounded MT Bold" panose="020F0704030504030204" pitchFamily="34" charset="0"/>
              </a:rPr>
              <a:t>Also called</a:t>
            </a:r>
            <a:r>
              <a:rPr lang="en-US" sz="2000" dirty="0">
                <a:solidFill>
                  <a:srgbClr val="FFC000"/>
                </a:solidFill>
                <a:latin typeface="Arial Rounded MT Bold" panose="020F0704030504030204" pitchFamily="34" charset="0"/>
              </a:rPr>
              <a:t> </a:t>
            </a:r>
            <a:r>
              <a:rPr lang="en-US" sz="2000" b="1" dirty="0" err="1">
                <a:solidFill>
                  <a:srgbClr val="FFC000"/>
                </a:solidFill>
                <a:latin typeface="Arial Rounded MT Bold" panose="020F0704030504030204" pitchFamily="34" charset="0"/>
              </a:rPr>
              <a:t>parchin</a:t>
            </a:r>
            <a:r>
              <a:rPr lang="en-US" sz="2000" b="1" dirty="0">
                <a:solidFill>
                  <a:srgbClr val="FFC000"/>
                </a:solidFill>
                <a:latin typeface="Arial Rounded MT Bold" panose="020F0704030504030204" pitchFamily="34" charset="0"/>
              </a:rPr>
              <a:t> </a:t>
            </a:r>
            <a:r>
              <a:rPr lang="en-US" sz="2000" b="1" dirty="0" err="1">
                <a:solidFill>
                  <a:srgbClr val="FFC000"/>
                </a:solidFill>
                <a:latin typeface="Arial Rounded MT Bold" panose="020F0704030504030204" pitchFamily="34" charset="0"/>
              </a:rPr>
              <a:t>kari</a:t>
            </a:r>
            <a:r>
              <a:rPr lang="en-US" sz="2000" dirty="0">
                <a:latin typeface="Arial Rounded MT Bold" panose="020F0704030504030204" pitchFamily="34" charset="0"/>
              </a:rPr>
              <a:t> in South Asia, is a term for the </a:t>
            </a:r>
            <a:r>
              <a:rPr lang="en-US" sz="2000" dirty="0" smtClean="0">
                <a:latin typeface="Arial Rounded MT Bold" panose="020F0704030504030204" pitchFamily="34" charset="0"/>
              </a:rPr>
              <a:t>inlay</a:t>
            </a:r>
            <a:r>
              <a:rPr lang="en-US" sz="2000" dirty="0">
                <a:latin typeface="Arial Rounded MT Bold" panose="020F0704030504030204" pitchFamily="34" charset="0"/>
              </a:rPr>
              <a:t> technique of using cut and fitted, highly polished colored stones to create </a:t>
            </a:r>
            <a:r>
              <a:rPr lang="en-US" sz="2000" dirty="0" smtClean="0">
                <a:latin typeface="Arial Rounded MT Bold" panose="020F0704030504030204" pitchFamily="34" charset="0"/>
              </a:rPr>
              <a:t>images.</a:t>
            </a:r>
          </a:p>
          <a:p>
            <a:r>
              <a:rPr lang="en-US" sz="2000" dirty="0">
                <a:latin typeface="Arial Rounded MT Bold" panose="020F0704030504030204" pitchFamily="34" charset="0"/>
              </a:rPr>
              <a:t>The stonework, after the work is assembled loosely, is glued stone-by-stone to a substrate after having previously been "sliced and cut in different shape sections; and then assembled together so precisely that the contact between each section was practically invisible</a:t>
            </a:r>
            <a:r>
              <a:rPr lang="en-US" sz="2000" dirty="0" smtClean="0">
                <a:latin typeface="Arial Rounded MT Bold" panose="020F0704030504030204" pitchFamily="34" charset="0"/>
              </a:rPr>
              <a:t>".</a:t>
            </a:r>
          </a:p>
          <a:p>
            <a:r>
              <a:rPr lang="en-US" sz="2000" dirty="0" smtClean="0">
                <a:latin typeface="Arial Rounded MT Bold" panose="020F0704030504030204" pitchFamily="34" charset="0"/>
              </a:rPr>
              <a:t> </a:t>
            </a:r>
            <a:r>
              <a:rPr lang="en-US" sz="2000" dirty="0">
                <a:latin typeface="Arial Rounded MT Bold" panose="020F0704030504030204" pitchFamily="34" charset="0"/>
              </a:rPr>
              <a:t>Stability was achieved by grooving the undersides of the stones so that they interlocked, rather like a jigsaw puzzle, with everything held tautly in place by an encircling 'frame'.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It </a:t>
            </a:r>
            <a:r>
              <a:rPr lang="en-US" sz="2000" dirty="0">
                <a:latin typeface="Arial Rounded MT Bold" panose="020F0704030504030204" pitchFamily="34" charset="0"/>
              </a:rPr>
              <a:t>first appeared in </a:t>
            </a:r>
            <a:r>
              <a:rPr lang="en-US" sz="2000" dirty="0" smtClean="0">
                <a:latin typeface="Arial Rounded MT Bold" panose="020F0704030504030204" pitchFamily="34" charset="0"/>
              </a:rPr>
              <a:t>Rome</a:t>
            </a:r>
            <a:r>
              <a:rPr lang="en-US" sz="2000" dirty="0">
                <a:latin typeface="Arial Rounded MT Bold" panose="020F0704030504030204" pitchFamily="34" charset="0"/>
              </a:rPr>
              <a:t> in the 16th century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8842" y="316338"/>
            <a:ext cx="2466975" cy="2642785"/>
          </a:xfrm>
          <a:prstGeom prst="rect">
            <a:avLst/>
          </a:prstGeom>
        </p:spPr>
      </p:pic>
    </p:spTree>
    <p:extLst>
      <p:ext uri="{BB962C8B-B14F-4D97-AF65-F5344CB8AC3E}">
        <p14:creationId xmlns:p14="http://schemas.microsoft.com/office/powerpoint/2010/main" val="24229359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Arabesque </a:t>
            </a:r>
            <a:r>
              <a:rPr lang="en-US" b="1" u="sng" dirty="0" err="1" smtClean="0">
                <a:latin typeface="Arial Rounded MT Bold" panose="020F0704030504030204" pitchFamily="34" charset="0"/>
              </a:rPr>
              <a:t>mathod</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err="1" smtClean="0">
                <a:latin typeface="Arial Rounded MT Bold" panose="020F0704030504030204" pitchFamily="34" charset="0"/>
              </a:rPr>
              <a:t>Mathod</a:t>
            </a:r>
            <a:r>
              <a:rPr lang="en-US" sz="2800" dirty="0" smtClean="0">
                <a:latin typeface="Arial Rounded MT Bold" panose="020F0704030504030204" pitchFamily="34" charset="0"/>
              </a:rPr>
              <a:t> of design and decoration</a:t>
            </a:r>
          </a:p>
          <a:p>
            <a:r>
              <a:rPr lang="en-US" sz="2800" dirty="0" smtClean="0">
                <a:latin typeface="Arial Rounded MT Bold" panose="020F0704030504030204" pitchFamily="34" charset="0"/>
              </a:rPr>
              <a:t>Under this </a:t>
            </a:r>
            <a:r>
              <a:rPr lang="en-US" sz="2800" dirty="0" err="1" smtClean="0">
                <a:latin typeface="Arial Rounded MT Bold" panose="020F0704030504030204" pitchFamily="34" charset="0"/>
              </a:rPr>
              <a:t>technique,A</a:t>
            </a:r>
            <a:r>
              <a:rPr lang="en-US" sz="2800" dirty="0" smtClean="0">
                <a:latin typeface="Arial Rounded MT Bold" panose="020F0704030504030204" pitchFamily="34" charset="0"/>
              </a:rPr>
              <a:t> continuous stem is drawn which splits regularly producing the series of </a:t>
            </a:r>
            <a:r>
              <a:rPr lang="en-US" sz="2800" dirty="0" err="1" smtClean="0">
                <a:latin typeface="Arial Rounded MT Bold" panose="020F0704030504030204" pitchFamily="34" charset="0"/>
              </a:rPr>
              <a:t>conter</a:t>
            </a:r>
            <a:r>
              <a:rPr lang="en-US" sz="2800" dirty="0" smtClean="0">
                <a:latin typeface="Arial Rounded MT Bold" panose="020F0704030504030204" pitchFamily="34" charset="0"/>
              </a:rPr>
              <a:t> poised leafy secondary stems which can in turn split again or returned to be reintegrated into the main stem.</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202" y="424384"/>
            <a:ext cx="2486025" cy="2619067"/>
          </a:xfrm>
          <a:prstGeom prst="rect">
            <a:avLst/>
          </a:prstGeom>
        </p:spPr>
      </p:pic>
    </p:spTree>
    <p:extLst>
      <p:ext uri="{BB962C8B-B14F-4D97-AF65-F5344CB8AC3E}">
        <p14:creationId xmlns:p14="http://schemas.microsoft.com/office/powerpoint/2010/main" val="33742391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Use of water</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Cooling purpose</a:t>
            </a:r>
          </a:p>
          <a:p>
            <a:r>
              <a:rPr lang="en-US" sz="2800" dirty="0" smtClean="0">
                <a:latin typeface="Arial Rounded MT Bold" panose="020F0704030504030204" pitchFamily="34" charset="0"/>
              </a:rPr>
              <a:t>Mirror image</a:t>
            </a:r>
          </a:p>
          <a:p>
            <a:r>
              <a:rPr lang="en-US" sz="2800" dirty="0" smtClean="0">
                <a:latin typeface="Arial Rounded MT Bold" panose="020F0704030504030204" pitchFamily="34" charset="0"/>
              </a:rPr>
              <a:t>To add the beauty to the monument</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743" y="846161"/>
            <a:ext cx="3431558" cy="3231035"/>
          </a:xfrm>
          <a:prstGeom prst="rect">
            <a:avLst/>
          </a:prstGeom>
        </p:spPr>
      </p:pic>
    </p:spTree>
    <p:extLst>
      <p:ext uri="{BB962C8B-B14F-4D97-AF65-F5344CB8AC3E}">
        <p14:creationId xmlns:p14="http://schemas.microsoft.com/office/powerpoint/2010/main" val="6945049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Charbagh</a:t>
            </a:r>
            <a:r>
              <a:rPr lang="en-US" b="1" u="sng" dirty="0" smtClean="0">
                <a:latin typeface="Arial Rounded MT Bold" panose="020F0704030504030204" pitchFamily="34" charset="0"/>
              </a:rPr>
              <a:t> style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3200" dirty="0" smtClean="0">
                <a:latin typeface="Arial Rounded MT Bold" panose="020F0704030504030204" pitchFamily="34" charset="0"/>
              </a:rPr>
              <a:t>Char </a:t>
            </a:r>
            <a:r>
              <a:rPr lang="en-US" sz="3200" dirty="0" err="1" smtClean="0">
                <a:latin typeface="Arial Rounded MT Bold" panose="020F0704030504030204" pitchFamily="34" charset="0"/>
              </a:rPr>
              <a:t>bagh</a:t>
            </a:r>
            <a:r>
              <a:rPr lang="en-US" sz="3200" dirty="0">
                <a:latin typeface="Arial Rounded MT Bold" panose="020F0704030504030204" pitchFamily="34" charset="0"/>
              </a:rPr>
              <a:t> is a Persian-style </a:t>
            </a:r>
            <a:r>
              <a:rPr lang="en-US" sz="3200" dirty="0" smtClean="0">
                <a:latin typeface="Arial Rounded MT Bold" panose="020F0704030504030204" pitchFamily="34" charset="0"/>
              </a:rPr>
              <a:t>garden</a:t>
            </a:r>
            <a:r>
              <a:rPr lang="en-US" sz="3200" dirty="0">
                <a:latin typeface="Arial Rounded MT Bold" panose="020F0704030504030204" pitchFamily="34" charset="0"/>
              </a:rPr>
              <a:t> </a:t>
            </a:r>
            <a:r>
              <a:rPr lang="en-US" sz="3200" dirty="0" smtClean="0">
                <a:latin typeface="Arial Rounded MT Bold" panose="020F0704030504030204" pitchFamily="34" charset="0"/>
              </a:rPr>
              <a:t>layout</a:t>
            </a:r>
            <a:r>
              <a:rPr lang="en-US" sz="3200" dirty="0">
                <a:latin typeface="Arial Rounded MT Bold" panose="020F0704030504030204" pitchFamily="34" charset="0"/>
              </a:rPr>
              <a:t>. The quadrilateral garden is divided by walkways or flowing water into four smaller </a:t>
            </a:r>
            <a:r>
              <a:rPr lang="en-US" sz="3200" dirty="0" smtClean="0">
                <a:latin typeface="Arial Rounded MT Bold" panose="020F0704030504030204" pitchFamily="34" charset="0"/>
              </a:rPr>
              <a:t>parts.</a:t>
            </a:r>
          </a:p>
          <a:p>
            <a:r>
              <a:rPr lang="en-US" sz="3200" dirty="0" err="1" smtClean="0">
                <a:latin typeface="Arial Rounded MT Bold" panose="020F0704030504030204" pitchFamily="34" charset="0"/>
              </a:rPr>
              <a:t>Ie-humayun’s</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tomb,taj-mahal</a:t>
            </a:r>
            <a:endParaRPr lang="en-US" sz="32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20" y="1930400"/>
            <a:ext cx="3129389" cy="3099533"/>
          </a:xfrm>
          <a:prstGeom prst="rect">
            <a:avLst/>
          </a:prstGeom>
        </p:spPr>
      </p:pic>
    </p:spTree>
    <p:extLst>
      <p:ext uri="{BB962C8B-B14F-4D97-AF65-F5344CB8AC3E}">
        <p14:creationId xmlns:p14="http://schemas.microsoft.com/office/powerpoint/2010/main" val="25079955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Babur</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2800" dirty="0" smtClean="0">
                <a:latin typeface="Arial Rounded MT Bold" panose="020F0704030504030204" pitchFamily="34" charset="0"/>
              </a:rPr>
              <a:t>No time for development</a:t>
            </a:r>
          </a:p>
          <a:p>
            <a:r>
              <a:rPr lang="en-US" sz="2800" dirty="0" smtClean="0">
                <a:latin typeface="Arial Rounded MT Bold" panose="020F0704030504030204" pitchFamily="34" charset="0"/>
              </a:rPr>
              <a:t>Babur built 2 mosques</a:t>
            </a:r>
          </a:p>
          <a:p>
            <a:pPr>
              <a:buFont typeface="+mj-lt"/>
              <a:buAutoNum type="arabicPeriod"/>
            </a:pPr>
            <a:r>
              <a:rPr lang="en-US" sz="2800" dirty="0" err="1" smtClean="0">
                <a:latin typeface="Arial Rounded MT Bold" panose="020F0704030504030204" pitchFamily="34" charset="0"/>
              </a:rPr>
              <a:t>Rohilkhand</a:t>
            </a:r>
            <a:endParaRPr lang="en-US" sz="2800" dirty="0" smtClean="0">
              <a:latin typeface="Arial Rounded MT Bold" panose="020F0704030504030204" pitchFamily="34" charset="0"/>
            </a:endParaRPr>
          </a:p>
          <a:p>
            <a:pPr>
              <a:buFont typeface="+mj-lt"/>
              <a:buAutoNum type="arabicPeriod"/>
            </a:pPr>
            <a:r>
              <a:rPr lang="en-US" sz="2800" dirty="0" err="1" smtClean="0">
                <a:latin typeface="Arial Rounded MT Bold" panose="020F0704030504030204" pitchFamily="34" charset="0"/>
              </a:rPr>
              <a:t>Panipat</a:t>
            </a:r>
            <a:endParaRPr lang="en-US" sz="2800" dirty="0" smtClean="0">
              <a:latin typeface="Arial Rounded MT Bold" panose="020F0704030504030204" pitchFamily="34"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692" y="1930400"/>
            <a:ext cx="4555226" cy="3031296"/>
          </a:xfrm>
          <a:prstGeom prst="rect">
            <a:avLst/>
          </a:prstGeom>
        </p:spPr>
      </p:pic>
    </p:spTree>
    <p:extLst>
      <p:ext uri="{BB962C8B-B14F-4D97-AF65-F5344CB8AC3E}">
        <p14:creationId xmlns:p14="http://schemas.microsoft.com/office/powerpoint/2010/main" val="1382143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00168"/>
            <a:ext cx="8596668" cy="1320800"/>
          </a:xfrm>
        </p:spPr>
        <p:txBody>
          <a:bodyPr/>
          <a:lstStyle/>
          <a:p>
            <a:pPr algn="ctr"/>
            <a:r>
              <a:rPr lang="en-US" b="1" u="sng" dirty="0" err="1">
                <a:latin typeface="Arial Rounded MT Bold" panose="020F0704030504030204" pitchFamily="34" charset="0"/>
              </a:rPr>
              <a:t>H</a:t>
            </a:r>
            <a:r>
              <a:rPr lang="en-US" b="1" u="sng" dirty="0" err="1" smtClean="0">
                <a:latin typeface="Arial Rounded MT Bold" panose="020F0704030504030204" pitchFamily="34" charset="0"/>
              </a:rPr>
              <a:t>umayun</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3" y="1187356"/>
            <a:ext cx="8971633" cy="4763068"/>
          </a:xfrm>
        </p:spPr>
        <p:txBody>
          <a:bodyPr>
            <a:noAutofit/>
          </a:bodyPr>
          <a:lstStyle/>
          <a:p>
            <a:r>
              <a:rPr lang="en-US" sz="2000" dirty="0" smtClean="0">
                <a:latin typeface="Arial Rounded MT Bold" panose="020F0704030504030204" pitchFamily="34" charset="0"/>
              </a:rPr>
              <a:t>He didn’t live long to emphasize on architecture</a:t>
            </a:r>
          </a:p>
          <a:p>
            <a:r>
              <a:rPr lang="en-US" sz="2000" dirty="0" smtClean="0">
                <a:latin typeface="Arial Rounded MT Bold" panose="020F0704030504030204" pitchFamily="34" charset="0"/>
              </a:rPr>
              <a:t>He led the foundation of </a:t>
            </a:r>
            <a:r>
              <a:rPr lang="en-US" sz="2000" dirty="0" err="1" smtClean="0">
                <a:latin typeface="Arial Rounded MT Bold" panose="020F0704030504030204" pitchFamily="34" charset="0"/>
              </a:rPr>
              <a:t>Dinpanah</a:t>
            </a:r>
            <a:r>
              <a:rPr lang="en-US" sz="2000" dirty="0" smtClean="0">
                <a:latin typeface="Arial Rounded MT Bold" panose="020F0704030504030204" pitchFamily="34" charset="0"/>
              </a:rPr>
              <a:t>-later became </a:t>
            </a:r>
            <a:r>
              <a:rPr lang="en-US" sz="2000" dirty="0" err="1" smtClean="0">
                <a:latin typeface="Arial Rounded MT Bold" panose="020F0704030504030204" pitchFamily="34" charset="0"/>
              </a:rPr>
              <a:t>shergarh</a:t>
            </a:r>
            <a:r>
              <a:rPr lang="en-US" sz="2000" dirty="0" smtClean="0">
                <a:latin typeface="Arial Rounded MT Bold" panose="020F0704030504030204" pitchFamily="34" charset="0"/>
              </a:rPr>
              <a:t> under </a:t>
            </a:r>
            <a:r>
              <a:rPr lang="en-US" sz="2000" dirty="0" err="1" smtClean="0">
                <a:latin typeface="Arial Rounded MT Bold" panose="020F0704030504030204" pitchFamily="34" charset="0"/>
              </a:rPr>
              <a:t>sher</a:t>
            </a:r>
            <a:r>
              <a:rPr lang="en-US" sz="2000" dirty="0" smtClean="0">
                <a:latin typeface="Arial Rounded MT Bold" panose="020F0704030504030204" pitchFamily="34" charset="0"/>
              </a:rPr>
              <a:t> shah Suri</a:t>
            </a:r>
          </a:p>
          <a:p>
            <a:r>
              <a:rPr lang="en-US" sz="2000" dirty="0" smtClean="0">
                <a:latin typeface="Arial Rounded MT Bold" panose="020F0704030504030204" pitchFamily="34" charset="0"/>
              </a:rPr>
              <a:t>Sher shah started developing the architecture-</a:t>
            </a:r>
            <a:r>
              <a:rPr lang="en-US" sz="2000" dirty="0" err="1" smtClean="0">
                <a:latin typeface="Arial Rounded MT Bold" panose="020F0704030504030204" pitchFamily="34" charset="0"/>
              </a:rPr>
              <a:t>shergarg</a:t>
            </a:r>
            <a:r>
              <a:rPr lang="en-US" sz="2000" dirty="0" smtClean="0">
                <a:latin typeface="Arial Rounded MT Bold" panose="020F0704030504030204" pitchFamily="34" charset="0"/>
              </a:rPr>
              <a:t> </a:t>
            </a:r>
            <a:r>
              <a:rPr lang="en-US" sz="2000" dirty="0" err="1" smtClean="0">
                <a:latin typeface="Arial Rounded MT Bold" panose="020F0704030504030204" pitchFamily="34" charset="0"/>
              </a:rPr>
              <a:t>city,grand</a:t>
            </a:r>
            <a:r>
              <a:rPr lang="en-US" sz="2000" dirty="0" smtClean="0">
                <a:latin typeface="Arial Rounded MT Bold" panose="020F0704030504030204" pitchFamily="34" charset="0"/>
              </a:rPr>
              <a:t> trunk road.</a:t>
            </a:r>
          </a:p>
          <a:p>
            <a:r>
              <a:rPr lang="en-US" sz="2000" dirty="0" smtClean="0">
                <a:latin typeface="Arial Rounded MT Bold" panose="020F0704030504030204" pitchFamily="34" charset="0"/>
              </a:rPr>
              <a:t>4 centered arches</a:t>
            </a:r>
          </a:p>
          <a:p>
            <a:r>
              <a:rPr lang="en-US" sz="2000" dirty="0" smtClean="0">
                <a:latin typeface="Arial Rounded MT Bold" panose="020F0704030504030204" pitchFamily="34" charset="0"/>
              </a:rPr>
              <a:t>Semi domed roofs</a:t>
            </a:r>
          </a:p>
          <a:p>
            <a:r>
              <a:rPr lang="en-US" sz="2000" dirty="0" smtClean="0">
                <a:latin typeface="Arial Rounded MT Bold" panose="020F0704030504030204" pitchFamily="34" charset="0"/>
              </a:rPr>
              <a:t>Double dome continued</a:t>
            </a:r>
          </a:p>
          <a:p>
            <a:r>
              <a:rPr lang="en-US" sz="2000" dirty="0" smtClean="0">
                <a:latin typeface="Arial Rounded MT Bold" panose="020F0704030504030204" pitchFamily="34" charset="0"/>
              </a:rPr>
              <a:t>Inverted lotus dome</a:t>
            </a:r>
          </a:p>
          <a:p>
            <a:r>
              <a:rPr lang="en-US" sz="2000" dirty="0" err="1" smtClean="0">
                <a:latin typeface="Arial Rounded MT Bold" panose="020F0704030504030204" pitchFamily="34" charset="0"/>
              </a:rPr>
              <a:t>Humayun’s</a:t>
            </a:r>
            <a:r>
              <a:rPr lang="en-US" sz="2000" dirty="0" smtClean="0">
                <a:latin typeface="Arial Rounded MT Bold" panose="020F0704030504030204" pitchFamily="34" charset="0"/>
              </a:rPr>
              <a:t> tomb was </a:t>
            </a:r>
            <a:r>
              <a:rPr lang="en-US" sz="2000" dirty="0" err="1" smtClean="0">
                <a:latin typeface="Arial Rounded MT Bold" panose="020F0704030504030204" pitchFamily="34" charset="0"/>
              </a:rPr>
              <a:t>iniated</a:t>
            </a:r>
            <a:r>
              <a:rPr lang="en-US" sz="2000" dirty="0" smtClean="0">
                <a:latin typeface="Arial Rounded MT Bold" panose="020F0704030504030204" pitchFamily="34" charset="0"/>
              </a:rPr>
              <a:t> by his wife Haji </a:t>
            </a:r>
            <a:r>
              <a:rPr lang="en-US" sz="2000" dirty="0" err="1" smtClean="0">
                <a:latin typeface="Arial Rounded MT Bold" panose="020F0704030504030204" pitchFamily="34" charset="0"/>
              </a:rPr>
              <a:t>beghum</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All features of Indo-Islamic architecture are present here</a:t>
            </a:r>
          </a:p>
          <a:p>
            <a:r>
              <a:rPr lang="en-US" sz="2000" dirty="0" smtClean="0">
                <a:latin typeface="Arial Rounded MT Bold" panose="020F0704030504030204" pitchFamily="34" charset="0"/>
              </a:rPr>
              <a:t>1</a:t>
            </a:r>
            <a:r>
              <a:rPr lang="en-US" sz="2000" baseline="30000" dirty="0" smtClean="0">
                <a:latin typeface="Arial Rounded MT Bold" panose="020F0704030504030204" pitchFamily="34" charset="0"/>
              </a:rPr>
              <a:t>st</a:t>
            </a:r>
            <a:r>
              <a:rPr lang="en-US" sz="2000" dirty="0" smtClean="0">
                <a:latin typeface="Arial Rounded MT Bold" panose="020F0704030504030204" pitchFamily="34" charset="0"/>
              </a:rPr>
              <a:t> time white marble was used</a:t>
            </a:r>
          </a:p>
          <a:p>
            <a:r>
              <a:rPr lang="en-US" sz="2000" dirty="0" err="1" smtClean="0">
                <a:latin typeface="Arial Rounded MT Bold" panose="020F0704030504030204" pitchFamily="34" charset="0"/>
              </a:rPr>
              <a:t>Humayun’s</a:t>
            </a:r>
            <a:r>
              <a:rPr lang="en-US" sz="2000" dirty="0" smtClean="0">
                <a:latin typeface="Arial Rounded MT Bold" panose="020F0704030504030204" pitchFamily="34" charset="0"/>
              </a:rPr>
              <a:t> tomb is made of red sandstone and white marble</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478" y="2866031"/>
            <a:ext cx="2905704" cy="2187692"/>
          </a:xfrm>
          <a:prstGeom prst="rect">
            <a:avLst/>
          </a:prstGeom>
        </p:spPr>
      </p:pic>
    </p:spTree>
    <p:extLst>
      <p:ext uri="{BB962C8B-B14F-4D97-AF65-F5344CB8AC3E}">
        <p14:creationId xmlns:p14="http://schemas.microsoft.com/office/powerpoint/2010/main" val="39775828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08" y="0"/>
            <a:ext cx="8596668" cy="1320800"/>
          </a:xfrm>
        </p:spPr>
        <p:txBody>
          <a:bodyPr/>
          <a:lstStyle/>
          <a:p>
            <a:pPr algn="ctr"/>
            <a:r>
              <a:rPr lang="en-US" b="1" u="sng" dirty="0"/>
              <a:t>A</a:t>
            </a:r>
            <a:r>
              <a:rPr lang="en-US" b="1" u="sng" dirty="0" smtClean="0"/>
              <a:t>kbar</a:t>
            </a:r>
            <a:endParaRPr lang="en-US" b="1" u="sng" dirty="0"/>
          </a:p>
        </p:txBody>
      </p:sp>
      <p:sp>
        <p:nvSpPr>
          <p:cNvPr id="3" name="Content Placeholder 2"/>
          <p:cNvSpPr>
            <a:spLocks noGrp="1"/>
          </p:cNvSpPr>
          <p:nvPr>
            <p:ph idx="1"/>
          </p:nvPr>
        </p:nvSpPr>
        <p:spPr>
          <a:xfrm>
            <a:off x="677334" y="777922"/>
            <a:ext cx="8603144" cy="5263441"/>
          </a:xfrm>
        </p:spPr>
        <p:txBody>
          <a:bodyPr>
            <a:noAutofit/>
          </a:bodyPr>
          <a:lstStyle/>
          <a:p>
            <a:r>
              <a:rPr lang="en-US" sz="2000" dirty="0" err="1">
                <a:latin typeface="Arial Rounded MT Bold" panose="020F0704030504030204" pitchFamily="34" charset="0"/>
              </a:rPr>
              <a:t>The</a:t>
            </a:r>
            <a:r>
              <a:rPr lang="en-US" sz="2000" dirty="0" err="1">
                <a:latin typeface="Arial Rounded MT Bold" panose="020F0704030504030204" pitchFamily="34" charset="0"/>
                <a:hlinkClick r:id="rId2"/>
              </a:rPr>
              <a:t>architecture</a:t>
            </a:r>
            <a:r>
              <a:rPr lang="en-US" sz="2000" dirty="0">
                <a:latin typeface="Arial Rounded MT Bold" panose="020F0704030504030204" pitchFamily="34" charset="0"/>
              </a:rPr>
              <a:t> of the Akbar period is characterized by a strength made elegant and graceful by its rich decorative work, which reflects many traditional Hindu elements. </a:t>
            </a:r>
            <a:endParaRPr lang="en-US" sz="2000" dirty="0" smtClean="0">
              <a:latin typeface="Arial Rounded MT Bold" panose="020F0704030504030204" pitchFamily="34" charset="0"/>
            </a:endParaRPr>
          </a:p>
          <a:p>
            <a:r>
              <a:rPr lang="en-US" sz="2000" dirty="0">
                <a:latin typeface="Arial Rounded MT Bold" panose="020F0704030504030204" pitchFamily="34" charset="0"/>
              </a:rPr>
              <a:t>The style is best exemplified by the fort </a:t>
            </a:r>
            <a:r>
              <a:rPr lang="en-US" sz="2000" dirty="0" err="1">
                <a:latin typeface="Arial Rounded MT Bold" panose="020F0704030504030204" pitchFamily="34" charset="0"/>
              </a:rPr>
              <a:t>at</a:t>
            </a:r>
            <a:r>
              <a:rPr lang="en-US" sz="2000" dirty="0" err="1">
                <a:latin typeface="Arial Rounded MT Bold" panose="020F0704030504030204" pitchFamily="34" charset="0"/>
                <a:hlinkClick r:id="rId3"/>
              </a:rPr>
              <a:t>Agra</a:t>
            </a:r>
            <a:r>
              <a:rPr lang="en-US" sz="2000" dirty="0">
                <a:latin typeface="Arial Rounded MT Bold" panose="020F0704030504030204" pitchFamily="34" charset="0"/>
              </a:rPr>
              <a:t> (built 1565–74) and the magnificent town of </a:t>
            </a:r>
            <a:r>
              <a:rPr lang="en-US" sz="2000" dirty="0" err="1">
                <a:latin typeface="Arial Rounded MT Bold" panose="020F0704030504030204" pitchFamily="34" charset="0"/>
                <a:hlinkClick r:id="rId4"/>
              </a:rPr>
              <a:t>Fatehpur</a:t>
            </a:r>
            <a:r>
              <a:rPr lang="en-US" sz="2000" dirty="0">
                <a:latin typeface="Arial Rounded MT Bold" panose="020F0704030504030204" pitchFamily="34" charset="0"/>
                <a:hlinkClick r:id="rId4"/>
              </a:rPr>
              <a:t> </a:t>
            </a:r>
            <a:r>
              <a:rPr lang="en-US" sz="2000" dirty="0" err="1">
                <a:latin typeface="Arial Rounded MT Bold" panose="020F0704030504030204" pitchFamily="34" charset="0"/>
                <a:hlinkClick r:id="rId4"/>
              </a:rPr>
              <a:t>Sikri</a:t>
            </a:r>
            <a:r>
              <a:rPr lang="en-US" sz="2000" dirty="0">
                <a:latin typeface="Arial Rounded MT Bold" panose="020F0704030504030204" pitchFamily="34" charset="0"/>
              </a:rPr>
              <a:t> (1569–74), but fine examples are also found in the gateway to the </a:t>
            </a:r>
            <a:r>
              <a:rPr lang="en-US" sz="2000" dirty="0" err="1">
                <a:latin typeface="Arial Rounded MT Bold" panose="020F0704030504030204" pitchFamily="34" charset="0"/>
                <a:hlinkClick r:id="rId5"/>
              </a:rPr>
              <a:t>ʿArab</a:t>
            </a:r>
            <a:r>
              <a:rPr lang="en-US" sz="2000" dirty="0">
                <a:latin typeface="Arial Rounded MT Bold" panose="020F0704030504030204" pitchFamily="34" charset="0"/>
                <a:hlinkClick r:id="rId5"/>
              </a:rPr>
              <a:t> </a:t>
            </a:r>
            <a:r>
              <a:rPr lang="en-US" sz="2000" dirty="0" err="1">
                <a:latin typeface="Arial Rounded MT Bold" panose="020F0704030504030204" pitchFamily="34" charset="0"/>
                <a:hlinkClick r:id="rId5"/>
              </a:rPr>
              <a:t>Sarāʾī</a:t>
            </a:r>
            <a:r>
              <a:rPr lang="en-US" sz="2000" dirty="0">
                <a:latin typeface="Arial Rounded MT Bold" panose="020F0704030504030204" pitchFamily="34" charset="0"/>
              </a:rPr>
              <a:t> (guesthouse at </a:t>
            </a:r>
            <a:r>
              <a:rPr lang="en-US" sz="2000" dirty="0" err="1">
                <a:latin typeface="Arial Rounded MT Bold" panose="020F0704030504030204" pitchFamily="34" charset="0"/>
              </a:rPr>
              <a:t>Humāyūn’s</a:t>
            </a:r>
            <a:r>
              <a:rPr lang="en-US" sz="2000" dirty="0">
                <a:latin typeface="Arial Rounded MT Bold" panose="020F0704030504030204" pitchFamily="34" charset="0"/>
              </a:rPr>
              <a:t> tomb), </a:t>
            </a:r>
            <a:r>
              <a:rPr lang="en-US" sz="2000" dirty="0">
                <a:latin typeface="Arial Rounded MT Bold" panose="020F0704030504030204" pitchFamily="34" charset="0"/>
                <a:hlinkClick r:id="rId6"/>
              </a:rPr>
              <a:t>Delhi</a:t>
            </a:r>
            <a:r>
              <a:rPr lang="en-US" sz="2000" dirty="0">
                <a:latin typeface="Arial Rounded MT Bold" panose="020F0704030504030204" pitchFamily="34" charset="0"/>
              </a:rPr>
              <a:t> (1560–61), the </a:t>
            </a:r>
            <a:r>
              <a:rPr lang="en-US" sz="2000" dirty="0">
                <a:latin typeface="Arial Rounded MT Bold" panose="020F0704030504030204" pitchFamily="34" charset="0"/>
                <a:hlinkClick r:id="rId7"/>
              </a:rPr>
              <a:t>Ajmer</a:t>
            </a:r>
            <a:r>
              <a:rPr lang="en-US" sz="2000" dirty="0">
                <a:latin typeface="Arial Rounded MT Bold" panose="020F0704030504030204" pitchFamily="34" charset="0"/>
              </a:rPr>
              <a:t> fort (1564–73), the Lahore fort with its outstanding decoration (1586–1618</a:t>
            </a:r>
            <a:r>
              <a:rPr lang="en-US" sz="2000" dirty="0" smtClean="0">
                <a:latin typeface="Arial Rounded MT Bold" panose="020F0704030504030204" pitchFamily="34" charset="0"/>
              </a:rPr>
              <a:t>)</a:t>
            </a:r>
          </a:p>
          <a:p>
            <a:r>
              <a:rPr lang="en-US" sz="2000" dirty="0">
                <a:latin typeface="Arial Rounded MT Bold" panose="020F0704030504030204" pitchFamily="34" charset="0"/>
              </a:rPr>
              <a:t>The capital town of </a:t>
            </a:r>
            <a:r>
              <a:rPr lang="en-US" sz="2000" dirty="0" err="1">
                <a:latin typeface="Arial Rounded MT Bold" panose="020F0704030504030204" pitchFamily="34" charset="0"/>
                <a:hlinkClick r:id="rId8"/>
              </a:rPr>
              <a:t>Fatehpur</a:t>
            </a:r>
            <a:r>
              <a:rPr lang="en-US" sz="2000" dirty="0">
                <a:latin typeface="Arial Rounded MT Bold" panose="020F0704030504030204" pitchFamily="34" charset="0"/>
              </a:rPr>
              <a:t> </a:t>
            </a:r>
            <a:r>
              <a:rPr lang="en-US" sz="2000" dirty="0" err="1">
                <a:latin typeface="Arial Rounded MT Bold" panose="020F0704030504030204" pitchFamily="34" charset="0"/>
              </a:rPr>
              <a:t>Sikri</a:t>
            </a:r>
            <a:r>
              <a:rPr lang="en-US" sz="2000" dirty="0">
                <a:latin typeface="Arial Rounded MT Bold" panose="020F0704030504030204" pitchFamily="34" charset="0"/>
              </a:rPr>
              <a:t> (named a World Heritage site in 1986) is one of the most notable achievements of Islamic architecture in India. The town, which was deserted only a few years after it was built, is a great complex of palaces and lesser residences and religious and official buildings, all erected on top of a rocky ridge 26 miles (42 km) west of Agra. The Hall of Private Audience (</a:t>
            </a:r>
            <a:r>
              <a:rPr lang="en-US" sz="2000" dirty="0" err="1">
                <a:latin typeface="Arial Rounded MT Bold" panose="020F0704030504030204" pitchFamily="34" charset="0"/>
                <a:hlinkClick r:id="rId9"/>
              </a:rPr>
              <a:t>Diwan-i-Khas</a:t>
            </a:r>
            <a:r>
              <a:rPr lang="en-US" sz="2000" dirty="0">
                <a:latin typeface="Arial Rounded MT Bold" panose="020F0704030504030204" pitchFamily="34" charset="0"/>
              </a:rPr>
              <a:t>) is arresting in its interior arrangement, which has a single massive column encircled by brackets supporting a stone throne platform, from which radiate four railed balconies.</a:t>
            </a: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73632" y="660400"/>
            <a:ext cx="1743075" cy="2619375"/>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80478" y="3753135"/>
            <a:ext cx="2600325" cy="2413024"/>
          </a:xfrm>
          <a:prstGeom prst="rect">
            <a:avLst/>
          </a:prstGeom>
        </p:spPr>
      </p:pic>
    </p:spTree>
    <p:extLst>
      <p:ext uri="{BB962C8B-B14F-4D97-AF65-F5344CB8AC3E}">
        <p14:creationId xmlns:p14="http://schemas.microsoft.com/office/powerpoint/2010/main" val="33245542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204716"/>
            <a:ext cx="8564318" cy="5318031"/>
          </a:xfrm>
        </p:spPr>
        <p:txBody>
          <a:bodyPr>
            <a:normAutofit fontScale="92500" lnSpcReduction="10000"/>
          </a:bodyPr>
          <a:lstStyle/>
          <a:p>
            <a:r>
              <a:rPr lang="en-US" sz="2000" dirty="0">
                <a:latin typeface="Arial Rounded MT Bold" panose="020F0704030504030204" pitchFamily="34" charset="0"/>
              </a:rPr>
              <a:t>The most imposing of the buildings at </a:t>
            </a:r>
            <a:r>
              <a:rPr lang="en-US" sz="2000" dirty="0" err="1">
                <a:latin typeface="Arial Rounded MT Bold" panose="020F0704030504030204" pitchFamily="34" charset="0"/>
              </a:rPr>
              <a:t>Fatehpur</a:t>
            </a:r>
            <a:r>
              <a:rPr lang="en-US" sz="2000" dirty="0">
                <a:latin typeface="Arial Rounded MT Bold" panose="020F0704030504030204" pitchFamily="34" charset="0"/>
              </a:rPr>
              <a:t> </a:t>
            </a:r>
            <a:r>
              <a:rPr lang="en-US" sz="2000" dirty="0" err="1">
                <a:latin typeface="Arial Rounded MT Bold" panose="020F0704030504030204" pitchFamily="34" charset="0"/>
              </a:rPr>
              <a:t>Sikri</a:t>
            </a:r>
            <a:r>
              <a:rPr lang="en-US" sz="2000" dirty="0">
                <a:latin typeface="Arial Rounded MT Bold" panose="020F0704030504030204" pitchFamily="34" charset="0"/>
              </a:rPr>
              <a:t> is the Great Mosque, the </a:t>
            </a:r>
            <a:r>
              <a:rPr lang="en-US" sz="2000" dirty="0" err="1">
                <a:latin typeface="Arial Rounded MT Bold" panose="020F0704030504030204" pitchFamily="34" charset="0"/>
                <a:hlinkClick r:id="rId2"/>
              </a:rPr>
              <a:t>Jāmiʿ</a:t>
            </a:r>
            <a:r>
              <a:rPr lang="en-US" sz="2000" dirty="0">
                <a:latin typeface="Arial Rounded MT Bold" panose="020F0704030504030204" pitchFamily="34" charset="0"/>
                <a:hlinkClick r:id="rId2"/>
              </a:rPr>
              <a:t> Masjid</a:t>
            </a:r>
            <a:r>
              <a:rPr lang="en-US" sz="2000" dirty="0">
                <a:latin typeface="Arial Rounded MT Bold" panose="020F0704030504030204" pitchFamily="34" charset="0"/>
              </a:rPr>
              <a:t>, which served as a model for later congregational mosques built by the Mughals. The mosque’s southern entrance, a massive gateway called the </a:t>
            </a:r>
            <a:r>
              <a:rPr lang="en-US" sz="2000" dirty="0" err="1">
                <a:latin typeface="Arial Rounded MT Bold" panose="020F0704030504030204" pitchFamily="34" charset="0"/>
                <a:hlinkClick r:id="rId3"/>
              </a:rPr>
              <a:t>Buland</a:t>
            </a:r>
            <a:r>
              <a:rPr lang="en-US" sz="2000" dirty="0">
                <a:latin typeface="Arial Rounded MT Bold" panose="020F0704030504030204" pitchFamily="34" charset="0"/>
                <a:hlinkClick r:id="rId3"/>
              </a:rPr>
              <a:t> </a:t>
            </a:r>
            <a:r>
              <a:rPr lang="en-US" sz="2000" dirty="0" err="1">
                <a:latin typeface="Arial Rounded MT Bold" panose="020F0704030504030204" pitchFamily="34" charset="0"/>
                <a:hlinkClick r:id="rId3"/>
              </a:rPr>
              <a:t>Darwaza</a:t>
            </a:r>
            <a:r>
              <a:rPr lang="en-US" sz="2000" dirty="0">
                <a:latin typeface="Arial Rounded MT Bold" panose="020F0704030504030204" pitchFamily="34" charset="0"/>
              </a:rPr>
              <a:t> (Victory Gate), gives a feeling of immense strength and height, an impression emphasized by the steepness of the flight of steps by which it is approached</a:t>
            </a:r>
            <a:r>
              <a:rPr lang="en-US" sz="2000" dirty="0" smtClean="0">
                <a:latin typeface="Arial Rounded MT Bold" panose="020F0704030504030204" pitchFamily="34" charset="0"/>
              </a:rPr>
              <a:t>.</a:t>
            </a:r>
          </a:p>
          <a:p>
            <a:r>
              <a:rPr lang="en-US" sz="2000" dirty="0">
                <a:latin typeface="Arial Rounded MT Bold" panose="020F0704030504030204" pitchFamily="34" charset="0"/>
              </a:rPr>
              <a:t> All these buildings reflected Akbar's design and architectural philosophy. This "Akbari" style of architecture</a:t>
            </a:r>
          </a:p>
          <a:p>
            <a:r>
              <a:rPr lang="en-US" sz="2000" dirty="0">
                <a:latin typeface="Arial Rounded MT Bold" panose="020F0704030504030204" pitchFamily="34" charset="0"/>
              </a:rPr>
              <a:t>For example, Akbar's tomb, though Islamic in spirit, is a blend of styles. The magnificent entrance, use of exquisite patterns, excellent </a:t>
            </a:r>
            <a:r>
              <a:rPr lang="en-US" sz="2000" dirty="0" err="1">
                <a:latin typeface="Arial Rounded MT Bold" panose="020F0704030504030204" pitchFamily="34" charset="0"/>
              </a:rPr>
              <a:t>jaali</a:t>
            </a:r>
            <a:r>
              <a:rPr lang="en-US" sz="2000" dirty="0">
                <a:latin typeface="Arial Rounded MT Bold" panose="020F0704030504030204" pitchFamily="34" charset="0"/>
              </a:rPr>
              <a:t> work (intricately perforated decorative stone screens), fine Persian style calligraphy, the </a:t>
            </a:r>
            <a:r>
              <a:rPr lang="en-US" sz="2000" dirty="0" err="1">
                <a:latin typeface="Arial Rounded MT Bold" panose="020F0704030504030204" pitchFamily="34" charset="0"/>
              </a:rPr>
              <a:t>charbagh</a:t>
            </a:r>
            <a:r>
              <a:rPr lang="en-US" sz="2000" dirty="0">
                <a:latin typeface="Arial Rounded MT Bold" panose="020F0704030504030204" pitchFamily="34" charset="0"/>
              </a:rPr>
              <a:t> garden layout (four-quartered garden layout, with the main building at the center), etc., are representative of Islamic </a:t>
            </a:r>
            <a:r>
              <a:rPr lang="en-US" sz="2000" dirty="0" err="1">
                <a:latin typeface="Arial Rounded MT Bold" panose="020F0704030504030204" pitchFamily="34" charset="0"/>
              </a:rPr>
              <a:t>influence.On</a:t>
            </a:r>
            <a:r>
              <a:rPr lang="en-US" sz="2000" dirty="0">
                <a:latin typeface="Arial Rounded MT Bold" panose="020F0704030504030204" pitchFamily="34" charset="0"/>
              </a:rPr>
              <a:t> the other hand, the absence of a dome, use of </a:t>
            </a:r>
            <a:r>
              <a:rPr lang="en-US" sz="2000" dirty="0" err="1">
                <a:latin typeface="Arial Rounded MT Bold" panose="020F0704030504030204" pitchFamily="34" charset="0"/>
              </a:rPr>
              <a:t>chhatris</a:t>
            </a:r>
            <a:r>
              <a:rPr lang="en-US" sz="2000" dirty="0">
                <a:latin typeface="Arial Rounded MT Bold" panose="020F0704030504030204" pitchFamily="34" charset="0"/>
              </a:rPr>
              <a:t> (small domed canopies, supported by pillars), tiers of airy pavilions, etc., reflect a local influence, which are also found in the buildings built by Akbar in Agra Fort and </a:t>
            </a:r>
            <a:r>
              <a:rPr lang="en-US" sz="2000" dirty="0" err="1">
                <a:latin typeface="Arial Rounded MT Bold" panose="020F0704030504030204" pitchFamily="34" charset="0"/>
              </a:rPr>
              <a:t>Fatehpur</a:t>
            </a:r>
            <a:r>
              <a:rPr lang="en-US" sz="2000" dirty="0">
                <a:latin typeface="Arial Rounded MT Bold" panose="020F0704030504030204" pitchFamily="34" charset="0"/>
              </a:rPr>
              <a:t> </a:t>
            </a:r>
            <a:r>
              <a:rPr lang="en-US" sz="2000" dirty="0" err="1">
                <a:latin typeface="Arial Rounded MT Bold" panose="020F0704030504030204" pitchFamily="34" charset="0"/>
              </a:rPr>
              <a:t>Sikri</a:t>
            </a:r>
            <a:r>
              <a:rPr lang="en-US" sz="2000" dirty="0" smtClean="0">
                <a:latin typeface="Arial Rounded MT Bold" panose="020F0704030504030204" pitchFamily="34" charset="0"/>
              </a:rPr>
              <a:t>.</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2800" y="5336275"/>
            <a:ext cx="4660283" cy="15217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1284" y="408153"/>
            <a:ext cx="1524000" cy="1524000"/>
          </a:xfrm>
          <a:prstGeom prst="rect">
            <a:avLst/>
          </a:prstGeom>
        </p:spPr>
      </p:pic>
    </p:spTree>
    <p:extLst>
      <p:ext uri="{BB962C8B-B14F-4D97-AF65-F5344CB8AC3E}">
        <p14:creationId xmlns:p14="http://schemas.microsoft.com/office/powerpoint/2010/main" val="1777432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7923"/>
            <a:ext cx="8712326" cy="5263440"/>
          </a:xfrm>
        </p:spPr>
        <p:txBody>
          <a:bodyPr>
            <a:normAutofit/>
          </a:bodyPr>
          <a:lstStyle/>
          <a:p>
            <a:r>
              <a:rPr lang="en-US" dirty="0"/>
              <a:t>The employment of Hindu masons and architects who unconsciously introduced in the Muslim buildings their own ideas of art</a:t>
            </a:r>
            <a:r>
              <a:rPr lang="en-US" dirty="0" smtClean="0"/>
              <a:t>.</a:t>
            </a:r>
          </a:p>
          <a:p>
            <a:r>
              <a:rPr lang="en-US" dirty="0"/>
              <a:t>He established a public works department and his plans were carried out by his able architects and engineers</a:t>
            </a:r>
            <a:r>
              <a:rPr lang="en-US" dirty="0" smtClean="0"/>
              <a:t>.</a:t>
            </a:r>
          </a:p>
          <a:p>
            <a:r>
              <a:rPr lang="en-US" dirty="0"/>
              <a:t>Even Hindu buildings of </a:t>
            </a:r>
            <a:r>
              <a:rPr lang="en-US" dirty="0" err="1"/>
              <a:t>Rajut</a:t>
            </a:r>
            <a:r>
              <a:rPr lang="en-US" dirty="0"/>
              <a:t> at Amber and Jodhpur were influenced by the Mughal style of Architecture. Not only civil buildings, but even the Hindu temples could not escape the nationalizing effects of Akbar’s architecture. While Akbar had freely borrowed from indigenous temple architecture, Hindu temples erected during his reign did not fail to borrow some of the features of the new eclectic style evolved at Agra and </a:t>
            </a:r>
            <a:r>
              <a:rPr lang="en-US" dirty="0" err="1"/>
              <a:t>Fatehpur</a:t>
            </a:r>
            <a:r>
              <a:rPr lang="en-US" dirty="0"/>
              <a:t> </a:t>
            </a:r>
            <a:r>
              <a:rPr lang="en-US" dirty="0" err="1"/>
              <a:t>Sikri</a:t>
            </a:r>
            <a:r>
              <a:rPr lang="en-US" dirty="0"/>
              <a:t>. Hindu temples at </a:t>
            </a:r>
            <a:r>
              <a:rPr lang="en-US" dirty="0" err="1"/>
              <a:t>Vrindaban</a:t>
            </a:r>
            <a:r>
              <a:rPr lang="en-US" dirty="0"/>
              <a:t> show clearly that certain of their features are borrowed from the contemporary style of the Mughals</a:t>
            </a:r>
            <a:r>
              <a:rPr lang="en-US" dirty="0" smtClean="0"/>
              <a:t>.</a:t>
            </a:r>
          </a:p>
          <a:p>
            <a:r>
              <a:rPr lang="en-US" dirty="0"/>
              <a:t>Mosaic and ebony decoration, in which our craftsmen of the Mughal age were proficient, was also lavishly used in the buildings of the time. Glazed tiles and decorative carvings form another special feature of the Mughal architecture. The Turkish Sultana’s palace at </a:t>
            </a:r>
            <a:r>
              <a:rPr lang="en-US" dirty="0" err="1"/>
              <a:t>Fatehpur</a:t>
            </a:r>
            <a:r>
              <a:rPr lang="en-US" dirty="0"/>
              <a:t> </a:t>
            </a:r>
            <a:r>
              <a:rPr lang="en-US" dirty="0" err="1"/>
              <a:t>Sikri</a:t>
            </a:r>
            <a:r>
              <a:rPr lang="en-US" dirty="0"/>
              <a:t> is one of the finest specimens of glazed tile 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2740" y="777923"/>
            <a:ext cx="2255979" cy="170331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408" y="3261815"/>
            <a:ext cx="2168311" cy="2943510"/>
          </a:xfrm>
          <a:prstGeom prst="rect">
            <a:avLst/>
          </a:prstGeom>
        </p:spPr>
      </p:pic>
    </p:spTree>
    <p:extLst>
      <p:ext uri="{BB962C8B-B14F-4D97-AF65-F5344CB8AC3E}">
        <p14:creationId xmlns:p14="http://schemas.microsoft.com/office/powerpoint/2010/main" val="28437710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638" y="1487607"/>
            <a:ext cx="8291363" cy="4553756"/>
          </a:xfrm>
        </p:spPr>
        <p:txBody>
          <a:bodyPr>
            <a:normAutofit/>
          </a:bodyPr>
          <a:lstStyle/>
          <a:p>
            <a:r>
              <a:rPr lang="en-US" sz="2800" dirty="0" smtClean="0">
                <a:latin typeface="Arial Rounded MT Bold" panose="020F0704030504030204" pitchFamily="34" charset="0"/>
              </a:rPr>
              <a:t>Haram</a:t>
            </a:r>
          </a:p>
          <a:p>
            <a:r>
              <a:rPr lang="en-US" sz="2800" dirty="0" err="1" smtClean="0">
                <a:latin typeface="Arial Rounded MT Bold" panose="020F0704030504030204" pitchFamily="34" charset="0"/>
              </a:rPr>
              <a:t>Fatehpur</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sikri-panch</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mahal,jodhabai</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palace,salim</a:t>
            </a:r>
            <a:r>
              <a:rPr lang="en-US" sz="2800" dirty="0" smtClean="0">
                <a:latin typeface="Arial Rounded MT Bold" panose="020F0704030504030204" pitchFamily="34" charset="0"/>
              </a:rPr>
              <a:t> Chishti tomb-</a:t>
            </a:r>
            <a:r>
              <a:rPr lang="en-US" sz="2800" dirty="0" err="1" smtClean="0">
                <a:latin typeface="Arial Rounded MT Bold" panose="020F0704030504030204" pitchFamily="34" charset="0"/>
              </a:rPr>
              <a:t>inticrate</a:t>
            </a:r>
            <a:r>
              <a:rPr lang="en-US" sz="2800" dirty="0" smtClean="0">
                <a:latin typeface="Arial Rounded MT Bold" panose="020F0704030504030204" pitchFamily="34" charset="0"/>
              </a:rPr>
              <a:t> jail work-climax of jail work</a:t>
            </a:r>
          </a:p>
          <a:p>
            <a:r>
              <a:rPr lang="en-US" sz="2800" dirty="0" smtClean="0">
                <a:latin typeface="Arial Rounded MT Bold" panose="020F0704030504030204" pitchFamily="34" charset="0"/>
              </a:rPr>
              <a:t>Akbar built a </a:t>
            </a:r>
            <a:r>
              <a:rPr lang="en-US" sz="2800" dirty="0" err="1" smtClean="0">
                <a:latin typeface="Arial Rounded MT Bold" panose="020F0704030504030204" pitchFamily="34" charset="0"/>
              </a:rPr>
              <a:t>temp;le</a:t>
            </a:r>
            <a:r>
              <a:rPr lang="en-US" sz="2800" dirty="0" smtClean="0">
                <a:latin typeface="Arial Rounded MT Bold" panose="020F0704030504030204" pitchFamily="34" charset="0"/>
              </a:rPr>
              <a:t> of </a:t>
            </a:r>
            <a:r>
              <a:rPr lang="en-US" sz="2800" dirty="0" err="1" smtClean="0">
                <a:latin typeface="Arial Rounded MT Bold" panose="020F0704030504030204" pitchFamily="34" charset="0"/>
              </a:rPr>
              <a:t>govinddev</a:t>
            </a:r>
            <a:r>
              <a:rPr lang="en-US" sz="2800" dirty="0" smtClean="0">
                <a:latin typeface="Arial Rounded MT Bold" panose="020F0704030504030204" pitchFamily="34" charset="0"/>
              </a:rPr>
              <a:t> at </a:t>
            </a:r>
            <a:r>
              <a:rPr lang="en-US" sz="2800" dirty="0" err="1" smtClean="0">
                <a:latin typeface="Arial Rounded MT Bold" panose="020F0704030504030204" pitchFamily="34" charset="0"/>
              </a:rPr>
              <a:t>vrindavan</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01" y="955343"/>
            <a:ext cx="2785740" cy="3510033"/>
          </a:xfrm>
          <a:prstGeom prst="rect">
            <a:avLst/>
          </a:prstGeom>
        </p:spPr>
      </p:pic>
    </p:spTree>
    <p:extLst>
      <p:ext uri="{BB962C8B-B14F-4D97-AF65-F5344CB8AC3E}">
        <p14:creationId xmlns:p14="http://schemas.microsoft.com/office/powerpoint/2010/main" val="877594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2" y="104633"/>
            <a:ext cx="8596668" cy="1320800"/>
          </a:xfrm>
        </p:spPr>
        <p:txBody>
          <a:bodyPr>
            <a:normAutofit/>
          </a:bodyPr>
          <a:lstStyle/>
          <a:p>
            <a:r>
              <a:rPr lang="en-US" sz="4000" b="1" dirty="0" smtClean="0">
                <a:latin typeface="Arial Rounded MT Bold" panose="020F0704030504030204" pitchFamily="34" charset="0"/>
              </a:rPr>
              <a:t> </a:t>
            </a:r>
            <a:r>
              <a:rPr lang="en-US" sz="4000" b="1" u="sng" dirty="0" smtClean="0">
                <a:latin typeface="Arial Rounded MT Bold" panose="020F0704030504030204" pitchFamily="34" charset="0"/>
              </a:rPr>
              <a:t>Indian Architecture and sculpture</a:t>
            </a:r>
            <a:endParaRPr lang="en-US" sz="4000" b="1" u="sng" dirty="0">
              <a:latin typeface="Arial Rounded MT Bold" panose="020F0704030504030204" pitchFamily="34" charset="0"/>
            </a:endParaRPr>
          </a:p>
        </p:txBody>
      </p:sp>
      <p:graphicFrame>
        <p:nvGraphicFramePr>
          <p:cNvPr id="5" name="Content Placeholder 4"/>
          <p:cNvGraphicFramePr>
            <a:graphicFrameLocks noGrp="1"/>
          </p:cNvGraphicFramePr>
          <p:nvPr>
            <p:ph idx="1"/>
            <p:extLst/>
          </p:nvPr>
        </p:nvGraphicFramePr>
        <p:xfrm>
          <a:off x="677863" y="873458"/>
          <a:ext cx="9571606" cy="5984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241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Jahangir</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528549"/>
            <a:ext cx="8596668" cy="4512813"/>
          </a:xfrm>
        </p:spPr>
        <p:txBody>
          <a:bodyPr>
            <a:normAutofit/>
          </a:bodyPr>
          <a:lstStyle/>
          <a:p>
            <a:r>
              <a:rPr lang="en-US" sz="2400" dirty="0" smtClean="0">
                <a:latin typeface="Arial Rounded MT Bold" panose="020F0704030504030204" pitchFamily="34" charset="0"/>
              </a:rPr>
              <a:t>Akbar’s tomb was constructed by Jahangir at </a:t>
            </a:r>
            <a:r>
              <a:rPr lang="en-US" sz="2400" dirty="0" err="1" smtClean="0">
                <a:latin typeface="Arial Rounded MT Bold" panose="020F0704030504030204" pitchFamily="34" charset="0"/>
              </a:rPr>
              <a:t>sikandara</a:t>
            </a:r>
            <a:endParaRPr lang="en-US" sz="2400" dirty="0" smtClean="0">
              <a:latin typeface="Arial Rounded MT Bold" panose="020F0704030504030204" pitchFamily="34" charset="0"/>
            </a:endParaRPr>
          </a:p>
          <a:p>
            <a:r>
              <a:rPr lang="en-US" sz="2400" dirty="0" err="1" smtClean="0">
                <a:latin typeface="Arial Rounded MT Bold" panose="020F0704030504030204" pitchFamily="34" charset="0"/>
              </a:rPr>
              <a:t>Noorjahan</a:t>
            </a:r>
            <a:r>
              <a:rPr lang="en-US" sz="2400" dirty="0" smtClean="0">
                <a:latin typeface="Arial Rounded MT Bold" panose="020F0704030504030204" pitchFamily="34" charset="0"/>
              </a:rPr>
              <a:t> constructed the tomb of her father at Agra-</a:t>
            </a:r>
            <a:r>
              <a:rPr lang="en-US" sz="2400" dirty="0" err="1" smtClean="0">
                <a:latin typeface="Arial Rounded MT Bold" panose="020F0704030504030204" pitchFamily="34" charset="0"/>
              </a:rPr>
              <a:t>Idmat</a:t>
            </a:r>
            <a:r>
              <a:rPr lang="en-US" sz="2400" dirty="0" smtClean="0">
                <a:latin typeface="Arial Rounded MT Bold" panose="020F0704030504030204" pitchFamily="34" charset="0"/>
              </a:rPr>
              <a:t>-</a:t>
            </a:r>
            <a:r>
              <a:rPr lang="en-US" sz="2400" dirty="0" err="1" smtClean="0">
                <a:latin typeface="Arial Rounded MT Bold" panose="020F0704030504030204" pitchFamily="34" charset="0"/>
              </a:rPr>
              <a:t>ul-Daula</a:t>
            </a:r>
            <a:endParaRPr lang="en-US" sz="2400" dirty="0" smtClean="0">
              <a:latin typeface="Arial Rounded MT Bold" panose="020F0704030504030204" pitchFamily="34" charset="0"/>
            </a:endParaRPr>
          </a:p>
          <a:p>
            <a:r>
              <a:rPr lang="en-US" sz="2400" dirty="0" smtClean="0">
                <a:latin typeface="Arial Rounded MT Bold" panose="020F0704030504030204" pitchFamily="34" charset="0"/>
              </a:rPr>
              <a:t>Here first time complete use of white marble is found</a:t>
            </a:r>
          </a:p>
          <a:p>
            <a:r>
              <a:rPr lang="en-US" sz="2400" dirty="0" err="1" smtClean="0">
                <a:latin typeface="Arial Rounded MT Bold" panose="020F0704030504030204" pitchFamily="34" charset="0"/>
              </a:rPr>
              <a:t>Pietra</a:t>
            </a:r>
            <a:r>
              <a:rPr lang="en-US" sz="2400" dirty="0" smtClean="0">
                <a:latin typeface="Arial Rounded MT Bold" panose="020F0704030504030204" pitchFamily="34" charset="0"/>
              </a:rPr>
              <a:t> </a:t>
            </a:r>
            <a:r>
              <a:rPr lang="en-US" sz="2400" dirty="0" err="1" smtClean="0">
                <a:latin typeface="Arial Rounded MT Bold" panose="020F0704030504030204" pitchFamily="34" charset="0"/>
              </a:rPr>
              <a:t>dura</a:t>
            </a:r>
            <a:r>
              <a:rPr lang="en-US" sz="2400" dirty="0" smtClean="0">
                <a:latin typeface="Arial Rounded MT Bold" panose="020F0704030504030204" pitchFamily="34" charset="0"/>
              </a:rPr>
              <a:t> technique was used for the 1</a:t>
            </a:r>
            <a:r>
              <a:rPr lang="en-US" sz="2400" baseline="30000" dirty="0" smtClean="0">
                <a:latin typeface="Arial Rounded MT Bold" panose="020F0704030504030204" pitchFamily="34" charset="0"/>
              </a:rPr>
              <a:t>st</a:t>
            </a:r>
            <a:r>
              <a:rPr lang="en-US" sz="2400" dirty="0" smtClean="0">
                <a:latin typeface="Arial Rounded MT Bold" panose="020F0704030504030204" pitchFamily="34" charset="0"/>
              </a:rPr>
              <a:t> time in this tomb</a:t>
            </a:r>
          </a:p>
          <a:p>
            <a:r>
              <a:rPr lang="en-US" sz="2400" dirty="0" err="1" smtClean="0">
                <a:latin typeface="Arial Rounded MT Bold" panose="020F0704030504030204" pitchFamily="34" charset="0"/>
              </a:rPr>
              <a:t>Moti</a:t>
            </a:r>
            <a:r>
              <a:rPr lang="en-US" sz="2400" dirty="0" smtClean="0">
                <a:latin typeface="Arial Rounded MT Bold" panose="020F0704030504030204" pitchFamily="34" charset="0"/>
              </a:rPr>
              <a:t> masjid at Lahore was built by Jahangir</a:t>
            </a:r>
          </a:p>
          <a:p>
            <a:r>
              <a:rPr lang="en-US" sz="2400" dirty="0" smtClean="0">
                <a:latin typeface="Arial Rounded MT Bold" panose="020F0704030504030204" pitchFamily="34" charset="0"/>
              </a:rPr>
              <a:t>Jahangir constructed his own </a:t>
            </a:r>
            <a:r>
              <a:rPr lang="en-US" sz="2400" dirty="0" err="1" smtClean="0">
                <a:latin typeface="Arial Rounded MT Bold" panose="020F0704030504030204" pitchFamily="34" charset="0"/>
              </a:rPr>
              <a:t>maqbara</a:t>
            </a:r>
            <a:r>
              <a:rPr lang="en-US" sz="2400" dirty="0" smtClean="0">
                <a:latin typeface="Arial Rounded MT Bold" panose="020F0704030504030204" pitchFamily="34" charset="0"/>
              </a:rPr>
              <a:t> at </a:t>
            </a:r>
            <a:r>
              <a:rPr lang="en-US" sz="2400" dirty="0" err="1" smtClean="0">
                <a:latin typeface="Arial Rounded MT Bold" panose="020F0704030504030204" pitchFamily="34" charset="0"/>
              </a:rPr>
              <a:t>lahore</a:t>
            </a: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1317" y="558800"/>
            <a:ext cx="3333750" cy="1371600"/>
          </a:xfrm>
          <a:prstGeom prst="rect">
            <a:avLst/>
          </a:prstGeom>
        </p:spPr>
      </p:pic>
    </p:spTree>
    <p:extLst>
      <p:ext uri="{BB962C8B-B14F-4D97-AF65-F5344CB8AC3E}">
        <p14:creationId xmlns:p14="http://schemas.microsoft.com/office/powerpoint/2010/main" val="23879055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shahjahan</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Rounded MT Bold" panose="020F0704030504030204" pitchFamily="34" charset="0"/>
              </a:rPr>
              <a:t>Mosque building reached its climax</a:t>
            </a:r>
          </a:p>
          <a:p>
            <a:r>
              <a:rPr lang="en-US" sz="2800" dirty="0" smtClean="0">
                <a:latin typeface="Arial Rounded MT Bold" panose="020F0704030504030204" pitchFamily="34" charset="0"/>
              </a:rPr>
              <a:t>Established the city-</a:t>
            </a:r>
            <a:r>
              <a:rPr lang="en-US" sz="2800" dirty="0" err="1" smtClean="0">
                <a:latin typeface="Arial Rounded MT Bold" panose="020F0704030504030204" pitchFamily="34" charset="0"/>
              </a:rPr>
              <a:t>shahjanbad</a:t>
            </a:r>
            <a:endParaRPr lang="en-US" sz="2800" dirty="0" smtClean="0">
              <a:latin typeface="Arial Rounded MT Bold" panose="020F0704030504030204" pitchFamily="34" charset="0"/>
            </a:endParaRPr>
          </a:p>
          <a:p>
            <a:r>
              <a:rPr lang="en-US" sz="2800" dirty="0" err="1" smtClean="0">
                <a:latin typeface="Arial Rounded MT Bold" panose="020F0704030504030204" pitchFamily="34" charset="0"/>
              </a:rPr>
              <a:t>Moti</a:t>
            </a:r>
            <a:r>
              <a:rPr lang="en-US" sz="2800" dirty="0" smtClean="0">
                <a:latin typeface="Arial Rounded MT Bold" panose="020F0704030504030204" pitchFamily="34" charset="0"/>
              </a:rPr>
              <a:t> masjid of Agra fort</a:t>
            </a:r>
          </a:p>
          <a:p>
            <a:r>
              <a:rPr lang="en-US" sz="2800" dirty="0" err="1" smtClean="0">
                <a:latin typeface="Arial Rounded MT Bold" panose="020F0704030504030204" pitchFamily="34" charset="0"/>
              </a:rPr>
              <a:t>Jama</a:t>
            </a:r>
            <a:r>
              <a:rPr lang="en-US" sz="2800" dirty="0" smtClean="0">
                <a:latin typeface="Arial Rounded MT Bold" panose="020F0704030504030204" pitchFamily="34" charset="0"/>
              </a:rPr>
              <a:t> masjid</a:t>
            </a:r>
          </a:p>
          <a:p>
            <a:r>
              <a:rPr lang="en-US" sz="2800" dirty="0" smtClean="0">
                <a:latin typeface="Arial Rounded MT Bold" panose="020F0704030504030204" pitchFamily="34" charset="0"/>
              </a:rPr>
              <a:t>Shalimar </a:t>
            </a:r>
            <a:r>
              <a:rPr lang="en-US" sz="2800" dirty="0" err="1" smtClean="0">
                <a:latin typeface="Arial Rounded MT Bold" panose="020F0704030504030204" pitchFamily="34" charset="0"/>
              </a:rPr>
              <a:t>bagh</a:t>
            </a:r>
            <a:r>
              <a:rPr lang="en-US" sz="2800" dirty="0" smtClean="0">
                <a:latin typeface="Arial Rounded MT Bold" panose="020F0704030504030204" pitchFamily="34" charset="0"/>
              </a:rPr>
              <a:t> at Lahore</a:t>
            </a:r>
          </a:p>
          <a:p>
            <a:r>
              <a:rPr lang="en-US" sz="2800" dirty="0" smtClean="0">
                <a:latin typeface="Arial Rounded MT Bold" panose="020F0704030504030204" pitchFamily="34" charset="0"/>
              </a:rPr>
              <a:t>Taj </a:t>
            </a:r>
            <a:r>
              <a:rPr lang="en-US" sz="2800" dirty="0" err="1" smtClean="0">
                <a:latin typeface="Arial Rounded MT Bold" panose="020F0704030504030204" pitchFamily="34" charset="0"/>
              </a:rPr>
              <a:t>mahal</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363" y="2333767"/>
            <a:ext cx="3643143" cy="2728841"/>
          </a:xfrm>
          <a:prstGeom prst="rect">
            <a:avLst/>
          </a:prstGeom>
        </p:spPr>
      </p:pic>
    </p:spTree>
    <p:extLst>
      <p:ext uri="{BB962C8B-B14F-4D97-AF65-F5344CB8AC3E}">
        <p14:creationId xmlns:p14="http://schemas.microsoft.com/office/powerpoint/2010/main" val="33808398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82137"/>
            <a:ext cx="8616791" cy="5659226"/>
          </a:xfrm>
        </p:spPr>
        <p:txBody>
          <a:bodyPr>
            <a:normAutofit lnSpcReduction="10000"/>
          </a:bodyPr>
          <a:lstStyle/>
          <a:p>
            <a:pPr marL="0" indent="0" algn="ctr" fontAlgn="base">
              <a:buNone/>
            </a:pPr>
            <a:r>
              <a:rPr lang="en-US" sz="3200" b="1" u="sng" dirty="0" smtClean="0">
                <a:solidFill>
                  <a:srgbClr val="92D050"/>
                </a:solidFill>
                <a:latin typeface="Arial Rounded MT Bold" panose="020F0704030504030204" pitchFamily="34" charset="0"/>
              </a:rPr>
              <a:t>Taj Mahal</a:t>
            </a:r>
          </a:p>
          <a:p>
            <a:pPr fontAlgn="base"/>
            <a:r>
              <a:rPr lang="en-US" dirty="0" err="1" smtClean="0">
                <a:latin typeface="Arial Rounded MT Bold" panose="020F0704030504030204" pitchFamily="34" charset="0"/>
              </a:rPr>
              <a:t>taj</a:t>
            </a:r>
            <a:r>
              <a:rPr lang="en-US" dirty="0" smtClean="0">
                <a:latin typeface="Arial Rounded MT Bold" panose="020F0704030504030204" pitchFamily="34" charset="0"/>
              </a:rPr>
              <a:t> </a:t>
            </a:r>
            <a:r>
              <a:rPr lang="en-US" dirty="0">
                <a:latin typeface="Arial Rounded MT Bold" panose="020F0704030504030204" pitchFamily="34" charset="0"/>
              </a:rPr>
              <a:t>Mahal was built in Agra by Shah Jahan as a mausoleum (a kind of large tomb) for his deceased wife </a:t>
            </a:r>
            <a:r>
              <a:rPr lang="en-US" dirty="0" err="1">
                <a:latin typeface="Arial Rounded MT Bold" panose="020F0704030504030204" pitchFamily="34" charset="0"/>
              </a:rPr>
              <a:t>Mumtaz</a:t>
            </a:r>
            <a:r>
              <a:rPr lang="en-US" dirty="0">
                <a:latin typeface="Arial Rounded MT Bold" panose="020F0704030504030204" pitchFamily="34" charset="0"/>
              </a:rPr>
              <a:t> Mahal.</a:t>
            </a:r>
          </a:p>
          <a:p>
            <a:pPr fontAlgn="base"/>
            <a:r>
              <a:rPr lang="en-US" dirty="0">
                <a:latin typeface="Arial Rounded MT Bold" panose="020F0704030504030204" pitchFamily="34" charset="0"/>
              </a:rPr>
              <a:t>It was commissioned in the year of 1632 and is a UNESCO World Heritage Site.</a:t>
            </a:r>
          </a:p>
          <a:p>
            <a:pPr fontAlgn="base"/>
            <a:r>
              <a:rPr lang="en-US" dirty="0">
                <a:latin typeface="Arial Rounded MT Bold" panose="020F0704030504030204" pitchFamily="34" charset="0"/>
              </a:rPr>
              <a:t>Taj Mahal was the apogee of the evolutionary architectural process in medieval India.</a:t>
            </a:r>
          </a:p>
          <a:p>
            <a:pPr fontAlgn="base"/>
            <a:r>
              <a:rPr lang="en-US" dirty="0">
                <a:latin typeface="Arial Rounded MT Bold" panose="020F0704030504030204" pitchFamily="34" charset="0"/>
              </a:rPr>
              <a:t>The Taj complex is entered through a monumental red sandstone gateway, the opening arch of which beautifully frames the mausoleum.</a:t>
            </a:r>
          </a:p>
          <a:p>
            <a:pPr fontAlgn="base"/>
            <a:r>
              <a:rPr lang="en-US" dirty="0">
                <a:latin typeface="Arial Rounded MT Bold" panose="020F0704030504030204" pitchFamily="34" charset="0"/>
              </a:rPr>
              <a:t>The tomb is laid out in a </a:t>
            </a:r>
            <a:r>
              <a:rPr lang="en-US" dirty="0" err="1">
                <a:latin typeface="Arial Rounded MT Bold" panose="020F0704030504030204" pitchFamily="34" charset="0"/>
              </a:rPr>
              <a:t>Chahar</a:t>
            </a:r>
            <a:r>
              <a:rPr lang="en-US" dirty="0">
                <a:latin typeface="Arial Rounded MT Bold" panose="020F0704030504030204" pitchFamily="34" charset="0"/>
              </a:rPr>
              <a:t> </a:t>
            </a:r>
            <a:r>
              <a:rPr lang="en-US" dirty="0" err="1">
                <a:latin typeface="Arial Rounded MT Bold" panose="020F0704030504030204" pitchFamily="34" charset="0"/>
              </a:rPr>
              <a:t>Bagh</a:t>
            </a:r>
            <a:r>
              <a:rPr lang="en-US" dirty="0">
                <a:latin typeface="Arial Rounded MT Bold" panose="020F0704030504030204" pitchFamily="34" charset="0"/>
              </a:rPr>
              <a:t> (garden), crisscrossed with paths and water courses, interspersed with pools and fountains.</a:t>
            </a:r>
          </a:p>
          <a:p>
            <a:pPr fontAlgn="base"/>
            <a:r>
              <a:rPr lang="en-US" dirty="0">
                <a:latin typeface="Arial Rounded MT Bold" panose="020F0704030504030204" pitchFamily="34" charset="0"/>
              </a:rPr>
              <a:t>The structure is placed on the northern extremity of the </a:t>
            </a:r>
            <a:r>
              <a:rPr lang="en-US" dirty="0" err="1">
                <a:latin typeface="Arial Rounded MT Bold" panose="020F0704030504030204" pitchFamily="34" charset="0"/>
              </a:rPr>
              <a:t>bagh</a:t>
            </a:r>
            <a:r>
              <a:rPr lang="en-US" dirty="0">
                <a:latin typeface="Arial Rounded MT Bold" panose="020F0704030504030204" pitchFamily="34" charset="0"/>
              </a:rPr>
              <a:t> instead of the middle to take the advantage of the river bank (Yamuna).</a:t>
            </a:r>
          </a:p>
          <a:p>
            <a:pPr fontAlgn="base"/>
            <a:r>
              <a:rPr lang="en-US" dirty="0">
                <a:latin typeface="Arial Rounded MT Bold" panose="020F0704030504030204" pitchFamily="34" charset="0"/>
              </a:rPr>
              <a:t>The straight path through the </a:t>
            </a:r>
            <a:r>
              <a:rPr lang="en-US" dirty="0" err="1">
                <a:latin typeface="Arial Rounded MT Bold" panose="020F0704030504030204" pitchFamily="34" charset="0"/>
              </a:rPr>
              <a:t>bagh</a:t>
            </a:r>
            <a:r>
              <a:rPr lang="en-US" dirty="0">
                <a:latin typeface="Arial Rounded MT Bold" panose="020F0704030504030204" pitchFamily="34" charset="0"/>
              </a:rPr>
              <a:t> reaches the plinth of the tomb.</a:t>
            </a:r>
          </a:p>
          <a:p>
            <a:pPr fontAlgn="base"/>
            <a:r>
              <a:rPr lang="en-US" dirty="0">
                <a:latin typeface="Arial Rounded MT Bold" panose="020F0704030504030204" pitchFamily="34" charset="0"/>
              </a:rPr>
              <a:t>At the corners of the terrace stand four tall minarets, one hundred and thirty two feet high.</a:t>
            </a:r>
          </a:p>
          <a:p>
            <a:endParaRPr lang="en-US" dirty="0"/>
          </a:p>
        </p:txBody>
      </p:sp>
    </p:spTree>
    <p:extLst>
      <p:ext uri="{BB962C8B-B14F-4D97-AF65-F5344CB8AC3E}">
        <p14:creationId xmlns:p14="http://schemas.microsoft.com/office/powerpoint/2010/main" val="7405860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094" y="431149"/>
            <a:ext cx="7841255" cy="5880941"/>
          </a:xfrm>
        </p:spPr>
      </p:pic>
    </p:spTree>
    <p:extLst>
      <p:ext uri="{BB962C8B-B14F-4D97-AF65-F5344CB8AC3E}">
        <p14:creationId xmlns:p14="http://schemas.microsoft.com/office/powerpoint/2010/main" val="24584995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277" y="218366"/>
            <a:ext cx="8596668" cy="4990484"/>
          </a:xfrm>
        </p:spPr>
        <p:txBody>
          <a:bodyPr>
            <a:noAutofit/>
          </a:bodyPr>
          <a:lstStyle/>
          <a:p>
            <a:pPr fontAlgn="base"/>
            <a:r>
              <a:rPr lang="en-US" sz="2000" dirty="0">
                <a:latin typeface="Arial Rounded MT Bold" panose="020F0704030504030204" pitchFamily="34" charset="0"/>
              </a:rPr>
              <a:t>The main body of the building is topped with a drum and a dome and four cupolas forming a beautiful skyline.</a:t>
            </a:r>
          </a:p>
          <a:p>
            <a:pPr fontAlgn="base"/>
            <a:r>
              <a:rPr lang="en-US" sz="2000" dirty="0">
                <a:latin typeface="Arial Rounded MT Bold" panose="020F0704030504030204" pitchFamily="34" charset="0"/>
              </a:rPr>
              <a:t>Towards the west of the white marble faced tomb lies a red sandstone mosque and a similar construction in the east to maintain balance.</a:t>
            </a:r>
          </a:p>
          <a:p>
            <a:pPr fontAlgn="base"/>
            <a:r>
              <a:rPr lang="en-US" sz="2000" dirty="0">
                <a:latin typeface="Arial Rounded MT Bold" panose="020F0704030504030204" pitchFamily="34" charset="0"/>
              </a:rPr>
              <a:t>The marbles for the building was quarried from the </a:t>
            </a:r>
            <a:r>
              <a:rPr lang="en-US" sz="2000" b="1" dirty="0" err="1">
                <a:latin typeface="Arial Rounded MT Bold" panose="020F0704030504030204" pitchFamily="34" charset="0"/>
              </a:rPr>
              <a:t>Makrana</a:t>
            </a:r>
            <a:r>
              <a:rPr lang="en-US" sz="2000" b="1" dirty="0">
                <a:latin typeface="Arial Rounded MT Bold" panose="020F0704030504030204" pitchFamily="34" charset="0"/>
              </a:rPr>
              <a:t> Mines, Rajasthan.</a:t>
            </a:r>
            <a:endParaRPr lang="en-US" sz="2000" dirty="0">
              <a:latin typeface="Arial Rounded MT Bold" panose="020F0704030504030204" pitchFamily="34" charset="0"/>
            </a:endParaRPr>
          </a:p>
          <a:p>
            <a:pPr fontAlgn="base"/>
            <a:r>
              <a:rPr lang="en-US" sz="2000" dirty="0">
                <a:latin typeface="Arial Rounded MT Bold" panose="020F0704030504030204" pitchFamily="34" charset="0"/>
              </a:rPr>
              <a:t>The inner arrangement of the mausoleum consists of a crypt below and a vaulted, octagonal tomb chamber, with a room at each angle, all connected by corridors.</a:t>
            </a:r>
          </a:p>
          <a:p>
            <a:pPr fontAlgn="base"/>
            <a:r>
              <a:rPr lang="en-US" sz="2000" dirty="0">
                <a:latin typeface="Arial Rounded MT Bold" panose="020F0704030504030204" pitchFamily="34" charset="0"/>
              </a:rPr>
              <a:t>Light to every part of the building is obtained by means of carved and perforated </a:t>
            </a:r>
            <a:r>
              <a:rPr lang="en-US" sz="2000" dirty="0" err="1">
                <a:latin typeface="Arial Rounded MT Bold" panose="020F0704030504030204" pitchFamily="34" charset="0"/>
              </a:rPr>
              <a:t>Jalis</a:t>
            </a:r>
            <a:r>
              <a:rPr lang="en-US" sz="2000" dirty="0">
                <a:latin typeface="Arial Rounded MT Bold" panose="020F0704030504030204" pitchFamily="34" charset="0"/>
              </a:rPr>
              <a:t>, set in the arched recesses of the interior.</a:t>
            </a:r>
          </a:p>
          <a:p>
            <a:pPr fontAlgn="base"/>
            <a:r>
              <a:rPr lang="en-US" sz="2000" dirty="0">
                <a:latin typeface="Arial Rounded MT Bold" panose="020F0704030504030204" pitchFamily="34" charset="0"/>
              </a:rPr>
              <a:t>Four types of embellishments have been used with great effect for the interior and exterior surfaces of the Taj Mahal.</a:t>
            </a:r>
          </a:p>
          <a:p>
            <a:pPr fontAlgn="base"/>
            <a:r>
              <a:rPr lang="en-US" sz="2000" dirty="0">
                <a:latin typeface="Arial Rounded MT Bold" panose="020F0704030504030204" pitchFamily="34" charset="0"/>
              </a:rPr>
              <a:t>These are stone carvings in high and low relief on the walls, the delicate carving of marble into jails and graceful volutes (spiral ornament on the pillars), and the creation of arabesque with </a:t>
            </a:r>
            <a:r>
              <a:rPr lang="en-US" sz="2000" b="1" dirty="0" err="1">
                <a:latin typeface="Arial Rounded MT Bold" panose="020F0704030504030204" pitchFamily="34" charset="0"/>
              </a:rPr>
              <a:t>pietra</a:t>
            </a:r>
            <a:r>
              <a:rPr lang="en-US" sz="2000" b="1" dirty="0">
                <a:latin typeface="Arial Rounded MT Bold" panose="020F0704030504030204" pitchFamily="34" charset="0"/>
              </a:rPr>
              <a:t> </a:t>
            </a:r>
            <a:r>
              <a:rPr lang="en-US" sz="2000" b="1" dirty="0" err="1">
                <a:latin typeface="Arial Rounded MT Bold" panose="020F0704030504030204" pitchFamily="34" charset="0"/>
              </a:rPr>
              <a:t>dura</a:t>
            </a:r>
            <a:r>
              <a:rPr lang="en-US" sz="2000" dirty="0">
                <a:latin typeface="Arial Rounded MT Bold" panose="020F0704030504030204" pitchFamily="34" charset="0"/>
              </a:rPr>
              <a:t> on walls and tombstones and geometric designs with tessellation.</a:t>
            </a:r>
          </a:p>
          <a:p>
            <a:pPr fontAlgn="base"/>
            <a:r>
              <a:rPr lang="en-US" sz="2000" dirty="0">
                <a:latin typeface="Arial Rounded MT Bold" panose="020F0704030504030204" pitchFamily="34" charset="0"/>
              </a:rPr>
              <a:t>The art of calligraphy is used with the inlay of jasper in white marble to unite Quranic verses.</a:t>
            </a:r>
          </a:p>
          <a:p>
            <a:pPr fontAlgn="base"/>
            <a:r>
              <a:rPr lang="en-US" sz="2000" dirty="0">
                <a:latin typeface="Arial Rounded MT Bold" panose="020F0704030504030204" pitchFamily="34" charset="0"/>
              </a:rPr>
              <a:t>Calligraphy provides a decorative element on the walls and a continuous connection with the almighty.</a:t>
            </a:r>
          </a:p>
          <a:p>
            <a:endParaRPr lang="en-US" sz="2000" dirty="0">
              <a:latin typeface="Arial Rounded MT Bold" panose="020F07040305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846" y="774297"/>
            <a:ext cx="2143125" cy="2143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846" y="3841609"/>
            <a:ext cx="2466975" cy="2734482"/>
          </a:xfrm>
          <a:prstGeom prst="rect">
            <a:avLst/>
          </a:prstGeom>
        </p:spPr>
      </p:pic>
    </p:spTree>
    <p:extLst>
      <p:ext uri="{BB962C8B-B14F-4D97-AF65-F5344CB8AC3E}">
        <p14:creationId xmlns:p14="http://schemas.microsoft.com/office/powerpoint/2010/main" val="39513895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latin typeface="Arial Rounded MT Bold" panose="020F0704030504030204" pitchFamily="34" charset="0"/>
              </a:rPr>
              <a:t>aurangzeb</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827459" y="2402007"/>
            <a:ext cx="8596668" cy="4567404"/>
          </a:xfrm>
        </p:spPr>
        <p:txBody>
          <a:bodyPr>
            <a:normAutofit/>
          </a:bodyPr>
          <a:lstStyle/>
          <a:p>
            <a:r>
              <a:rPr lang="en-US" sz="2800" dirty="0" smtClean="0">
                <a:latin typeface="Arial Rounded MT Bold" panose="020F0704030504030204" pitchFamily="34" charset="0"/>
              </a:rPr>
              <a:t>Decline in architecture</a:t>
            </a:r>
          </a:p>
          <a:p>
            <a:r>
              <a:rPr lang="en-US" sz="2800" dirty="0" smtClean="0">
                <a:latin typeface="Arial Rounded MT Bold" panose="020F0704030504030204" pitchFamily="34" charset="0"/>
              </a:rPr>
              <a:t>Bibi </a:t>
            </a:r>
            <a:r>
              <a:rPr lang="en-US" sz="2800" dirty="0" err="1" smtClean="0">
                <a:latin typeface="Arial Rounded MT Bold" panose="020F0704030504030204" pitchFamily="34" charset="0"/>
              </a:rPr>
              <a:t>ka</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makbara</a:t>
            </a:r>
            <a:r>
              <a:rPr lang="en-US" sz="2800" dirty="0" smtClean="0">
                <a:latin typeface="Arial Rounded MT Bold" panose="020F0704030504030204" pitchFamily="34" charset="0"/>
              </a:rPr>
              <a:t>-poor replica of </a:t>
            </a:r>
            <a:r>
              <a:rPr lang="en-US" sz="2800" dirty="0" err="1" smtClean="0">
                <a:latin typeface="Arial Rounded MT Bold" panose="020F0704030504030204" pitchFamily="34" charset="0"/>
              </a:rPr>
              <a:t>taj</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mahal</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Construction of red fort at </a:t>
            </a:r>
            <a:r>
              <a:rPr lang="en-US" sz="2800" dirty="0" err="1" smtClean="0">
                <a:latin typeface="Arial Rounded MT Bold" panose="020F0704030504030204" pitchFamily="34" charset="0"/>
              </a:rPr>
              <a:t>delhi</a:t>
            </a:r>
            <a:endParaRPr lang="en-US" sz="2800" dirty="0" smtClean="0">
              <a:latin typeface="Arial Rounded MT Bold" panose="020F0704030504030204" pitchFamily="34" charset="0"/>
            </a:endParaRPr>
          </a:p>
          <a:p>
            <a:r>
              <a:rPr lang="en-US" sz="2800" dirty="0" err="1" smtClean="0">
                <a:latin typeface="Arial Rounded MT Bold" panose="020F0704030504030204" pitchFamily="34" charset="0"/>
              </a:rPr>
              <a:t>Badshahi</a:t>
            </a:r>
            <a:r>
              <a:rPr lang="en-US" sz="2800" dirty="0" smtClean="0">
                <a:latin typeface="Arial Rounded MT Bold" panose="020F0704030504030204" pitchFamily="34" charset="0"/>
              </a:rPr>
              <a:t> mosque at </a:t>
            </a:r>
            <a:r>
              <a:rPr lang="en-US" sz="2800" dirty="0" err="1" smtClean="0">
                <a:latin typeface="Arial Rounded MT Bold" panose="020F0704030504030204" pitchFamily="34" charset="0"/>
              </a:rPr>
              <a:t>lahore</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566" y="928049"/>
            <a:ext cx="3037337" cy="3255134"/>
          </a:xfrm>
          <a:prstGeom prst="rect">
            <a:avLst/>
          </a:prstGeom>
        </p:spPr>
      </p:pic>
    </p:spTree>
    <p:extLst>
      <p:ext uri="{BB962C8B-B14F-4D97-AF65-F5344CB8AC3E}">
        <p14:creationId xmlns:p14="http://schemas.microsoft.com/office/powerpoint/2010/main" val="34844317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Sikh form of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noAutofit/>
          </a:bodyPr>
          <a:lstStyle/>
          <a:p>
            <a:r>
              <a:rPr lang="en-US" sz="2800" dirty="0" smtClean="0">
                <a:latin typeface="Arial Rounded MT Bold" panose="020F0704030504030204" pitchFamily="34" charset="0"/>
              </a:rPr>
              <a:t>Golden temple at Amritsar</a:t>
            </a:r>
          </a:p>
          <a:p>
            <a:r>
              <a:rPr lang="en-US" sz="2800" dirty="0" smtClean="0">
                <a:latin typeface="Arial Rounded MT Bold" panose="020F0704030504030204" pitchFamily="34" charset="0"/>
              </a:rPr>
              <a:t>Also known as </a:t>
            </a:r>
            <a:r>
              <a:rPr lang="en-US" sz="2800" dirty="0" err="1" smtClean="0">
                <a:latin typeface="Arial Rounded MT Bold" panose="020F0704030504030204" pitchFamily="34" charset="0"/>
              </a:rPr>
              <a:t>harminder</a:t>
            </a:r>
            <a:r>
              <a:rPr lang="en-US" sz="2800" dirty="0" smtClean="0">
                <a:latin typeface="Arial Rounded MT Bold" panose="020F0704030504030204" pitchFamily="34" charset="0"/>
              </a:rPr>
              <a:t> sahib</a:t>
            </a:r>
          </a:p>
          <a:p>
            <a:r>
              <a:rPr lang="en-US" sz="2800" dirty="0" smtClean="0">
                <a:latin typeface="Arial Rounded MT Bold" panose="020F0704030504030204" pitchFamily="34" charset="0"/>
              </a:rPr>
              <a:t>Foundation by </a:t>
            </a:r>
            <a:r>
              <a:rPr lang="en-US" sz="2800" dirty="0" err="1" smtClean="0">
                <a:latin typeface="Arial Rounded MT Bold" panose="020F0704030504030204" pitchFamily="34" charset="0"/>
              </a:rPr>
              <a:t>Ramdas,completed</a:t>
            </a:r>
            <a:r>
              <a:rPr lang="en-US" sz="2800" dirty="0" smtClean="0">
                <a:latin typeface="Arial Rounded MT Bold" panose="020F0704030504030204" pitchFamily="34" charset="0"/>
              </a:rPr>
              <a:t> by Arjun Deb</a:t>
            </a:r>
          </a:p>
          <a:p>
            <a:r>
              <a:rPr lang="en-US" sz="2800" dirty="0" smtClean="0">
                <a:latin typeface="Arial Rounded MT Bold" panose="020F0704030504030204" pitchFamily="34" charset="0"/>
              </a:rPr>
              <a:t>Multiplicity of </a:t>
            </a:r>
            <a:r>
              <a:rPr lang="en-US" sz="2800" dirty="0" err="1" smtClean="0">
                <a:latin typeface="Arial Rounded MT Bold" panose="020F0704030504030204" pitchFamily="34" charset="0"/>
              </a:rPr>
              <a:t>chhatris</a:t>
            </a:r>
            <a:endParaRPr lang="en-US" sz="2800" dirty="0" smtClean="0">
              <a:latin typeface="Arial Rounded MT Bold" panose="020F0704030504030204" pitchFamily="34" charset="0"/>
            </a:endParaRPr>
          </a:p>
          <a:p>
            <a:r>
              <a:rPr lang="en-US" sz="2800" dirty="0" smtClean="0">
                <a:latin typeface="Arial Rounded MT Bold" panose="020F0704030504030204" pitchFamily="34" charset="0"/>
              </a:rPr>
              <a:t>Fluted dome covered with brass and copper gilt</a:t>
            </a:r>
          </a:p>
          <a:p>
            <a:r>
              <a:rPr lang="en-US" sz="2800" dirty="0" err="1" smtClean="0">
                <a:latin typeface="Arial Rounded MT Bold" panose="020F0704030504030204" pitchFamily="34" charset="0"/>
              </a:rPr>
              <a:t>Chhajja</a:t>
            </a:r>
            <a:r>
              <a:rPr lang="en-US" sz="2800" dirty="0" smtClean="0">
                <a:latin typeface="Arial Rounded MT Bold" panose="020F0704030504030204" pitchFamily="34" charset="0"/>
              </a:rPr>
              <a:t>-shallow </a:t>
            </a:r>
            <a:r>
              <a:rPr lang="en-US" sz="2800" dirty="0" err="1" smtClean="0">
                <a:latin typeface="Arial Rounded MT Bold" panose="020F0704030504030204" pitchFamily="34" charset="0"/>
              </a:rPr>
              <a:t>cornicce</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641" y="1289051"/>
            <a:ext cx="2911025" cy="2737039"/>
          </a:xfrm>
          <a:prstGeom prst="rect">
            <a:avLst/>
          </a:prstGeom>
        </p:spPr>
      </p:pic>
    </p:spTree>
    <p:extLst>
      <p:ext uri="{BB962C8B-B14F-4D97-AF65-F5344CB8AC3E}">
        <p14:creationId xmlns:p14="http://schemas.microsoft.com/office/powerpoint/2010/main" val="23774860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Rajputana</a:t>
            </a:r>
            <a:r>
              <a:rPr lang="en-US" b="1" u="sng" dirty="0" smtClean="0"/>
              <a:t> form of architecture</a:t>
            </a:r>
            <a:endParaRPr lang="en-US" b="1" u="sng" dirty="0"/>
          </a:p>
        </p:txBody>
      </p:sp>
      <p:sp>
        <p:nvSpPr>
          <p:cNvPr id="3" name="Content Placeholder 2"/>
          <p:cNvSpPr>
            <a:spLocks noGrp="1"/>
          </p:cNvSpPr>
          <p:nvPr>
            <p:ph idx="1"/>
          </p:nvPr>
        </p:nvSpPr>
        <p:spPr>
          <a:xfrm>
            <a:off x="677333" y="1514901"/>
            <a:ext cx="8998929" cy="5049672"/>
          </a:xfrm>
        </p:spPr>
        <p:txBody>
          <a:bodyPr>
            <a:normAutofit fontScale="70000" lnSpcReduction="20000"/>
          </a:bodyPr>
          <a:lstStyle/>
          <a:p>
            <a:r>
              <a:rPr lang="en-US" sz="2600" dirty="0" smtClean="0">
                <a:latin typeface="Arial Rounded MT Bold" panose="020F0704030504030204" pitchFamily="34" charset="0"/>
              </a:rPr>
              <a:t>Concept of </a:t>
            </a:r>
            <a:r>
              <a:rPr lang="en-US" sz="2600" dirty="0" err="1" smtClean="0">
                <a:latin typeface="Arial Rounded MT Bold" panose="020F0704030504030204" pitchFamily="34" charset="0"/>
              </a:rPr>
              <a:t>henging</a:t>
            </a:r>
            <a:r>
              <a:rPr lang="en-US" sz="2600" dirty="0" smtClean="0">
                <a:latin typeface="Arial Rounded MT Bold" panose="020F0704030504030204" pitchFamily="34" charset="0"/>
              </a:rPr>
              <a:t> balconies</a:t>
            </a:r>
          </a:p>
          <a:p>
            <a:r>
              <a:rPr lang="en-US" sz="2600" dirty="0" smtClean="0">
                <a:latin typeface="Arial Rounded MT Bold" panose="020F0704030504030204" pitchFamily="34" charset="0"/>
              </a:rPr>
              <a:t>Carved cornice like in the shape of arch producing shadows arch like a bow</a:t>
            </a:r>
          </a:p>
          <a:p>
            <a:r>
              <a:rPr lang="en-US" sz="2600" dirty="0">
                <a:latin typeface="Arial Rounded MT Bold" panose="020F0704030504030204" pitchFamily="34" charset="0"/>
              </a:rPr>
              <a:t>The </a:t>
            </a:r>
            <a:r>
              <a:rPr lang="en-US" sz="2600" dirty="0" err="1">
                <a:latin typeface="Arial Rounded MT Bold" panose="020F0704030504030204" pitchFamily="34" charset="0"/>
              </a:rPr>
              <a:t>Kirtistambha</a:t>
            </a:r>
            <a:r>
              <a:rPr lang="en-US" sz="2600" dirty="0">
                <a:latin typeface="Arial Rounded MT Bold" panose="020F0704030504030204" pitchFamily="34" charset="0"/>
              </a:rPr>
              <a:t>, or Tower of Fame, was constructed by the Solanki ruler of Gujarat and one such is that of the </a:t>
            </a:r>
            <a:r>
              <a:rPr lang="en-US" sz="2600" dirty="0" err="1">
                <a:latin typeface="Arial Rounded MT Bold" panose="020F0704030504030204" pitchFamily="34" charset="0"/>
              </a:rPr>
              <a:t>Chittor</a:t>
            </a:r>
            <a:r>
              <a:rPr lang="en-US" sz="2600" dirty="0">
                <a:latin typeface="Arial Rounded MT Bold" panose="020F0704030504030204" pitchFamily="34" charset="0"/>
              </a:rPr>
              <a:t> Fort, the capital of </a:t>
            </a:r>
            <a:r>
              <a:rPr lang="en-US" sz="2600" dirty="0" err="1">
                <a:latin typeface="Arial Rounded MT Bold" panose="020F0704030504030204" pitchFamily="34" charset="0"/>
              </a:rPr>
              <a:t>Mewar</a:t>
            </a:r>
            <a:r>
              <a:rPr lang="en-US" sz="2600" dirty="0">
                <a:latin typeface="Arial Rounded MT Bold" panose="020F0704030504030204" pitchFamily="34" charset="0"/>
              </a:rPr>
              <a:t> before Udaipur. The tower, was constructed in the eight years following 1440 and restored in 1906 to commemorate the building of the </a:t>
            </a:r>
            <a:r>
              <a:rPr lang="en-US" sz="2600" dirty="0" err="1">
                <a:latin typeface="Arial Rounded MT Bold" panose="020F0704030504030204" pitchFamily="34" charset="0"/>
              </a:rPr>
              <a:t>Kumbhaswami</a:t>
            </a:r>
            <a:r>
              <a:rPr lang="en-US" sz="2600" dirty="0">
                <a:latin typeface="Arial Rounded MT Bold" panose="020F0704030504030204" pitchFamily="34" charset="0"/>
              </a:rPr>
              <a:t> Vaishnava temple, consecrated in 1440.</a:t>
            </a:r>
          </a:p>
          <a:p>
            <a:r>
              <a:rPr lang="en-US" sz="2600" dirty="0">
                <a:latin typeface="Arial Rounded MT Bold" panose="020F0704030504030204" pitchFamily="34" charset="0"/>
              </a:rPr>
              <a:t>Of many "experimental" works, in which the Hindu and the Islamic traditions had combined to create something novel is the interesting example of the '</a:t>
            </a:r>
            <a:r>
              <a:rPr lang="en-US" sz="2600" dirty="0" err="1">
                <a:latin typeface="Arial Rounded MT Bold" panose="020F0704030504030204" pitchFamily="34" charset="0"/>
              </a:rPr>
              <a:t>Hava</a:t>
            </a:r>
            <a:r>
              <a:rPr lang="en-US" sz="2600" dirty="0">
                <a:latin typeface="Arial Rounded MT Bold" panose="020F0704030504030204" pitchFamily="34" charset="0"/>
              </a:rPr>
              <a:t> Mahal' (the Palace of the Wind) at Jaipur. </a:t>
            </a:r>
            <a:endParaRPr lang="en-US" sz="2600" dirty="0" smtClean="0">
              <a:latin typeface="Arial Rounded MT Bold" panose="020F0704030504030204" pitchFamily="34" charset="0"/>
            </a:endParaRPr>
          </a:p>
          <a:p>
            <a:r>
              <a:rPr lang="en-US" sz="2600" dirty="0" smtClean="0">
                <a:latin typeface="Arial Rounded MT Bold" panose="020F0704030504030204" pitchFamily="34" charset="0"/>
              </a:rPr>
              <a:t>Here </a:t>
            </a:r>
            <a:r>
              <a:rPr lang="en-US" sz="2600" dirty="0">
                <a:latin typeface="Arial Rounded MT Bold" panose="020F0704030504030204" pitchFamily="34" charset="0"/>
              </a:rPr>
              <a:t>an extraordinary experiment has been made to create a building suited to the hot, dry climate of Rajasthan, by making the entire facade a perforated screen by creating over fifty slightly raised </a:t>
            </a:r>
            <a:r>
              <a:rPr lang="en-US" sz="2600" dirty="0" err="1">
                <a:latin typeface="Arial Rounded MT Bold" panose="020F0704030504030204" pitchFamily="34" charset="0"/>
              </a:rPr>
              <a:t>pavillions</a:t>
            </a:r>
            <a:r>
              <a:rPr lang="en-US" sz="2600" dirty="0">
                <a:latin typeface="Arial Rounded MT Bold" panose="020F0704030504030204" pitchFamily="34" charset="0"/>
              </a:rPr>
              <a:t>, each a half oriel window, as it were, to allow little breeze to waft through those hundreds of perforated </a:t>
            </a:r>
            <a:r>
              <a:rPr lang="en-US" sz="2600" dirty="0" err="1">
                <a:latin typeface="Arial Rounded MT Bold" panose="020F0704030504030204" pitchFamily="34" charset="0"/>
              </a:rPr>
              <a:t>jali</a:t>
            </a:r>
            <a:r>
              <a:rPr lang="en-US" sz="2600" dirty="0">
                <a:latin typeface="Arial Rounded MT Bold" panose="020F0704030504030204" pitchFamily="34" charset="0"/>
              </a:rPr>
              <a:t> windows</a:t>
            </a:r>
            <a:r>
              <a:rPr lang="en-US" sz="2600" dirty="0" smtClean="0">
                <a:latin typeface="Arial Rounded MT Bold" panose="020F0704030504030204" pitchFamily="34" charset="0"/>
              </a:rPr>
              <a:t>.</a:t>
            </a:r>
          </a:p>
          <a:p>
            <a:r>
              <a:rPr lang="en-US" sz="2600" dirty="0" smtClean="0">
                <a:latin typeface="Arial Rounded MT Bold" panose="020F0704030504030204" pitchFamily="34" charset="0"/>
              </a:rPr>
              <a:t> </a:t>
            </a:r>
            <a:r>
              <a:rPr lang="en-US" sz="2600" dirty="0">
                <a:latin typeface="Arial Rounded MT Bold" panose="020F0704030504030204" pitchFamily="34" charset="0"/>
              </a:rPr>
              <a:t>These half raised pavilions are covered by little domes and curvilinear roofs, whilst the openings are arch-shaped. These are probably inspired by the tiers </a:t>
            </a:r>
            <a:r>
              <a:rPr lang="en-US" sz="2600" dirty="0"/>
              <a:t>of small </a:t>
            </a:r>
            <a:r>
              <a:rPr lang="en-US" sz="2600" dirty="0" err="1"/>
              <a:t>shikharas</a:t>
            </a:r>
            <a:r>
              <a:rPr lang="en-US" sz="2600" dirty="0"/>
              <a:t> rising one above the other, of Bhubaneswar or </a:t>
            </a:r>
            <a:r>
              <a:rPr lang="en-US" sz="2600" dirty="0" err="1"/>
              <a:t>Tanjore</a:t>
            </a:r>
            <a:r>
              <a:rPr lang="en-US" sz="2600"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826" y="338351"/>
            <a:ext cx="3162300" cy="1447800"/>
          </a:xfrm>
          <a:prstGeom prst="rect">
            <a:avLst/>
          </a:prstGeom>
        </p:spPr>
      </p:pic>
    </p:spTree>
    <p:extLst>
      <p:ext uri="{BB962C8B-B14F-4D97-AF65-F5344CB8AC3E}">
        <p14:creationId xmlns:p14="http://schemas.microsoft.com/office/powerpoint/2010/main" val="3856979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Modern Indian architecture</a:t>
            </a:r>
            <a:endParaRPr lang="en-US" b="1" u="sng"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sz="3200" dirty="0" smtClean="0">
                <a:latin typeface="Arial Rounded MT Bold" panose="020F0704030504030204" pitchFamily="34" charset="0"/>
              </a:rPr>
              <a:t>Two styles</a:t>
            </a:r>
          </a:p>
          <a:p>
            <a:pPr>
              <a:buFont typeface="+mj-lt"/>
              <a:buAutoNum type="arabicPeriod"/>
            </a:pPr>
            <a:r>
              <a:rPr lang="en-US" sz="3200" dirty="0" smtClean="0">
                <a:latin typeface="Arial Rounded MT Bold" panose="020F0704030504030204" pitchFamily="34" charset="0"/>
              </a:rPr>
              <a:t>Indo-gothic</a:t>
            </a:r>
          </a:p>
          <a:p>
            <a:pPr>
              <a:buFont typeface="+mj-lt"/>
              <a:buAutoNum type="arabicPeriod"/>
            </a:pPr>
            <a:r>
              <a:rPr lang="en-US" sz="3200" dirty="0" smtClean="0">
                <a:latin typeface="Arial Rounded MT Bold" panose="020F0704030504030204" pitchFamily="34" charset="0"/>
              </a:rPr>
              <a:t>Neo-roman</a:t>
            </a:r>
          </a:p>
          <a:p>
            <a:pPr marL="0" indent="0">
              <a:buNone/>
            </a:pPr>
            <a:endParaRPr lang="en-US" dirty="0"/>
          </a:p>
        </p:txBody>
      </p:sp>
    </p:spTree>
    <p:extLst>
      <p:ext uri="{BB962C8B-B14F-4D97-AF65-F5344CB8AC3E}">
        <p14:creationId xmlns:p14="http://schemas.microsoft.com/office/powerpoint/2010/main" val="35702069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Iberian style vs Gothic style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5306500"/>
              </p:ext>
            </p:extLst>
          </p:nvPr>
        </p:nvGraphicFramePr>
        <p:xfrm>
          <a:off x="677863" y="1501254"/>
          <a:ext cx="8596139" cy="4967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662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78" y="0"/>
            <a:ext cx="8596668" cy="1320800"/>
          </a:xfrm>
        </p:spPr>
        <p:txBody>
          <a:bodyPr>
            <a:normAutofit/>
          </a:bodyPr>
          <a:lstStyle/>
          <a:p>
            <a:r>
              <a:rPr lang="en-US" sz="4400" dirty="0"/>
              <a:t> </a:t>
            </a:r>
            <a:r>
              <a:rPr lang="en-US" sz="4400" dirty="0" smtClean="0"/>
              <a:t>    </a:t>
            </a:r>
            <a:r>
              <a:rPr lang="en-US" sz="4400" b="1" u="sng" dirty="0" smtClean="0"/>
              <a:t>1.Indus valley civilization</a:t>
            </a:r>
            <a:endParaRPr lang="en-US" sz="4400" b="1" u="sng" dirty="0"/>
          </a:p>
        </p:txBody>
      </p:sp>
      <p:sp>
        <p:nvSpPr>
          <p:cNvPr id="3" name="Content Placeholder 2"/>
          <p:cNvSpPr>
            <a:spLocks noGrp="1"/>
          </p:cNvSpPr>
          <p:nvPr>
            <p:ph idx="1"/>
          </p:nvPr>
        </p:nvSpPr>
        <p:spPr>
          <a:xfrm>
            <a:off x="1127710" y="832514"/>
            <a:ext cx="8725974" cy="5882184"/>
          </a:xfrm>
        </p:spPr>
        <p:txBody>
          <a:bodyPr>
            <a:normAutofit fontScale="92500" lnSpcReduction="20000"/>
          </a:bodyPr>
          <a:lstStyle/>
          <a:p>
            <a:r>
              <a:rPr lang="en-US" sz="3200" b="1" u="sng" dirty="0" smtClean="0">
                <a:solidFill>
                  <a:srgbClr val="FFC000"/>
                </a:solidFill>
              </a:rPr>
              <a:t>Architecture</a:t>
            </a:r>
          </a:p>
          <a:p>
            <a:pPr marL="0" indent="0">
              <a:buNone/>
            </a:pPr>
            <a:r>
              <a:rPr lang="en-US" sz="3200" dirty="0" smtClean="0"/>
              <a:t>1.Town planning</a:t>
            </a:r>
          </a:p>
          <a:p>
            <a:pPr marL="0" indent="0">
              <a:buNone/>
            </a:pPr>
            <a:r>
              <a:rPr lang="en-US" sz="3200" dirty="0" smtClean="0"/>
              <a:t>2.Public bath</a:t>
            </a:r>
          </a:p>
          <a:p>
            <a:pPr marL="0" indent="0">
              <a:buNone/>
            </a:pPr>
            <a:r>
              <a:rPr lang="en-US" sz="3200" dirty="0" smtClean="0"/>
              <a:t>3.Granaries</a:t>
            </a:r>
          </a:p>
          <a:p>
            <a:pPr marL="0" indent="0">
              <a:buNone/>
            </a:pPr>
            <a:r>
              <a:rPr lang="en-US" sz="3200" dirty="0" smtClean="0"/>
              <a:t>4.dockyard</a:t>
            </a:r>
          </a:p>
          <a:p>
            <a:r>
              <a:rPr lang="en-US" sz="3200" b="1" u="sng" dirty="0" smtClean="0">
                <a:solidFill>
                  <a:srgbClr val="FFC000"/>
                </a:solidFill>
              </a:rPr>
              <a:t>Sculpture</a:t>
            </a:r>
          </a:p>
          <a:p>
            <a:pPr marL="0" indent="0">
              <a:buNone/>
            </a:pPr>
            <a:r>
              <a:rPr lang="en-US" sz="3200" dirty="0" smtClean="0">
                <a:solidFill>
                  <a:schemeClr val="tx1"/>
                </a:solidFill>
              </a:rPr>
              <a:t>1.Bronze and terracotta sculpture</a:t>
            </a:r>
          </a:p>
          <a:p>
            <a:pPr marL="0" indent="0">
              <a:buNone/>
            </a:pPr>
            <a:r>
              <a:rPr lang="en-US" sz="3200" dirty="0" smtClean="0">
                <a:solidFill>
                  <a:schemeClr val="tx1"/>
                </a:solidFill>
              </a:rPr>
              <a:t>2.Seals</a:t>
            </a:r>
          </a:p>
          <a:p>
            <a:pPr marL="0" indent="0">
              <a:buNone/>
            </a:pPr>
            <a:r>
              <a:rPr lang="en-US" sz="3200" dirty="0" smtClean="0">
                <a:solidFill>
                  <a:schemeClr val="tx1"/>
                </a:solidFill>
              </a:rPr>
              <a:t>3.Stone sculpture</a:t>
            </a:r>
          </a:p>
          <a:p>
            <a:r>
              <a:rPr lang="en-US" sz="3200" b="1" u="sng" dirty="0" err="1" smtClean="0">
                <a:solidFill>
                  <a:srgbClr val="FFC000"/>
                </a:solidFill>
              </a:rPr>
              <a:t>Miscelleneous</a:t>
            </a:r>
            <a:endParaRPr lang="en-US" sz="3200" dirty="0">
              <a:solidFill>
                <a:schemeClr val="tx1"/>
              </a:solidFill>
            </a:endParaRPr>
          </a:p>
          <a:p>
            <a:pPr marL="0" indent="0">
              <a:buNone/>
            </a:pPr>
            <a:r>
              <a:rPr lang="en-US" sz="3200" dirty="0" smtClean="0">
                <a:solidFill>
                  <a:schemeClr val="tx1"/>
                </a:solidFill>
              </a:rPr>
              <a:t>1.Ornaments</a:t>
            </a:r>
          </a:p>
          <a:p>
            <a:pPr marL="0" indent="0">
              <a:buNone/>
            </a:pPr>
            <a:r>
              <a:rPr lang="en-US" sz="3200" dirty="0" smtClean="0">
                <a:solidFill>
                  <a:schemeClr val="tx1"/>
                </a:solidFill>
              </a:rPr>
              <a:t>2.pottery</a:t>
            </a:r>
          </a:p>
          <a:p>
            <a:pPr marL="0" indent="0">
              <a:buNone/>
            </a:pP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35" y="989677"/>
            <a:ext cx="4772419" cy="2581801"/>
          </a:xfrm>
          <a:prstGeom prst="rect">
            <a:avLst/>
          </a:prstGeom>
        </p:spPr>
      </p:pic>
    </p:spTree>
    <p:extLst>
      <p:ext uri="{BB962C8B-B14F-4D97-AF65-F5344CB8AC3E}">
        <p14:creationId xmlns:p14="http://schemas.microsoft.com/office/powerpoint/2010/main" val="2585168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587" y="2169993"/>
            <a:ext cx="5247736" cy="27942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745" y="2169993"/>
            <a:ext cx="3993327" cy="3006559"/>
          </a:xfrm>
          <a:prstGeom prst="rect">
            <a:avLst/>
          </a:prstGeom>
        </p:spPr>
      </p:pic>
    </p:spTree>
    <p:extLst>
      <p:ext uri="{BB962C8B-B14F-4D97-AF65-F5344CB8AC3E}">
        <p14:creationId xmlns:p14="http://schemas.microsoft.com/office/powerpoint/2010/main" val="6498477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Rounded MT Bold" panose="020F0704030504030204" pitchFamily="34" charset="0"/>
              </a:rPr>
              <a:t>Indo gothic style</a:t>
            </a:r>
            <a:endParaRPr lang="en-US" b="1" u="sng" dirty="0">
              <a:latin typeface="Arial Rounded MT Bold" panose="020F0704030504030204" pitchFamily="34" charset="0"/>
            </a:endParaRPr>
          </a:p>
        </p:txBody>
      </p:sp>
      <p:sp>
        <p:nvSpPr>
          <p:cNvPr id="3" name="Content Placeholder 2"/>
          <p:cNvSpPr>
            <a:spLocks noGrp="1"/>
          </p:cNvSpPr>
          <p:nvPr>
            <p:ph idx="1"/>
          </p:nvPr>
        </p:nvSpPr>
        <p:spPr>
          <a:xfrm>
            <a:off x="677334" y="1528549"/>
            <a:ext cx="8596668" cy="4512813"/>
          </a:xfrm>
        </p:spPr>
        <p:txBody>
          <a:bodyPr>
            <a:noAutofit/>
          </a:bodyPr>
          <a:lstStyle/>
          <a:p>
            <a:r>
              <a:rPr lang="en-US" sz="2000" dirty="0" err="1" smtClean="0">
                <a:latin typeface="Arial Rounded MT Bold" panose="020F0704030504030204" pitchFamily="34" charset="0"/>
              </a:rPr>
              <a:t>Florished</a:t>
            </a:r>
            <a:r>
              <a:rPr lang="en-US" sz="2000" dirty="0" smtClean="0">
                <a:latin typeface="Arial Rounded MT Bold" panose="020F0704030504030204" pitchFamily="34" charset="0"/>
              </a:rPr>
              <a:t> in 19</a:t>
            </a:r>
            <a:r>
              <a:rPr lang="en-US" sz="2000" baseline="30000" dirty="0" smtClean="0">
                <a:latin typeface="Arial Rounded MT Bold" panose="020F0704030504030204" pitchFamily="34" charset="0"/>
              </a:rPr>
              <a:t>th</a:t>
            </a:r>
            <a:r>
              <a:rPr lang="en-US" sz="2000" dirty="0" smtClean="0">
                <a:latin typeface="Arial Rounded MT Bold" panose="020F0704030504030204" pitchFamily="34" charset="0"/>
              </a:rPr>
              <a:t> century till 1911</a:t>
            </a:r>
          </a:p>
          <a:p>
            <a:r>
              <a:rPr lang="en-US" sz="2000" dirty="0" smtClean="0">
                <a:latin typeface="Arial Rounded MT Bold" panose="020F0704030504030204" pitchFamily="34" charset="0"/>
              </a:rPr>
              <a:t>Hybrid style having </a:t>
            </a:r>
            <a:r>
              <a:rPr lang="en-US" sz="2000" dirty="0" err="1" smtClean="0">
                <a:latin typeface="Arial Rounded MT Bold" panose="020F0704030504030204" pitchFamily="34" charset="0"/>
              </a:rPr>
              <a:t>Mughal,hindu</a:t>
            </a:r>
            <a:r>
              <a:rPr lang="en-US" sz="2000" dirty="0" smtClean="0">
                <a:latin typeface="Arial Rounded MT Bold" panose="020F0704030504030204" pitchFamily="34" charset="0"/>
              </a:rPr>
              <a:t> and western influence</a:t>
            </a:r>
          </a:p>
          <a:p>
            <a:r>
              <a:rPr lang="en-US" sz="2000" dirty="0" smtClean="0">
                <a:latin typeface="Arial Rounded MT Bold" panose="020F0704030504030204" pitchFamily="34" charset="0"/>
              </a:rPr>
              <a:t>Also known as Indo-</a:t>
            </a:r>
            <a:r>
              <a:rPr lang="en-US" sz="2000" dirty="0" err="1" smtClean="0">
                <a:latin typeface="Arial Rounded MT Bold" panose="020F0704030504030204" pitchFamily="34" charset="0"/>
              </a:rPr>
              <a:t>saracenic</a:t>
            </a:r>
            <a:r>
              <a:rPr lang="en-US" sz="2000" dirty="0" smtClean="0">
                <a:latin typeface="Arial Rounded MT Bold" panose="020F0704030504030204" pitchFamily="34" charset="0"/>
              </a:rPr>
              <a:t> style</a:t>
            </a:r>
          </a:p>
          <a:p>
            <a:r>
              <a:rPr lang="en-US" sz="2000" dirty="0" smtClean="0">
                <a:latin typeface="Arial Rounded MT Bold" panose="020F0704030504030204" pitchFamily="34" charset="0"/>
              </a:rPr>
              <a:t>Features</a:t>
            </a:r>
          </a:p>
          <a:p>
            <a:r>
              <a:rPr lang="en-US" sz="2000" dirty="0" smtClean="0">
                <a:latin typeface="Arial Rounded MT Bold" panose="020F0704030504030204" pitchFamily="34" charset="0"/>
              </a:rPr>
              <a:t>Elaborate and large constructions</a:t>
            </a:r>
          </a:p>
          <a:p>
            <a:r>
              <a:rPr lang="en-US" sz="2000" dirty="0" smtClean="0">
                <a:latin typeface="Arial Rounded MT Bold" panose="020F0704030504030204" pitchFamily="34" charset="0"/>
              </a:rPr>
              <a:t>Advance </a:t>
            </a:r>
            <a:r>
              <a:rPr lang="en-US" sz="2000" dirty="0" err="1" smtClean="0">
                <a:latin typeface="Arial Rounded MT Bold" panose="020F0704030504030204" pitchFamily="34" charset="0"/>
              </a:rPr>
              <a:t>british</a:t>
            </a:r>
            <a:r>
              <a:rPr lang="en-US" sz="2000" dirty="0" smtClean="0">
                <a:latin typeface="Arial Rounded MT Bold" panose="020F0704030504030204" pitchFamily="34" charset="0"/>
              </a:rPr>
              <a:t> structural engineering standards hence fine use of </a:t>
            </a:r>
            <a:r>
              <a:rPr lang="en-US" sz="2000" dirty="0" err="1" smtClean="0">
                <a:latin typeface="Arial Rounded MT Bold" panose="020F0704030504030204" pitchFamily="34" charset="0"/>
              </a:rPr>
              <a:t>steel,iron</a:t>
            </a:r>
            <a:r>
              <a:rPr lang="en-US" sz="2000" dirty="0" smtClean="0">
                <a:latin typeface="Arial Rounded MT Bold" panose="020F0704030504030204" pitchFamily="34" charset="0"/>
              </a:rPr>
              <a:t> and poured concrete</a:t>
            </a:r>
          </a:p>
          <a:p>
            <a:r>
              <a:rPr lang="en-US" sz="2000" dirty="0" smtClean="0">
                <a:latin typeface="Arial Rounded MT Bold" panose="020F0704030504030204" pitchFamily="34" charset="0"/>
              </a:rPr>
              <a:t>Thinner walls</a:t>
            </a:r>
          </a:p>
          <a:p>
            <a:r>
              <a:rPr lang="en-US" sz="2000" dirty="0" smtClean="0">
                <a:latin typeface="Arial Rounded MT Bold" panose="020F0704030504030204" pitchFamily="34" charset="0"/>
              </a:rPr>
              <a:t>Pointed arches</a:t>
            </a:r>
          </a:p>
          <a:p>
            <a:r>
              <a:rPr lang="en-US" sz="2000" dirty="0" smtClean="0">
                <a:latin typeface="Arial Rounded MT Bold" panose="020F0704030504030204" pitchFamily="34" charset="0"/>
              </a:rPr>
              <a:t>Large windows</a:t>
            </a:r>
          </a:p>
          <a:p>
            <a:r>
              <a:rPr lang="en-US" sz="2000" dirty="0" smtClean="0">
                <a:latin typeface="Arial Rounded MT Bold" panose="020F0704030504030204" pitchFamily="34" charset="0"/>
              </a:rPr>
              <a:t>Church-crucified ground plan</a:t>
            </a:r>
            <a:endParaRPr lang="en-US" sz="20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57" y="869192"/>
            <a:ext cx="3621206" cy="2414137"/>
          </a:xfrm>
          <a:prstGeom prst="rect">
            <a:avLst/>
          </a:prstGeom>
        </p:spPr>
      </p:pic>
    </p:spTree>
    <p:extLst>
      <p:ext uri="{BB962C8B-B14F-4D97-AF65-F5344CB8AC3E}">
        <p14:creationId xmlns:p14="http://schemas.microsoft.com/office/powerpoint/2010/main" val="29267083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87355"/>
            <a:ext cx="8685030" cy="4854007"/>
          </a:xfrm>
        </p:spPr>
        <p:txBody>
          <a:bodyPr/>
          <a:lstStyle/>
          <a:p>
            <a:r>
              <a:rPr lang="en-US" sz="3200" dirty="0" smtClean="0">
                <a:latin typeface="Arial Rounded MT Bold" panose="020F0704030504030204" pitchFamily="34" charset="0"/>
              </a:rPr>
              <a:t>Examples</a:t>
            </a:r>
          </a:p>
          <a:p>
            <a:r>
              <a:rPr lang="en-US" sz="3200" dirty="0" err="1" smtClean="0">
                <a:latin typeface="Arial Rounded MT Bold" panose="020F0704030504030204" pitchFamily="34" charset="0"/>
              </a:rPr>
              <a:t>St.poule’s</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cathredal,Kolkata</a:t>
            </a:r>
            <a:endParaRPr lang="en-US" sz="3200" dirty="0" smtClean="0">
              <a:latin typeface="Arial Rounded MT Bold" panose="020F0704030504030204" pitchFamily="34" charset="0"/>
            </a:endParaRPr>
          </a:p>
          <a:p>
            <a:r>
              <a:rPr lang="en-US" sz="3200" dirty="0" smtClean="0">
                <a:latin typeface="Arial Rounded MT Bold" panose="020F0704030504030204" pitchFamily="34" charset="0"/>
              </a:rPr>
              <a:t>Victoria </a:t>
            </a:r>
            <a:r>
              <a:rPr lang="en-US" sz="3200" dirty="0" err="1" smtClean="0">
                <a:latin typeface="Arial Rounded MT Bold" panose="020F0704030504030204" pitchFamily="34" charset="0"/>
              </a:rPr>
              <a:t>memorial,Kolkata</a:t>
            </a:r>
            <a:endParaRPr lang="en-US" sz="3200" dirty="0" smtClean="0">
              <a:latin typeface="Arial Rounded MT Bold" panose="020F0704030504030204" pitchFamily="34" charset="0"/>
            </a:endParaRPr>
          </a:p>
          <a:p>
            <a:r>
              <a:rPr lang="en-US" sz="3200" dirty="0" smtClean="0">
                <a:latin typeface="Arial Rounded MT Bold" panose="020F0704030504030204" pitchFamily="34" charset="0"/>
              </a:rPr>
              <a:t>Gateway of </a:t>
            </a:r>
            <a:r>
              <a:rPr lang="en-US" sz="3200" dirty="0" err="1" smtClean="0">
                <a:latin typeface="Arial Rounded MT Bold" panose="020F0704030504030204" pitchFamily="34" charset="0"/>
              </a:rPr>
              <a:t>india</a:t>
            </a:r>
            <a:endParaRPr lang="en-US" sz="3200" dirty="0" smtClean="0">
              <a:latin typeface="Arial Rounded MT Bold" panose="020F0704030504030204" pitchFamily="34" charset="0"/>
            </a:endParaRPr>
          </a:p>
          <a:p>
            <a:r>
              <a:rPr lang="en-US" sz="3200" dirty="0" err="1" smtClean="0">
                <a:latin typeface="Arial Rounded MT Bold" panose="020F0704030504030204" pitchFamily="34" charset="0"/>
              </a:rPr>
              <a:t>Laxmivilas</a:t>
            </a:r>
            <a:r>
              <a:rPr lang="en-US" sz="3200" dirty="0" smtClean="0">
                <a:latin typeface="Arial Rounded MT Bold" panose="020F0704030504030204" pitchFamily="34" charset="0"/>
              </a:rPr>
              <a:t> palace</a:t>
            </a:r>
          </a:p>
          <a:p>
            <a:pPr marL="0" indent="0">
              <a:buNone/>
            </a:pPr>
            <a:endParaRPr lang="en-US" dirty="0"/>
          </a:p>
        </p:txBody>
      </p:sp>
    </p:spTree>
    <p:extLst>
      <p:ext uri="{BB962C8B-B14F-4D97-AF65-F5344CB8AC3E}">
        <p14:creationId xmlns:p14="http://schemas.microsoft.com/office/powerpoint/2010/main" val="11994339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 roman style</a:t>
            </a:r>
            <a:endParaRPr lang="en-US" dirty="0"/>
          </a:p>
        </p:txBody>
      </p:sp>
      <p:sp>
        <p:nvSpPr>
          <p:cNvPr id="3" name="Content Placeholder 2"/>
          <p:cNvSpPr>
            <a:spLocks noGrp="1"/>
          </p:cNvSpPr>
          <p:nvPr>
            <p:ph idx="1"/>
          </p:nvPr>
        </p:nvSpPr>
        <p:spPr/>
        <p:txBody>
          <a:bodyPr>
            <a:noAutofit/>
          </a:bodyPr>
          <a:lstStyle/>
          <a:p>
            <a:r>
              <a:rPr lang="en-US" sz="2800" dirty="0" smtClean="0">
                <a:latin typeface="Arial Rounded MT Bold" panose="020F0704030504030204" pitchFamily="34" charset="0"/>
              </a:rPr>
              <a:t>Started by Edwin </a:t>
            </a:r>
            <a:r>
              <a:rPr lang="en-US" sz="2800" dirty="0" err="1" smtClean="0">
                <a:latin typeface="Arial Rounded MT Bold" panose="020F0704030504030204" pitchFamily="34" charset="0"/>
              </a:rPr>
              <a:t>lutyen</a:t>
            </a:r>
            <a:r>
              <a:rPr lang="en-US" sz="2800" dirty="0" smtClean="0">
                <a:latin typeface="Arial Rounded MT Bold" panose="020F0704030504030204" pitchFamily="34" charset="0"/>
              </a:rPr>
              <a:t> and Edward baker</a:t>
            </a:r>
          </a:p>
          <a:p>
            <a:r>
              <a:rPr lang="en-US" sz="2800" dirty="0" smtClean="0">
                <a:latin typeface="Arial Rounded MT Bold" panose="020F0704030504030204" pitchFamily="34" charset="0"/>
              </a:rPr>
              <a:t>Features</a:t>
            </a:r>
          </a:p>
          <a:p>
            <a:r>
              <a:rPr lang="en-US" sz="2800" dirty="0" smtClean="0">
                <a:latin typeface="Arial Rounded MT Bold" panose="020F0704030504030204" pitchFamily="34" charset="0"/>
              </a:rPr>
              <a:t>Hybrid s\</a:t>
            </a:r>
            <a:r>
              <a:rPr lang="en-US" sz="2800" dirty="0" err="1" smtClean="0">
                <a:latin typeface="Arial Rounded MT Bold" panose="020F0704030504030204" pitchFamily="34" charset="0"/>
              </a:rPr>
              <a:t>tructure</a:t>
            </a:r>
            <a:endParaRPr lang="en-US" sz="2800" dirty="0" smtClean="0">
              <a:latin typeface="Arial Rounded MT Bold" panose="020F0704030504030204" pitchFamily="34" charset="0"/>
            </a:endParaRPr>
          </a:p>
          <a:p>
            <a:r>
              <a:rPr lang="en-US" sz="2800" dirty="0" err="1" smtClean="0">
                <a:latin typeface="Arial Rounded MT Bold" panose="020F0704030504030204" pitchFamily="34" charset="0"/>
              </a:rPr>
              <a:t>Conjusted</a:t>
            </a:r>
            <a:r>
              <a:rPr lang="en-US" sz="2800" dirty="0" smtClean="0">
                <a:latin typeface="Arial Rounded MT Bold" panose="020F0704030504030204" pitchFamily="34" charset="0"/>
              </a:rPr>
              <a:t> style</a:t>
            </a:r>
          </a:p>
          <a:p>
            <a:r>
              <a:rPr lang="en-US" sz="2800" dirty="0" err="1" smtClean="0">
                <a:latin typeface="Arial Rounded MT Bold" panose="020F0704030504030204" pitchFamily="34" charset="0"/>
              </a:rPr>
              <a:t>Modernity,simplicity</a:t>
            </a:r>
            <a:r>
              <a:rPr lang="en-US" sz="2800" dirty="0" smtClean="0">
                <a:latin typeface="Arial Rounded MT Bold" panose="020F0704030504030204" pitchFamily="34" charset="0"/>
              </a:rPr>
              <a:t> and utility was compromised</a:t>
            </a:r>
          </a:p>
          <a:p>
            <a:r>
              <a:rPr lang="en-US" sz="2800" dirty="0" smtClean="0">
                <a:latin typeface="Arial Rounded MT Bold" panose="020F0704030504030204" pitchFamily="34" charset="0"/>
              </a:rPr>
              <a:t>Upturned dome</a:t>
            </a:r>
          </a:p>
          <a:p>
            <a:r>
              <a:rPr lang="en-US" sz="2800" dirty="0" err="1" smtClean="0">
                <a:latin typeface="Arial Rounded MT Bold" panose="020F0704030504030204" pitchFamily="34" charset="0"/>
              </a:rPr>
              <a:t>Examples,parlament</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building,rashtrapati</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bhawan</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381" y="2160589"/>
            <a:ext cx="2990850" cy="2471383"/>
          </a:xfrm>
          <a:prstGeom prst="rect">
            <a:avLst/>
          </a:prstGeom>
        </p:spPr>
      </p:pic>
    </p:spTree>
    <p:extLst>
      <p:ext uri="{BB962C8B-B14F-4D97-AF65-F5344CB8AC3E}">
        <p14:creationId xmlns:p14="http://schemas.microsoft.com/office/powerpoint/2010/main" val="314028025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of </a:t>
            </a:r>
            <a:r>
              <a:rPr lang="en-US" dirty="0" err="1" smtClean="0"/>
              <a:t>lourie</a:t>
            </a:r>
            <a:r>
              <a:rPr lang="en-US" dirty="0" smtClean="0"/>
              <a:t> baker</a:t>
            </a:r>
            <a:endParaRPr lang="en-US" dirty="0"/>
          </a:p>
        </p:txBody>
      </p:sp>
      <p:sp>
        <p:nvSpPr>
          <p:cNvPr id="3" name="Content Placeholder 2"/>
          <p:cNvSpPr>
            <a:spLocks noGrp="1"/>
          </p:cNvSpPr>
          <p:nvPr>
            <p:ph idx="1"/>
          </p:nvPr>
        </p:nvSpPr>
        <p:spPr/>
        <p:txBody>
          <a:bodyPr/>
          <a:lstStyle/>
          <a:p>
            <a:r>
              <a:rPr lang="en-US" dirty="0" smtClean="0"/>
              <a:t>Architect of poor</a:t>
            </a:r>
          </a:p>
          <a:p>
            <a:r>
              <a:rPr lang="en-US" dirty="0"/>
              <a:t>He was a pioneer of </a:t>
            </a:r>
            <a:r>
              <a:rPr lang="en-US" dirty="0">
                <a:hlinkClick r:id="rId2" tooltip="Sustainable architecture"/>
              </a:rPr>
              <a:t>sustainable architecture</a:t>
            </a:r>
            <a:r>
              <a:rPr lang="en-US" dirty="0"/>
              <a:t> as well as </a:t>
            </a:r>
            <a:r>
              <a:rPr lang="en-US" dirty="0">
                <a:hlinkClick r:id="rId3" tooltip="Organic architecture"/>
              </a:rPr>
              <a:t>organic architecture</a:t>
            </a:r>
            <a:endParaRPr lang="en-US" dirty="0" smtClean="0"/>
          </a:p>
          <a:p>
            <a:r>
              <a:rPr lang="en-US" dirty="0" smtClean="0"/>
              <a:t>Merged building with environment</a:t>
            </a:r>
          </a:p>
          <a:p>
            <a:r>
              <a:rPr lang="en-US" dirty="0" smtClean="0"/>
              <a:t>Ventilation and thermal comfort arrangement</a:t>
            </a:r>
          </a:p>
          <a:p>
            <a:r>
              <a:rPr lang="en-US" dirty="0" smtClean="0"/>
              <a:t>Used </a:t>
            </a:r>
            <a:r>
              <a:rPr lang="en-US" dirty="0" err="1" smtClean="0"/>
              <a:t>loacally</a:t>
            </a:r>
            <a:r>
              <a:rPr lang="en-US" dirty="0" smtClean="0"/>
              <a:t> available material</a:t>
            </a:r>
          </a:p>
          <a:p>
            <a:r>
              <a:rPr lang="en-US" dirty="0" smtClean="0"/>
              <a:t>Introduced pillar-slab construction method-reduce the consumption of steel and cement</a:t>
            </a:r>
          </a:p>
          <a:p>
            <a:r>
              <a:rPr lang="en-US" dirty="0" smtClean="0"/>
              <a:t>Revolutionize the mass housing in </a:t>
            </a:r>
            <a:r>
              <a:rPr lang="en-US" dirty="0" err="1" smtClean="0"/>
              <a:t>kerala</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89" y="4694043"/>
            <a:ext cx="3371850" cy="199566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5700" y="278717"/>
            <a:ext cx="2500242" cy="2467053"/>
          </a:xfrm>
          <a:prstGeom prst="rect">
            <a:avLst/>
          </a:prstGeom>
        </p:spPr>
      </p:pic>
    </p:spTree>
    <p:extLst>
      <p:ext uri="{BB962C8B-B14F-4D97-AF65-F5344CB8AC3E}">
        <p14:creationId xmlns:p14="http://schemas.microsoft.com/office/powerpoint/2010/main" val="7550426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 Corbusier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374" y="3057099"/>
            <a:ext cx="5686528" cy="23762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710" y="244475"/>
            <a:ext cx="2705100" cy="1993758"/>
          </a:xfrm>
          <a:prstGeom prst="rect">
            <a:avLst/>
          </a:prstGeom>
        </p:spPr>
      </p:pic>
    </p:spTree>
    <p:extLst>
      <p:ext uri="{BB962C8B-B14F-4D97-AF65-F5344CB8AC3E}">
        <p14:creationId xmlns:p14="http://schemas.microsoft.com/office/powerpoint/2010/main" val="807449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 building in India</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green building</a:t>
            </a:r>
            <a:r>
              <a:rPr lang="en-US" dirty="0"/>
              <a:t> is one which uses less water, </a:t>
            </a:r>
            <a:r>
              <a:rPr lang="en-US" dirty="0" err="1"/>
              <a:t>optimises</a:t>
            </a:r>
            <a:r>
              <a:rPr lang="en-US" dirty="0"/>
              <a:t> energy efficiency, conserves natural resources, generates less waste and provides healthier spaces for occupants, as compared to a conventional </a:t>
            </a:r>
            <a:r>
              <a:rPr lang="en-US" dirty="0" smtClean="0"/>
              <a:t>building</a:t>
            </a:r>
          </a:p>
          <a:p>
            <a:r>
              <a:rPr lang="en-US" dirty="0"/>
              <a:t>EDGE Program in India[</a:t>
            </a:r>
            <a:r>
              <a:rPr lang="en-US" dirty="0">
                <a:hlinkClick r:id="rId2" tooltip="Edit section: EDGE Program in India"/>
              </a:rPr>
              <a:t>edit</a:t>
            </a:r>
            <a:r>
              <a:rPr lang="en-US" dirty="0"/>
              <a:t>]</a:t>
            </a:r>
          </a:p>
          <a:p>
            <a:r>
              <a:rPr lang="en-US" dirty="0"/>
              <a:t>The </a:t>
            </a:r>
            <a:r>
              <a:rPr lang="en-US" dirty="0">
                <a:hlinkClick r:id="rId3" tooltip="International Finance Corporation"/>
              </a:rPr>
              <a:t>IFC</a:t>
            </a:r>
            <a:r>
              <a:rPr lang="en-US" dirty="0"/>
              <a:t>, a member of the </a:t>
            </a:r>
            <a:r>
              <a:rPr lang="en-US" dirty="0">
                <a:hlinkClick r:id="rId4" tooltip="World Bank Group"/>
              </a:rPr>
              <a:t>World Bank Group</a:t>
            </a:r>
            <a:r>
              <a:rPr lang="en-US" dirty="0"/>
              <a:t>, and the </a:t>
            </a:r>
            <a:r>
              <a:rPr lang="en-US" dirty="0">
                <a:hlinkClick r:id="rId5" tooltip="CREDAI"/>
              </a:rPr>
              <a:t>Confederation of Real Estate Developers' Associations of India (CREDAI)</a:t>
            </a:r>
            <a:r>
              <a:rPr lang="en-US" dirty="0"/>
              <a:t>, apex body of private real estate developers, have partnered to promote green buildings in the country through IFC’s </a:t>
            </a:r>
            <a:r>
              <a:rPr lang="en-US" dirty="0">
                <a:hlinkClick r:id="rId6"/>
              </a:rPr>
              <a:t>EDGE certification</a:t>
            </a:r>
            <a:r>
              <a:rPr lang="en-US" dirty="0"/>
              <a:t>. An </a:t>
            </a:r>
            <a:r>
              <a:rPr lang="en-US" dirty="0" err="1"/>
              <a:t>MoU</a:t>
            </a:r>
            <a:r>
              <a:rPr lang="en-US" dirty="0"/>
              <a:t> was signed in the presence of Minister for Environment and </a:t>
            </a:r>
            <a:r>
              <a:rPr lang="en-US" dirty="0" err="1"/>
              <a:t>Forests</a:t>
            </a:r>
            <a:r>
              <a:rPr lang="en-US" dirty="0" err="1">
                <a:hlinkClick r:id="rId7" tooltip="Prakash Javadekar"/>
              </a:rPr>
              <a:t>Prakash</a:t>
            </a:r>
            <a:r>
              <a:rPr lang="en-US" dirty="0">
                <a:hlinkClick r:id="rId7" tooltip="Prakash Javadekar"/>
              </a:rPr>
              <a:t> </a:t>
            </a:r>
            <a:r>
              <a:rPr lang="en-US" dirty="0" err="1">
                <a:hlinkClick r:id="rId7" tooltip="Prakash Javadekar"/>
              </a:rPr>
              <a:t>Javadekar</a:t>
            </a:r>
            <a:r>
              <a:rPr lang="en-US" dirty="0"/>
              <a:t> on</a:t>
            </a:r>
            <a:r>
              <a:rPr lang="en-US" baseline="30000" dirty="0">
                <a:hlinkClick r:id="rId8"/>
              </a:rPr>
              <a:t>[2]</a:t>
            </a:r>
            <a:r>
              <a:rPr lang="en-US" dirty="0"/>
              <a:t> November 25, 2014.</a:t>
            </a:r>
          </a:p>
          <a:p>
            <a:r>
              <a:rPr lang="en-US" dirty="0"/>
              <a:t>The Indian </a:t>
            </a:r>
            <a:r>
              <a:rPr lang="en-US" dirty="0">
                <a:hlinkClick r:id="rId9" tooltip="Bureau of Energy Efficiency"/>
              </a:rPr>
              <a:t>Bureau of Energy Efficiency</a:t>
            </a:r>
            <a:r>
              <a:rPr lang="en-US" dirty="0"/>
              <a:t> (BEE) launched the Energy Conservation Building Code (ECBC). </a:t>
            </a:r>
            <a:endParaRPr lang="en-US" dirty="0" smtClean="0"/>
          </a:p>
          <a:p>
            <a:r>
              <a:rPr lang="en-US" dirty="0"/>
              <a:t>GRIHA is a rating tool that helps people assesses the performance of their building against certain nationally acceptable benchmarks. It evaluates the environmental performance of a building holistically over its entire life cycle, thereby providing a definitive standard for what constitutes a ‘green building’. The rating system, based on accepted energy and environmental principles, will seek to strike a balance between the established practices and emerging concepts, both national and international.</a:t>
            </a:r>
          </a:p>
        </p:txBody>
      </p:sp>
    </p:spTree>
    <p:extLst>
      <p:ext uri="{BB962C8B-B14F-4D97-AF65-F5344CB8AC3E}">
        <p14:creationId xmlns:p14="http://schemas.microsoft.com/office/powerpoint/2010/main" val="351206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903" y="453409"/>
            <a:ext cx="8596668" cy="1320800"/>
          </a:xfrm>
        </p:spPr>
        <p:txBody>
          <a:bodyPr/>
          <a:lstStyle/>
          <a:p>
            <a:r>
              <a:rPr lang="en-US" dirty="0" smtClean="0"/>
              <a:t>Indira </a:t>
            </a:r>
            <a:r>
              <a:rPr lang="en-US" dirty="0" err="1" smtClean="0"/>
              <a:t>Paryavaran</a:t>
            </a:r>
            <a:r>
              <a:rPr lang="en-US" dirty="0" smtClean="0"/>
              <a:t> </a:t>
            </a:r>
            <a:r>
              <a:rPr lang="en-US" dirty="0" err="1" smtClean="0"/>
              <a:t>Bhawan</a:t>
            </a:r>
            <a:endParaRPr lang="en-US" dirty="0"/>
          </a:p>
        </p:txBody>
      </p:sp>
      <p:sp>
        <p:nvSpPr>
          <p:cNvPr id="5" name="Content Placeholder 4"/>
          <p:cNvSpPr>
            <a:spLocks noGrp="1"/>
          </p:cNvSpPr>
          <p:nvPr>
            <p:ph idx="1"/>
          </p:nvPr>
        </p:nvSpPr>
        <p:spPr>
          <a:xfrm>
            <a:off x="677334" y="1774209"/>
            <a:ext cx="8821508" cy="5083791"/>
          </a:xfrm>
        </p:spPr>
        <p:txBody>
          <a:bodyPr>
            <a:normAutofit fontScale="92500" lnSpcReduction="20000"/>
          </a:bodyPr>
          <a:lstStyle/>
          <a:p>
            <a:r>
              <a:rPr lang="en-US" sz="2200" dirty="0">
                <a:latin typeface="Arial Rounded MT Bold" panose="020F0704030504030204" pitchFamily="34" charset="0"/>
              </a:rPr>
              <a:t>It’s India’s first net zero energy building that has been constructed with adoption of solar passive design and energy-efficient building </a:t>
            </a:r>
            <a:r>
              <a:rPr lang="en-US" sz="2200" dirty="0" smtClean="0">
                <a:latin typeface="Arial Rounded MT Bold" panose="020F0704030504030204" pitchFamily="34" charset="0"/>
              </a:rPr>
              <a:t>materials</a:t>
            </a:r>
          </a:p>
          <a:p>
            <a:r>
              <a:rPr lang="en-US" sz="2200" dirty="0" smtClean="0">
                <a:latin typeface="Arial Rounded MT Bold" panose="020F0704030504030204" pitchFamily="34" charset="0"/>
              </a:rPr>
              <a:t>It </a:t>
            </a:r>
            <a:r>
              <a:rPr lang="en-US" sz="2200" dirty="0">
                <a:latin typeface="Arial Rounded MT Bold" panose="020F0704030504030204" pitchFamily="34" charset="0"/>
              </a:rPr>
              <a:t>covers only 30 per cent of the total area, while more than 50 per cent area outside the building is a soft area with plantation and </a:t>
            </a:r>
            <a:r>
              <a:rPr lang="en-US" sz="2200" dirty="0" smtClean="0">
                <a:latin typeface="Arial Rounded MT Bold" panose="020F0704030504030204" pitchFamily="34" charset="0"/>
              </a:rPr>
              <a:t>grass</a:t>
            </a:r>
          </a:p>
          <a:p>
            <a:r>
              <a:rPr lang="en-US" sz="2200" dirty="0">
                <a:latin typeface="Arial Rounded MT Bold" panose="020F0704030504030204" pitchFamily="34" charset="0"/>
              </a:rPr>
              <a:t>The successful adoption of green building strategies can </a:t>
            </a:r>
            <a:r>
              <a:rPr lang="en-US" sz="2200" dirty="0" err="1">
                <a:latin typeface="Arial Rounded MT Bold" panose="020F0704030504030204" pitchFamily="34" charset="0"/>
              </a:rPr>
              <a:t>maximise</a:t>
            </a:r>
            <a:r>
              <a:rPr lang="en-US" sz="2200" dirty="0">
                <a:latin typeface="Arial Rounded MT Bold" panose="020F0704030504030204" pitchFamily="34" charset="0"/>
              </a:rPr>
              <a:t> both the economic and environmental performances of </a:t>
            </a:r>
            <a:r>
              <a:rPr lang="en-US" sz="2200" dirty="0" smtClean="0">
                <a:latin typeface="Arial Rounded MT Bold" panose="020F0704030504030204" pitchFamily="34" charset="0"/>
              </a:rPr>
              <a:t>buildings</a:t>
            </a:r>
            <a:endParaRPr lang="en-US" sz="2200" dirty="0">
              <a:latin typeface="Arial Rounded MT Bold" panose="020F0704030504030204" pitchFamily="34" charset="0"/>
            </a:endParaRPr>
          </a:p>
          <a:p>
            <a:r>
              <a:rPr lang="en-US" sz="2200" dirty="0">
                <a:latin typeface="Arial Rounded MT Bold" panose="020F0704030504030204" pitchFamily="34" charset="0"/>
              </a:rPr>
              <a:t>The building has received GRIHA 5-star (provisional) rating for the following </a:t>
            </a:r>
            <a:r>
              <a:rPr lang="en-US" sz="2200" dirty="0" smtClean="0">
                <a:latin typeface="Arial Rounded MT Bold" panose="020F0704030504030204" pitchFamily="34" charset="0"/>
              </a:rPr>
              <a:t>features.</a:t>
            </a:r>
          </a:p>
          <a:p>
            <a:r>
              <a:rPr lang="en-US" sz="2200" dirty="0">
                <a:latin typeface="Arial Rounded MT Bold" panose="020F0704030504030204" pitchFamily="34" charset="0"/>
              </a:rPr>
              <a:t>The design allows for 75 per cent of natural daylight to be </a:t>
            </a:r>
            <a:r>
              <a:rPr lang="en-US" sz="2200" dirty="0" err="1">
                <a:latin typeface="Arial Rounded MT Bold" panose="020F0704030504030204" pitchFamily="34" charset="0"/>
              </a:rPr>
              <a:t>utilised</a:t>
            </a:r>
            <a:r>
              <a:rPr lang="en-US" sz="2200" dirty="0">
                <a:latin typeface="Arial Rounded MT Bold" panose="020F0704030504030204" pitchFamily="34" charset="0"/>
              </a:rPr>
              <a:t> to reduce energy consumption.</a:t>
            </a:r>
          </a:p>
          <a:p>
            <a:r>
              <a:rPr lang="en-US" sz="2200" dirty="0">
                <a:latin typeface="Arial Rounded MT Bold" panose="020F0704030504030204" pitchFamily="34" charset="0"/>
              </a:rPr>
              <a:t>The entire building has an access friendly design for differently-abled persons.</a:t>
            </a:r>
          </a:p>
          <a:p>
            <a:r>
              <a:rPr lang="en-US" sz="2200" dirty="0">
                <a:latin typeface="Arial Rounded MT Bold" panose="020F0704030504030204" pitchFamily="34" charset="0"/>
              </a:rPr>
              <a:t>With an installed capacity of 930 kW peak power, the building has the largest rooftop solar system among multi-storied buildings in India.</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34" y="259307"/>
            <a:ext cx="2812266" cy="2592239"/>
          </a:xfrm>
          <a:prstGeom prst="rect">
            <a:avLst/>
          </a:prstGeom>
        </p:spPr>
      </p:pic>
    </p:spTree>
    <p:extLst>
      <p:ext uri="{BB962C8B-B14F-4D97-AF65-F5344CB8AC3E}">
        <p14:creationId xmlns:p14="http://schemas.microsoft.com/office/powerpoint/2010/main" val="2148261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1445"/>
            <a:ext cx="8794212" cy="5909480"/>
          </a:xfrm>
        </p:spPr>
        <p:txBody>
          <a:bodyPr>
            <a:normAutofit fontScale="92500" lnSpcReduction="10000"/>
          </a:bodyPr>
          <a:lstStyle/>
          <a:p>
            <a:r>
              <a:rPr lang="en-US" sz="1900" dirty="0">
                <a:latin typeface="Arial Rounded MT Bold" panose="020F0704030504030204" pitchFamily="34" charset="0"/>
              </a:rPr>
              <a:t>The building is fully compliant with requirements of the Energy Conservation Building Code of India (ECBC). Total energy savings of about 40 per cent have been achieved through the adoption of energy efficient chilled beam system of air-conditioning. As per this, air-conditioning is done by convection currents rather than airflow through air handling units, and chilled water is circulated right up to the diffuser points unlike the conventional systems.</a:t>
            </a:r>
          </a:p>
          <a:p>
            <a:r>
              <a:rPr lang="en-US" sz="1900" dirty="0">
                <a:latin typeface="Arial Rounded MT Bold" panose="020F0704030504030204" pitchFamily="34" charset="0"/>
              </a:rPr>
              <a:t>Green materials like fly ash bricks, regional building materials, materials with high recyclable content, high reflectance terrace tiles and rock wool insulation of outer walls have been used.</a:t>
            </a:r>
          </a:p>
          <a:p>
            <a:r>
              <a:rPr lang="en-US" sz="1900" dirty="0">
                <a:latin typeface="Arial Rounded MT Bold" panose="020F0704030504030204" pitchFamily="34" charset="0"/>
              </a:rPr>
              <a:t>Use of renewable bamboo jute composite material for doorframes and shutters.</a:t>
            </a:r>
          </a:p>
          <a:p>
            <a:r>
              <a:rPr lang="en-US" sz="1900" dirty="0">
                <a:latin typeface="Arial Rounded MT Bold" panose="020F0704030504030204" pitchFamily="34" charset="0"/>
              </a:rPr>
              <a:t>UPVC windows with hermetically sealed double glass. Calcium Silicate ceiling tiles with high recyclable content and grass paver blocks on pavements and roads.</a:t>
            </a:r>
          </a:p>
          <a:p>
            <a:r>
              <a:rPr lang="en-US" sz="1900" dirty="0">
                <a:latin typeface="Arial Rounded MT Bold" panose="020F0704030504030204" pitchFamily="34" charset="0"/>
              </a:rPr>
              <a:t>Reduction in water consumption has been achieved by use of low-discharge water fixtures, recycling of waste water through sewage treatment plant, use of plants with low water demand in landscaping, use of geothermal cooling for HVAC system, rainwater harvesting and use of curing compounds during construction.</a:t>
            </a:r>
          </a:p>
          <a:p>
            <a:endParaRPr lang="en-US" dirty="0"/>
          </a:p>
          <a:p>
            <a:endParaRPr lang="en-US" dirty="0"/>
          </a:p>
        </p:txBody>
      </p:sp>
    </p:spTree>
    <p:extLst>
      <p:ext uri="{BB962C8B-B14F-4D97-AF65-F5344CB8AC3E}">
        <p14:creationId xmlns:p14="http://schemas.microsoft.com/office/powerpoint/2010/main" val="30987071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i="1" dirty="0">
                <a:solidFill>
                  <a:srgbClr val="FFFF00"/>
                </a:solidFill>
                <a:latin typeface="Arial Rounded MT Bold" panose="020F0704030504030204" pitchFamily="34" charset="0"/>
              </a:rPr>
              <a:t>1Q. </a:t>
            </a:r>
            <a:r>
              <a:rPr lang="en-US" sz="3200" b="1" dirty="0">
                <a:solidFill>
                  <a:srgbClr val="FFFF00"/>
                </a:solidFill>
                <a:latin typeface="Arial Rounded MT Bold" panose="020F0704030504030204" pitchFamily="34" charset="0"/>
              </a:rPr>
              <a:t>It is argued that there is a need to re-write Indian history textbooks. Critically examine why and comment if such arguments have any merit. (200 Words) </a:t>
            </a:r>
          </a:p>
          <a:p>
            <a:endParaRPr lang="en-US" dirty="0"/>
          </a:p>
        </p:txBody>
      </p:sp>
    </p:spTree>
    <p:extLst>
      <p:ext uri="{BB962C8B-B14F-4D97-AF65-F5344CB8AC3E}">
        <p14:creationId xmlns:p14="http://schemas.microsoft.com/office/powerpoint/2010/main" val="1696116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ISHANI">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SHANI" id="{97EB7421-1DCE-40A7-8923-00B6F175A829}" vid="{D037F459-AD90-4B3D-97D4-065C05EF0B11}"/>
    </a:ext>
  </a:extLst>
</a:theme>
</file>

<file path=docProps/app.xml><?xml version="1.0" encoding="utf-8"?>
<Properties xmlns="http://schemas.openxmlformats.org/officeDocument/2006/extended-properties" xmlns:vt="http://schemas.openxmlformats.org/officeDocument/2006/docPropsVTypes">
  <Template>ISHANI</Template>
  <TotalTime>789</TotalTime>
  <Words>4646</Words>
  <Application>Microsoft Office PowerPoint</Application>
  <PresentationFormat>Widescreen</PresentationFormat>
  <Paragraphs>715</Paragraphs>
  <Slides>103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103</vt:i4>
      </vt:variant>
    </vt:vector>
  </HeadingPairs>
  <TitlesOfParts>
    <vt:vector size="113" baseType="lpstr">
      <vt:lpstr>Algerian</vt:lpstr>
      <vt:lpstr>Arial</vt:lpstr>
      <vt:lpstr>Arial Black</vt:lpstr>
      <vt:lpstr>Arial Rounded MT Bold</vt:lpstr>
      <vt:lpstr>Edwardian Script ITC</vt:lpstr>
      <vt:lpstr>Parchment</vt:lpstr>
      <vt:lpstr>Trebuchet MS</vt:lpstr>
      <vt:lpstr>Wingdings</vt:lpstr>
      <vt:lpstr>Wingdings 3</vt:lpstr>
      <vt:lpstr>ISHANI</vt:lpstr>
      <vt:lpstr> Art and culture           -Ishani Pandya </vt:lpstr>
      <vt:lpstr>Slides are available on mrunal.org</vt:lpstr>
      <vt:lpstr>Introduction</vt:lpstr>
      <vt:lpstr>1.Visual arts</vt:lpstr>
      <vt:lpstr>2.Performing Arts</vt:lpstr>
      <vt:lpstr>3.Miscelleneous Art forms </vt:lpstr>
      <vt:lpstr>        Visual arts</vt:lpstr>
      <vt:lpstr> Indian Architecture and sculpture</vt:lpstr>
      <vt:lpstr>     1.Indus valley civilization</vt:lpstr>
      <vt:lpstr>   Mauryan and post-Mauryan period (Buddhist Art) </vt:lpstr>
      <vt:lpstr>PowerPoint Presentation</vt:lpstr>
      <vt:lpstr>PowerPoint Presentation</vt:lpstr>
      <vt:lpstr>The Gupta age</vt:lpstr>
      <vt:lpstr>Phases of cave architecture</vt:lpstr>
      <vt:lpstr>PowerPoint Presentation</vt:lpstr>
      <vt:lpstr>PowerPoint Presentation</vt:lpstr>
      <vt:lpstr>Kailasha temple</vt:lpstr>
      <vt:lpstr>Temple architecture</vt:lpstr>
      <vt:lpstr>PowerPoint Presentation</vt:lpstr>
      <vt:lpstr>1st stage</vt:lpstr>
      <vt:lpstr>2nd stage</vt:lpstr>
      <vt:lpstr>3rd stage</vt:lpstr>
      <vt:lpstr>4th stage</vt:lpstr>
      <vt:lpstr>5th stage</vt:lpstr>
      <vt:lpstr>Styles of temples</vt:lpstr>
      <vt:lpstr>Nagara style</vt:lpstr>
      <vt:lpstr>Nagara style</vt:lpstr>
      <vt:lpstr>Three subschools</vt:lpstr>
      <vt:lpstr>(1)Odisha school</vt:lpstr>
      <vt:lpstr>(2)Chandella school/Khajuraho school</vt:lpstr>
      <vt:lpstr>(3)Solanki school/maru gurjar style</vt:lpstr>
      <vt:lpstr>Modhera sun temple</vt:lpstr>
      <vt:lpstr>Dravid school of temple architecture</vt:lpstr>
      <vt:lpstr>architecture</vt:lpstr>
      <vt:lpstr>Features of dravida school</vt:lpstr>
      <vt:lpstr>Four styles of Dravidian architecture</vt:lpstr>
      <vt:lpstr>(1)Pallava school of art</vt:lpstr>
      <vt:lpstr>PowerPoint Presentation</vt:lpstr>
      <vt:lpstr>(2)Chola school of architecture</vt:lpstr>
      <vt:lpstr>(3)Vijaynagar school of architecture</vt:lpstr>
      <vt:lpstr>(4)Nayaka school of architecture</vt:lpstr>
      <vt:lpstr>Vesara school of temple architecture</vt:lpstr>
      <vt:lpstr>Hoyasala school of art </vt:lpstr>
      <vt:lpstr>Pal school of art</vt:lpstr>
      <vt:lpstr>Rashtrakuta school of art</vt:lpstr>
      <vt:lpstr>Sculpture of Gupta age</vt:lpstr>
      <vt:lpstr>Chola sculpture</vt:lpstr>
      <vt:lpstr>PowerPoint Presentation</vt:lpstr>
      <vt:lpstr>PowerPoint Presentation</vt:lpstr>
      <vt:lpstr>Medieval Architecture </vt:lpstr>
      <vt:lpstr>PowerPoint Presentation</vt:lpstr>
      <vt:lpstr>PowerPoint Presentation</vt:lpstr>
      <vt:lpstr>PowerPoint Presentation</vt:lpstr>
      <vt:lpstr>PowerPoint Presentation</vt:lpstr>
      <vt:lpstr>Delhi sultanate-Imperial style</vt:lpstr>
      <vt:lpstr>(1)Slave dynasty</vt:lpstr>
      <vt:lpstr>(2)Khilji dynasty</vt:lpstr>
      <vt:lpstr>(3)Tughlaq dynasty</vt:lpstr>
      <vt:lpstr>Delhi</vt:lpstr>
      <vt:lpstr>(4)Sayyid and Lodhi dynasty</vt:lpstr>
      <vt:lpstr>Tomb</vt:lpstr>
      <vt:lpstr>Double dome</vt:lpstr>
      <vt:lpstr>Delhi sultanate-Provincial styles</vt:lpstr>
      <vt:lpstr>(1)Bengal school of art</vt:lpstr>
      <vt:lpstr>(2)Malwa school of Art</vt:lpstr>
      <vt:lpstr>(3)Jaunpur school of art</vt:lpstr>
      <vt:lpstr>(4)Bijapur school of art</vt:lpstr>
      <vt:lpstr>Mughal period</vt:lpstr>
      <vt:lpstr>PowerPoint Presentation</vt:lpstr>
      <vt:lpstr>Pietra dura technique</vt:lpstr>
      <vt:lpstr>Arabesque mathod</vt:lpstr>
      <vt:lpstr>Use of water</vt:lpstr>
      <vt:lpstr>Charbagh style</vt:lpstr>
      <vt:lpstr>Babur</vt:lpstr>
      <vt:lpstr>Humayun</vt:lpstr>
      <vt:lpstr>Akbar</vt:lpstr>
      <vt:lpstr>PowerPoint Presentation</vt:lpstr>
      <vt:lpstr>PowerPoint Presentation</vt:lpstr>
      <vt:lpstr>PowerPoint Presentation</vt:lpstr>
      <vt:lpstr>Jahangir</vt:lpstr>
      <vt:lpstr>shahjahan</vt:lpstr>
      <vt:lpstr>PowerPoint Presentation</vt:lpstr>
      <vt:lpstr>PowerPoint Presentation</vt:lpstr>
      <vt:lpstr>PowerPoint Presentation</vt:lpstr>
      <vt:lpstr>aurangzeb</vt:lpstr>
      <vt:lpstr>Sikh form of architecture</vt:lpstr>
      <vt:lpstr>Rajputana form of architecture</vt:lpstr>
      <vt:lpstr>Modern Indian architecture</vt:lpstr>
      <vt:lpstr>Iberian style vs Gothic style</vt:lpstr>
      <vt:lpstr>PowerPoint Presentation</vt:lpstr>
      <vt:lpstr>Indo gothic style</vt:lpstr>
      <vt:lpstr>PowerPoint Presentation</vt:lpstr>
      <vt:lpstr>Neo roman style</vt:lpstr>
      <vt:lpstr>Contribution of lourie baker</vt:lpstr>
      <vt:lpstr>Le Corbusier</vt:lpstr>
      <vt:lpstr>Green building in India </vt:lpstr>
      <vt:lpstr>Indira Paryavaran Bhawan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Temple architecture</dc:title>
  <dc:creator>user</dc:creator>
  <cp:lastModifiedBy>Mrunal Patel</cp:lastModifiedBy>
  <cp:revision>49</cp:revision>
  <dcterms:created xsi:type="dcterms:W3CDTF">2015-11-17T16:40:34Z</dcterms:created>
  <dcterms:modified xsi:type="dcterms:W3CDTF">2015-11-19T17:06:50Z</dcterms:modified>
</cp:coreProperties>
</file>