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333" r:id="rId3"/>
    <p:sldId id="334" r:id="rId4"/>
    <p:sldId id="332" r:id="rId5"/>
    <p:sldId id="293" r:id="rId6"/>
    <p:sldId id="294" r:id="rId7"/>
    <p:sldId id="335" r:id="rId8"/>
    <p:sldId id="295" r:id="rId9"/>
    <p:sldId id="336" r:id="rId10"/>
    <p:sldId id="309" r:id="rId11"/>
    <p:sldId id="337" r:id="rId12"/>
    <p:sldId id="310" r:id="rId13"/>
    <p:sldId id="312" r:id="rId14"/>
    <p:sldId id="314" r:id="rId15"/>
    <p:sldId id="338" r:id="rId16"/>
    <p:sldId id="311" r:id="rId17"/>
    <p:sldId id="330" r:id="rId18"/>
    <p:sldId id="316" r:id="rId19"/>
    <p:sldId id="317" r:id="rId20"/>
    <p:sldId id="318" r:id="rId21"/>
    <p:sldId id="319" r:id="rId22"/>
    <p:sldId id="296" r:id="rId23"/>
    <p:sldId id="320" r:id="rId24"/>
    <p:sldId id="322" r:id="rId25"/>
    <p:sldId id="323" r:id="rId26"/>
    <p:sldId id="321" r:id="rId27"/>
    <p:sldId id="324" r:id="rId28"/>
    <p:sldId id="297" r:id="rId29"/>
    <p:sldId id="298" r:id="rId30"/>
    <p:sldId id="300" r:id="rId31"/>
    <p:sldId id="299" r:id="rId32"/>
    <p:sldId id="339" r:id="rId33"/>
    <p:sldId id="301" r:id="rId34"/>
    <p:sldId id="325" r:id="rId35"/>
    <p:sldId id="302" r:id="rId36"/>
    <p:sldId id="304" r:id="rId37"/>
    <p:sldId id="340" r:id="rId38"/>
    <p:sldId id="305" r:id="rId39"/>
    <p:sldId id="326" r:id="rId40"/>
    <p:sldId id="327" r:id="rId41"/>
    <p:sldId id="307" r:id="rId42"/>
    <p:sldId id="306" r:id="rId43"/>
    <p:sldId id="328" r:id="rId44"/>
    <p:sldId id="331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3548" autoAdjust="0"/>
  </p:normalViewPr>
  <p:slideViewPr>
    <p:cSldViewPr>
      <p:cViewPr varScale="1">
        <p:scale>
          <a:sx n="87" d="100"/>
          <a:sy n="87" d="100"/>
        </p:scale>
        <p:origin x="130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CEC04-D3E3-48A1-B925-AEE5918BCD71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91A11-CCFE-4CAC-A35D-9255E6A4E15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91A11-CCFE-4CAC-A35D-9255E6A4E159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EE8F-2B9B-499F-B291-80EFFF153774}" type="datetimeFigureOut">
              <a:rPr lang="en-US" smtClean="0"/>
              <a:pPr/>
              <a:t>24-Nov-15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2400-654B-4A04-96C7-90206A4ED2C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04" y="4286256"/>
            <a:ext cx="6572296" cy="1112835"/>
          </a:xfrm>
        </p:spPr>
        <p:txBody>
          <a:bodyPr>
            <a:noAutofit/>
          </a:bodyPr>
          <a:lstStyle/>
          <a:p>
            <a:pPr algn="l"/>
            <a:r>
              <a:rPr lang="en-GB" sz="3600" dirty="0" smtClean="0"/>
              <a:t>Internal Security in  India- </a:t>
            </a:r>
            <a:r>
              <a:rPr lang="en-GB" sz="3600" dirty="0" err="1" smtClean="0"/>
              <a:t>Naxal</a:t>
            </a:r>
            <a:r>
              <a:rPr lang="en-GB" sz="3600" dirty="0" smtClean="0"/>
              <a:t> Movement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462638"/>
            <a:ext cx="4143373" cy="681006"/>
          </a:xfrm>
        </p:spPr>
        <p:txBody>
          <a:bodyPr vert="horz">
            <a:noAutofit/>
          </a:bodyPr>
          <a:lstStyle/>
          <a:p>
            <a:r>
              <a:rPr lang="en-GB" sz="36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latin typeface="Edwardian Script ITC" pitchFamily="66" charset="0"/>
              </a:rPr>
              <a:t>Compiled by : Pratik Nayak</a:t>
            </a:r>
            <a:endParaRPr lang="en-GB" sz="36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  <a:latin typeface="Edwardian Script ITC" pitchFamily="66" charset="0"/>
            </a:endParaRPr>
          </a:p>
        </p:txBody>
      </p:sp>
      <p:pic>
        <p:nvPicPr>
          <p:cNvPr id="6146" name="Picture 2" descr="D:\UPSC\Teaching\Internal Security\CoBRA_Commando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282" y="714356"/>
            <a:ext cx="4286280" cy="3600000"/>
          </a:xfrm>
          <a:prstGeom prst="rect">
            <a:avLst/>
          </a:prstGeom>
          <a:noFill/>
        </p:spPr>
      </p:pic>
      <p:pic>
        <p:nvPicPr>
          <p:cNvPr id="6147" name="Picture 3" descr="D:\UPSC\Teaching\Internal Security\polic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6314" y="686256"/>
            <a:ext cx="3999710" cy="3600000"/>
          </a:xfrm>
          <a:prstGeom prst="rect">
            <a:avLst/>
          </a:prstGeom>
          <a:noFill/>
        </p:spPr>
      </p:pic>
      <p:pic>
        <p:nvPicPr>
          <p:cNvPr id="6148" name="Picture 4" descr="D:\UPSC\Teaching\Internal Security\hello-basta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180" y="214290"/>
            <a:ext cx="7356282" cy="50006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0" y="85723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1969, defections from CPI(M) and the release of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leader </a:t>
            </a:r>
            <a:r>
              <a:rPr lang="en-GB" sz="2300" b="1" dirty="0" err="1" smtClean="0"/>
              <a:t>Kanu</a:t>
            </a:r>
            <a:r>
              <a:rPr lang="en-GB" sz="2300" b="1" dirty="0" smtClean="0"/>
              <a:t> </a:t>
            </a:r>
            <a:r>
              <a:rPr lang="en-GB" sz="2300" b="1" dirty="0" err="1" smtClean="0"/>
              <a:t>Sayal</a:t>
            </a:r>
            <a:r>
              <a:rPr lang="en-GB" sz="2300" b="1" dirty="0" smtClean="0"/>
              <a:t> </a:t>
            </a:r>
            <a:r>
              <a:rPr lang="en-GB" sz="2300" dirty="0" smtClean="0"/>
              <a:t>lead to the formation of a new party aimed to become a true revolutionary party: </a:t>
            </a:r>
            <a:r>
              <a:rPr lang="en-GB" sz="2300" b="1" dirty="0" smtClean="0"/>
              <a:t>The Communist Party of India (Marxist- Leninist)</a:t>
            </a:r>
            <a:endParaRPr lang="en-GB" sz="23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3929066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Naxalites</a:t>
            </a:r>
            <a:r>
              <a:rPr lang="en-GB" sz="2300" dirty="0" smtClean="0"/>
              <a:t> spreading their ideology in universities radicalised some students and mid-year, a group of students stormed the state's Legislative Assembly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0" y="5214950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Naxalites</a:t>
            </a:r>
            <a:r>
              <a:rPr lang="en-GB" sz="2300" dirty="0" smtClean="0"/>
              <a:t> had launched violent campaigns in rural areas and the state was rife with peasant unrest, inter-party violence as well as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violence</a:t>
            </a:r>
            <a:endParaRPr lang="en-GB" sz="2300" dirty="0"/>
          </a:p>
        </p:txBody>
      </p:sp>
      <p:sp>
        <p:nvSpPr>
          <p:cNvPr id="24" name="Rectangle 23"/>
          <p:cNvSpPr/>
          <p:nvPr/>
        </p:nvSpPr>
        <p:spPr>
          <a:xfrm>
            <a:off x="0" y="2285992"/>
            <a:ext cx="89297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Kanhai</a:t>
            </a:r>
            <a:r>
              <a:rPr lang="en-GB" sz="2300" dirty="0" smtClean="0"/>
              <a:t> </a:t>
            </a:r>
            <a:r>
              <a:rPr lang="en-GB" sz="2300" dirty="0" err="1" smtClean="0"/>
              <a:t>Chatterjee</a:t>
            </a:r>
            <a:r>
              <a:rPr lang="en-GB" sz="2300" dirty="0" smtClean="0"/>
              <a:t> who believed that “</a:t>
            </a:r>
            <a:r>
              <a:rPr lang="en-GB" sz="2300" i="1" dirty="0" smtClean="0"/>
              <a:t>annihilation of the class enemy should only be undertaken after building up a mass agitation” would form the </a:t>
            </a:r>
            <a:r>
              <a:rPr lang="en-GB" sz="2300" b="1" i="1" dirty="0" smtClean="0"/>
              <a:t>Maoist Communist Centre(MCC) </a:t>
            </a:r>
            <a:endParaRPr lang="en-GB" sz="2300" b="1" dirty="0"/>
          </a:p>
        </p:txBody>
      </p:sp>
      <p:pic>
        <p:nvPicPr>
          <p:cNvPr id="4098" name="Picture 2" descr="D:\UPSC\Teaching\Internal Security\kanu-sanyal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8" y="3000372"/>
            <a:ext cx="3214710" cy="2880000"/>
          </a:xfrm>
          <a:prstGeom prst="rect">
            <a:avLst/>
          </a:prstGeom>
          <a:noFill/>
        </p:spPr>
      </p:pic>
      <p:pic>
        <p:nvPicPr>
          <p:cNvPr id="4099" name="Picture 3" descr="D:\UPSC\Teaching\Internal Security\CPI(M-L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3500438"/>
            <a:ext cx="2667000" cy="1778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  <p:bldP spid="14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2428868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Congress party began organising hoodlums to fight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, forming resistance groups with significant numbers</a:t>
            </a:r>
            <a:endParaRPr lang="en-GB" sz="2300" dirty="0"/>
          </a:p>
        </p:txBody>
      </p:sp>
      <p:sp>
        <p:nvSpPr>
          <p:cNvPr id="15" name="Rectangle 14"/>
          <p:cNvSpPr/>
          <p:nvPr/>
        </p:nvSpPr>
        <p:spPr>
          <a:xfrm>
            <a:off x="0" y="357187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err="1" smtClean="0"/>
              <a:t>Naxalites</a:t>
            </a:r>
            <a:r>
              <a:rPr lang="en-GB" sz="2300" b="1" dirty="0" smtClean="0"/>
              <a:t> were soon subdued</a:t>
            </a:r>
            <a:r>
              <a:rPr lang="en-GB" sz="2300" dirty="0" smtClean="0"/>
              <a:t>, and </a:t>
            </a:r>
            <a:r>
              <a:rPr lang="en-GB" sz="2300" dirty="0" err="1" smtClean="0"/>
              <a:t>Charu</a:t>
            </a:r>
            <a:r>
              <a:rPr lang="en-GB" sz="2300" dirty="0" smtClean="0"/>
              <a:t> </a:t>
            </a:r>
            <a:r>
              <a:rPr lang="en-GB" sz="2300" dirty="0" err="1" smtClean="0"/>
              <a:t>Mazumdar</a:t>
            </a:r>
            <a:r>
              <a:rPr lang="en-GB" sz="2300" dirty="0" smtClean="0"/>
              <a:t> was arrested in 1972, later died in police custody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0" y="4643446"/>
            <a:ext cx="928690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Movement in West Bengal was not the only centre of militant left-wing activism, it </a:t>
            </a:r>
            <a:r>
              <a:rPr lang="en-GB" sz="2300" b="1" dirty="0" smtClean="0"/>
              <a:t>inspired communist groups </a:t>
            </a:r>
            <a:r>
              <a:rPr lang="en-GB" sz="2300" dirty="0" smtClean="0"/>
              <a:t>in the southern state of Kerala and </a:t>
            </a:r>
            <a:r>
              <a:rPr lang="en-GB" sz="2300" dirty="0" err="1" smtClean="0"/>
              <a:t>Srikakulam</a:t>
            </a:r>
            <a:r>
              <a:rPr lang="en-GB" sz="2300" dirty="0" smtClean="0"/>
              <a:t>, </a:t>
            </a:r>
            <a:r>
              <a:rPr lang="en-GB" sz="2300" dirty="0" err="1" smtClean="0"/>
              <a:t>Andra</a:t>
            </a:r>
            <a:r>
              <a:rPr lang="en-GB" sz="2300" dirty="0" smtClean="0"/>
              <a:t> Pradesh, to ally themselves with the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cause and</a:t>
            </a:r>
            <a:r>
              <a:rPr lang="en-GB" sz="2300" b="1" dirty="0" smtClean="0"/>
              <a:t> even call themselves </a:t>
            </a:r>
            <a:r>
              <a:rPr lang="en-GB" sz="2300" b="1" dirty="0" err="1" smtClean="0"/>
              <a:t>Naxalites</a:t>
            </a:r>
            <a:endParaRPr lang="en-GB" sz="23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42918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February 1970, main ideologue, </a:t>
            </a:r>
            <a:r>
              <a:rPr lang="en-GB" sz="2300" b="1" dirty="0" err="1" smtClean="0"/>
              <a:t>Charu</a:t>
            </a:r>
            <a:r>
              <a:rPr lang="en-GB" sz="2300" b="1" dirty="0" smtClean="0"/>
              <a:t> </a:t>
            </a:r>
            <a:r>
              <a:rPr lang="en-GB" sz="2300" b="1" dirty="0" err="1" smtClean="0"/>
              <a:t>Mazumdar</a:t>
            </a:r>
            <a:r>
              <a:rPr lang="en-GB" sz="2300" b="1" dirty="0" smtClean="0"/>
              <a:t> </a:t>
            </a:r>
            <a:r>
              <a:rPr lang="en-GB" sz="2300" dirty="0" smtClean="0"/>
              <a:t>detailed his plans-later titled as “murder manual”, essentially directions for how the movement could spread hatred of class enemies (mainly landlords) among the peasantry</a:t>
            </a:r>
            <a:endParaRPr lang="en-GB" sz="2300" dirty="0"/>
          </a:p>
        </p:txBody>
      </p:sp>
      <p:pic>
        <p:nvPicPr>
          <p:cNvPr id="10" name="Picture 2" descr="D:\UPSC\Teaching\Internal Security\Charu_majumda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0826" y="2357430"/>
            <a:ext cx="2428892" cy="35004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0" y="1846210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General consensus is that the movement had ceased most activities by the time prime minister </a:t>
            </a:r>
            <a:r>
              <a:rPr lang="en-GB" sz="2300" dirty="0" err="1" smtClean="0"/>
              <a:t>Indira</a:t>
            </a:r>
            <a:r>
              <a:rPr lang="en-GB" sz="2300" dirty="0" smtClean="0"/>
              <a:t> Gandhi imposed a state of Emergency on the whole nation in 1975</a:t>
            </a:r>
            <a:endParaRPr lang="en-GB" sz="2300" dirty="0"/>
          </a:p>
        </p:txBody>
      </p:sp>
      <p:sp>
        <p:nvSpPr>
          <p:cNvPr id="20" name="Rectangle 19"/>
          <p:cNvSpPr/>
          <p:nvPr/>
        </p:nvSpPr>
        <p:spPr>
          <a:xfrm>
            <a:off x="0" y="631764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Charu</a:t>
            </a:r>
            <a:r>
              <a:rPr lang="en-GB" sz="2300" dirty="0" smtClean="0"/>
              <a:t> </a:t>
            </a:r>
            <a:r>
              <a:rPr lang="en-GB" sz="2300" dirty="0" err="1" smtClean="0"/>
              <a:t>Majumdar’s</a:t>
            </a:r>
            <a:r>
              <a:rPr lang="en-GB" sz="2300" dirty="0" smtClean="0"/>
              <a:t> death, the CPI (M-L) was deprived of any credible central leadership and the party withered away to be finally reborn </a:t>
            </a:r>
            <a:r>
              <a:rPr lang="en-GB" sz="2300" b="1" u="sng" dirty="0" smtClean="0"/>
              <a:t>as CPI (M-L) Liberation </a:t>
            </a:r>
            <a:r>
              <a:rPr lang="en-GB" sz="2300" dirty="0" smtClean="0"/>
              <a:t>in 1974 </a:t>
            </a:r>
            <a:endParaRPr lang="en-GB" sz="2300" dirty="0"/>
          </a:p>
        </p:txBody>
      </p:sp>
      <p:sp>
        <p:nvSpPr>
          <p:cNvPr id="10" name="Rectangle 9"/>
          <p:cNvSpPr/>
          <p:nvPr/>
        </p:nvSpPr>
        <p:spPr>
          <a:xfrm>
            <a:off x="0" y="2992465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 1977. There was subsequently a </a:t>
            </a:r>
            <a:r>
              <a:rPr lang="en-GB" sz="2300" b="1" dirty="0" smtClean="0"/>
              <a:t>split in radical left-wing thinking in India </a:t>
            </a:r>
            <a:r>
              <a:rPr lang="en-GB" sz="2300" dirty="0" smtClean="0"/>
              <a:t>– movement began favouring participation in elections and trade unions, while others still saw armed struggle as the way to move forward</a:t>
            </a:r>
            <a:endParaRPr lang="en-GB" sz="2300" dirty="0"/>
          </a:p>
        </p:txBody>
      </p:sp>
      <p:sp>
        <p:nvSpPr>
          <p:cNvPr id="12" name="Rectangle 11"/>
          <p:cNvSpPr/>
          <p:nvPr/>
        </p:nvSpPr>
        <p:spPr>
          <a:xfrm>
            <a:off x="0" y="428625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Post emergency Communist movement splitting yet again to give birth to the </a:t>
            </a:r>
            <a:r>
              <a:rPr lang="en-GB" sz="2300" b="1" dirty="0" smtClean="0"/>
              <a:t>CPI (ML) (People’s War Group-PWG) </a:t>
            </a:r>
            <a:endParaRPr lang="en-GB" sz="23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5214950"/>
            <a:ext cx="89297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1982, formation of the </a:t>
            </a:r>
            <a:r>
              <a:rPr lang="en-GB" sz="2300" b="1" dirty="0" smtClean="0"/>
              <a:t>Indian People’s Front (IPF)</a:t>
            </a:r>
            <a:r>
              <a:rPr lang="en-GB" sz="2300" dirty="0" smtClean="0"/>
              <a:t>, which would later become the political front of the </a:t>
            </a:r>
            <a:r>
              <a:rPr lang="en-GB" sz="2300" b="1" dirty="0" smtClean="0"/>
              <a:t>CPI (ML) Liberation </a:t>
            </a:r>
            <a:endParaRPr lang="en-GB" sz="2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Original </a:t>
            </a:r>
            <a:r>
              <a:rPr lang="en-GB" sz="2300" b="1" dirty="0" smtClean="0"/>
              <a:t>CPI (ML) was committed to an “armed struggle” </a:t>
            </a:r>
            <a:r>
              <a:rPr lang="en-GB" sz="2300" dirty="0" smtClean="0"/>
              <a:t>against the Indian State, the </a:t>
            </a:r>
            <a:r>
              <a:rPr lang="en-GB" sz="2300" b="1" dirty="0" smtClean="0"/>
              <a:t>CPI (ML) Liberation </a:t>
            </a:r>
            <a:r>
              <a:rPr lang="en-GB" sz="2300" dirty="0" smtClean="0"/>
              <a:t>adopted a more centrist line advocating participation in the larger </a:t>
            </a:r>
            <a:r>
              <a:rPr lang="en-GB" sz="2300" b="1" dirty="0" smtClean="0"/>
              <a:t>parliamentary democratic process </a:t>
            </a:r>
            <a:endParaRPr lang="en-GB" sz="23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2495646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Under the banner of the IPF, its political front, when it emerged victorious in the </a:t>
            </a:r>
            <a:r>
              <a:rPr lang="en-GB" sz="2300" dirty="0" err="1" smtClean="0"/>
              <a:t>Ara</a:t>
            </a:r>
            <a:r>
              <a:rPr lang="en-GB" sz="2300" dirty="0" smtClean="0"/>
              <a:t> </a:t>
            </a:r>
            <a:r>
              <a:rPr lang="en-GB" sz="2300" dirty="0" err="1" smtClean="0"/>
              <a:t>Lok</a:t>
            </a:r>
            <a:r>
              <a:rPr lang="en-GB" sz="2300" dirty="0" smtClean="0"/>
              <a:t> </a:t>
            </a:r>
            <a:r>
              <a:rPr lang="en-GB" sz="2300" dirty="0" err="1" smtClean="0"/>
              <a:t>Sabha</a:t>
            </a:r>
            <a:r>
              <a:rPr lang="en-GB" sz="2300" dirty="0" smtClean="0"/>
              <a:t> Constituency (in Bihar) in the 1989 elections. This was a feat of sorts as Bihar sent the first ever “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” to the </a:t>
            </a:r>
            <a:r>
              <a:rPr lang="en-GB" sz="2300" dirty="0" err="1" smtClean="0"/>
              <a:t>Lok</a:t>
            </a:r>
            <a:r>
              <a:rPr lang="en-GB" sz="2300" dirty="0" smtClean="0"/>
              <a:t> </a:t>
            </a:r>
            <a:r>
              <a:rPr lang="en-GB" sz="2300" dirty="0" err="1" smtClean="0"/>
              <a:t>Sabha</a:t>
            </a:r>
            <a:r>
              <a:rPr lang="en-GB" sz="2300" dirty="0" smtClean="0"/>
              <a:t> in history of India’s Parliamentary democracy </a:t>
            </a:r>
            <a:endParaRPr lang="en-GB" sz="2300" dirty="0"/>
          </a:p>
        </p:txBody>
      </p:sp>
      <p:sp>
        <p:nvSpPr>
          <p:cNvPr id="13" name="Rectangle 12"/>
          <p:cNvSpPr/>
          <p:nvPr/>
        </p:nvSpPr>
        <p:spPr>
          <a:xfrm>
            <a:off x="0" y="4357694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1994, the Indian People’s Front (IPF) was disbanded and the Election Commission recognized </a:t>
            </a:r>
            <a:r>
              <a:rPr lang="en-GB" sz="2300" b="1" dirty="0" smtClean="0"/>
              <a:t>the CPI (ML) as a political outfit </a:t>
            </a:r>
            <a:endParaRPr lang="en-GB" sz="23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5271987"/>
            <a:ext cx="93583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CPI (ML) Liberation adopting a </a:t>
            </a:r>
            <a:r>
              <a:rPr lang="en-GB" sz="2300" b="1" dirty="0" smtClean="0"/>
              <a:t>more moderate stance </a:t>
            </a:r>
            <a:r>
              <a:rPr lang="en-GB" sz="2300" dirty="0" smtClean="0"/>
              <a:t>and participating in the parliamentary process </a:t>
            </a:r>
            <a:endParaRPr lang="en-GB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Similarities between the </a:t>
            </a:r>
            <a:r>
              <a:rPr lang="en-GB" sz="2300" b="1" dirty="0" smtClean="0"/>
              <a:t>PWG</a:t>
            </a:r>
            <a:r>
              <a:rPr lang="en-GB" sz="2300" dirty="0" smtClean="0"/>
              <a:t> line of thought and that of the </a:t>
            </a:r>
            <a:r>
              <a:rPr lang="en-GB" sz="2300" dirty="0" err="1" smtClean="0"/>
              <a:t>Kanhai</a:t>
            </a:r>
            <a:r>
              <a:rPr lang="en-GB" sz="2300" dirty="0" smtClean="0"/>
              <a:t> </a:t>
            </a:r>
            <a:r>
              <a:rPr lang="en-GB" sz="2300" dirty="0" err="1" smtClean="0"/>
              <a:t>Chatterjee</a:t>
            </a:r>
            <a:r>
              <a:rPr lang="en-GB" sz="2300" dirty="0" smtClean="0"/>
              <a:t> faction of the </a:t>
            </a:r>
            <a:r>
              <a:rPr lang="en-GB" sz="2300" b="1" dirty="0" smtClean="0"/>
              <a:t>AICCCR </a:t>
            </a:r>
            <a:r>
              <a:rPr lang="en-GB" sz="2300" dirty="0" smtClean="0"/>
              <a:t>which formed the Maoist Communist Centre (MCC) which advocated creating of mass organisations to sustain the “</a:t>
            </a:r>
            <a:r>
              <a:rPr lang="en-GB" sz="2300" b="1" dirty="0" smtClean="0"/>
              <a:t>armed struggle</a:t>
            </a:r>
            <a:r>
              <a:rPr lang="en-GB" sz="2300" dirty="0" smtClean="0"/>
              <a:t>” is hard to miss. It is this convergence of thought that would later lead to a merger of the two outfits </a:t>
            </a:r>
            <a:endParaRPr lang="en-GB" sz="2300" dirty="0"/>
          </a:p>
        </p:txBody>
      </p:sp>
      <p:sp>
        <p:nvSpPr>
          <p:cNvPr id="10" name="Rectangle 9"/>
          <p:cNvSpPr/>
          <p:nvPr/>
        </p:nvSpPr>
        <p:spPr>
          <a:xfrm>
            <a:off x="0" y="3132094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End of the 80's and throughout the 90's, the groups seeking armed struggle had established militant peasant bases in Bihar, Madhya Pradesh, </a:t>
            </a:r>
            <a:r>
              <a:rPr lang="en-GB" sz="2300" dirty="0" err="1" smtClean="0"/>
              <a:t>Maharastha</a:t>
            </a:r>
            <a:r>
              <a:rPr lang="en-GB" sz="2300" dirty="0" smtClean="0"/>
              <a:t> and Orissa</a:t>
            </a:r>
            <a:endParaRPr lang="en-GB" sz="2300" dirty="0"/>
          </a:p>
        </p:txBody>
      </p:sp>
      <p:sp>
        <p:nvSpPr>
          <p:cNvPr id="12" name="Rectangle 11"/>
          <p:cNvSpPr/>
          <p:nvPr/>
        </p:nvSpPr>
        <p:spPr>
          <a:xfrm>
            <a:off x="0" y="4714884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Activities took place in what would eventually be titled “</a:t>
            </a:r>
            <a:r>
              <a:rPr lang="en-GB" sz="2300" b="1" dirty="0" smtClean="0"/>
              <a:t>the red corridor”</a:t>
            </a:r>
            <a:r>
              <a:rPr lang="en-GB" sz="2300" dirty="0" smtClean="0"/>
              <a:t>, an area stretching from the </a:t>
            </a:r>
            <a:r>
              <a:rPr lang="en-GB" sz="2300" b="1" dirty="0" smtClean="0"/>
              <a:t>north-east (Bihar), across the subcontinent to the south-west (</a:t>
            </a:r>
            <a:r>
              <a:rPr lang="en-GB" sz="2300" b="1" dirty="0" err="1" smtClean="0"/>
              <a:t>Maharasthra</a:t>
            </a:r>
            <a:r>
              <a:rPr lang="en-GB" sz="2300" b="1" dirty="0" smtClean="0"/>
              <a:t>)</a:t>
            </a:r>
            <a:endParaRPr lang="en-GB" sz="2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5794"/>
            <a:ext cx="72152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Q. Present day Communist party of India (Maoist)</a:t>
            </a:r>
            <a:endParaRPr lang="en-GB" sz="230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1428736"/>
            <a:ext cx="89297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Communist Party of India (Maoist) came into existence in September 2004 following the </a:t>
            </a:r>
            <a:r>
              <a:rPr lang="en-GB" sz="2300" b="1" dirty="0" smtClean="0"/>
              <a:t>merger</a:t>
            </a:r>
            <a:r>
              <a:rPr lang="en-GB" sz="2300" dirty="0" smtClean="0"/>
              <a:t> of the Maoist Communist Centre </a:t>
            </a:r>
            <a:r>
              <a:rPr lang="en-GB" sz="2300" b="1" dirty="0" smtClean="0"/>
              <a:t>(MCC) </a:t>
            </a:r>
            <a:r>
              <a:rPr lang="en-GB" sz="2300" dirty="0" smtClean="0"/>
              <a:t>and the People’s War Group </a:t>
            </a:r>
            <a:r>
              <a:rPr lang="en-GB" sz="2300" b="1" dirty="0" smtClean="0"/>
              <a:t>(PWG)</a:t>
            </a:r>
            <a:r>
              <a:rPr lang="en-GB" sz="2300" dirty="0" smtClean="0"/>
              <a:t>. </a:t>
            </a:r>
            <a:endParaRPr lang="en-GB" sz="2300" dirty="0"/>
          </a:p>
        </p:txBody>
      </p:sp>
      <p:sp>
        <p:nvSpPr>
          <p:cNvPr id="17" name="Rectangle 16"/>
          <p:cNvSpPr/>
          <p:nvPr/>
        </p:nvSpPr>
        <p:spPr>
          <a:xfrm>
            <a:off x="0" y="3143248"/>
            <a:ext cx="935834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Merger was officially recognized in November 2004 at a press conference in Hyderabad on the eve of the peace-talks between the PWG and the Andhra Pradesh Government </a:t>
            </a:r>
            <a:endParaRPr lang="en-GB" sz="2300" dirty="0"/>
          </a:p>
        </p:txBody>
      </p:sp>
      <p:pic>
        <p:nvPicPr>
          <p:cNvPr id="2050" name="Picture 2" descr="D:\UPSC\Teaching\Internal Security\cpi maois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1802" y="2500306"/>
            <a:ext cx="5947775" cy="350043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4786322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Meger</a:t>
            </a:r>
            <a:r>
              <a:rPr lang="en-GB" sz="2300" dirty="0" smtClean="0"/>
              <a:t> </a:t>
            </a:r>
            <a:r>
              <a:rPr lang="en-GB" sz="2300" b="1" dirty="0" smtClean="0"/>
              <a:t>re-energised</a:t>
            </a:r>
            <a:r>
              <a:rPr lang="en-GB" sz="2300" dirty="0" smtClean="0"/>
              <a:t> the movement, though their goals remain the same – agrarian revolution through people's war for seizure of power from the state</a:t>
            </a:r>
            <a:endParaRPr lang="en-GB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2428868"/>
            <a:ext cx="935834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People’s War Group (PWG) </a:t>
            </a:r>
            <a:r>
              <a:rPr lang="en-GB" sz="2300" u="sng" dirty="0" smtClean="0"/>
              <a:t>line of thought</a:t>
            </a:r>
            <a:r>
              <a:rPr lang="en-GB" sz="2300" dirty="0" smtClean="0"/>
              <a:t> completely </a:t>
            </a:r>
            <a:r>
              <a:rPr lang="en-GB" sz="2300" b="1" dirty="0" smtClean="0"/>
              <a:t>rejected the idea of parliamentary democracy </a:t>
            </a:r>
            <a:r>
              <a:rPr lang="en-GB" sz="2300" dirty="0" smtClean="0"/>
              <a:t>- most important of all the splinter groups as the prevalent </a:t>
            </a:r>
            <a:r>
              <a:rPr lang="en-GB" sz="2300" dirty="0" err="1" smtClean="0"/>
              <a:t>Naxal</a:t>
            </a:r>
            <a:r>
              <a:rPr lang="en-GB" sz="2300" dirty="0" smtClean="0"/>
              <a:t> ideology and policies of today arise primarily from the principles espoused by the PWG </a:t>
            </a:r>
            <a:endParaRPr lang="en-GB" sz="2300" dirty="0"/>
          </a:p>
        </p:txBody>
      </p:sp>
      <p:sp>
        <p:nvSpPr>
          <p:cNvPr id="8" name="Rectangle 7"/>
          <p:cNvSpPr/>
          <p:nvPr/>
        </p:nvSpPr>
        <p:spPr>
          <a:xfrm>
            <a:off x="0" y="1000108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Coming together of PWG and the MCC wasn’t a smooth ride and was fraught with hurdles along the way. Clashes between the MCC and the PWG would occur on regular basis 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0" y="4214818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Creation of the State of Jharkhand in the year 2000 and the security offensive mounted by the Administration </a:t>
            </a:r>
            <a:r>
              <a:rPr lang="en-GB" sz="2300" b="1" dirty="0" smtClean="0"/>
              <a:t>acted as a ballast </a:t>
            </a:r>
            <a:r>
              <a:rPr lang="en-GB" sz="2300" dirty="0" smtClean="0"/>
              <a:t>for closer cooperation between the PWG and the MCC which resulted in their coming together under one umbrella which later came to be known as the CPI (Maoist) in 2004 </a:t>
            </a:r>
            <a:endParaRPr lang="en-GB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285776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</a:t>
            </a:r>
            <a:r>
              <a:rPr lang="en-GB" dirty="0" smtClean="0"/>
              <a:t> Timeline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57158" y="785794"/>
            <a:ext cx="698808" cy="998297"/>
            <a:chOff x="1" y="3161"/>
            <a:chExt cx="698808" cy="998297"/>
          </a:xfrm>
          <a:solidFill>
            <a:schemeClr val="tx1">
              <a:lumMod val="75000"/>
            </a:schemeClr>
          </a:solidFill>
        </p:grpSpPr>
        <p:sp>
          <p:nvSpPr>
            <p:cNvPr id="5" name="Chevron 4"/>
            <p:cNvSpPr/>
            <p:nvPr/>
          </p:nvSpPr>
          <p:spPr>
            <a:xfrm rot="5400000">
              <a:off x="-149744" y="152906"/>
              <a:ext cx="998297" cy="698807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2" y="352565"/>
              <a:ext cx="698807" cy="2994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1964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5965" y="785795"/>
            <a:ext cx="7588000" cy="648893"/>
            <a:chOff x="698808" y="3162"/>
            <a:chExt cx="7588000" cy="648893"/>
          </a:xfrm>
          <a:solidFill>
            <a:schemeClr val="tx1">
              <a:lumMod val="75000"/>
            </a:schemeClr>
          </a:solidFill>
        </p:grpSpPr>
        <p:sp>
          <p:nvSpPr>
            <p:cNvPr id="8" name="Round Same Side Corner Rectangle 7"/>
            <p:cNvSpPr/>
            <p:nvPr/>
          </p:nvSpPr>
          <p:spPr>
            <a:xfrm rot="5400000">
              <a:off x="4168361" y="-3466391"/>
              <a:ext cx="648893" cy="75880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6"/>
            <p:cNvSpPr/>
            <p:nvPr/>
          </p:nvSpPr>
          <p:spPr>
            <a:xfrm>
              <a:off x="698808" y="34838"/>
              <a:ext cx="7556324" cy="5855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CPI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CPI (Marxist)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7158" y="1573447"/>
            <a:ext cx="698808" cy="998297"/>
            <a:chOff x="1" y="919196"/>
            <a:chExt cx="698808" cy="998297"/>
          </a:xfrm>
          <a:solidFill>
            <a:schemeClr val="tx1">
              <a:lumMod val="75000"/>
            </a:schemeClr>
          </a:solidFill>
        </p:grpSpPr>
        <p:sp>
          <p:nvSpPr>
            <p:cNvPr id="11" name="Chevron 10"/>
            <p:cNvSpPr/>
            <p:nvPr/>
          </p:nvSpPr>
          <p:spPr>
            <a:xfrm rot="5400000">
              <a:off x="-149744" y="1068941"/>
              <a:ext cx="998297" cy="698807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2" y="1268600"/>
              <a:ext cx="698807" cy="2994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1968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5965" y="1573448"/>
            <a:ext cx="7588000" cy="648893"/>
            <a:chOff x="698808" y="919197"/>
            <a:chExt cx="7588000" cy="648893"/>
          </a:xfrm>
          <a:solidFill>
            <a:schemeClr val="tx1">
              <a:lumMod val="75000"/>
            </a:schemeClr>
          </a:solidFill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168361" y="-2550356"/>
              <a:ext cx="648893" cy="75880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6"/>
            <p:cNvSpPr/>
            <p:nvPr/>
          </p:nvSpPr>
          <p:spPr>
            <a:xfrm>
              <a:off x="698808" y="950873"/>
              <a:ext cx="7556324" cy="5855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AICCCR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7158" y="2359265"/>
            <a:ext cx="698808" cy="998297"/>
            <a:chOff x="1" y="1835232"/>
            <a:chExt cx="698808" cy="998297"/>
          </a:xfrm>
          <a:solidFill>
            <a:schemeClr val="tx1">
              <a:lumMod val="75000"/>
            </a:schemeClr>
          </a:solidFill>
        </p:grpSpPr>
        <p:sp>
          <p:nvSpPr>
            <p:cNvPr id="17" name="Chevron 16"/>
            <p:cNvSpPr/>
            <p:nvPr/>
          </p:nvSpPr>
          <p:spPr>
            <a:xfrm rot="5400000">
              <a:off x="-149744" y="1984977"/>
              <a:ext cx="998297" cy="698807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2" y="2184636"/>
              <a:ext cx="698807" cy="2994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1969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5965" y="2359266"/>
            <a:ext cx="7588000" cy="648893"/>
            <a:chOff x="698808" y="1835233"/>
            <a:chExt cx="7588000" cy="648893"/>
          </a:xfrm>
          <a:solidFill>
            <a:schemeClr val="tx1">
              <a:lumMod val="75000"/>
            </a:schemeClr>
          </a:solidFill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4168361" y="-1634320"/>
              <a:ext cx="648893" cy="75880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6"/>
            <p:cNvSpPr/>
            <p:nvPr/>
          </p:nvSpPr>
          <p:spPr>
            <a:xfrm>
              <a:off x="698808" y="1866909"/>
              <a:ext cx="7556324" cy="5855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CPI(Marxist-</a:t>
              </a:r>
              <a:r>
                <a:rPr lang="en-GB" sz="2400" kern="1200" dirty="0" err="1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leninist</a:t>
              </a: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)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7159" y="3143248"/>
            <a:ext cx="698808" cy="998297"/>
            <a:chOff x="1" y="2751268"/>
            <a:chExt cx="698808" cy="998297"/>
          </a:xfrm>
          <a:solidFill>
            <a:schemeClr val="tx1">
              <a:lumMod val="75000"/>
            </a:schemeClr>
          </a:solidFill>
        </p:grpSpPr>
        <p:sp>
          <p:nvSpPr>
            <p:cNvPr id="23" name="Chevron 22"/>
            <p:cNvSpPr/>
            <p:nvPr/>
          </p:nvSpPr>
          <p:spPr>
            <a:xfrm rot="5400000">
              <a:off x="-149744" y="2901013"/>
              <a:ext cx="998297" cy="698807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2" y="3100672"/>
              <a:ext cx="698807" cy="2994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1974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55966" y="3143248"/>
            <a:ext cx="7588000" cy="648893"/>
            <a:chOff x="698808" y="2751268"/>
            <a:chExt cx="7588000" cy="648893"/>
          </a:xfrm>
          <a:solidFill>
            <a:schemeClr val="tx1">
              <a:lumMod val="75000"/>
            </a:schemeClr>
          </a:solidFill>
        </p:grpSpPr>
        <p:sp>
          <p:nvSpPr>
            <p:cNvPr id="26" name="Round Same Side Corner Rectangle 25"/>
            <p:cNvSpPr/>
            <p:nvPr/>
          </p:nvSpPr>
          <p:spPr>
            <a:xfrm rot="5400000">
              <a:off x="4168361" y="-718285"/>
              <a:ext cx="648893" cy="75880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 Same Side Corner Rectangle 6"/>
            <p:cNvSpPr/>
            <p:nvPr/>
          </p:nvSpPr>
          <p:spPr>
            <a:xfrm>
              <a:off x="698808" y="2782944"/>
              <a:ext cx="7556324" cy="5855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CPI(M-L) Liberation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7159" y="3929066"/>
            <a:ext cx="698808" cy="998297"/>
            <a:chOff x="1" y="3667303"/>
            <a:chExt cx="698808" cy="998297"/>
          </a:xfrm>
          <a:solidFill>
            <a:schemeClr val="tx1">
              <a:lumMod val="75000"/>
            </a:schemeClr>
          </a:solidFill>
        </p:grpSpPr>
        <p:sp>
          <p:nvSpPr>
            <p:cNvPr id="29" name="Chevron 28"/>
            <p:cNvSpPr/>
            <p:nvPr/>
          </p:nvSpPr>
          <p:spPr>
            <a:xfrm rot="5400000">
              <a:off x="-149744" y="3817048"/>
              <a:ext cx="998297" cy="698807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hevron 4"/>
            <p:cNvSpPr/>
            <p:nvPr/>
          </p:nvSpPr>
          <p:spPr>
            <a:xfrm>
              <a:off x="2" y="4016707"/>
              <a:ext cx="698807" cy="2994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1975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55966" y="3929066"/>
            <a:ext cx="7588000" cy="648893"/>
            <a:chOff x="698808" y="3667303"/>
            <a:chExt cx="7588000" cy="648893"/>
          </a:xfrm>
          <a:solidFill>
            <a:schemeClr val="tx1">
              <a:lumMod val="75000"/>
            </a:schemeClr>
          </a:solidFill>
        </p:grpSpPr>
        <p:sp>
          <p:nvSpPr>
            <p:cNvPr id="32" name="Round Same Side Corner Rectangle 31"/>
            <p:cNvSpPr/>
            <p:nvPr/>
          </p:nvSpPr>
          <p:spPr>
            <a:xfrm rot="5400000">
              <a:off x="4168361" y="197750"/>
              <a:ext cx="648893" cy="75880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 Same Side Corner Rectangle 6"/>
            <p:cNvSpPr/>
            <p:nvPr/>
          </p:nvSpPr>
          <p:spPr>
            <a:xfrm>
              <a:off x="698808" y="3698979"/>
              <a:ext cx="7556324" cy="5855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Maoist Communist Centre -MCC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7159" y="4714884"/>
            <a:ext cx="698808" cy="998297"/>
            <a:chOff x="1" y="4583339"/>
            <a:chExt cx="698808" cy="998297"/>
          </a:xfrm>
          <a:solidFill>
            <a:schemeClr val="tx1">
              <a:lumMod val="75000"/>
            </a:schemeClr>
          </a:solidFill>
        </p:grpSpPr>
        <p:sp>
          <p:nvSpPr>
            <p:cNvPr id="35" name="Chevron 34"/>
            <p:cNvSpPr/>
            <p:nvPr/>
          </p:nvSpPr>
          <p:spPr>
            <a:xfrm rot="5400000">
              <a:off x="-149744" y="4733084"/>
              <a:ext cx="998297" cy="698807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Chevron 4"/>
            <p:cNvSpPr/>
            <p:nvPr/>
          </p:nvSpPr>
          <p:spPr>
            <a:xfrm>
              <a:off x="2" y="4932743"/>
              <a:ext cx="698807" cy="2994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1977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55966" y="4714884"/>
            <a:ext cx="7588000" cy="648893"/>
            <a:chOff x="698808" y="4583339"/>
            <a:chExt cx="7588000" cy="648893"/>
          </a:xfrm>
          <a:solidFill>
            <a:schemeClr val="tx1">
              <a:lumMod val="75000"/>
            </a:schemeClr>
          </a:solidFill>
        </p:grpSpPr>
        <p:sp>
          <p:nvSpPr>
            <p:cNvPr id="38" name="Round Same Side Corner Rectangle 37"/>
            <p:cNvSpPr/>
            <p:nvPr/>
          </p:nvSpPr>
          <p:spPr>
            <a:xfrm rot="5400000">
              <a:off x="4168361" y="1113786"/>
              <a:ext cx="648893" cy="75880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 Same Side Corner Rectangle 6"/>
            <p:cNvSpPr/>
            <p:nvPr/>
          </p:nvSpPr>
          <p:spPr>
            <a:xfrm>
              <a:off x="698808" y="4615015"/>
              <a:ext cx="7556324" cy="5855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CPI (M-L) Peoples War Group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7158" y="5502537"/>
            <a:ext cx="698808" cy="998297"/>
            <a:chOff x="1" y="5499374"/>
            <a:chExt cx="698808" cy="998297"/>
          </a:xfrm>
          <a:solidFill>
            <a:schemeClr val="tx1">
              <a:lumMod val="75000"/>
            </a:schemeClr>
          </a:solidFill>
        </p:grpSpPr>
        <p:sp>
          <p:nvSpPr>
            <p:cNvPr id="41" name="Chevron 40"/>
            <p:cNvSpPr/>
            <p:nvPr/>
          </p:nvSpPr>
          <p:spPr>
            <a:xfrm rot="5400000">
              <a:off x="-149744" y="5649119"/>
              <a:ext cx="998297" cy="698807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4"/>
            <p:cNvSpPr/>
            <p:nvPr/>
          </p:nvSpPr>
          <p:spPr>
            <a:xfrm>
              <a:off x="2" y="5848778"/>
              <a:ext cx="698807" cy="2994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2004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55965" y="5500702"/>
            <a:ext cx="7588000" cy="648893"/>
            <a:chOff x="698808" y="5499374"/>
            <a:chExt cx="7588000" cy="648893"/>
          </a:xfrm>
          <a:solidFill>
            <a:schemeClr val="tx1">
              <a:lumMod val="75000"/>
            </a:schemeClr>
          </a:solidFill>
        </p:grpSpPr>
        <p:sp>
          <p:nvSpPr>
            <p:cNvPr id="44" name="Round Same Side Corner Rectangle 43"/>
            <p:cNvSpPr/>
            <p:nvPr/>
          </p:nvSpPr>
          <p:spPr>
            <a:xfrm rot="5400000">
              <a:off x="4168361" y="2029821"/>
              <a:ext cx="648893" cy="7588000"/>
            </a:xfrm>
            <a:prstGeom prst="round2Same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 Same Side Corner Rectangle 6"/>
            <p:cNvSpPr/>
            <p:nvPr/>
          </p:nvSpPr>
          <p:spPr>
            <a:xfrm>
              <a:off x="698808" y="5531050"/>
              <a:ext cx="7556324" cy="58554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Merger of MCC and PWG</a:t>
              </a:r>
              <a:r>
                <a:rPr lang="en-GB" sz="2400" kern="1200" dirty="0" smtClean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sym typeface="Wingdings" pitchFamily="2" charset="2"/>
                </a:rPr>
                <a:t> CPI (Maoist)</a:t>
              </a:r>
              <a:endParaRPr lang="en-GB" sz="2400" kern="1200" dirty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PSC\Teaching\Internal Security\ganpath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9518" y="80954"/>
            <a:ext cx="1600200" cy="2133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</a:t>
            </a:r>
            <a:r>
              <a:rPr lang="en-GB" dirty="0" smtClean="0"/>
              <a:t>: Ideology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32" y="571480"/>
            <a:ext cx="735811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Began principally on the foundations of an ‘</a:t>
            </a:r>
            <a:r>
              <a:rPr lang="en-GB" sz="2300" u="sng" dirty="0" smtClean="0"/>
              <a:t>agrarian struggle</a:t>
            </a:r>
            <a:r>
              <a:rPr lang="en-GB" sz="2300" dirty="0" smtClean="0"/>
              <a:t>’ as encapsulated by the events at </a:t>
            </a:r>
            <a:r>
              <a:rPr lang="en-GB" sz="2300" dirty="0" err="1" smtClean="0"/>
              <a:t>Naxalbari</a:t>
            </a:r>
            <a:r>
              <a:rPr lang="en-GB" sz="2300" dirty="0" smtClean="0"/>
              <a:t>, West Bengal in 1967 </a:t>
            </a:r>
            <a:endParaRPr lang="en-GB" sz="2300" dirty="0"/>
          </a:p>
        </p:txBody>
      </p:sp>
      <p:sp>
        <p:nvSpPr>
          <p:cNvPr id="5" name="Rectangle 4"/>
          <p:cNvSpPr/>
          <p:nvPr/>
        </p:nvSpPr>
        <p:spPr>
          <a:xfrm>
            <a:off x="4429140" y="1928802"/>
            <a:ext cx="4572016" cy="1508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300" i="1" dirty="0" smtClean="0">
                <a:solidFill>
                  <a:schemeClr val="bg1"/>
                </a:solidFill>
              </a:rPr>
              <a:t>In our agenda for a new democratic revolution, there are two aspects -- the agrarian revolution and fight for nationality</a:t>
            </a:r>
            <a:endParaRPr lang="en-GB" sz="23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14488"/>
            <a:ext cx="435768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Muppalla</a:t>
            </a:r>
            <a:r>
              <a:rPr lang="en-GB" sz="2300" dirty="0" smtClean="0"/>
              <a:t> </a:t>
            </a:r>
            <a:r>
              <a:rPr lang="en-GB" sz="2300" dirty="0" err="1" smtClean="0"/>
              <a:t>Lakshmana</a:t>
            </a:r>
            <a:r>
              <a:rPr lang="en-GB" sz="2300" dirty="0" smtClean="0"/>
              <a:t> </a:t>
            </a:r>
            <a:r>
              <a:rPr lang="en-GB" sz="2300" dirty="0" err="1" smtClean="0"/>
              <a:t>Rao</a:t>
            </a:r>
            <a:r>
              <a:rPr lang="en-GB" sz="2300" dirty="0" smtClean="0"/>
              <a:t> </a:t>
            </a:r>
            <a:r>
              <a:rPr lang="en-GB" sz="2300" i="1" dirty="0" smtClean="0"/>
              <a:t>alias </a:t>
            </a:r>
            <a:r>
              <a:rPr lang="en-GB" sz="2300" i="1" dirty="0" err="1" smtClean="0"/>
              <a:t>Ganapathy</a:t>
            </a:r>
            <a:r>
              <a:rPr lang="en-GB" sz="2300" i="1" dirty="0" smtClean="0"/>
              <a:t>, Head of the CPI (ML) (PWG)</a:t>
            </a:r>
            <a:endParaRPr lang="en-GB" sz="2300" dirty="0"/>
          </a:p>
        </p:txBody>
      </p:sp>
      <p:sp>
        <p:nvSpPr>
          <p:cNvPr id="8" name="Rectangle 7"/>
          <p:cNvSpPr/>
          <p:nvPr/>
        </p:nvSpPr>
        <p:spPr>
          <a:xfrm>
            <a:off x="4357686" y="3357562"/>
            <a:ext cx="4643438" cy="4462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300" dirty="0" smtClean="0">
                <a:solidFill>
                  <a:schemeClr val="bg1"/>
                </a:solidFill>
              </a:rPr>
              <a:t>new agenda to </a:t>
            </a:r>
            <a:r>
              <a:rPr lang="en-GB" sz="2300" i="1" dirty="0" smtClean="0">
                <a:solidFill>
                  <a:schemeClr val="bg1"/>
                </a:solidFill>
              </a:rPr>
              <a:t>“</a:t>
            </a:r>
            <a:r>
              <a:rPr lang="en-GB" sz="2300" i="1" u="sng" dirty="0" smtClean="0">
                <a:solidFill>
                  <a:schemeClr val="bg1"/>
                </a:solidFill>
              </a:rPr>
              <a:t>fight for nationality</a:t>
            </a:r>
            <a:r>
              <a:rPr lang="en-GB" sz="2300" i="1" dirty="0" smtClean="0">
                <a:solidFill>
                  <a:schemeClr val="bg1"/>
                </a:solidFill>
              </a:rPr>
              <a:t>” </a:t>
            </a:r>
            <a:endParaRPr lang="en-GB" sz="23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714620"/>
            <a:ext cx="42862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Its a Departure from the objectives of the original CPI (ML) </a:t>
            </a:r>
            <a:endParaRPr lang="en-GB" sz="2300" dirty="0"/>
          </a:p>
        </p:txBody>
      </p:sp>
      <p:sp>
        <p:nvSpPr>
          <p:cNvPr id="10" name="Rectangle 9"/>
          <p:cNvSpPr/>
          <p:nvPr/>
        </p:nvSpPr>
        <p:spPr>
          <a:xfrm>
            <a:off x="0" y="3857628"/>
            <a:ext cx="94298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Concept of </a:t>
            </a:r>
            <a:r>
              <a:rPr lang="en-GB" sz="2300" b="1" i="1" dirty="0" smtClean="0"/>
              <a:t>“nationality” </a:t>
            </a:r>
            <a:r>
              <a:rPr lang="en-GB" sz="2300" i="1" dirty="0" smtClean="0"/>
              <a:t>targets the diverse and delicate fault lines that exist in India today </a:t>
            </a:r>
            <a:endParaRPr lang="en-GB" sz="2300" dirty="0"/>
          </a:p>
        </p:txBody>
      </p:sp>
      <p:sp>
        <p:nvSpPr>
          <p:cNvPr id="11" name="Rectangle 10"/>
          <p:cNvSpPr/>
          <p:nvPr/>
        </p:nvSpPr>
        <p:spPr>
          <a:xfrm>
            <a:off x="0" y="4643446"/>
            <a:ext cx="93583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India is a </a:t>
            </a:r>
            <a:r>
              <a:rPr lang="en-GB" sz="2300" b="1" u="sng" dirty="0" smtClean="0"/>
              <a:t>diverse</a:t>
            </a:r>
            <a:r>
              <a:rPr lang="en-GB" sz="2300" dirty="0" smtClean="0"/>
              <a:t> mix of culture, language and religion. Over the years, regional sub-nationalism and identity has come into the forefront. It is primarily this </a:t>
            </a:r>
            <a:r>
              <a:rPr lang="en-GB" sz="2300" dirty="0" err="1" smtClean="0"/>
              <a:t>faultline</a:t>
            </a:r>
            <a:r>
              <a:rPr lang="en-GB" sz="2300" dirty="0" smtClean="0"/>
              <a:t> that the Maoists seek to exploit to advance their agenda </a:t>
            </a:r>
            <a:endParaRPr lang="en-GB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 animBg="1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</a:t>
            </a:r>
            <a:r>
              <a:rPr lang="en-GB" dirty="0" smtClean="0"/>
              <a:t>: Ideology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1406" y="625270"/>
            <a:ext cx="871543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The Maoists seek to broad base their movement </a:t>
            </a:r>
            <a:endParaRPr lang="en-GB" sz="2300" dirty="0"/>
          </a:p>
        </p:txBody>
      </p:sp>
      <p:sp>
        <p:nvSpPr>
          <p:cNvPr id="13" name="Rectangle 12"/>
          <p:cNvSpPr/>
          <p:nvPr/>
        </p:nvSpPr>
        <p:spPr>
          <a:xfrm>
            <a:off x="-32" y="1057145"/>
            <a:ext cx="88582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Organisationally, they seek to capture the country side though </a:t>
            </a:r>
            <a:r>
              <a:rPr lang="en-GB" sz="2300" b="1" dirty="0" smtClean="0"/>
              <a:t>a prolonged </a:t>
            </a:r>
            <a:r>
              <a:rPr lang="en-GB" sz="2300" b="1" u="sng" dirty="0" err="1" smtClean="0"/>
              <a:t>guerilla</a:t>
            </a:r>
            <a:r>
              <a:rPr lang="en-GB" sz="2300" b="1" u="sng" dirty="0" smtClean="0"/>
              <a:t> war and then move towards urban areas </a:t>
            </a:r>
            <a:endParaRPr lang="en-GB" sz="23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-32" y="1985839"/>
            <a:ext cx="864399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They also seek to </a:t>
            </a:r>
            <a:r>
              <a:rPr lang="en-GB" sz="2300" b="1" dirty="0" smtClean="0"/>
              <a:t>attract professionals </a:t>
            </a:r>
            <a:r>
              <a:rPr lang="en-GB" sz="2300" dirty="0" smtClean="0"/>
              <a:t>to defend and propagate their agenda among the educated classes and opinion makers </a:t>
            </a:r>
            <a:endParaRPr lang="en-GB" sz="2300" dirty="0"/>
          </a:p>
        </p:txBody>
      </p:sp>
      <p:sp>
        <p:nvSpPr>
          <p:cNvPr id="15" name="Rectangle 14"/>
          <p:cNvSpPr/>
          <p:nvPr/>
        </p:nvSpPr>
        <p:spPr>
          <a:xfrm>
            <a:off x="0" y="2846342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Principal aim to </a:t>
            </a:r>
            <a:r>
              <a:rPr lang="en-GB" sz="2300" b="1" u="sng" dirty="0" smtClean="0"/>
              <a:t>create sympathy and provide visibility </a:t>
            </a:r>
            <a:r>
              <a:rPr lang="en-GB" sz="2300" dirty="0" smtClean="0"/>
              <a:t>to the movement lies on the shoulders of these professionals who will play a supporting role to spread the Maoist line of thought </a:t>
            </a:r>
            <a:endParaRPr lang="en-GB" sz="2300" dirty="0"/>
          </a:p>
        </p:txBody>
      </p:sp>
      <p:sp>
        <p:nvSpPr>
          <p:cNvPr id="17" name="Rectangle 16"/>
          <p:cNvSpPr/>
          <p:nvPr/>
        </p:nvSpPr>
        <p:spPr>
          <a:xfrm>
            <a:off x="0" y="4000504"/>
            <a:ext cx="935834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Principal undercurrents of the Maoist thought has been its agenda against feudal lords and waging of a </a:t>
            </a:r>
            <a:r>
              <a:rPr lang="en-GB" sz="2300" b="1" dirty="0" smtClean="0"/>
              <a:t>“</a:t>
            </a:r>
            <a:r>
              <a:rPr lang="en-GB" sz="2300" b="1" u="sng" dirty="0" smtClean="0"/>
              <a:t>class war</a:t>
            </a:r>
            <a:r>
              <a:rPr lang="en-GB" sz="2300" b="1" dirty="0" smtClean="0"/>
              <a:t>”. </a:t>
            </a:r>
            <a:endParaRPr lang="en-GB" sz="2300" b="1" dirty="0"/>
          </a:p>
        </p:txBody>
      </p:sp>
      <p:sp>
        <p:nvSpPr>
          <p:cNvPr id="18" name="Rectangle 17"/>
          <p:cNvSpPr/>
          <p:nvPr/>
        </p:nvSpPr>
        <p:spPr>
          <a:xfrm>
            <a:off x="0" y="485776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Initial years of the movement, the </a:t>
            </a:r>
            <a:r>
              <a:rPr lang="en-GB" sz="2300" b="1" dirty="0" smtClean="0"/>
              <a:t>main objective </a:t>
            </a:r>
            <a:r>
              <a:rPr lang="en-GB" sz="2300" dirty="0" smtClean="0"/>
              <a:t>of the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movement was to carry out an </a:t>
            </a:r>
            <a:r>
              <a:rPr lang="en-GB" sz="2300" b="1" u="sng" dirty="0" smtClean="0"/>
              <a:t>“armed struggle” against the landlords </a:t>
            </a:r>
            <a:r>
              <a:rPr lang="en-GB" sz="2300" dirty="0" smtClean="0"/>
              <a:t>and win back tribal land for tilling and other agricultural activities </a:t>
            </a:r>
            <a:endParaRPr lang="en-GB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357214"/>
            <a:ext cx="8229600" cy="1143000"/>
          </a:xfrm>
        </p:spPr>
        <p:txBody>
          <a:bodyPr/>
          <a:lstStyle/>
          <a:p>
            <a:pPr algn="l"/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1026" name="Picture 2" descr="D:\UPSC\Teaching\Internal Security\chanakya-kautilya-arthashastra-color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0826" y="357166"/>
            <a:ext cx="2400017" cy="2160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67080" y="571480"/>
            <a:ext cx="496001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err="1" smtClean="0"/>
              <a:t>Kautilya</a:t>
            </a:r>
            <a:r>
              <a:rPr lang="en-GB" sz="2300" dirty="0" smtClean="0"/>
              <a:t> wrote in the </a:t>
            </a:r>
            <a:r>
              <a:rPr lang="en-GB" sz="2300" i="1" dirty="0" err="1" smtClean="0"/>
              <a:t>Arthashastra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142844" y="1000108"/>
            <a:ext cx="747672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 state could be at risk from four different threats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146" y="1428736"/>
            <a:ext cx="125226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Internal</a:t>
            </a:r>
            <a:endParaRPr lang="en-GB" sz="2300" dirty="0"/>
          </a:p>
        </p:txBody>
      </p:sp>
      <p:sp>
        <p:nvSpPr>
          <p:cNvPr id="11" name="Rectangle 10"/>
          <p:cNvSpPr/>
          <p:nvPr/>
        </p:nvSpPr>
        <p:spPr>
          <a:xfrm>
            <a:off x="142844" y="1785926"/>
            <a:ext cx="130516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External</a:t>
            </a:r>
            <a:endParaRPr lang="en-GB" sz="2300" dirty="0"/>
          </a:p>
        </p:txBody>
      </p:sp>
      <p:sp>
        <p:nvSpPr>
          <p:cNvPr id="12" name="Rectangle 11"/>
          <p:cNvSpPr/>
          <p:nvPr/>
        </p:nvSpPr>
        <p:spPr>
          <a:xfrm>
            <a:off x="136503" y="2155258"/>
            <a:ext cx="436690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Externally-aided internal and </a:t>
            </a:r>
            <a:endParaRPr lang="en-GB" sz="2300" dirty="0"/>
          </a:p>
        </p:txBody>
      </p:sp>
      <p:sp>
        <p:nvSpPr>
          <p:cNvPr id="13" name="Rectangle 12"/>
          <p:cNvSpPr/>
          <p:nvPr/>
        </p:nvSpPr>
        <p:spPr>
          <a:xfrm>
            <a:off x="142844" y="2512448"/>
            <a:ext cx="4572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300" dirty="0" smtClean="0"/>
              <a:t>Internally-aided external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142876" y="2928934"/>
            <a:ext cx="86439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Internal security scenario in India has a mix of all the shades of threats visualized by </a:t>
            </a:r>
            <a:r>
              <a:rPr lang="en-GB" sz="2300" dirty="0" err="1" smtClean="0"/>
              <a:t>Kautilya</a:t>
            </a:r>
            <a:endParaRPr lang="en-GB" sz="2300" dirty="0"/>
          </a:p>
        </p:txBody>
      </p:sp>
      <p:sp>
        <p:nvSpPr>
          <p:cNvPr id="15" name="Rectangle 14"/>
          <p:cNvSpPr/>
          <p:nvPr/>
        </p:nvSpPr>
        <p:spPr>
          <a:xfrm>
            <a:off x="142844" y="3771789"/>
            <a:ext cx="90726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According to an estimate, 252/640 districts</a:t>
            </a:r>
            <a:r>
              <a:rPr lang="en-GB" sz="2300" dirty="0" smtClean="0">
                <a:sym typeface="Wingdings" pitchFamily="2" charset="2"/>
              </a:rPr>
              <a:t></a:t>
            </a:r>
            <a:r>
              <a:rPr lang="en-GB" sz="2300" dirty="0" smtClean="0"/>
              <a:t> affected by varying intensities of subversive, insurgent and terrorist activities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142844" y="4643446"/>
            <a:ext cx="4572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300" dirty="0" err="1" smtClean="0"/>
              <a:t>Naxalist</a:t>
            </a:r>
            <a:r>
              <a:rPr lang="en-GB" sz="2300" dirty="0" smtClean="0"/>
              <a:t>/Maoist-173 district</a:t>
            </a:r>
            <a:endParaRPr lang="en-GB" sz="23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844" y="5072074"/>
            <a:ext cx="49920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err="1" smtClean="0"/>
              <a:t>Separtists,Terrorist</a:t>
            </a:r>
            <a:r>
              <a:rPr lang="en-GB" sz="2300" dirty="0" smtClean="0"/>
              <a:t> in J&amp;K-15 district</a:t>
            </a:r>
            <a:endParaRPr lang="en-GB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5554492"/>
            <a:ext cx="65722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Ethnic insurgents outfits-64 districts of NE India</a:t>
            </a:r>
            <a:endParaRPr lang="en-GB" sz="2300" dirty="0"/>
          </a:p>
        </p:txBody>
      </p:sp>
      <p:sp>
        <p:nvSpPr>
          <p:cNvPr id="20" name="TextBox 19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</a:t>
            </a:r>
            <a:r>
              <a:rPr lang="en-GB" dirty="0" smtClean="0"/>
              <a:t>: Ideology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0" y="1566952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2009 document released by the CPI (Maoist) Politburo, it extensively talks about </a:t>
            </a:r>
            <a:r>
              <a:rPr lang="en-GB" sz="2300" b="1" u="sng" dirty="0" smtClean="0"/>
              <a:t>how the parliamentary system </a:t>
            </a:r>
            <a:r>
              <a:rPr lang="en-GB" sz="2300" dirty="0" smtClean="0"/>
              <a:t>has been compromised in the hands of the </a:t>
            </a:r>
            <a:r>
              <a:rPr lang="en-GB" sz="2300" b="1" u="sng" dirty="0" smtClean="0"/>
              <a:t>“imperialists” </a:t>
            </a:r>
            <a:r>
              <a:rPr lang="en-GB" sz="2300" dirty="0" smtClean="0"/>
              <a:t>and the role of the Indian State in carrying out the agenda of such forces at the cost of the poor </a:t>
            </a:r>
            <a:endParaRPr lang="en-GB" sz="2300" dirty="0"/>
          </a:p>
        </p:txBody>
      </p:sp>
      <p:sp>
        <p:nvSpPr>
          <p:cNvPr id="11" name="Rectangle 10"/>
          <p:cNvSpPr/>
          <p:nvPr/>
        </p:nvSpPr>
        <p:spPr>
          <a:xfrm>
            <a:off x="0" y="307181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Interesting observation in the document is the lenient stance of the Maoists towards </a:t>
            </a:r>
            <a:r>
              <a:rPr lang="en-GB" sz="2300" b="1" u="sng" dirty="0" smtClean="0"/>
              <a:t>regional parti</a:t>
            </a:r>
            <a:r>
              <a:rPr lang="en-GB" sz="2300" b="1" dirty="0" smtClean="0"/>
              <a:t>es </a:t>
            </a:r>
            <a:endParaRPr lang="en-GB" sz="230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392906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It is </a:t>
            </a:r>
            <a:r>
              <a:rPr lang="en-GB" sz="2300" b="1" dirty="0" smtClean="0"/>
              <a:t>highly critical of the two national parties,</a:t>
            </a:r>
            <a:r>
              <a:rPr lang="en-GB" sz="2300" dirty="0" smtClean="0"/>
              <a:t> it is </a:t>
            </a:r>
            <a:r>
              <a:rPr lang="en-GB" sz="2300" b="1" u="sng" dirty="0" smtClean="0"/>
              <a:t>supportive</a:t>
            </a:r>
            <a:r>
              <a:rPr lang="en-GB" sz="2300" b="1" dirty="0" smtClean="0"/>
              <a:t> of the growth of the regional parties</a:t>
            </a:r>
            <a:r>
              <a:rPr lang="en-GB" sz="2300" dirty="0" smtClean="0"/>
              <a:t> and their influence at the national level </a:t>
            </a:r>
            <a:endParaRPr lang="en-GB" sz="2300" dirty="0"/>
          </a:p>
        </p:txBody>
      </p:sp>
      <p:sp>
        <p:nvSpPr>
          <p:cNvPr id="20" name="Rectangle 19"/>
          <p:cNvSpPr/>
          <p:nvPr/>
        </p:nvSpPr>
        <p:spPr>
          <a:xfrm>
            <a:off x="0" y="500063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Indirect support to regional parties from the Maoist in a way builds upon the PWG line of thought on </a:t>
            </a:r>
            <a:r>
              <a:rPr lang="en-GB" sz="2300" b="1" u="sng" dirty="0" smtClean="0"/>
              <a:t>“nationality”, </a:t>
            </a:r>
            <a:r>
              <a:rPr lang="en-GB" sz="2300" dirty="0" smtClean="0"/>
              <a:t>e</a:t>
            </a:r>
            <a:r>
              <a:rPr lang="en-GB" sz="2300" i="1" dirty="0" smtClean="0"/>
              <a:t>mphasizing the importance of </a:t>
            </a:r>
            <a:r>
              <a:rPr lang="en-GB" sz="2300" i="1" u="sng" dirty="0" smtClean="0"/>
              <a:t>regional sub-nationalism </a:t>
            </a:r>
            <a:r>
              <a:rPr lang="en-GB" sz="2300" i="1" dirty="0" smtClean="0"/>
              <a:t>and the assertion of regional identities </a:t>
            </a:r>
            <a:endParaRPr lang="en-GB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14884"/>
            <a:ext cx="24288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Why??</a:t>
            </a:r>
            <a:endParaRPr lang="en-GB" sz="23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428604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Change of ideologues in the Maoist rank in a bid to </a:t>
            </a:r>
            <a:r>
              <a:rPr lang="en-GB" sz="2300" dirty="0" err="1" smtClean="0"/>
              <a:t>broadbase</a:t>
            </a:r>
            <a:r>
              <a:rPr lang="en-GB" sz="2300" dirty="0" smtClean="0"/>
              <a:t> their movement, have </a:t>
            </a:r>
            <a:r>
              <a:rPr lang="en-GB" sz="2300" b="1" u="sng" dirty="0" smtClean="0"/>
              <a:t>identified a new enemy</a:t>
            </a:r>
            <a:r>
              <a:rPr lang="en-GB" sz="2300" dirty="0" smtClean="0"/>
              <a:t>: The </a:t>
            </a:r>
            <a:r>
              <a:rPr lang="en-GB" sz="2300" u="sng" dirty="0" smtClean="0"/>
              <a:t>imperialist forces </a:t>
            </a:r>
            <a:r>
              <a:rPr lang="en-GB" sz="2300" dirty="0" smtClean="0"/>
              <a:t>and their evil designs to inflict economic repression on the poor </a:t>
            </a:r>
            <a:endParaRPr lang="en-GB" sz="2300" dirty="0"/>
          </a:p>
        </p:txBody>
      </p:sp>
      <p:sp>
        <p:nvSpPr>
          <p:cNvPr id="9" name="TextBox 8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20" grpId="0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8086724" cy="1399032"/>
          </a:xfrm>
        </p:spPr>
        <p:txBody>
          <a:bodyPr/>
          <a:lstStyle/>
          <a:p>
            <a:pPr algn="l"/>
            <a:r>
              <a:rPr lang="en-GB" dirty="0" err="1" smtClean="0"/>
              <a:t>Naxal</a:t>
            </a:r>
            <a:r>
              <a:rPr lang="en-GB" dirty="0" smtClean="0"/>
              <a:t>: Ideology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571613"/>
            <a:ext cx="9144000" cy="185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This has led </a:t>
            </a:r>
            <a:r>
              <a:rPr lang="en-GB" sz="2300" b="1" dirty="0" smtClean="0"/>
              <a:t>to </a:t>
            </a:r>
            <a:r>
              <a:rPr lang="en-GB" sz="2300" b="1" u="sng" dirty="0" smtClean="0"/>
              <a:t>discontent among the poor</a:t>
            </a:r>
            <a:r>
              <a:rPr lang="en-GB" sz="2300" b="1" dirty="0" smtClean="0"/>
              <a:t> </a:t>
            </a:r>
            <a:r>
              <a:rPr lang="en-GB" sz="2300" dirty="0" smtClean="0"/>
              <a:t>and the </a:t>
            </a:r>
            <a:r>
              <a:rPr lang="en-GB" sz="2300" b="1" dirty="0" smtClean="0"/>
              <a:t>frustrations</a:t>
            </a:r>
            <a:r>
              <a:rPr lang="en-GB" sz="2300" dirty="0" smtClean="0"/>
              <a:t> of having been left out of the growth process has provided a fertile ground for the CPI (Maoist) to spread their movement further by creating a new enemy in the form of the Indian State which is presented to the </a:t>
            </a:r>
            <a:r>
              <a:rPr lang="en-GB" sz="2300" dirty="0" err="1" smtClean="0"/>
              <a:t>tribals</a:t>
            </a:r>
            <a:r>
              <a:rPr lang="en-GB" sz="2300" dirty="0" smtClean="0"/>
              <a:t> and the deprived classes as a “fascist force” carrying out the Imperialist agenda 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0" y="4000504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From a small “agrarian struggle” against the local landlords in </a:t>
            </a:r>
            <a:r>
              <a:rPr lang="en-GB" sz="2300" dirty="0" err="1" smtClean="0"/>
              <a:t>Naxalbari</a:t>
            </a:r>
            <a:r>
              <a:rPr lang="en-GB" sz="2300" dirty="0" smtClean="0"/>
              <a:t> village to as broad an “enemy”, the Maoists have successfully created a strong mass organisation from the tribes and local communities in deep forests of India capitalizing on their fears and frustrations </a:t>
            </a:r>
            <a:endParaRPr lang="en-GB" sz="23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643578"/>
            <a:ext cx="50720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Q. Why this has spread????</a:t>
            </a:r>
            <a:endParaRPr lang="en-GB" sz="2300" b="1" dirty="0"/>
          </a:p>
        </p:txBody>
      </p:sp>
      <p:sp>
        <p:nvSpPr>
          <p:cNvPr id="6" name="Rectangle 5"/>
          <p:cNvSpPr/>
          <p:nvPr/>
        </p:nvSpPr>
        <p:spPr>
          <a:xfrm>
            <a:off x="0" y="785794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Post liberalization era has seen </a:t>
            </a:r>
            <a:r>
              <a:rPr lang="en-GB" sz="2300" b="1" dirty="0" smtClean="0"/>
              <a:t>tremendous economic growth </a:t>
            </a:r>
            <a:r>
              <a:rPr lang="en-GB" sz="2300" dirty="0" smtClean="0"/>
              <a:t>which has led to an unequal distribution of wealth </a:t>
            </a:r>
            <a:endParaRPr lang="en-GB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3571876"/>
            <a:ext cx="68580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Q. </a:t>
            </a:r>
            <a:r>
              <a:rPr lang="en-GB" sz="2300" b="1" dirty="0" err="1" smtClean="0"/>
              <a:t>Naxalism</a:t>
            </a:r>
            <a:r>
              <a:rPr lang="en-GB" sz="2300" b="1" dirty="0" smtClean="0"/>
              <a:t> Spread in 1990s and 2015</a:t>
            </a:r>
            <a:endParaRPr lang="en-GB" sz="23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52"/>
            <a:ext cx="9501222" cy="1399032"/>
          </a:xfrm>
        </p:spPr>
        <p:txBody>
          <a:bodyPr/>
          <a:lstStyle/>
          <a:p>
            <a:pPr algn="l"/>
            <a:r>
              <a:rPr lang="en-GB" dirty="0" smtClean="0"/>
              <a:t>Reasons for Growth of </a:t>
            </a:r>
            <a:r>
              <a:rPr lang="en-GB" dirty="0" err="1" smtClean="0"/>
              <a:t>Naxalism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42844" y="1071546"/>
            <a:ext cx="59293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Mao delineated factors such as terrain, communications, popular support, quality of cadres, base areas, technical aid, surprise attacks, and relative military capability of the opposing side as crucial for victory.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2428868"/>
            <a:ext cx="892971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Theory and practice of revolutionary warfare has 3 phases</a:t>
            </a:r>
            <a:endParaRPr lang="en-GB" sz="2300" dirty="0"/>
          </a:p>
        </p:txBody>
      </p:sp>
      <p:sp>
        <p:nvSpPr>
          <p:cNvPr id="18" name="Rectangle 17"/>
          <p:cNvSpPr/>
          <p:nvPr/>
        </p:nvSpPr>
        <p:spPr>
          <a:xfrm>
            <a:off x="0" y="2789305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smtClean="0"/>
              <a:t>1- </a:t>
            </a:r>
            <a:r>
              <a:rPr lang="en-GB" sz="2300" u="sng" dirty="0" smtClean="0"/>
              <a:t>organization</a:t>
            </a:r>
            <a:r>
              <a:rPr lang="en-GB" sz="2300" dirty="0" smtClean="0"/>
              <a:t>, </a:t>
            </a:r>
            <a:r>
              <a:rPr lang="en-GB" sz="2300" u="sng" dirty="0" smtClean="0"/>
              <a:t>consolidation</a:t>
            </a:r>
            <a:r>
              <a:rPr lang="en-GB" sz="2300" dirty="0" smtClean="0"/>
              <a:t>, and </a:t>
            </a:r>
            <a:r>
              <a:rPr lang="en-GB" sz="2300" u="sng" dirty="0" smtClean="0"/>
              <a:t>preservation</a:t>
            </a:r>
            <a:r>
              <a:rPr lang="en-GB" sz="2300" dirty="0" smtClean="0"/>
              <a:t> of </a:t>
            </a:r>
            <a:r>
              <a:rPr lang="en-GB" sz="2300" u="sng" dirty="0" smtClean="0"/>
              <a:t>regional base</a:t>
            </a:r>
            <a:r>
              <a:rPr lang="en-GB" sz="2300" dirty="0" smtClean="0"/>
              <a:t> areas situated in isolated and difficult terrain</a:t>
            </a:r>
            <a:endParaRPr lang="en-GB" sz="2300" dirty="0"/>
          </a:p>
        </p:txBody>
      </p:sp>
      <p:sp>
        <p:nvSpPr>
          <p:cNvPr id="7" name="Rectangle 6"/>
          <p:cNvSpPr/>
          <p:nvPr/>
        </p:nvSpPr>
        <p:spPr>
          <a:xfrm>
            <a:off x="0" y="3581617"/>
            <a:ext cx="89297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2- </a:t>
            </a:r>
            <a:r>
              <a:rPr lang="en-GB" sz="2300" u="sng" dirty="0" smtClean="0"/>
              <a:t>progressive expansion</a:t>
            </a:r>
            <a:r>
              <a:rPr lang="en-GB" sz="2300" dirty="0" smtClean="0"/>
              <a:t>, which includes attacks on police stations, sabotage, terror tactics, elimination of persons with alternate viewpoints, and procurement of arms and ammunition from the enemy,</a:t>
            </a:r>
            <a:endParaRPr lang="en-GB" sz="2300" dirty="0"/>
          </a:p>
        </p:txBody>
      </p:sp>
      <p:sp>
        <p:nvSpPr>
          <p:cNvPr id="8" name="Rectangle 7"/>
          <p:cNvSpPr/>
          <p:nvPr/>
        </p:nvSpPr>
        <p:spPr>
          <a:xfrm>
            <a:off x="32" y="5007130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3- destruction of the enemy through </a:t>
            </a:r>
            <a:r>
              <a:rPr lang="en-GB" sz="2300" u="sng" dirty="0" smtClean="0"/>
              <a:t>conventional battles </a:t>
            </a:r>
            <a:r>
              <a:rPr lang="en-GB" sz="2300" dirty="0" smtClean="0"/>
              <a:t>including mobile warfare, protracted conflicts, negotiations, and unified command and control structures</a:t>
            </a:r>
            <a:endParaRPr lang="en-GB" sz="2300" dirty="0"/>
          </a:p>
        </p:txBody>
      </p:sp>
      <p:pic>
        <p:nvPicPr>
          <p:cNvPr id="4098" name="Picture 2" descr="D:\UPSC\Teaching\Internal Security\Mao-Tse-Tun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0757" y="642918"/>
            <a:ext cx="2081771" cy="165993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500043"/>
            <a:ext cx="635795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Naxalite</a:t>
            </a:r>
            <a:r>
              <a:rPr lang="en-GB" sz="2300" dirty="0" smtClean="0"/>
              <a:t> movement </a:t>
            </a:r>
            <a:r>
              <a:rPr lang="en-GB" sz="2300" b="1" u="sng" dirty="0" smtClean="0"/>
              <a:t>engages in guerrilla </a:t>
            </a:r>
            <a:r>
              <a:rPr lang="en-GB" sz="2300" dirty="0" smtClean="0"/>
              <a:t>warfare </a:t>
            </a:r>
            <a:endParaRPr lang="en-GB" sz="2300" dirty="0"/>
          </a:p>
        </p:txBody>
      </p:sp>
      <p:sp>
        <p:nvSpPr>
          <p:cNvPr id="11" name="Rectangle 10"/>
          <p:cNvSpPr/>
          <p:nvPr/>
        </p:nvSpPr>
        <p:spPr>
          <a:xfrm>
            <a:off x="6337967" y="2285992"/>
            <a:ext cx="3020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/>
              <a:t>Yu Chi Chan </a:t>
            </a:r>
            <a:r>
              <a:rPr lang="en-GB" sz="1200" dirty="0" smtClean="0"/>
              <a:t>(‘Guerrilla Warfare’, 1937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0"/>
      <p:bldP spid="18" grpId="0"/>
      <p:bldP spid="7" grpId="0"/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UPSC\Teaching\Internal Security\India_Dandakaranya_region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5517" y="2590855"/>
            <a:ext cx="6222763" cy="44100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9501222" cy="1399032"/>
          </a:xfrm>
        </p:spPr>
        <p:txBody>
          <a:bodyPr/>
          <a:lstStyle/>
          <a:p>
            <a:pPr algn="l"/>
            <a:r>
              <a:rPr lang="en-GB" dirty="0" smtClean="0"/>
              <a:t>Reasons for Growth of </a:t>
            </a:r>
            <a:r>
              <a:rPr lang="en-GB" dirty="0" err="1" smtClean="0"/>
              <a:t>Naxalism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-32" y="571480"/>
            <a:ext cx="4572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300" b="1" dirty="0" smtClean="0"/>
              <a:t>Modus Operandi</a:t>
            </a:r>
            <a:endParaRPr lang="en-GB" sz="2300" b="1" dirty="0"/>
          </a:p>
        </p:txBody>
      </p:sp>
      <p:sp>
        <p:nvSpPr>
          <p:cNvPr id="8" name="Rectangle 7"/>
          <p:cNvSpPr/>
          <p:nvPr/>
        </p:nvSpPr>
        <p:spPr>
          <a:xfrm>
            <a:off x="-32" y="1000108"/>
            <a:ext cx="914403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Regions that have remained the showpiece of the Maoist ideology is the forests of </a:t>
            </a:r>
            <a:r>
              <a:rPr lang="en-GB" sz="2300" b="1" u="sng" dirty="0" err="1" smtClean="0"/>
              <a:t>Dandakaranya</a:t>
            </a:r>
            <a:r>
              <a:rPr lang="en-GB" sz="2300" dirty="0" smtClean="0"/>
              <a:t>, which lie in between the borders of Madhya Pradesh, Orissa, Chhattisgarh and Maharashtra 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-32" y="2143116"/>
            <a:ext cx="91440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Historically the Maoists </a:t>
            </a:r>
            <a:r>
              <a:rPr lang="en-GB" sz="2300" u="sng" dirty="0" smtClean="0"/>
              <a:t>capitalized on local sentiments </a:t>
            </a:r>
            <a:r>
              <a:rPr lang="en-GB" sz="2300" dirty="0" smtClean="0"/>
              <a:t>to expand their influence </a:t>
            </a:r>
            <a:endParaRPr lang="en-GB" sz="2300" dirty="0"/>
          </a:p>
        </p:txBody>
      </p:sp>
      <p:sp>
        <p:nvSpPr>
          <p:cNvPr id="11" name="Rectangle 10"/>
          <p:cNvSpPr/>
          <p:nvPr/>
        </p:nvSpPr>
        <p:spPr>
          <a:xfrm>
            <a:off x="-32" y="3429000"/>
            <a:ext cx="914403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PWG regrouped and led an agitation on behalf of the </a:t>
            </a:r>
            <a:r>
              <a:rPr lang="en-GB" sz="2300" dirty="0" err="1" smtClean="0"/>
              <a:t>tribals</a:t>
            </a:r>
            <a:r>
              <a:rPr lang="en-GB" sz="2300" dirty="0" smtClean="0"/>
              <a:t> against the low prices they were being paid for </a:t>
            </a:r>
            <a:r>
              <a:rPr lang="en-GB" sz="2300" dirty="0" err="1" smtClean="0"/>
              <a:t>tendu</a:t>
            </a:r>
            <a:r>
              <a:rPr lang="en-GB" sz="2300" dirty="0" smtClean="0"/>
              <a:t> leaves, used for making </a:t>
            </a:r>
            <a:r>
              <a:rPr lang="en-GB" sz="2300" i="1" dirty="0" err="1" smtClean="0"/>
              <a:t>beedis</a:t>
            </a:r>
            <a:r>
              <a:rPr lang="en-GB" sz="2300" i="1" dirty="0" smtClean="0"/>
              <a:t> </a:t>
            </a:r>
            <a:endParaRPr lang="en-GB" sz="2300" dirty="0"/>
          </a:p>
        </p:txBody>
      </p:sp>
      <p:sp>
        <p:nvSpPr>
          <p:cNvPr id="12" name="Rectangle 11"/>
          <p:cNvSpPr/>
          <p:nvPr/>
        </p:nvSpPr>
        <p:spPr>
          <a:xfrm>
            <a:off x="-32" y="4214818"/>
            <a:ext cx="91440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Event was an important development as the tribal community realized their political power for the first time </a:t>
            </a:r>
            <a:endParaRPr lang="en-GB" sz="2300" dirty="0"/>
          </a:p>
        </p:txBody>
      </p:sp>
      <p:sp>
        <p:nvSpPr>
          <p:cNvPr id="13" name="Rectangle 12"/>
          <p:cNvSpPr/>
          <p:nvPr/>
        </p:nvSpPr>
        <p:spPr>
          <a:xfrm>
            <a:off x="0" y="5000636"/>
            <a:ext cx="914403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Success also brought the local tribal villages closer to the PWG 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-32" y="5429264"/>
            <a:ext cx="90726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Arun</a:t>
            </a:r>
            <a:r>
              <a:rPr lang="en-GB" sz="2300" dirty="0" smtClean="0"/>
              <a:t> </a:t>
            </a:r>
            <a:r>
              <a:rPr lang="en-GB" sz="2300" dirty="0" err="1" smtClean="0"/>
              <a:t>Shourie</a:t>
            </a:r>
            <a:r>
              <a:rPr lang="en-GB" sz="2300" dirty="0" smtClean="0"/>
              <a:t> in his book states, the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 first commence with surveys of “</a:t>
            </a:r>
            <a:r>
              <a:rPr lang="en-GB" sz="2300" b="1" dirty="0" smtClean="0"/>
              <a:t>Prospective Areas</a:t>
            </a:r>
            <a:r>
              <a:rPr lang="en-GB" sz="2300" dirty="0" smtClean="0"/>
              <a:t>” that they seek to target </a:t>
            </a:r>
            <a:endParaRPr lang="en-GB" sz="2300" dirty="0"/>
          </a:p>
        </p:txBody>
      </p:sp>
      <p:sp>
        <p:nvSpPr>
          <p:cNvPr id="10" name="Rectangle 9"/>
          <p:cNvSpPr/>
          <p:nvPr/>
        </p:nvSpPr>
        <p:spPr>
          <a:xfrm>
            <a:off x="-32" y="3000372"/>
            <a:ext cx="914403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PWG began their work in South </a:t>
            </a:r>
            <a:r>
              <a:rPr lang="en-GB" sz="2300" dirty="0" err="1" smtClean="0"/>
              <a:t>Bastar</a:t>
            </a:r>
            <a:r>
              <a:rPr lang="en-GB" sz="2300" dirty="0" smtClean="0"/>
              <a:t> and </a:t>
            </a:r>
            <a:r>
              <a:rPr lang="en-GB" sz="2300" dirty="0" err="1" smtClean="0"/>
              <a:t>Gadchiroli</a:t>
            </a:r>
            <a:r>
              <a:rPr lang="en-GB" sz="2300" dirty="0" smtClean="0"/>
              <a:t> </a:t>
            </a:r>
            <a:endParaRPr lang="en-GB" sz="2300" dirty="0"/>
          </a:p>
        </p:txBody>
      </p:sp>
      <p:sp>
        <p:nvSpPr>
          <p:cNvPr id="16" name="TextBox 15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52"/>
            <a:ext cx="9501222" cy="1399032"/>
          </a:xfrm>
        </p:spPr>
        <p:txBody>
          <a:bodyPr/>
          <a:lstStyle/>
          <a:p>
            <a:pPr algn="l"/>
            <a:r>
              <a:rPr lang="en-GB" dirty="0" smtClean="0"/>
              <a:t>Reasons for Growth of </a:t>
            </a:r>
            <a:r>
              <a:rPr lang="en-GB" dirty="0" err="1" smtClean="0"/>
              <a:t>Naxalism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557079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Front organisations of the CPI (Maoist) are formed to </a:t>
            </a:r>
            <a:r>
              <a:rPr lang="en-GB" sz="2300" u="sng" dirty="0" smtClean="0"/>
              <a:t>instigate the local </a:t>
            </a:r>
            <a:r>
              <a:rPr lang="en-GB" sz="2300" dirty="0" smtClean="0"/>
              <a:t>people on these issues culminating into agitations and strikes 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0" y="1357298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State </a:t>
            </a:r>
            <a:r>
              <a:rPr lang="en-GB" sz="2300" u="sng" dirty="0" smtClean="0"/>
              <a:t>unleashes force</a:t>
            </a:r>
            <a:r>
              <a:rPr lang="en-GB" sz="2300" dirty="0" smtClean="0"/>
              <a:t>, this too creates sympathy for the front organisations among the locals as they are seen to be fighting for their cause </a:t>
            </a:r>
            <a:endParaRPr lang="en-GB" sz="2300" dirty="0"/>
          </a:p>
        </p:txBody>
      </p:sp>
      <p:sp>
        <p:nvSpPr>
          <p:cNvPr id="17" name="Rectangle 16"/>
          <p:cNvSpPr/>
          <p:nvPr/>
        </p:nvSpPr>
        <p:spPr>
          <a:xfrm>
            <a:off x="0" y="2143116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Historically, while issues relating to </a:t>
            </a:r>
            <a:r>
              <a:rPr lang="en-GB" sz="2300" b="1" dirty="0" smtClean="0"/>
              <a:t>livelihood</a:t>
            </a:r>
            <a:r>
              <a:rPr lang="en-GB" sz="2300" dirty="0" smtClean="0"/>
              <a:t> remained, it was primarily the heavy handedness of the Forest Department officials that the local tribal community despised </a:t>
            </a:r>
            <a:endParaRPr lang="en-GB" sz="2300" dirty="0"/>
          </a:p>
        </p:txBody>
      </p:sp>
      <p:sp>
        <p:nvSpPr>
          <p:cNvPr id="18" name="Rectangle 17"/>
          <p:cNvSpPr/>
          <p:nvPr/>
        </p:nvSpPr>
        <p:spPr>
          <a:xfrm>
            <a:off x="0" y="5357826"/>
            <a:ext cx="9144000" cy="8002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300" dirty="0" smtClean="0">
                <a:solidFill>
                  <a:schemeClr val="bg1"/>
                </a:solidFill>
              </a:rPr>
              <a:t>Maoists emerged as the protector of rights of the </a:t>
            </a:r>
            <a:r>
              <a:rPr lang="en-GB" sz="2300" dirty="0" err="1" smtClean="0">
                <a:solidFill>
                  <a:schemeClr val="bg1"/>
                </a:solidFill>
              </a:rPr>
              <a:t>tribals</a:t>
            </a:r>
            <a:r>
              <a:rPr lang="en-GB" sz="2300" dirty="0" smtClean="0">
                <a:solidFill>
                  <a:schemeClr val="bg1"/>
                </a:solidFill>
              </a:rPr>
              <a:t>, something that the Indian State should have done</a:t>
            </a:r>
            <a:endParaRPr lang="en-GB" sz="23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072206"/>
            <a:ext cx="9144000" cy="8002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300" dirty="0" smtClean="0">
                <a:solidFill>
                  <a:schemeClr val="bg1"/>
                </a:solidFill>
              </a:rPr>
              <a:t>Where the Indian State failed, the PWG emerged as a force that safeguarded their interests </a:t>
            </a:r>
            <a:endParaRPr lang="en-GB" sz="23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3714752"/>
            <a:ext cx="957266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Caste Based Discrimination and Gender Inequalities</a:t>
            </a:r>
            <a:endParaRPr lang="en-GB" sz="2300" dirty="0"/>
          </a:p>
        </p:txBody>
      </p:sp>
      <p:sp>
        <p:nvSpPr>
          <p:cNvPr id="23" name="Rectangle 22"/>
          <p:cNvSpPr/>
          <p:nvPr/>
        </p:nvSpPr>
        <p:spPr>
          <a:xfrm>
            <a:off x="0" y="4071942"/>
            <a:ext cx="871540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Religious Minorities and Nationality Struggles</a:t>
            </a:r>
            <a:endParaRPr lang="en-GB" sz="2300" dirty="0"/>
          </a:p>
        </p:txBody>
      </p:sp>
      <p:sp>
        <p:nvSpPr>
          <p:cNvPr id="24" name="Rectangle 23"/>
          <p:cNvSpPr/>
          <p:nvPr/>
        </p:nvSpPr>
        <p:spPr>
          <a:xfrm>
            <a:off x="0" y="4429132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SEZs and Development induced displacement</a:t>
            </a:r>
            <a:endParaRPr lang="en-GB" sz="2300" dirty="0"/>
          </a:p>
        </p:txBody>
      </p:sp>
      <p:sp>
        <p:nvSpPr>
          <p:cNvPr id="25" name="Rectangle 24"/>
          <p:cNvSpPr/>
          <p:nvPr/>
        </p:nvSpPr>
        <p:spPr>
          <a:xfrm>
            <a:off x="0" y="4786322"/>
            <a:ext cx="417774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Agrarian situation in country</a:t>
            </a:r>
            <a:endParaRPr lang="en-GB" sz="23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357562"/>
            <a:ext cx="59293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Other issues taken up by Maoists</a:t>
            </a:r>
            <a:endParaRPr lang="en-GB" sz="23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38" y="-428652"/>
            <a:ext cx="9501222" cy="1399032"/>
          </a:xfrm>
        </p:spPr>
        <p:txBody>
          <a:bodyPr/>
          <a:lstStyle/>
          <a:p>
            <a:pPr algn="l"/>
            <a:r>
              <a:rPr lang="en-GB" dirty="0" smtClean="0"/>
              <a:t>Reasons for Growth of </a:t>
            </a:r>
            <a:r>
              <a:rPr lang="en-GB" dirty="0" err="1" smtClean="0"/>
              <a:t>Naxalism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-32" y="500042"/>
            <a:ext cx="75009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Absence of Real Empowerment</a:t>
            </a:r>
            <a:endParaRPr lang="en-GB" sz="23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Initial expectations that </a:t>
            </a:r>
            <a:r>
              <a:rPr lang="en-GB" sz="2300" b="1" u="sng" dirty="0" smtClean="0"/>
              <a:t>PESA</a:t>
            </a:r>
            <a:r>
              <a:rPr lang="en-GB" sz="2300" dirty="0" smtClean="0"/>
              <a:t> ignited among the tribal community has turned into </a:t>
            </a:r>
            <a:r>
              <a:rPr lang="en-GB" sz="2300" b="1" dirty="0" smtClean="0"/>
              <a:t>disappointment</a:t>
            </a:r>
            <a:r>
              <a:rPr lang="en-GB" sz="2300" dirty="0" smtClean="0"/>
              <a:t> that continues to alienate them from participating in the processes of local governance and asserting their rights </a:t>
            </a:r>
            <a:endParaRPr lang="en-GB" sz="2300" dirty="0"/>
          </a:p>
        </p:txBody>
      </p:sp>
      <p:sp>
        <p:nvSpPr>
          <p:cNvPr id="12" name="Rectangle 11"/>
          <p:cNvSpPr/>
          <p:nvPr/>
        </p:nvSpPr>
        <p:spPr>
          <a:xfrm>
            <a:off x="0" y="2128715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PESA recognized the </a:t>
            </a:r>
            <a:r>
              <a:rPr lang="en-GB" sz="2300" b="1" dirty="0" smtClean="0"/>
              <a:t>Gram </a:t>
            </a:r>
            <a:r>
              <a:rPr lang="en-GB" sz="2300" b="1" dirty="0" err="1" smtClean="0"/>
              <a:t>Sabha</a:t>
            </a:r>
            <a:r>
              <a:rPr lang="en-GB" sz="2300" b="1" dirty="0" smtClean="0"/>
              <a:t> </a:t>
            </a:r>
            <a:r>
              <a:rPr lang="en-GB" sz="2300" dirty="0" smtClean="0"/>
              <a:t>to be pre-eminent as against the Gram </a:t>
            </a:r>
            <a:r>
              <a:rPr lang="en-GB" sz="2300" dirty="0" err="1" smtClean="0"/>
              <a:t>Panchayat</a:t>
            </a:r>
            <a:r>
              <a:rPr lang="en-GB" sz="2300" dirty="0" smtClean="0"/>
              <a:t> 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0" y="2928934"/>
            <a:ext cx="857252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Matters such as Land Acquisition and Mining, it directly seeks to empower the Gram </a:t>
            </a:r>
            <a:r>
              <a:rPr lang="en-GB" sz="2300" dirty="0" err="1" smtClean="0"/>
              <a:t>Sabha</a:t>
            </a:r>
            <a:r>
              <a:rPr lang="en-GB" sz="2300" dirty="0" smtClean="0"/>
              <a:t> to give permission to mining activity and prior recommendation before any land acquisition </a:t>
            </a:r>
            <a:endParaRPr lang="en-GB" sz="2300" dirty="0"/>
          </a:p>
        </p:txBody>
      </p:sp>
      <p:sp>
        <p:nvSpPr>
          <p:cNvPr id="15" name="Rectangle 14"/>
          <p:cNvSpPr/>
          <p:nvPr/>
        </p:nvSpPr>
        <p:spPr>
          <a:xfrm>
            <a:off x="0" y="4071942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Report  prepared by the Institute of Rural Management, </a:t>
            </a:r>
            <a:r>
              <a:rPr lang="en-GB" sz="2300" dirty="0" err="1" smtClean="0"/>
              <a:t>Anand</a:t>
            </a:r>
            <a:r>
              <a:rPr lang="en-GB" sz="2300" dirty="0" smtClean="0"/>
              <a:t> (IRMA), </a:t>
            </a:r>
            <a:r>
              <a:rPr lang="en-GB" sz="2300" i="1" dirty="0" smtClean="0"/>
              <a:t>“the legislative and executive work, which state governments were meant to undertake, still remains incomplete 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0" y="5357826"/>
            <a:ext cx="94297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Many of the States have devolved power to the </a:t>
            </a:r>
            <a:r>
              <a:rPr lang="en-GB" sz="2300" dirty="0" err="1" smtClean="0"/>
              <a:t>Panchayats</a:t>
            </a:r>
            <a:r>
              <a:rPr lang="en-GB" sz="2300" dirty="0" smtClean="0"/>
              <a:t>, and not directly to the Gram </a:t>
            </a:r>
            <a:r>
              <a:rPr lang="en-GB" sz="2300" dirty="0" err="1" smtClean="0"/>
              <a:t>Sabha</a:t>
            </a:r>
            <a:r>
              <a:rPr lang="en-GB" sz="2300" dirty="0" smtClean="0"/>
              <a:t> 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2285984" y="1571612"/>
            <a:ext cx="635795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Gram </a:t>
            </a:r>
            <a:r>
              <a:rPr lang="en-GB" dirty="0" err="1" smtClean="0">
                <a:solidFill>
                  <a:schemeClr val="bg1"/>
                </a:solidFill>
              </a:rPr>
              <a:t>Sabha</a:t>
            </a:r>
            <a:r>
              <a:rPr lang="en-GB" dirty="0" smtClean="0">
                <a:solidFill>
                  <a:schemeClr val="bg1"/>
                </a:solidFill>
              </a:rPr>
              <a:t> is empowered and has the following powers: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a. The power to prevent alienation of land in the Scheduled Tribe areas and to take appropriate action to restore the land back to the Scheduled Tribe.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b. The ownership of minor forest produce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c. The power to enforce prohibition, or to regulate consumption of liquor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d. The power to exercise control over money lending to the Scheduled Tribes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e. The power to control local plans and resources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f. The power of permission/recommendation in granting licenses or mining leases for minor minerals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g. The right to be consulted before any land acquisition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h. The power to issue certificate of utilisation of for government works etc. 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429487" y="6411724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52"/>
            <a:ext cx="9501222" cy="1399032"/>
          </a:xfrm>
        </p:spPr>
        <p:txBody>
          <a:bodyPr/>
          <a:lstStyle/>
          <a:p>
            <a:pPr algn="l"/>
            <a:r>
              <a:rPr lang="en-GB" dirty="0" smtClean="0"/>
              <a:t>Reasons for Growth of </a:t>
            </a:r>
            <a:r>
              <a:rPr lang="en-GB" dirty="0" err="1" smtClean="0"/>
              <a:t>Naxalism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0" y="85723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Maoist goal- regime change and destruction of the oppressed structure of society in India, their mobilization strategy include amongst others, a wide ranging network of “</a:t>
            </a:r>
            <a:r>
              <a:rPr lang="en-GB" sz="2300" b="1" dirty="0" err="1" smtClean="0"/>
              <a:t>Janathana</a:t>
            </a:r>
            <a:r>
              <a:rPr lang="en-GB" sz="2300" b="1" dirty="0" smtClean="0"/>
              <a:t> </a:t>
            </a:r>
            <a:r>
              <a:rPr lang="en-GB" sz="2300" b="1" dirty="0" err="1" smtClean="0"/>
              <a:t>Sarkar</a:t>
            </a:r>
            <a:r>
              <a:rPr lang="en-GB" sz="2300" dirty="0" smtClean="0"/>
              <a:t>” (people’s government), to replace the feudal nature of society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0" y="428625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Mobilization is based on issues of local grievances, and protests by front organizations, social and economic cooperatives, cultural activities like street plays </a:t>
            </a:r>
            <a:r>
              <a:rPr lang="en-GB" sz="2300" b="1" i="1" dirty="0" smtClean="0"/>
              <a:t>Jan </a:t>
            </a:r>
            <a:r>
              <a:rPr lang="en-GB" sz="2300" b="1" i="1" dirty="0" err="1" smtClean="0"/>
              <a:t>Natya</a:t>
            </a:r>
            <a:r>
              <a:rPr lang="en-GB" sz="2300" b="1" i="1" dirty="0" smtClean="0"/>
              <a:t> </a:t>
            </a:r>
            <a:r>
              <a:rPr lang="en-GB" sz="2300" b="1" i="1" dirty="0" err="1" smtClean="0"/>
              <a:t>Mandali</a:t>
            </a:r>
            <a:r>
              <a:rPr lang="en-GB" sz="2300" b="1" dirty="0" smtClean="0"/>
              <a:t> </a:t>
            </a:r>
            <a:r>
              <a:rPr lang="en-GB" sz="2300" dirty="0" smtClean="0"/>
              <a:t>and </a:t>
            </a:r>
            <a:r>
              <a:rPr lang="en-GB" sz="2300" b="1" i="1" dirty="0" smtClean="0"/>
              <a:t>Jan </a:t>
            </a:r>
            <a:r>
              <a:rPr lang="en-GB" sz="2300" b="1" i="1" dirty="0" err="1" smtClean="0"/>
              <a:t>Adalats</a:t>
            </a:r>
            <a:r>
              <a:rPr lang="en-GB" sz="2300" b="1" i="1" dirty="0" smtClean="0"/>
              <a:t> </a:t>
            </a:r>
            <a:r>
              <a:rPr lang="en-GB" sz="2300" dirty="0" smtClean="0"/>
              <a:t>(People’s courts) for dispensing justice</a:t>
            </a:r>
            <a:endParaRPr lang="en-GB" sz="23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59338"/>
            <a:ext cx="75009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Absence of Real Empowerment</a:t>
            </a:r>
            <a:endParaRPr lang="en-GB" sz="2300" b="1" dirty="0"/>
          </a:p>
        </p:txBody>
      </p:sp>
      <p:sp>
        <p:nvSpPr>
          <p:cNvPr id="24" name="Rectangle 23"/>
          <p:cNvSpPr/>
          <p:nvPr/>
        </p:nvSpPr>
        <p:spPr>
          <a:xfrm>
            <a:off x="0" y="5629177"/>
            <a:ext cx="92869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Problems and the injustices still meted out to the tribal community </a:t>
            </a:r>
            <a:endParaRPr lang="en-GB" sz="2300" dirty="0"/>
          </a:p>
        </p:txBody>
      </p:sp>
      <p:pic>
        <p:nvPicPr>
          <p:cNvPr id="2050" name="Picture 2" descr="D:\UPSC\Teaching\Internal Security\manoj-bajpai-chakravyuh-movie-still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6314" y="2253953"/>
            <a:ext cx="3618159" cy="2103741"/>
          </a:xfrm>
          <a:prstGeom prst="rect">
            <a:avLst/>
          </a:prstGeom>
          <a:noFill/>
        </p:spPr>
      </p:pic>
      <p:pic>
        <p:nvPicPr>
          <p:cNvPr id="2051" name="Picture 3" descr="D:\UPSC\Teaching\Internal Security\chakravyuh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58" y="2285992"/>
            <a:ext cx="3714776" cy="2071702"/>
          </a:xfrm>
          <a:prstGeom prst="rect">
            <a:avLst/>
          </a:prstGeom>
          <a:noFill/>
        </p:spPr>
      </p:pic>
      <p:sp>
        <p:nvSpPr>
          <p:cNvPr id="10" name="TextBox 5"/>
          <p:cNvSpPr txBox="1"/>
          <p:nvPr/>
        </p:nvSpPr>
        <p:spPr>
          <a:xfrm>
            <a:off x="7429487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2" grpId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52"/>
            <a:ext cx="9501222" cy="1399032"/>
          </a:xfrm>
        </p:spPr>
        <p:txBody>
          <a:bodyPr/>
          <a:lstStyle/>
          <a:p>
            <a:pPr algn="l"/>
            <a:r>
              <a:rPr lang="en-GB" dirty="0" smtClean="0"/>
              <a:t>Reasons for Growth of </a:t>
            </a:r>
            <a:r>
              <a:rPr lang="en-GB" dirty="0" err="1" smtClean="0"/>
              <a:t>Naxalism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89030"/>
            <a:ext cx="77867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/>
              <a:t>Denying the tribal rights</a:t>
            </a:r>
            <a:endParaRPr lang="en-GB" sz="23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846220"/>
            <a:ext cx="620714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Non regularisation of traditional land rights</a:t>
            </a:r>
            <a:endParaRPr lang="en-GB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1203410"/>
            <a:ext cx="68146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Displacement and forced evictions caused by</a:t>
            </a:r>
            <a:endParaRPr lang="en-GB" sz="23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1571612"/>
            <a:ext cx="74847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Infrastructure projects-Irrigation and power projects</a:t>
            </a:r>
            <a:endParaRPr lang="en-GB" sz="23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2000240"/>
            <a:ext cx="8429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Large scale land acquisition for public purpose without proper rehabilitation and compensation</a:t>
            </a:r>
            <a:endParaRPr lang="en-GB" sz="23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2786058"/>
            <a:ext cx="414248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b="1" u="sng" dirty="0" smtClean="0"/>
              <a:t>Livelihood and Social Issues</a:t>
            </a:r>
            <a:endParaRPr lang="en-GB" sz="23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3143248"/>
            <a:ext cx="26084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Not given dignity</a:t>
            </a:r>
            <a:endParaRPr lang="en-GB" sz="23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282" y="3500438"/>
            <a:ext cx="53751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Lack of food security- no proper PDS</a:t>
            </a:r>
            <a:endParaRPr lang="en-GB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282" y="3929066"/>
            <a:ext cx="55435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Lack of alternative work opportunities</a:t>
            </a:r>
            <a:endParaRPr lang="en-GB" sz="23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282" y="4345552"/>
            <a:ext cx="67169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Poor implementation of special laws for </a:t>
            </a:r>
            <a:r>
              <a:rPr lang="en-GB" sz="2300" dirty="0" err="1" smtClean="0"/>
              <a:t>tribals</a:t>
            </a:r>
            <a:endParaRPr lang="en-GB" sz="23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282" y="4714884"/>
            <a:ext cx="39290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/>
              <a:t>Governance Issues</a:t>
            </a:r>
            <a:endParaRPr lang="en-GB" sz="2300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214282" y="5072074"/>
            <a:ext cx="17059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Corruption</a:t>
            </a:r>
            <a:endParaRPr lang="en-GB" sz="2300" dirty="0"/>
          </a:p>
        </p:txBody>
      </p:sp>
      <p:sp>
        <p:nvSpPr>
          <p:cNvPr id="29" name="TextBox 28"/>
          <p:cNvSpPr txBox="1"/>
          <p:nvPr/>
        </p:nvSpPr>
        <p:spPr>
          <a:xfrm>
            <a:off x="214282" y="5429264"/>
            <a:ext cx="89297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Lack of basic amenities</a:t>
            </a:r>
            <a:r>
              <a:rPr lang="en-GB" sz="2300" b="1" dirty="0" smtClean="0"/>
              <a:t>- </a:t>
            </a:r>
            <a:r>
              <a:rPr lang="en-GB" sz="2300" dirty="0" smtClean="0"/>
              <a:t>essential public services Health, Education</a:t>
            </a:r>
            <a:endParaRPr lang="en-GB" sz="2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5786454"/>
            <a:ext cx="88582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Unsatisfactory working of local government institutions</a:t>
            </a:r>
            <a:endParaRPr lang="en-GB" sz="2300" dirty="0"/>
          </a:p>
        </p:txBody>
      </p:sp>
      <p:pic>
        <p:nvPicPr>
          <p:cNvPr id="3074" name="Picture 2" descr="D:\UPSC\Teaching\Internal Security\displacemen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256" y="2143116"/>
            <a:ext cx="3524275" cy="2643206"/>
          </a:xfrm>
          <a:prstGeom prst="rect">
            <a:avLst/>
          </a:prstGeom>
          <a:noFill/>
        </p:spPr>
      </p:pic>
      <p:pic>
        <p:nvPicPr>
          <p:cNvPr id="3075" name="Picture 3" descr="D:\UPSC\Teaching\Internal Security\food_security_bill_7_1377600396_540x54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60" y="1785926"/>
            <a:ext cx="2979310" cy="288000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1"/>
      <p:bldP spid="19" grpId="0"/>
      <p:bldP spid="20" grpId="0"/>
      <p:bldP spid="21" grpId="0"/>
      <p:bldP spid="22" grpId="0"/>
      <p:bldP spid="24" grpId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smtClean="0"/>
              <a:t>Structure of CPI(Maoist)</a:t>
            </a:r>
            <a:endParaRPr lang="en-GB" dirty="0"/>
          </a:p>
        </p:txBody>
      </p:sp>
      <p:pic>
        <p:nvPicPr>
          <p:cNvPr id="3074" name="Picture 2" descr="D:\UPSC\Teaching\Internal Security\2014-industrial-security-in-sasia-for-all-nonbjp-supporter-23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7500990" cy="563162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9144000" cy="1399032"/>
          </a:xfrm>
        </p:spPr>
        <p:txBody>
          <a:bodyPr/>
          <a:lstStyle/>
          <a:p>
            <a:pPr algn="l"/>
            <a:r>
              <a:rPr lang="en-GB" dirty="0" smtClean="0"/>
              <a:t>Finance of CPI(Maoist)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500042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Ministry of Home Affairs puts the figure close to </a:t>
            </a:r>
            <a:r>
              <a:rPr lang="en-GB" sz="2300" b="1" dirty="0" smtClean="0"/>
              <a:t>Rs 1400 </a:t>
            </a:r>
            <a:r>
              <a:rPr lang="en-GB" sz="2300" b="1" dirty="0" err="1" smtClean="0"/>
              <a:t>crore</a:t>
            </a:r>
            <a:r>
              <a:rPr lang="en-GB" sz="2300" b="1" dirty="0" smtClean="0"/>
              <a:t> annually </a:t>
            </a:r>
            <a:endParaRPr lang="en-GB" sz="2300" b="1" dirty="0"/>
          </a:p>
        </p:txBody>
      </p:sp>
      <p:sp>
        <p:nvSpPr>
          <p:cNvPr id="16" name="Rectangle 15"/>
          <p:cNvSpPr/>
          <p:nvPr/>
        </p:nvSpPr>
        <p:spPr>
          <a:xfrm>
            <a:off x="32" y="1000108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Another report, Extortion  money is close to </a:t>
            </a:r>
            <a:r>
              <a:rPr lang="en-GB" sz="2300" b="1" dirty="0" smtClean="0"/>
              <a:t>Rs. 2000 </a:t>
            </a:r>
            <a:r>
              <a:rPr lang="en-GB" sz="2300" b="1" dirty="0" err="1" smtClean="0"/>
              <a:t>crore</a:t>
            </a:r>
            <a:r>
              <a:rPr lang="en-GB" sz="2300" b="1" dirty="0" smtClean="0"/>
              <a:t> </a:t>
            </a:r>
            <a:endParaRPr lang="en-GB" sz="2300" b="1" dirty="0"/>
          </a:p>
        </p:txBody>
      </p:sp>
      <p:sp>
        <p:nvSpPr>
          <p:cNvPr id="18" name="Rectangle 17"/>
          <p:cNvSpPr/>
          <p:nvPr/>
        </p:nvSpPr>
        <p:spPr>
          <a:xfrm>
            <a:off x="0" y="1500174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Main targets are  </a:t>
            </a:r>
            <a:r>
              <a:rPr lang="en-GB" sz="2300" b="1" dirty="0" smtClean="0"/>
              <a:t>road contractors</a:t>
            </a:r>
            <a:r>
              <a:rPr lang="en-GB" sz="2300" dirty="0" smtClean="0"/>
              <a:t>, contractors</a:t>
            </a:r>
            <a:r>
              <a:rPr lang="en-GB" sz="2300" b="1" dirty="0" smtClean="0"/>
              <a:t> </a:t>
            </a:r>
            <a:r>
              <a:rPr lang="en-GB" sz="2300" dirty="0" smtClean="0"/>
              <a:t>of forest produce like </a:t>
            </a:r>
            <a:r>
              <a:rPr lang="en-GB" sz="2300" i="1" dirty="0" err="1" smtClean="0"/>
              <a:t>tendu</a:t>
            </a:r>
            <a:r>
              <a:rPr lang="en-GB" sz="2300" i="1" dirty="0" smtClean="0"/>
              <a:t> </a:t>
            </a:r>
            <a:r>
              <a:rPr lang="en-GB" sz="2300" i="1" dirty="0" err="1" smtClean="0"/>
              <a:t>patta</a:t>
            </a:r>
            <a:r>
              <a:rPr lang="en-GB" sz="2300" i="1" dirty="0" smtClean="0"/>
              <a:t>, bamboo, wood etc </a:t>
            </a:r>
            <a:endParaRPr lang="en-GB" sz="2300" dirty="0"/>
          </a:p>
        </p:txBody>
      </p:sp>
      <p:sp>
        <p:nvSpPr>
          <p:cNvPr id="19" name="Rectangle 18"/>
          <p:cNvSpPr/>
          <p:nvPr/>
        </p:nvSpPr>
        <p:spPr>
          <a:xfrm>
            <a:off x="0" y="2571744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Each bag of </a:t>
            </a:r>
            <a:r>
              <a:rPr lang="en-GB" sz="2300" dirty="0" err="1" smtClean="0"/>
              <a:t>tendu</a:t>
            </a:r>
            <a:r>
              <a:rPr lang="en-GB" sz="2300" dirty="0" smtClean="0"/>
              <a:t> leaves earns the contractor around Rs. 1100, of which about Rs. 120 is extracted by the Maoists as extortion money</a:t>
            </a:r>
            <a:endParaRPr lang="en-GB" sz="2300" dirty="0"/>
          </a:p>
        </p:txBody>
      </p:sp>
      <p:sp>
        <p:nvSpPr>
          <p:cNvPr id="23" name="Rectangle 22"/>
          <p:cNvSpPr/>
          <p:nvPr/>
        </p:nvSpPr>
        <p:spPr>
          <a:xfrm>
            <a:off x="0" y="5643578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Corporate houses too have become a source of large funds </a:t>
            </a:r>
            <a:endParaRPr lang="en-GB" sz="2300" dirty="0"/>
          </a:p>
        </p:txBody>
      </p:sp>
      <p:pic>
        <p:nvPicPr>
          <p:cNvPr id="3074" name="Picture 2" descr="D:\UPSC\Teaching\IR\China\OBOR\financia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8992" y="3286124"/>
            <a:ext cx="5752577" cy="360000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32" y="4143380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smtClean="0"/>
              <a:t>Mining activity</a:t>
            </a:r>
            <a:r>
              <a:rPr lang="en-GB" sz="2300" dirty="0" smtClean="0"/>
              <a:t> forms the main cornerstone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0" y="4714884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Threatening local village schools and demand money sanctioned to them under the government’s schemes </a:t>
            </a:r>
            <a:endParaRPr lang="en-GB" sz="2300" dirty="0"/>
          </a:p>
        </p:txBody>
      </p:sp>
      <p:sp>
        <p:nvSpPr>
          <p:cNvPr id="20" name="Rectangle 19"/>
          <p:cNvSpPr/>
          <p:nvPr/>
        </p:nvSpPr>
        <p:spPr>
          <a:xfrm>
            <a:off x="0" y="3571876"/>
            <a:ext cx="892968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smtClean="0"/>
              <a:t>Poppy and opium </a:t>
            </a:r>
            <a:r>
              <a:rPr lang="en-GB" sz="2300" dirty="0" smtClean="0"/>
              <a:t>cultivation among the top sources of funds</a:t>
            </a:r>
            <a:endParaRPr lang="en-GB" sz="2300" dirty="0"/>
          </a:p>
        </p:txBody>
      </p:sp>
      <p:pic>
        <p:nvPicPr>
          <p:cNvPr id="4098" name="Picture 2" descr="D:\UPSC\Teaching\Internal Security\li-poppy-fields-india-cp126342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0" y="500043"/>
            <a:ext cx="5905500" cy="314327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0" y="714357"/>
            <a:ext cx="9144000" cy="455509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GB" sz="2900" b="1" dirty="0" smtClean="0">
                <a:solidFill>
                  <a:sysClr val="windowText" lastClr="000000"/>
                </a:solidFill>
              </a:rPr>
              <a:t>Sources at a Glance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Government Works and Schemes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Industry and Businesses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Social Institutions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Infrastructure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People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Membership Fees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Supporters/Sympathizers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Revolutionary Taxes in cash and kind</a:t>
            </a:r>
          </a:p>
          <a:p>
            <a:r>
              <a:rPr lang="en-GB" sz="2900" dirty="0" smtClean="0">
                <a:solidFill>
                  <a:sysClr val="windowText" lastClr="000000"/>
                </a:solidFill>
              </a:rPr>
              <a:t>Fines on Defaulters</a:t>
            </a:r>
            <a:endParaRPr lang="en-GB" sz="29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1"/>
      <p:bldP spid="18" grpId="0"/>
      <p:bldP spid="19" grpId="0"/>
      <p:bldP spid="23" grpId="0"/>
      <p:bldP spid="21" grpId="0"/>
      <p:bldP spid="22" grpId="0"/>
      <p:bldP spid="20" grpId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357214"/>
            <a:ext cx="8229600" cy="1143000"/>
          </a:xfrm>
        </p:spPr>
        <p:txBody>
          <a:bodyPr/>
          <a:lstStyle/>
          <a:p>
            <a:pPr algn="l"/>
            <a:r>
              <a:rPr lang="en-GB" dirty="0" smtClean="0"/>
              <a:t>Major Challenges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2844" y="642918"/>
            <a:ext cx="674896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Threat of terrorism, international and domestic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142844" y="1142984"/>
            <a:ext cx="835824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China fishing in the troubled waters of the northeast</a:t>
            </a:r>
            <a:endParaRPr lang="en-GB" sz="2300" dirty="0"/>
          </a:p>
        </p:txBody>
      </p:sp>
      <p:sp>
        <p:nvSpPr>
          <p:cNvPr id="15" name="Rectangle 14"/>
          <p:cNvSpPr/>
          <p:nvPr/>
        </p:nvSpPr>
        <p:spPr>
          <a:xfrm>
            <a:off x="142844" y="1785926"/>
            <a:ext cx="80724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Maoist insurgency spreading to other areas largely due to absence of a strategic plan to deal with the problem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142844" y="3054162"/>
            <a:ext cx="4572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300" dirty="0" smtClean="0"/>
              <a:t>Illegal Migration/Movement</a:t>
            </a:r>
            <a:endParaRPr lang="en-GB" sz="2300" dirty="0"/>
          </a:p>
        </p:txBody>
      </p:sp>
      <p:sp>
        <p:nvSpPr>
          <p:cNvPr id="8" name="Rectangle 7"/>
          <p:cNvSpPr/>
          <p:nvPr/>
        </p:nvSpPr>
        <p:spPr>
          <a:xfrm>
            <a:off x="142876" y="5411616"/>
            <a:ext cx="4572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300" dirty="0" smtClean="0"/>
              <a:t> Caste tensions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142844" y="3625666"/>
            <a:ext cx="304121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Regional aspirations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44" y="4197170"/>
            <a:ext cx="286007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Inter-state disputes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037" y="4840112"/>
            <a:ext cx="320151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Communal problems</a:t>
            </a:r>
            <a:endParaRPr lang="en-GB" sz="2300" dirty="0"/>
          </a:p>
        </p:txBody>
      </p:sp>
      <p:pic>
        <p:nvPicPr>
          <p:cNvPr id="1027" name="Picture 3" descr="D:\UPSC\Teaching\Internal Security\terrorism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857364"/>
            <a:ext cx="4667250" cy="2695575"/>
          </a:xfrm>
          <a:prstGeom prst="rect">
            <a:avLst/>
          </a:prstGeom>
          <a:noFill/>
        </p:spPr>
      </p:pic>
      <p:pic>
        <p:nvPicPr>
          <p:cNvPr id="1028" name="Picture 4" descr="D:\UPSC\Teaching\Internal Security\naxal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2" y="2500306"/>
            <a:ext cx="4714908" cy="2696400"/>
          </a:xfrm>
          <a:prstGeom prst="rect">
            <a:avLst/>
          </a:prstGeom>
          <a:noFill/>
        </p:spPr>
      </p:pic>
      <p:pic>
        <p:nvPicPr>
          <p:cNvPr id="1029" name="Picture 5" descr="D:\UPSC\Teaching\Internal Security\bangladesh migration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4810" y="3214686"/>
            <a:ext cx="4572032" cy="2696400"/>
          </a:xfrm>
          <a:prstGeom prst="rect">
            <a:avLst/>
          </a:prstGeom>
          <a:noFill/>
        </p:spPr>
      </p:pic>
      <p:pic>
        <p:nvPicPr>
          <p:cNvPr id="1031" name="Picture 7" descr="D:\UPSC\Teaching\Internal Security\water disput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714620"/>
            <a:ext cx="4500594" cy="2893238"/>
          </a:xfrm>
          <a:prstGeom prst="rect">
            <a:avLst/>
          </a:prstGeom>
          <a:noFill/>
        </p:spPr>
      </p:pic>
      <p:pic>
        <p:nvPicPr>
          <p:cNvPr id="1032" name="Picture 8" descr="D:\UPSC\Teaching\Internal Security\communal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4810" y="2643182"/>
            <a:ext cx="4500594" cy="307183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8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98" y="-71462"/>
            <a:ext cx="7000924" cy="785818"/>
          </a:xfrm>
        </p:spPr>
        <p:txBody>
          <a:bodyPr/>
          <a:lstStyle/>
          <a:p>
            <a:r>
              <a:rPr lang="en-GB" dirty="0" err="1" smtClean="0"/>
              <a:t>Naxal</a:t>
            </a:r>
            <a:r>
              <a:rPr lang="en-GB" dirty="0" smtClean="0"/>
              <a:t>: Cadres and Arms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-32" y="642918"/>
            <a:ext cx="564360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Q. Cadre Recruitment process?</a:t>
            </a:r>
            <a:endParaRPr lang="en-GB" sz="2300" b="1" dirty="0"/>
          </a:p>
        </p:txBody>
      </p:sp>
      <p:sp>
        <p:nvSpPr>
          <p:cNvPr id="19" name="Rectangle 18"/>
          <p:cNvSpPr/>
          <p:nvPr/>
        </p:nvSpPr>
        <p:spPr>
          <a:xfrm>
            <a:off x="-32" y="1000108"/>
            <a:ext cx="537198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Use of </a:t>
            </a:r>
            <a:r>
              <a:rPr lang="en-GB" sz="2300" b="1" dirty="0" smtClean="0"/>
              <a:t>coercion</a:t>
            </a:r>
            <a:r>
              <a:rPr lang="en-GB" sz="2300" dirty="0" smtClean="0"/>
              <a:t> in </a:t>
            </a:r>
            <a:r>
              <a:rPr lang="en-GB" sz="2300" dirty="0" err="1" smtClean="0"/>
              <a:t>Naxal</a:t>
            </a:r>
            <a:r>
              <a:rPr lang="en-GB" sz="2300" dirty="0" smtClean="0"/>
              <a:t> recruitment</a:t>
            </a:r>
            <a:endParaRPr lang="en-GB" sz="2300" dirty="0"/>
          </a:p>
        </p:txBody>
      </p:sp>
      <p:sp>
        <p:nvSpPr>
          <p:cNvPr id="20" name="Rectangle 19"/>
          <p:cNvSpPr/>
          <p:nvPr/>
        </p:nvSpPr>
        <p:spPr>
          <a:xfrm>
            <a:off x="0" y="128586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forcibly recruiting </a:t>
            </a:r>
            <a:r>
              <a:rPr lang="en-GB" sz="2300" b="1" dirty="0" smtClean="0"/>
              <a:t>one cadre from each </a:t>
            </a:r>
            <a:r>
              <a:rPr lang="en-GB" sz="2300" b="1" dirty="0" err="1" smtClean="0"/>
              <a:t>Adivasi</a:t>
            </a:r>
            <a:r>
              <a:rPr lang="en-GB" sz="2300" b="1" dirty="0" smtClean="0"/>
              <a:t> family</a:t>
            </a:r>
            <a:r>
              <a:rPr lang="en-GB" sz="2300" dirty="0" smtClean="0"/>
              <a:t>, compelled many families to give the female member</a:t>
            </a:r>
            <a:endParaRPr lang="en-GB" sz="2300" dirty="0"/>
          </a:p>
        </p:txBody>
      </p:sp>
      <p:sp>
        <p:nvSpPr>
          <p:cNvPr id="21" name="Rectangle 20"/>
          <p:cNvSpPr/>
          <p:nvPr/>
        </p:nvSpPr>
        <p:spPr>
          <a:xfrm>
            <a:off x="0" y="2000240"/>
            <a:ext cx="850112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Recruitment and use of </a:t>
            </a:r>
            <a:r>
              <a:rPr lang="en-GB" sz="2300" b="1" dirty="0" smtClean="0"/>
              <a:t>children</a:t>
            </a:r>
            <a:r>
              <a:rPr lang="en-GB" sz="2300" dirty="0" smtClean="0"/>
              <a:t> in hostilities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0" y="2414467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For part time cadres, recruitment is also </a:t>
            </a:r>
            <a:r>
              <a:rPr lang="en-GB" sz="2300" b="1" dirty="0" smtClean="0"/>
              <a:t>targeted at educated</a:t>
            </a:r>
            <a:r>
              <a:rPr lang="en-GB" sz="2300" dirty="0" smtClean="0"/>
              <a:t> university students affiliated to student movements</a:t>
            </a:r>
            <a:endParaRPr lang="en-GB" sz="2300" dirty="0"/>
          </a:p>
        </p:txBody>
      </p:sp>
      <p:sp>
        <p:nvSpPr>
          <p:cNvPr id="23" name="Rectangle 22"/>
          <p:cNvSpPr/>
          <p:nvPr/>
        </p:nvSpPr>
        <p:spPr>
          <a:xfrm>
            <a:off x="0" y="3143249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Clandestine urban networks, ethnic and tribal appeals and rural bases</a:t>
            </a:r>
            <a:endParaRPr lang="en-GB" sz="2300" dirty="0"/>
          </a:p>
        </p:txBody>
      </p:sp>
      <p:sp>
        <p:nvSpPr>
          <p:cNvPr id="24" name="Rectangle 23"/>
          <p:cNvSpPr/>
          <p:nvPr/>
        </p:nvSpPr>
        <p:spPr>
          <a:xfrm>
            <a:off x="0" y="3571876"/>
            <a:ext cx="87154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Forging </a:t>
            </a:r>
            <a:r>
              <a:rPr lang="en-GB" sz="2300" b="1" dirty="0" smtClean="0"/>
              <a:t>alliances with local </a:t>
            </a:r>
            <a:r>
              <a:rPr lang="en-GB" sz="2300" dirty="0" smtClean="0"/>
              <a:t>populations like farmers, peasants, and tribal leaders</a:t>
            </a:r>
            <a:endParaRPr lang="en-GB" sz="2300" dirty="0"/>
          </a:p>
        </p:txBody>
      </p:sp>
      <p:sp>
        <p:nvSpPr>
          <p:cNvPr id="27" name="Rectangle 26"/>
          <p:cNvSpPr/>
          <p:nvPr/>
        </p:nvSpPr>
        <p:spPr>
          <a:xfrm>
            <a:off x="0" y="4357694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smtClean="0"/>
              <a:t>Collective benefits </a:t>
            </a:r>
            <a:r>
              <a:rPr lang="en-GB" sz="2300" dirty="0" smtClean="0"/>
              <a:t>motivate individual recruitment tendencies and participation</a:t>
            </a:r>
            <a:endParaRPr lang="en-GB" sz="2300" dirty="0"/>
          </a:p>
        </p:txBody>
      </p:sp>
      <p:sp>
        <p:nvSpPr>
          <p:cNvPr id="28" name="Rectangle 27"/>
          <p:cNvSpPr/>
          <p:nvPr/>
        </p:nvSpPr>
        <p:spPr>
          <a:xfrm>
            <a:off x="0" y="5072074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Incentives need not necessarily be of a </a:t>
            </a:r>
            <a:r>
              <a:rPr lang="en-GB" sz="2300" b="1" dirty="0" smtClean="0"/>
              <a:t>monetary nature</a:t>
            </a:r>
            <a:r>
              <a:rPr lang="en-GB" sz="2300" dirty="0" smtClean="0"/>
              <a:t>, but food ration to the family, land issues, private goods, positions of authority, and security in unstable environment help recruitments</a:t>
            </a:r>
            <a:endParaRPr lang="en-GB" sz="2300" dirty="0"/>
          </a:p>
        </p:txBody>
      </p:sp>
      <p:sp>
        <p:nvSpPr>
          <p:cNvPr id="26" name="TextBox 25"/>
          <p:cNvSpPr txBox="1"/>
          <p:nvPr/>
        </p:nvSpPr>
        <p:spPr>
          <a:xfrm>
            <a:off x="142844" y="1409533"/>
            <a:ext cx="8858280" cy="36625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2900" dirty="0" smtClean="0">
                <a:solidFill>
                  <a:schemeClr val="bg1"/>
                </a:solidFill>
              </a:rPr>
              <a:t>Recruitment strategies include the following:-</a:t>
            </a:r>
          </a:p>
          <a:p>
            <a:r>
              <a:rPr lang="en-GB" sz="2900" dirty="0" err="1" smtClean="0">
                <a:solidFill>
                  <a:schemeClr val="bg1"/>
                </a:solidFill>
              </a:rPr>
              <a:t>i</a:t>
            </a:r>
            <a:r>
              <a:rPr lang="en-GB" sz="2900" dirty="0" smtClean="0">
                <a:solidFill>
                  <a:schemeClr val="bg1"/>
                </a:solidFill>
              </a:rPr>
              <a:t>) Ideological indoctrination.</a:t>
            </a:r>
          </a:p>
          <a:p>
            <a:r>
              <a:rPr lang="en-GB" sz="2900" dirty="0" smtClean="0">
                <a:solidFill>
                  <a:schemeClr val="bg1"/>
                </a:solidFill>
              </a:rPr>
              <a:t>ii) Economic and social Issues.</a:t>
            </a:r>
          </a:p>
          <a:p>
            <a:r>
              <a:rPr lang="en-GB" sz="2900" dirty="0" smtClean="0">
                <a:solidFill>
                  <a:schemeClr val="bg1"/>
                </a:solidFill>
              </a:rPr>
              <a:t>iii) Coercion.</a:t>
            </a:r>
          </a:p>
          <a:p>
            <a:r>
              <a:rPr lang="en-GB" sz="2900" dirty="0" smtClean="0">
                <a:solidFill>
                  <a:schemeClr val="bg1"/>
                </a:solidFill>
              </a:rPr>
              <a:t>iv) Promised future benefits from recruitment.</a:t>
            </a:r>
          </a:p>
          <a:p>
            <a:r>
              <a:rPr lang="en-GB" sz="2900" dirty="0" smtClean="0">
                <a:solidFill>
                  <a:schemeClr val="bg1"/>
                </a:solidFill>
              </a:rPr>
              <a:t>v) Participatory political organizations.</a:t>
            </a:r>
          </a:p>
          <a:p>
            <a:r>
              <a:rPr lang="en-GB" sz="2900" dirty="0" smtClean="0">
                <a:solidFill>
                  <a:schemeClr val="bg1"/>
                </a:solidFill>
              </a:rPr>
              <a:t>vi) Better education and health care.</a:t>
            </a:r>
          </a:p>
          <a:p>
            <a:r>
              <a:rPr lang="en-GB" sz="2900" dirty="0" smtClean="0">
                <a:solidFill>
                  <a:schemeClr val="bg1"/>
                </a:solidFill>
              </a:rPr>
              <a:t>vii) Recognition and redistribution of land.</a:t>
            </a:r>
            <a:endParaRPr lang="en-GB" sz="2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428652"/>
            <a:ext cx="9144000" cy="1399032"/>
          </a:xfrm>
        </p:spPr>
        <p:txBody>
          <a:bodyPr/>
          <a:lstStyle/>
          <a:p>
            <a:pPr algn="l"/>
            <a:r>
              <a:rPr lang="en-GB" dirty="0" err="1" smtClean="0"/>
              <a:t>Naxals</a:t>
            </a:r>
            <a:r>
              <a:rPr lang="en-GB" dirty="0" smtClean="0"/>
              <a:t>: Military and Arms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928670"/>
            <a:ext cx="1042991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CPI (Maoist) has an elaborate military organization </a:t>
            </a:r>
            <a:endParaRPr lang="en-GB" sz="2300" dirty="0"/>
          </a:p>
        </p:txBody>
      </p:sp>
      <p:sp>
        <p:nvSpPr>
          <p:cNvPr id="15" name="Rectangle 14"/>
          <p:cNvSpPr/>
          <p:nvPr/>
        </p:nvSpPr>
        <p:spPr>
          <a:xfrm>
            <a:off x="0" y="1357298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Villages are dominated by the village level militia 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0" y="1857364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PLGA starts forming the backbone of the rest of the military organization </a:t>
            </a:r>
            <a:endParaRPr lang="en-GB" sz="2300" dirty="0"/>
          </a:p>
        </p:txBody>
      </p:sp>
      <p:sp>
        <p:nvSpPr>
          <p:cNvPr id="17" name="Rectangle 16"/>
          <p:cNvSpPr/>
          <p:nvPr/>
        </p:nvSpPr>
        <p:spPr>
          <a:xfrm>
            <a:off x="0" y="2625534"/>
            <a:ext cx="807246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Armed cadres dressed in olive green uniforms </a:t>
            </a:r>
            <a:endParaRPr lang="en-GB" sz="2300" dirty="0"/>
          </a:p>
        </p:txBody>
      </p:sp>
      <p:sp>
        <p:nvSpPr>
          <p:cNvPr id="19" name="Rectangle 18"/>
          <p:cNvSpPr/>
          <p:nvPr/>
        </p:nvSpPr>
        <p:spPr>
          <a:xfrm>
            <a:off x="0" y="3843227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INSAS rifle, SLR, AK-47, country made rockets, mines, timer devices </a:t>
            </a:r>
            <a:endParaRPr lang="en-GB" sz="2300" dirty="0"/>
          </a:p>
        </p:txBody>
      </p:sp>
      <p:sp>
        <p:nvSpPr>
          <p:cNvPr id="23" name="Rectangle 22"/>
          <p:cNvSpPr/>
          <p:nvPr/>
        </p:nvSpPr>
        <p:spPr>
          <a:xfrm>
            <a:off x="0" y="4560854"/>
            <a:ext cx="942978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sophisticated weapons that have swelled Maoist armoury from the loot have been .303s, LMG, SLR, Mortars, </a:t>
            </a:r>
            <a:r>
              <a:rPr lang="en-GB" sz="2300" dirty="0" err="1" smtClean="0"/>
              <a:t>Stens</a:t>
            </a:r>
            <a:r>
              <a:rPr lang="en-GB" sz="2300" dirty="0" smtClean="0"/>
              <a:t>, Revolvers and Pistols </a:t>
            </a:r>
            <a:endParaRPr lang="en-GB" sz="2300" dirty="0"/>
          </a:p>
        </p:txBody>
      </p:sp>
      <p:pic>
        <p:nvPicPr>
          <p:cNvPr id="5122" name="Picture 2" descr="D:\UPSC\Teaching\Internal Security\Untitled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1454" y="2298179"/>
            <a:ext cx="4791074" cy="4559845"/>
          </a:xfrm>
          <a:prstGeom prst="rect">
            <a:avLst/>
          </a:prstGeom>
          <a:noFill/>
        </p:spPr>
      </p:pic>
      <p:pic>
        <p:nvPicPr>
          <p:cNvPr id="5123" name="Picture 3" descr="D:\UPSC\Teaching\Internal Security\nax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9718" y="2976586"/>
            <a:ext cx="3810000" cy="3810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0" y="3057409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Main attack force of the CPI (Maoist) and have a formidable armoury of weapons at their disposal </a:t>
            </a:r>
            <a:endParaRPr lang="en-GB" sz="2300" dirty="0"/>
          </a:p>
        </p:txBody>
      </p:sp>
      <p:pic>
        <p:nvPicPr>
          <p:cNvPr id="5124" name="Picture 4" descr="D:\UPSC\Teaching\Internal Security\gu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000108"/>
            <a:ext cx="4071966" cy="265117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3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" y="-428652"/>
            <a:ext cx="9144000" cy="1399032"/>
          </a:xfrm>
        </p:spPr>
        <p:txBody>
          <a:bodyPr/>
          <a:lstStyle/>
          <a:p>
            <a:pPr algn="l"/>
            <a:r>
              <a:rPr lang="en-GB" dirty="0" err="1" smtClean="0"/>
              <a:t>Naxals</a:t>
            </a:r>
            <a:r>
              <a:rPr lang="en-GB" dirty="0" smtClean="0"/>
              <a:t>: Military and Arms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0" y="357187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u="sng" dirty="0" smtClean="0"/>
              <a:t>Q. how have the Maoists succeeded in acquiring such lethal weapons ?</a:t>
            </a:r>
            <a:endParaRPr lang="en-GB" sz="2300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2" y="4429132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Mainly those that are looted from police or paramilitary forces-easiest route 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0" y="521495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Also been able to procure high grade weapons from illegal arms markets in </a:t>
            </a:r>
            <a:r>
              <a:rPr lang="en-GB" sz="2300" dirty="0" err="1" smtClean="0"/>
              <a:t>China,Bangladesh</a:t>
            </a:r>
            <a:r>
              <a:rPr lang="en-GB" sz="2300" dirty="0" smtClean="0"/>
              <a:t> and Myanmar as well </a:t>
            </a:r>
            <a:endParaRPr lang="en-GB" sz="2300" dirty="0"/>
          </a:p>
        </p:txBody>
      </p:sp>
      <p:sp>
        <p:nvSpPr>
          <p:cNvPr id="24" name="Rectangle 23"/>
          <p:cNvSpPr/>
          <p:nvPr/>
        </p:nvSpPr>
        <p:spPr>
          <a:xfrm>
            <a:off x="0" y="107154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Mines and mining activity has been a huge source for explosives </a:t>
            </a:r>
            <a:endParaRPr lang="en-GB" sz="2300" dirty="0"/>
          </a:p>
        </p:txBody>
      </p:sp>
      <p:sp>
        <p:nvSpPr>
          <p:cNvPr id="25" name="Rectangle 24"/>
          <p:cNvSpPr/>
          <p:nvPr/>
        </p:nvSpPr>
        <p:spPr>
          <a:xfrm>
            <a:off x="0" y="1928802"/>
            <a:ext cx="722986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The use of landmines- Crippling of Security forces </a:t>
            </a:r>
            <a:endParaRPr lang="en-GB" sz="2300" dirty="0"/>
          </a:p>
        </p:txBody>
      </p:sp>
      <p:sp>
        <p:nvSpPr>
          <p:cNvPr id="26" name="Rectangle 25"/>
          <p:cNvSpPr/>
          <p:nvPr/>
        </p:nvSpPr>
        <p:spPr>
          <a:xfrm>
            <a:off x="4500562" y="2362794"/>
            <a:ext cx="4572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bg1"/>
                </a:solidFill>
              </a:rPr>
              <a:t>“</a:t>
            </a:r>
            <a:r>
              <a:rPr lang="en-GB" i="1" dirty="0" err="1" smtClean="0">
                <a:solidFill>
                  <a:schemeClr val="bg1"/>
                </a:solidFill>
              </a:rPr>
              <a:t>Bastar</a:t>
            </a:r>
            <a:r>
              <a:rPr lang="en-GB" i="1" dirty="0" smtClean="0">
                <a:solidFill>
                  <a:schemeClr val="bg1"/>
                </a:solidFill>
              </a:rPr>
              <a:t> region is spread over nearly 40,000 sq km, of which up to 25,000 sq km is intensively mined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142900"/>
            <a:ext cx="6500858" cy="857256"/>
          </a:xfrm>
        </p:spPr>
        <p:txBody>
          <a:bodyPr/>
          <a:lstStyle/>
          <a:p>
            <a:pPr algn="l"/>
            <a:r>
              <a:rPr lang="en-GB" dirty="0" smtClean="0"/>
              <a:t>Geographical Reach</a:t>
            </a:r>
            <a:endParaRPr lang="en-GB" dirty="0"/>
          </a:p>
        </p:txBody>
      </p:sp>
      <p:pic>
        <p:nvPicPr>
          <p:cNvPr id="4098" name="Picture 2" descr="D:\UPSC\Teaching\Internal Security\red corri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500042"/>
            <a:ext cx="5192662" cy="6300000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1480"/>
            <a:ext cx="6000792" cy="601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142900"/>
            <a:ext cx="6500858" cy="857256"/>
          </a:xfrm>
        </p:spPr>
        <p:txBody>
          <a:bodyPr/>
          <a:lstStyle/>
          <a:p>
            <a:pPr algn="l"/>
            <a:r>
              <a:rPr lang="en-GB" dirty="0" smtClean="0"/>
              <a:t>Geographical Reach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65" b="3951"/>
          <a:stretch>
            <a:fillRect/>
          </a:stretch>
        </p:blipFill>
        <p:spPr bwMode="auto">
          <a:xfrm>
            <a:off x="1009650" y="500042"/>
            <a:ext cx="6944022" cy="63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357214"/>
            <a:ext cx="6500858" cy="1143008"/>
          </a:xfrm>
        </p:spPr>
        <p:txBody>
          <a:bodyPr/>
          <a:lstStyle/>
          <a:p>
            <a:pPr algn="l"/>
            <a:r>
              <a:rPr lang="en-GB" dirty="0" smtClean="0"/>
              <a:t>Cross Border Linkages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0" y="642918"/>
            <a:ext cx="88582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2001-formation of the Coordination Committee of the Maoist Parties and Organizations in South Asia </a:t>
            </a:r>
            <a:r>
              <a:rPr lang="en-GB" sz="2300" b="1" dirty="0" smtClean="0"/>
              <a:t>(C-COMPOSA)</a:t>
            </a:r>
            <a:endParaRPr lang="en-GB" sz="23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2000240"/>
            <a:ext cx="835821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Bangladesh, India, Nepal, and Sri Lanka</a:t>
            </a:r>
            <a:endParaRPr lang="en-GB" sz="2300" dirty="0"/>
          </a:p>
        </p:txBody>
      </p:sp>
      <p:sp>
        <p:nvSpPr>
          <p:cNvPr id="20" name="Rectangle 19"/>
          <p:cNvSpPr/>
          <p:nvPr/>
        </p:nvSpPr>
        <p:spPr>
          <a:xfrm>
            <a:off x="32" y="2643182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August 2002, Declaration that the </a:t>
            </a:r>
            <a:r>
              <a:rPr lang="en-GB" sz="2300" b="1" dirty="0" smtClean="0"/>
              <a:t>CCOMPOSA </a:t>
            </a:r>
            <a:r>
              <a:rPr lang="en-GB" sz="2300" dirty="0" smtClean="0"/>
              <a:t>cited its chief aims as </a:t>
            </a:r>
            <a:r>
              <a:rPr lang="en-GB" sz="2300" b="1" dirty="0" smtClean="0"/>
              <a:t>resisting</a:t>
            </a:r>
            <a:r>
              <a:rPr lang="en-GB" sz="2300" dirty="0" smtClean="0"/>
              <a:t> not only US imperialism and globalization, but also the </a:t>
            </a:r>
            <a:r>
              <a:rPr lang="en-GB" sz="2300" b="1" dirty="0" smtClean="0"/>
              <a:t>“centralized” Indian state </a:t>
            </a:r>
            <a:r>
              <a:rPr lang="en-GB" sz="2300" dirty="0" smtClean="0"/>
              <a:t>and its internal repression of minority people, through the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People’s War and India’s expansionist designs backed by US imperialism in South Asia</a:t>
            </a:r>
            <a:endParaRPr lang="en-GB" sz="2300" dirty="0"/>
          </a:p>
        </p:txBody>
      </p:sp>
      <p:sp>
        <p:nvSpPr>
          <p:cNvPr id="21" name="Rectangle 20"/>
          <p:cNvSpPr/>
          <p:nvPr/>
        </p:nvSpPr>
        <p:spPr>
          <a:xfrm>
            <a:off x="0" y="464344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Instances of Maoist links with insurgent groups such as NSCN, supply through Bangladesh or Myanmar 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0" y="5554492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Some reports of foreign government helping the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/</a:t>
            </a:r>
            <a:r>
              <a:rPr lang="en-GB" sz="2300" dirty="0" err="1" smtClean="0"/>
              <a:t>maoists</a:t>
            </a:r>
            <a:endParaRPr lang="en-GB" sz="2300" dirty="0"/>
          </a:p>
        </p:txBody>
      </p:sp>
      <p:sp>
        <p:nvSpPr>
          <p:cNvPr id="8" name="Rectangle 7"/>
          <p:cNvSpPr/>
          <p:nvPr/>
        </p:nvSpPr>
        <p:spPr>
          <a:xfrm>
            <a:off x="46823" y="1500174"/>
            <a:ext cx="473078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Includes ten Maoist groups from</a:t>
            </a:r>
          </a:p>
        </p:txBody>
      </p:sp>
      <p:pic>
        <p:nvPicPr>
          <p:cNvPr id="9" name="Picture 6" descr="D:\UPSC\Teaching\Internal Security\china maoist back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000108"/>
            <a:ext cx="5357850" cy="401838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70" y="-285776"/>
            <a:ext cx="8572560" cy="1399032"/>
          </a:xfrm>
        </p:spPr>
        <p:txBody>
          <a:bodyPr/>
          <a:lstStyle/>
          <a:p>
            <a:pPr algn="l"/>
            <a:r>
              <a:rPr lang="en-GB" dirty="0" smtClean="0"/>
              <a:t>Response by the Government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857232"/>
            <a:ext cx="86439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Indian Government has risen to the </a:t>
            </a:r>
            <a:r>
              <a:rPr lang="en-GB" sz="2300" dirty="0" err="1" smtClean="0"/>
              <a:t>Naxal</a:t>
            </a:r>
            <a:r>
              <a:rPr lang="en-GB" sz="2300" dirty="0" smtClean="0"/>
              <a:t> challenge on 3 distinct grounds 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0" y="1625402"/>
            <a:ext cx="440056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1) From a Security standpoint </a:t>
            </a:r>
            <a:endParaRPr lang="en-GB" sz="2300" b="1" dirty="0"/>
          </a:p>
        </p:txBody>
      </p:sp>
      <p:sp>
        <p:nvSpPr>
          <p:cNvPr id="17" name="Rectangle 16"/>
          <p:cNvSpPr/>
          <p:nvPr/>
        </p:nvSpPr>
        <p:spPr>
          <a:xfrm>
            <a:off x="0" y="2054030"/>
            <a:ext cx="530786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2) Economic &amp; Social Development </a:t>
            </a:r>
            <a:endParaRPr lang="en-GB" sz="2300" b="1" dirty="0"/>
          </a:p>
        </p:txBody>
      </p:sp>
      <p:sp>
        <p:nvSpPr>
          <p:cNvPr id="23" name="Rectangle 22"/>
          <p:cNvSpPr/>
          <p:nvPr/>
        </p:nvSpPr>
        <p:spPr>
          <a:xfrm>
            <a:off x="-32" y="2482658"/>
            <a:ext cx="583525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3) Reconciliation &amp; dignity of the </a:t>
            </a:r>
            <a:r>
              <a:rPr lang="en-GB" sz="2300" b="1" dirty="0" err="1" smtClean="0"/>
              <a:t>Tribals</a:t>
            </a:r>
            <a:r>
              <a:rPr lang="en-GB" sz="2300" b="1" dirty="0" smtClean="0"/>
              <a:t> </a:t>
            </a:r>
            <a:endParaRPr lang="en-GB" sz="2300" b="1" dirty="0"/>
          </a:p>
        </p:txBody>
      </p:sp>
      <p:sp>
        <p:nvSpPr>
          <p:cNvPr id="24" name="Rectangle 23"/>
          <p:cNvSpPr/>
          <p:nvPr/>
        </p:nvSpPr>
        <p:spPr>
          <a:xfrm>
            <a:off x="1214446" y="3286124"/>
            <a:ext cx="4572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300" dirty="0" err="1" smtClean="0"/>
              <a:t>Naxalism</a:t>
            </a:r>
            <a:r>
              <a:rPr lang="en-GB" sz="2300" dirty="0" smtClean="0"/>
              <a:t> is the biggest</a:t>
            </a:r>
          </a:p>
          <a:p>
            <a:r>
              <a:rPr lang="en-GB" sz="2300" dirty="0" smtClean="0"/>
              <a:t>challenge to India’s internal security</a:t>
            </a:r>
            <a:endParaRPr lang="en-GB" sz="2300" dirty="0"/>
          </a:p>
        </p:txBody>
      </p:sp>
      <p:sp>
        <p:nvSpPr>
          <p:cNvPr id="25" name="Rectangle 24"/>
          <p:cNvSpPr/>
          <p:nvPr/>
        </p:nvSpPr>
        <p:spPr>
          <a:xfrm>
            <a:off x="0" y="4914797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Advocated a coordinated effort under a </a:t>
            </a:r>
            <a:r>
              <a:rPr lang="en-GB" sz="2300" u="sng" dirty="0" smtClean="0"/>
              <a:t>Unified Command structure </a:t>
            </a:r>
            <a:r>
              <a:rPr lang="en-GB" sz="2300" dirty="0" smtClean="0"/>
              <a:t>to deter </a:t>
            </a:r>
            <a:r>
              <a:rPr lang="en-GB" sz="2300" dirty="0" err="1" smtClean="0"/>
              <a:t>Naxalism</a:t>
            </a:r>
            <a:endParaRPr lang="en-GB" sz="2300" dirty="0"/>
          </a:p>
        </p:txBody>
      </p:sp>
      <p:pic>
        <p:nvPicPr>
          <p:cNvPr id="6146" name="Picture 2" descr="D:\UPSC\Teaching\Internal Security\manmoha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60" y="1478256"/>
            <a:ext cx="2808000" cy="280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3" grpId="0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1536" y="-285776"/>
            <a:ext cx="8572560" cy="1399032"/>
          </a:xfrm>
        </p:spPr>
        <p:txBody>
          <a:bodyPr/>
          <a:lstStyle/>
          <a:p>
            <a:r>
              <a:rPr lang="en-GB" dirty="0" smtClean="0"/>
              <a:t>Response by the Government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000396" y="785794"/>
            <a:ext cx="392905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Naxalism</a:t>
            </a:r>
            <a:r>
              <a:rPr lang="en-GB" sz="2300" dirty="0" smtClean="0"/>
              <a:t> is the biggest</a:t>
            </a:r>
          </a:p>
          <a:p>
            <a:r>
              <a:rPr lang="en-GB" sz="2300" dirty="0" smtClean="0"/>
              <a:t>challenge to India’s internal security</a:t>
            </a:r>
            <a:endParaRPr lang="en-GB" sz="2300" dirty="0"/>
          </a:p>
        </p:txBody>
      </p:sp>
      <p:sp>
        <p:nvSpPr>
          <p:cNvPr id="26" name="Rectangle 25"/>
          <p:cNvSpPr/>
          <p:nvPr/>
        </p:nvSpPr>
        <p:spPr>
          <a:xfrm>
            <a:off x="0" y="3703598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Political leaders have also realized that </a:t>
            </a:r>
            <a:r>
              <a:rPr lang="en-GB" sz="2300" dirty="0" err="1" smtClean="0"/>
              <a:t>Naxalism</a:t>
            </a:r>
            <a:r>
              <a:rPr lang="en-GB" sz="2300" dirty="0" smtClean="0"/>
              <a:t> is not just a law-and-order problem but is a result of low levels of development in tribal areas</a:t>
            </a:r>
            <a:endParaRPr lang="en-GB" sz="2300" dirty="0"/>
          </a:p>
        </p:txBody>
      </p:sp>
      <p:sp>
        <p:nvSpPr>
          <p:cNvPr id="27" name="Rectangle 26"/>
          <p:cNvSpPr/>
          <p:nvPr/>
        </p:nvSpPr>
        <p:spPr>
          <a:xfrm>
            <a:off x="0" y="4429132"/>
            <a:ext cx="857252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Andhra Pradesh, the “blow hot, blow cold” strategy  </a:t>
            </a:r>
            <a:endParaRPr lang="en-GB" sz="2300" dirty="0"/>
          </a:p>
        </p:txBody>
      </p:sp>
      <p:sp>
        <p:nvSpPr>
          <p:cNvPr id="28" name="Rectangle 27"/>
          <p:cNvSpPr/>
          <p:nvPr/>
        </p:nvSpPr>
        <p:spPr>
          <a:xfrm>
            <a:off x="0" y="4857760"/>
            <a:ext cx="89297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Successes on the security front and the advantages accrued as a result were often nullified due to a soft political approach </a:t>
            </a:r>
            <a:endParaRPr lang="en-GB" sz="2300" dirty="0"/>
          </a:p>
        </p:txBody>
      </p:sp>
      <p:sp>
        <p:nvSpPr>
          <p:cNvPr id="29" name="Rectangle 28"/>
          <p:cNvSpPr/>
          <p:nvPr/>
        </p:nvSpPr>
        <p:spPr>
          <a:xfrm>
            <a:off x="3071802" y="2000240"/>
            <a:ext cx="3786214" cy="1508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300" dirty="0" smtClean="0">
                <a:solidFill>
                  <a:schemeClr val="bg1"/>
                </a:solidFill>
              </a:rPr>
              <a:t>N.T. Rama </a:t>
            </a:r>
            <a:r>
              <a:rPr lang="en-GB" sz="2300" dirty="0" err="1" smtClean="0">
                <a:solidFill>
                  <a:schemeClr val="bg1"/>
                </a:solidFill>
              </a:rPr>
              <a:t>Rao</a:t>
            </a:r>
            <a:r>
              <a:rPr lang="en-GB" sz="2300" dirty="0" smtClean="0">
                <a:solidFill>
                  <a:schemeClr val="bg1"/>
                </a:solidFill>
              </a:rPr>
              <a:t> described the Maoists as "true patriots, who have been misunderstood by ruling classes </a:t>
            </a:r>
            <a:endParaRPr lang="en-GB" sz="23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5643578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Later on </a:t>
            </a:r>
            <a:r>
              <a:rPr lang="en-GB" sz="2300" dirty="0" err="1" smtClean="0"/>
              <a:t>naxals</a:t>
            </a:r>
            <a:r>
              <a:rPr lang="en-GB" sz="2300" dirty="0" smtClean="0"/>
              <a:t> were flushed out- Andhra Model</a:t>
            </a:r>
            <a:endParaRPr lang="en-GB" sz="2300" dirty="0"/>
          </a:p>
        </p:txBody>
      </p:sp>
      <p:pic>
        <p:nvPicPr>
          <p:cNvPr id="6146" name="Picture 2" descr="D:\UPSC\Teaching\Internal Security\manmoha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44" y="785794"/>
            <a:ext cx="2808000" cy="2808000"/>
          </a:xfrm>
          <a:prstGeom prst="rect">
            <a:avLst/>
          </a:prstGeom>
          <a:noFill/>
        </p:spPr>
      </p:pic>
      <p:pic>
        <p:nvPicPr>
          <p:cNvPr id="6147" name="Picture 3" descr="D:\UPSC\Teaching\Internal Security\NT_Rama_Rao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3722" y="651096"/>
            <a:ext cx="2140278" cy="306365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66" y="-428652"/>
            <a:ext cx="6858016" cy="1399032"/>
          </a:xfrm>
        </p:spPr>
        <p:txBody>
          <a:bodyPr/>
          <a:lstStyle/>
          <a:p>
            <a:r>
              <a:rPr lang="en-GB" dirty="0" smtClean="0"/>
              <a:t>Governments Response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1470" y="1000108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2006, a </a:t>
            </a:r>
            <a:r>
              <a:rPr lang="en-GB" sz="2300" b="1" dirty="0" smtClean="0"/>
              <a:t>high-level coordination centre </a:t>
            </a:r>
            <a:r>
              <a:rPr lang="en-GB" sz="2300" dirty="0" smtClean="0"/>
              <a:t>was also set up, headed by the Union Home Secretary, with the chief secretaries and directors general of police of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-affected states as its members</a:t>
            </a:r>
            <a:endParaRPr lang="en-GB" sz="2300" dirty="0"/>
          </a:p>
        </p:txBody>
      </p:sp>
      <p:sp>
        <p:nvSpPr>
          <p:cNvPr id="21" name="TextBox 20"/>
          <p:cNvSpPr txBox="1"/>
          <p:nvPr/>
        </p:nvSpPr>
        <p:spPr>
          <a:xfrm>
            <a:off x="71406" y="571480"/>
            <a:ext cx="29770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b="1" dirty="0" smtClean="0"/>
              <a:t>Security Stand Point</a:t>
            </a:r>
            <a:endParaRPr lang="en-GB" sz="2300" b="1" dirty="0"/>
          </a:p>
        </p:txBody>
      </p:sp>
      <p:sp>
        <p:nvSpPr>
          <p:cNvPr id="30" name="Rectangle 29"/>
          <p:cNvSpPr/>
          <p:nvPr/>
        </p:nvSpPr>
        <p:spPr>
          <a:xfrm>
            <a:off x="142908" y="1142960"/>
            <a:ext cx="8929686" cy="57150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</a:rPr>
              <a:t>In2009</a:t>
            </a:r>
          </a:p>
          <a:p>
            <a:r>
              <a:rPr lang="en-GB" sz="2200" dirty="0" smtClean="0">
                <a:solidFill>
                  <a:schemeClr val="bg1"/>
                </a:solidFill>
              </a:rPr>
              <a:t>1) Increasing the strength of various </a:t>
            </a:r>
            <a:r>
              <a:rPr lang="en-GB" sz="2200" b="1" dirty="0" smtClean="0">
                <a:solidFill>
                  <a:schemeClr val="bg1"/>
                </a:solidFill>
              </a:rPr>
              <a:t>central paramilitary forces </a:t>
            </a:r>
            <a:r>
              <a:rPr lang="en-GB" sz="2200" dirty="0" smtClean="0">
                <a:solidFill>
                  <a:schemeClr val="bg1"/>
                </a:solidFill>
              </a:rPr>
              <a:t>such as the Central Reserve Police Force (CRPF) and the Commando </a:t>
            </a:r>
            <a:r>
              <a:rPr lang="en-GB" sz="2200" dirty="0" err="1" smtClean="0">
                <a:solidFill>
                  <a:schemeClr val="bg1"/>
                </a:solidFill>
              </a:rPr>
              <a:t>Batallions</a:t>
            </a:r>
            <a:r>
              <a:rPr lang="en-GB" sz="2200" dirty="0" smtClean="0">
                <a:solidFill>
                  <a:schemeClr val="bg1"/>
                </a:solidFill>
              </a:rPr>
              <a:t> for Resolute Action </a:t>
            </a:r>
            <a:r>
              <a:rPr lang="en-GB" sz="2200" b="1" dirty="0" smtClean="0">
                <a:solidFill>
                  <a:schemeClr val="bg1"/>
                </a:solidFill>
              </a:rPr>
              <a:t>(</a:t>
            </a:r>
            <a:r>
              <a:rPr lang="en-GB" sz="2200" b="1" dirty="0" err="1" smtClean="0">
                <a:solidFill>
                  <a:schemeClr val="bg1"/>
                </a:solidFill>
              </a:rPr>
              <a:t>CoBRA</a:t>
            </a:r>
            <a:r>
              <a:rPr lang="en-GB" sz="2200" b="1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GB" sz="2200" dirty="0" smtClean="0">
                <a:solidFill>
                  <a:schemeClr val="bg1"/>
                </a:solidFill>
              </a:rPr>
              <a:t>2) Providing </a:t>
            </a:r>
            <a:r>
              <a:rPr lang="en-GB" sz="2200" b="1" dirty="0" smtClean="0">
                <a:solidFill>
                  <a:schemeClr val="bg1"/>
                </a:solidFill>
              </a:rPr>
              <a:t>assistance and training </a:t>
            </a:r>
            <a:r>
              <a:rPr lang="en-GB" sz="2200" dirty="0" smtClean="0">
                <a:solidFill>
                  <a:schemeClr val="bg1"/>
                </a:solidFill>
              </a:rPr>
              <a:t>to State Police forces through Ministry of Defence and Central Police Organisations. </a:t>
            </a:r>
          </a:p>
          <a:p>
            <a:r>
              <a:rPr lang="en-GB" sz="2200" dirty="0" smtClean="0">
                <a:solidFill>
                  <a:schemeClr val="bg1"/>
                </a:solidFill>
              </a:rPr>
              <a:t>3) </a:t>
            </a:r>
            <a:r>
              <a:rPr lang="en-GB" sz="2200" b="1" dirty="0" smtClean="0">
                <a:solidFill>
                  <a:schemeClr val="bg1"/>
                </a:solidFill>
              </a:rPr>
              <a:t>Modernization and </a:t>
            </a:r>
            <a:r>
              <a:rPr lang="en-GB" sz="2200" b="1" dirty="0" err="1" smtClean="0">
                <a:solidFill>
                  <a:schemeClr val="bg1"/>
                </a:solidFill>
              </a:rPr>
              <a:t>upgradation</a:t>
            </a:r>
            <a:r>
              <a:rPr lang="en-GB" sz="2200" b="1" dirty="0" smtClean="0">
                <a:solidFill>
                  <a:schemeClr val="bg1"/>
                </a:solidFill>
              </a:rPr>
              <a:t> </a:t>
            </a:r>
            <a:r>
              <a:rPr lang="en-GB" sz="2200" dirty="0" smtClean="0">
                <a:solidFill>
                  <a:schemeClr val="bg1"/>
                </a:solidFill>
              </a:rPr>
              <a:t>of State Police forces and their Intelligence machinery under the Scheme for Modernization of State Police (MPF) </a:t>
            </a:r>
          </a:p>
          <a:p>
            <a:r>
              <a:rPr lang="en-GB" sz="2200" dirty="0" smtClean="0">
                <a:solidFill>
                  <a:schemeClr val="bg1"/>
                </a:solidFill>
              </a:rPr>
              <a:t>4) Streamlining </a:t>
            </a:r>
            <a:r>
              <a:rPr lang="en-GB" sz="2200" b="1" dirty="0" smtClean="0">
                <a:solidFill>
                  <a:schemeClr val="bg1"/>
                </a:solidFill>
              </a:rPr>
              <a:t>intelligence</a:t>
            </a:r>
            <a:r>
              <a:rPr lang="en-GB" sz="2200" dirty="0" smtClean="0">
                <a:solidFill>
                  <a:schemeClr val="bg1"/>
                </a:solidFill>
              </a:rPr>
              <a:t> collection and dissemination between security agencies. </a:t>
            </a:r>
          </a:p>
          <a:p>
            <a:r>
              <a:rPr lang="en-GB" sz="2200" dirty="0" smtClean="0">
                <a:solidFill>
                  <a:schemeClr val="bg1"/>
                </a:solidFill>
              </a:rPr>
              <a:t>5) Setting aside </a:t>
            </a:r>
            <a:r>
              <a:rPr lang="en-GB" sz="2200" b="1" dirty="0" smtClean="0">
                <a:solidFill>
                  <a:schemeClr val="bg1"/>
                </a:solidFill>
              </a:rPr>
              <a:t>additional budgets </a:t>
            </a:r>
            <a:r>
              <a:rPr lang="en-GB" sz="2200" dirty="0" smtClean="0">
                <a:solidFill>
                  <a:schemeClr val="bg1"/>
                </a:solidFill>
              </a:rPr>
              <a:t>for building security related infrastructure in </a:t>
            </a:r>
            <a:r>
              <a:rPr lang="en-GB" sz="2200" dirty="0" err="1" smtClean="0">
                <a:solidFill>
                  <a:schemeClr val="bg1"/>
                </a:solidFill>
              </a:rPr>
              <a:t>Naxal</a:t>
            </a:r>
            <a:r>
              <a:rPr lang="en-GB" sz="2200" dirty="0" smtClean="0">
                <a:solidFill>
                  <a:schemeClr val="bg1"/>
                </a:solidFill>
              </a:rPr>
              <a:t> are as such as Police stations, bunkers, roads etc. </a:t>
            </a:r>
          </a:p>
          <a:p>
            <a:r>
              <a:rPr lang="en-GB" sz="2200" dirty="0" smtClean="0">
                <a:solidFill>
                  <a:schemeClr val="bg1"/>
                </a:solidFill>
              </a:rPr>
              <a:t>6) Setting up of a </a:t>
            </a:r>
            <a:r>
              <a:rPr lang="en-GB" sz="2200" b="1" dirty="0" smtClean="0">
                <a:solidFill>
                  <a:schemeClr val="bg1"/>
                </a:solidFill>
              </a:rPr>
              <a:t>Unified Command </a:t>
            </a:r>
            <a:r>
              <a:rPr lang="en-GB" sz="2200" dirty="0" smtClean="0">
                <a:solidFill>
                  <a:schemeClr val="bg1"/>
                </a:solidFill>
              </a:rPr>
              <a:t>in each of the </a:t>
            </a:r>
            <a:r>
              <a:rPr lang="en-GB" sz="2200" dirty="0" err="1" smtClean="0">
                <a:solidFill>
                  <a:schemeClr val="bg1"/>
                </a:solidFill>
              </a:rPr>
              <a:t>Naxal</a:t>
            </a:r>
            <a:r>
              <a:rPr lang="en-GB" sz="2200" dirty="0" smtClean="0">
                <a:solidFill>
                  <a:schemeClr val="bg1"/>
                </a:solidFill>
              </a:rPr>
              <a:t> Affected States for better co-ordination and assistance </a:t>
            </a:r>
          </a:p>
        </p:txBody>
      </p:sp>
      <p:pic>
        <p:nvPicPr>
          <p:cNvPr id="4098" name="Picture 2" descr="D:\UPSC\Teaching\Internal Security\CoBRA_Commando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0430" y="4071942"/>
            <a:ext cx="5429288" cy="2714644"/>
          </a:xfrm>
          <a:prstGeom prst="rect">
            <a:avLst/>
          </a:prstGeom>
          <a:noFill/>
        </p:spPr>
      </p:pic>
      <p:pic>
        <p:nvPicPr>
          <p:cNvPr id="4099" name="Picture 3" descr="D:\UPSC\Teaching\Internal Security\article-2141490-12FE1628000005DC-56_468x53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857233"/>
            <a:ext cx="8215370" cy="60007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470" y="5000636"/>
            <a:ext cx="9144000" cy="11541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GB" sz="2300" dirty="0" smtClean="0">
                <a:solidFill>
                  <a:schemeClr val="bg1"/>
                </a:solidFill>
              </a:rPr>
              <a:t>But no desired results due to turf battles between the local police and paramilitary forces in an affected area hamper an effective military response</a:t>
            </a:r>
            <a:endParaRPr lang="en-GB" sz="2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/>
      <p:bldP spid="19" grpId="0" animBg="1"/>
      <p:bldP spid="1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66" y="-428652"/>
            <a:ext cx="6858016" cy="1399032"/>
          </a:xfrm>
        </p:spPr>
        <p:txBody>
          <a:bodyPr/>
          <a:lstStyle/>
          <a:p>
            <a:r>
              <a:rPr lang="en-GB" dirty="0" smtClean="0"/>
              <a:t>Governments Response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42844" y="785794"/>
            <a:ext cx="29770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b="1" dirty="0" smtClean="0"/>
              <a:t>Security Stand Point</a:t>
            </a:r>
            <a:endParaRPr lang="en-GB" sz="2300" b="1" dirty="0"/>
          </a:p>
        </p:txBody>
      </p:sp>
      <p:sp>
        <p:nvSpPr>
          <p:cNvPr id="7" name="Rectangle 6"/>
          <p:cNvSpPr/>
          <p:nvPr/>
        </p:nvSpPr>
        <p:spPr>
          <a:xfrm>
            <a:off x="142844" y="1285860"/>
            <a:ext cx="829906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u="sng" dirty="0" smtClean="0"/>
              <a:t>Counter-revolutionary Operations- How were they done?</a:t>
            </a:r>
            <a:endParaRPr lang="en-GB" sz="2300" u="sng" dirty="0"/>
          </a:p>
        </p:txBody>
      </p:sp>
      <p:sp>
        <p:nvSpPr>
          <p:cNvPr id="8" name="Rectangle 7"/>
          <p:cNvSpPr/>
          <p:nvPr/>
        </p:nvSpPr>
        <p:spPr>
          <a:xfrm>
            <a:off x="344285" y="2434232"/>
            <a:ext cx="370486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1.Location of Base Areas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357158" y="3000372"/>
            <a:ext cx="735811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2.Isolating the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 from the Support Base-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7664" y="4786322"/>
            <a:ext cx="87063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2006 the central government deployed nearly 37,000</a:t>
            </a:r>
          </a:p>
          <a:p>
            <a:r>
              <a:rPr lang="en-GB" sz="2300" dirty="0" smtClean="0"/>
              <a:t>central security forces in Chhattisgarh and 30 companies in Jharkhand</a:t>
            </a:r>
          </a:p>
          <a:p>
            <a:r>
              <a:rPr lang="en-GB" sz="2300" dirty="0" smtClean="0"/>
              <a:t>Forces shall actively enter villages and nab </a:t>
            </a:r>
            <a:r>
              <a:rPr lang="en-GB" sz="2300" dirty="0" err="1" smtClean="0"/>
              <a:t>Naxal</a:t>
            </a:r>
            <a:r>
              <a:rPr lang="en-GB" sz="2300" dirty="0" smtClean="0"/>
              <a:t> elements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1857364"/>
            <a:ext cx="3286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3 steps strategy</a:t>
            </a:r>
            <a:endParaRPr lang="en-GB" sz="2300" dirty="0"/>
          </a:p>
        </p:txBody>
      </p:sp>
      <p:sp>
        <p:nvSpPr>
          <p:cNvPr id="12" name="Rectangle 11"/>
          <p:cNvSpPr/>
          <p:nvPr/>
        </p:nvSpPr>
        <p:spPr>
          <a:xfrm>
            <a:off x="357158" y="3434364"/>
            <a:ext cx="614366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Physical Segregation + Ideological Fight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158" y="3779412"/>
            <a:ext cx="6215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Use of </a:t>
            </a:r>
            <a:r>
              <a:rPr lang="en-GB" sz="2300" b="1" dirty="0" err="1" smtClean="0"/>
              <a:t>Salwa</a:t>
            </a:r>
            <a:r>
              <a:rPr lang="en-GB" sz="2300" b="1" dirty="0" smtClean="0"/>
              <a:t> </a:t>
            </a:r>
            <a:r>
              <a:rPr lang="en-GB" sz="2300" b="1" dirty="0" err="1" smtClean="0"/>
              <a:t>Judum</a:t>
            </a:r>
            <a:r>
              <a:rPr lang="en-GB" sz="2300" b="1" dirty="0" smtClean="0"/>
              <a:t> –</a:t>
            </a:r>
            <a:r>
              <a:rPr lang="en-GB" sz="2300" dirty="0" smtClean="0"/>
              <a:t>Special Police officers</a:t>
            </a:r>
            <a:r>
              <a:rPr lang="en-GB" sz="2300" b="1" dirty="0" smtClean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596" y="4429132"/>
            <a:ext cx="38972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3.Eradication of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-</a:t>
            </a:r>
          </a:p>
        </p:txBody>
      </p:sp>
      <p:pic>
        <p:nvPicPr>
          <p:cNvPr id="6146" name="Picture 2" descr="D:\UPSC\Teaching\Internal Security\salwajudu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57166"/>
            <a:ext cx="3272727" cy="2880000"/>
          </a:xfrm>
          <a:prstGeom prst="rect">
            <a:avLst/>
          </a:prstGeom>
          <a:noFill/>
        </p:spPr>
      </p:pic>
      <p:pic>
        <p:nvPicPr>
          <p:cNvPr id="6147" name="Picture 3" descr="D:\UPSC\Teaching\Internal Security\MahendraKarma_1467537g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9322" y="3405192"/>
            <a:ext cx="3214710" cy="2881328"/>
          </a:xfrm>
          <a:prstGeom prst="rect">
            <a:avLst/>
          </a:prstGeom>
          <a:noFill/>
        </p:spPr>
      </p:pic>
      <p:pic>
        <p:nvPicPr>
          <p:cNvPr id="6149" name="Picture 5" descr="http://static.indianexpress.com/m-images/M_Id_160889_Anti_Naxal_trainin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60" y="1643050"/>
            <a:ext cx="3643338" cy="242889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2" grpId="0"/>
      <p:bldP spid="13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357214"/>
            <a:ext cx="8229600" cy="1143000"/>
          </a:xfrm>
        </p:spPr>
        <p:txBody>
          <a:bodyPr/>
          <a:lstStyle/>
          <a:p>
            <a:pPr algn="l"/>
            <a:r>
              <a:rPr lang="en-GB" dirty="0" smtClean="0"/>
              <a:t>Major Challenges</a:t>
            </a:r>
            <a:endParaRPr lang="en-GB" dirty="0"/>
          </a:p>
        </p:txBody>
      </p:sp>
      <p:pic>
        <p:nvPicPr>
          <p:cNvPr id="3" name="Picture 3" descr="D:\UPSC\Teaching\Internal Security\indias-homeland-security-market-challenges-and-business-opportunities-securing-asia-2013-1-63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70" y="491160"/>
            <a:ext cx="9144000" cy="6295426"/>
          </a:xfrm>
          <a:prstGeom prst="rect">
            <a:avLst/>
          </a:prstGeom>
          <a:noFill/>
        </p:spPr>
      </p:pic>
      <p:pic>
        <p:nvPicPr>
          <p:cNvPr id="1026" name="Picture 2" descr="D:\UPSC\Teaching\Internal Security\red corridor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-71462"/>
            <a:ext cx="7858180" cy="68807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66" y="-428652"/>
            <a:ext cx="6858016" cy="1399032"/>
          </a:xfrm>
        </p:spPr>
        <p:txBody>
          <a:bodyPr/>
          <a:lstStyle/>
          <a:p>
            <a:r>
              <a:rPr lang="en-GB" dirty="0" smtClean="0"/>
              <a:t>Governments Response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42844" y="500042"/>
            <a:ext cx="39853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b="1" dirty="0" smtClean="0"/>
              <a:t>Socio-Economic Measures</a:t>
            </a:r>
            <a:endParaRPr lang="en-GB" sz="2300" b="1" dirty="0"/>
          </a:p>
        </p:txBody>
      </p:sp>
      <p:sp>
        <p:nvSpPr>
          <p:cNvPr id="11" name="Rectangle 10"/>
          <p:cNvSpPr/>
          <p:nvPr/>
        </p:nvSpPr>
        <p:spPr>
          <a:xfrm>
            <a:off x="4429124" y="642918"/>
            <a:ext cx="270298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Surrender Policies</a:t>
            </a:r>
            <a:endParaRPr lang="en-GB" sz="2300" b="1" dirty="0"/>
          </a:p>
        </p:txBody>
      </p:sp>
      <p:sp>
        <p:nvSpPr>
          <p:cNvPr id="12" name="Rectangle 11"/>
          <p:cNvSpPr/>
          <p:nvPr/>
        </p:nvSpPr>
        <p:spPr>
          <a:xfrm>
            <a:off x="-32" y="1000109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Jharkhand government offered Rs. 50,000 to surrendered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 plus a monthly allowance of Rs. 2000, one acre of agricultural land, and educational and health benefits to their children</a:t>
            </a:r>
            <a:endParaRPr lang="en-GB" sz="2300" dirty="0"/>
          </a:p>
        </p:txBody>
      </p:sp>
      <p:sp>
        <p:nvSpPr>
          <p:cNvPr id="13" name="Rectangle 12"/>
          <p:cNvSpPr/>
          <p:nvPr/>
        </p:nvSpPr>
        <p:spPr>
          <a:xfrm>
            <a:off x="-32" y="2214555"/>
            <a:ext cx="935834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Chhattisgarh government offered up to Rs. 3 </a:t>
            </a:r>
            <a:r>
              <a:rPr lang="en-GB" sz="2300" dirty="0" err="1" smtClean="0"/>
              <a:t>lakh</a:t>
            </a:r>
            <a:r>
              <a:rPr lang="en-GB" sz="2300" dirty="0" smtClean="0"/>
              <a:t> for weapon surrender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-32" y="285749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Odissa</a:t>
            </a:r>
            <a:r>
              <a:rPr lang="en-GB" sz="2300" dirty="0" smtClean="0"/>
              <a:t> government announced Rs. 10,000 for surrender, Rs. 20,000 for arms surrender, and Rs. 2 </a:t>
            </a:r>
            <a:r>
              <a:rPr lang="en-GB" sz="2300" dirty="0" err="1" smtClean="0"/>
              <a:t>lakh</a:t>
            </a:r>
            <a:r>
              <a:rPr lang="en-GB" sz="2300" dirty="0" smtClean="0"/>
              <a:t> of bank loan without interest for two years</a:t>
            </a:r>
            <a:endParaRPr lang="en-GB" sz="2300" dirty="0"/>
          </a:p>
        </p:txBody>
      </p:sp>
      <p:sp>
        <p:nvSpPr>
          <p:cNvPr id="15" name="Rectangle 14"/>
          <p:cNvSpPr/>
          <p:nvPr/>
        </p:nvSpPr>
        <p:spPr>
          <a:xfrm>
            <a:off x="-32" y="3714752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Planning Commission set up a </a:t>
            </a:r>
            <a:r>
              <a:rPr lang="en-GB" sz="2300" dirty="0" err="1" smtClean="0"/>
              <a:t>sixteenmember</a:t>
            </a:r>
            <a:r>
              <a:rPr lang="en-GB" sz="2300" dirty="0" smtClean="0"/>
              <a:t> expert group in July 2006 to study the root causes of </a:t>
            </a:r>
            <a:r>
              <a:rPr lang="en-GB" sz="2300" dirty="0" err="1" smtClean="0"/>
              <a:t>Naxalism</a:t>
            </a:r>
            <a:r>
              <a:rPr lang="en-GB" sz="2300" dirty="0" smtClean="0"/>
              <a:t>.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0" y="4572008"/>
            <a:ext cx="935834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Schemes- PMGSY, BRGF, MGNREGA</a:t>
            </a:r>
            <a:endParaRPr lang="en-GB" sz="2300" dirty="0"/>
          </a:p>
        </p:txBody>
      </p:sp>
      <p:sp>
        <p:nvSpPr>
          <p:cNvPr id="17" name="Rectangle 16"/>
          <p:cNvSpPr/>
          <p:nvPr/>
        </p:nvSpPr>
        <p:spPr>
          <a:xfrm>
            <a:off x="0" y="5143512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Enactment of the </a:t>
            </a:r>
            <a:r>
              <a:rPr lang="en-GB" sz="2300" b="1" dirty="0" smtClean="0"/>
              <a:t>Forest Rights Act, 2006 </a:t>
            </a:r>
            <a:r>
              <a:rPr lang="en-GB" sz="2300" dirty="0" smtClean="0"/>
              <a:t>also sought to empower the local communities living in the forests to participate in the decision making pr </a:t>
            </a:r>
            <a:endParaRPr lang="en-GB" sz="2300" dirty="0"/>
          </a:p>
        </p:txBody>
      </p:sp>
      <p:pic>
        <p:nvPicPr>
          <p:cNvPr id="15361" name="Picture 1" descr="D:\UPSC\Teaching\Internal Security\24_surrender_Ranchi_257770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4378" y="2786058"/>
            <a:ext cx="6382464" cy="309087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3" grpId="0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" y="-398924"/>
            <a:ext cx="9144000" cy="1399032"/>
          </a:xfrm>
        </p:spPr>
        <p:txBody>
          <a:bodyPr/>
          <a:lstStyle/>
          <a:p>
            <a:pPr algn="l"/>
            <a:r>
              <a:rPr lang="en-GB" dirty="0" smtClean="0"/>
              <a:t>Andhra Model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857232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late 1990s, the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movement in the North </a:t>
            </a:r>
            <a:r>
              <a:rPr lang="en-GB" sz="2300" dirty="0" err="1" smtClean="0"/>
              <a:t>Telangana</a:t>
            </a:r>
            <a:r>
              <a:rPr lang="en-GB" sz="2300" dirty="0" smtClean="0"/>
              <a:t> (NT) districts of </a:t>
            </a:r>
            <a:r>
              <a:rPr lang="en-GB" sz="2300" dirty="0" err="1" smtClean="0"/>
              <a:t>Adilabad</a:t>
            </a:r>
            <a:r>
              <a:rPr lang="en-GB" sz="2300" dirty="0" smtClean="0"/>
              <a:t>, </a:t>
            </a:r>
            <a:r>
              <a:rPr lang="en-GB" sz="2300" dirty="0" err="1" smtClean="0"/>
              <a:t>Nizamabad</a:t>
            </a:r>
            <a:r>
              <a:rPr lang="en-GB" sz="2300" dirty="0" smtClean="0"/>
              <a:t>, </a:t>
            </a:r>
            <a:r>
              <a:rPr lang="en-GB" sz="2300" dirty="0" err="1" smtClean="0"/>
              <a:t>Karimnagar</a:t>
            </a:r>
            <a:r>
              <a:rPr lang="en-GB" sz="2300" dirty="0" smtClean="0"/>
              <a:t>, Warangal and </a:t>
            </a:r>
            <a:r>
              <a:rPr lang="en-GB" sz="2300" dirty="0" err="1" smtClean="0"/>
              <a:t>Khammam</a:t>
            </a:r>
            <a:endParaRPr lang="en-GB" sz="2300" dirty="0"/>
          </a:p>
        </p:txBody>
      </p:sp>
      <p:sp>
        <p:nvSpPr>
          <p:cNvPr id="16" name="Rectangle 15"/>
          <p:cNvSpPr/>
          <p:nvPr/>
        </p:nvSpPr>
        <p:spPr>
          <a:xfrm>
            <a:off x="0" y="1857364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Strong state response to the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movement by way of the </a:t>
            </a:r>
            <a:r>
              <a:rPr lang="en-GB" sz="2300" b="1" dirty="0" smtClean="0"/>
              <a:t>Grey Hounds</a:t>
            </a:r>
            <a:r>
              <a:rPr lang="en-GB" sz="2300" dirty="0" smtClean="0"/>
              <a:t>, an elite commando force raised by Andhra Pradesh to exclusively deal with the problem</a:t>
            </a:r>
            <a:endParaRPr lang="en-GB" sz="2300" dirty="0"/>
          </a:p>
        </p:txBody>
      </p:sp>
      <p:sp>
        <p:nvSpPr>
          <p:cNvPr id="17" name="Rectangle 16"/>
          <p:cNvSpPr/>
          <p:nvPr/>
        </p:nvSpPr>
        <p:spPr>
          <a:xfrm>
            <a:off x="0" y="3000372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Utilization of the “civil vigilante groups” against the mass mobilization strategy of the </a:t>
            </a:r>
            <a:r>
              <a:rPr lang="en-GB" sz="2300" dirty="0" err="1" smtClean="0"/>
              <a:t>Naxalites</a:t>
            </a:r>
            <a:endParaRPr lang="en-GB" sz="2300" dirty="0"/>
          </a:p>
        </p:txBody>
      </p:sp>
      <p:sp>
        <p:nvSpPr>
          <p:cNvPr id="20" name="Rectangle 19"/>
          <p:cNvSpPr/>
          <p:nvPr/>
        </p:nvSpPr>
        <p:spPr>
          <a:xfrm>
            <a:off x="0" y="3786190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Utilized the surrendered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 in anti-</a:t>
            </a:r>
            <a:r>
              <a:rPr lang="en-GB" sz="2300" dirty="0" err="1" smtClean="0"/>
              <a:t>Naxal</a:t>
            </a:r>
            <a:r>
              <a:rPr lang="en-GB" sz="2300" dirty="0" smtClean="0"/>
              <a:t> operations under names of</a:t>
            </a:r>
          </a:p>
          <a:p>
            <a:r>
              <a:rPr lang="en-GB" sz="2300" dirty="0" smtClean="0"/>
              <a:t>“Cobra” and “Tigers” to systemically oust</a:t>
            </a:r>
            <a:endParaRPr lang="en-GB" sz="2300" dirty="0"/>
          </a:p>
        </p:txBody>
      </p:sp>
      <p:sp>
        <p:nvSpPr>
          <p:cNvPr id="21" name="Rectangle 20"/>
          <p:cNvSpPr/>
          <p:nvPr/>
        </p:nvSpPr>
        <p:spPr>
          <a:xfrm>
            <a:off x="0" y="4714884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Involved a developmental response including schemes like </a:t>
            </a:r>
            <a:r>
              <a:rPr lang="en-GB" sz="2300" i="1" dirty="0" err="1" smtClean="0"/>
              <a:t>Janma</a:t>
            </a:r>
            <a:r>
              <a:rPr lang="en-GB" sz="2300" i="1" dirty="0" smtClean="0"/>
              <a:t> </a:t>
            </a:r>
            <a:r>
              <a:rPr lang="en-GB" sz="2300" i="1" dirty="0" err="1" smtClean="0"/>
              <a:t>Bhoomi</a:t>
            </a:r>
            <a:r>
              <a:rPr lang="en-GB" sz="2300" i="1" dirty="0" smtClean="0"/>
              <a:t>, Joint Forest Management (JFM), </a:t>
            </a:r>
            <a:r>
              <a:rPr lang="en-GB" sz="2300" dirty="0" smtClean="0"/>
              <a:t>which provided people the opportunity to enjoy the benefits of the forest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785786" y="2204104"/>
            <a:ext cx="7786742" cy="39395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500" dirty="0" smtClean="0">
                <a:solidFill>
                  <a:schemeClr val="bg1"/>
                </a:solidFill>
              </a:rPr>
              <a:t>Effective surrender and rehabilitation policy.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Culture of police leadership.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Infrastructure development.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Sound knowledge of local terrain.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Grass roots involvement in anti-</a:t>
            </a:r>
            <a:r>
              <a:rPr lang="en-GB" sz="2500" dirty="0" err="1" smtClean="0">
                <a:solidFill>
                  <a:schemeClr val="bg1"/>
                </a:solidFill>
              </a:rPr>
              <a:t>Naxal</a:t>
            </a:r>
            <a:r>
              <a:rPr lang="en-GB" sz="2500" dirty="0" smtClean="0">
                <a:solidFill>
                  <a:schemeClr val="bg1"/>
                </a:solidFill>
              </a:rPr>
              <a:t> operations.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Development schemes to back police response.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Incentives to police for good work.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Superior intelligence coordination and assessment.</a:t>
            </a:r>
          </a:p>
          <a:p>
            <a:r>
              <a:rPr lang="en-GB" sz="2500" dirty="0" smtClean="0">
                <a:solidFill>
                  <a:schemeClr val="bg1"/>
                </a:solidFill>
              </a:rPr>
              <a:t>Operations based on local intelligence.</a:t>
            </a:r>
            <a:endParaRPr lang="en-GB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0" grpId="0"/>
      <p:bldP spid="21" grpId="0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" y="-357214"/>
            <a:ext cx="9144000" cy="1399032"/>
          </a:xfrm>
        </p:spPr>
        <p:txBody>
          <a:bodyPr/>
          <a:lstStyle/>
          <a:p>
            <a:pPr algn="l"/>
            <a:r>
              <a:rPr lang="en-GB" dirty="0" smtClean="0"/>
              <a:t>What can the government do?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1406" y="571480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b="1" dirty="0" smtClean="0"/>
              <a:t>Way forward</a:t>
            </a:r>
            <a:endParaRPr lang="en-GB" sz="23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928670"/>
            <a:ext cx="41008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1.Decentralisation of Power</a:t>
            </a:r>
            <a:endParaRPr lang="en-GB" sz="2300" dirty="0"/>
          </a:p>
        </p:txBody>
      </p:sp>
      <p:sp>
        <p:nvSpPr>
          <p:cNvPr id="16" name="TextBox 15"/>
          <p:cNvSpPr txBox="1"/>
          <p:nvPr/>
        </p:nvSpPr>
        <p:spPr>
          <a:xfrm>
            <a:off x="-32" y="1285860"/>
            <a:ext cx="47484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2. Economic and Social Security</a:t>
            </a:r>
            <a:endParaRPr lang="en-GB" sz="23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89" y="1643050"/>
            <a:ext cx="52693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3. Security- Focusing on Intelligence</a:t>
            </a:r>
            <a:endParaRPr lang="en-GB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-32" y="2143116"/>
            <a:ext cx="90011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Sternly deal with </a:t>
            </a:r>
            <a:r>
              <a:rPr lang="en-GB" sz="2300" dirty="0" err="1" smtClean="0"/>
              <a:t>naxalites</a:t>
            </a:r>
            <a:r>
              <a:rPr lang="en-GB" sz="2300" dirty="0" smtClean="0"/>
              <a:t> indulging in violence- </a:t>
            </a:r>
            <a:r>
              <a:rPr lang="en-GB" sz="2300" b="1" dirty="0" smtClean="0"/>
              <a:t>no</a:t>
            </a:r>
            <a:r>
              <a:rPr lang="en-GB" sz="2300" dirty="0" smtClean="0"/>
              <a:t> blow hot blow cold strategy</a:t>
            </a:r>
            <a:endParaRPr lang="en-GB" sz="2300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928934"/>
            <a:ext cx="91440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Addressing this menace on political, security, developmental and public perception management fronts in a </a:t>
            </a:r>
            <a:r>
              <a:rPr lang="en-GB" sz="2300" b="1" u="sng" dirty="0" smtClean="0"/>
              <a:t>holistic manner</a:t>
            </a:r>
            <a:endParaRPr lang="en-GB" sz="23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4465" y="3643314"/>
            <a:ext cx="90475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Its an inter-state problem, approach should be </a:t>
            </a:r>
            <a:r>
              <a:rPr lang="en-GB" sz="2300" b="1" dirty="0" smtClean="0"/>
              <a:t>collective and coordinated</a:t>
            </a:r>
            <a:endParaRPr lang="en-GB" sz="23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32" y="4071942"/>
            <a:ext cx="90820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States will have to </a:t>
            </a:r>
            <a:r>
              <a:rPr lang="en-GB" sz="2300" b="1" dirty="0" smtClean="0"/>
              <a:t>improve</a:t>
            </a:r>
            <a:r>
              <a:rPr lang="en-GB" sz="2300" dirty="0" smtClean="0"/>
              <a:t> police response and </a:t>
            </a:r>
            <a:r>
              <a:rPr lang="en-GB" sz="2300" dirty="0" err="1" smtClean="0"/>
              <a:t>defense</a:t>
            </a:r>
            <a:r>
              <a:rPr lang="en-GB" sz="2300" dirty="0" smtClean="0"/>
              <a:t> infrastructure</a:t>
            </a:r>
            <a:endParaRPr lang="en-GB" sz="2300" dirty="0"/>
          </a:p>
        </p:txBody>
      </p:sp>
      <p:sp>
        <p:nvSpPr>
          <p:cNvPr id="22" name="TextBox 21"/>
          <p:cNvSpPr txBox="1"/>
          <p:nvPr/>
        </p:nvSpPr>
        <p:spPr>
          <a:xfrm>
            <a:off x="-71470" y="4500570"/>
            <a:ext cx="90684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 smtClean="0"/>
              <a:t>Continuing</a:t>
            </a:r>
            <a:r>
              <a:rPr lang="en-GB" sz="2300" dirty="0" smtClean="0"/>
              <a:t> peace dialogue with </a:t>
            </a:r>
            <a:r>
              <a:rPr lang="en-GB" sz="2300" dirty="0" err="1" smtClean="0"/>
              <a:t>naxals</a:t>
            </a:r>
            <a:r>
              <a:rPr lang="en-GB" sz="2300" dirty="0" smtClean="0"/>
              <a:t> </a:t>
            </a:r>
            <a:r>
              <a:rPr lang="en-GB" sz="2300" b="1" dirty="0" smtClean="0"/>
              <a:t>forcing/asking them to</a:t>
            </a:r>
            <a:r>
              <a:rPr lang="en-GB" sz="2300" dirty="0" smtClean="0"/>
              <a:t> give up violence and arms</a:t>
            </a:r>
            <a:endParaRPr lang="en-GB" sz="2300" dirty="0"/>
          </a:p>
        </p:txBody>
      </p:sp>
      <p:sp>
        <p:nvSpPr>
          <p:cNvPr id="23" name="TextBox 22"/>
          <p:cNvSpPr txBox="1"/>
          <p:nvPr/>
        </p:nvSpPr>
        <p:spPr>
          <a:xfrm>
            <a:off x="-71470" y="5357826"/>
            <a:ext cx="90725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Strengthening the </a:t>
            </a:r>
            <a:r>
              <a:rPr lang="en-GB" sz="2300" u="sng" dirty="0" smtClean="0"/>
              <a:t>base of political parties </a:t>
            </a:r>
            <a:r>
              <a:rPr lang="en-GB" sz="2300" dirty="0" smtClean="0"/>
              <a:t>is needed, as youth </a:t>
            </a:r>
            <a:r>
              <a:rPr lang="en-GB" sz="2300" dirty="0" smtClean="0">
                <a:sym typeface="Wingdings" pitchFamily="2" charset="2"/>
              </a:rPr>
              <a:t></a:t>
            </a:r>
            <a:r>
              <a:rPr lang="en-GB" sz="2300" dirty="0" smtClean="0"/>
              <a:t>diverted towards state ideology </a:t>
            </a:r>
            <a:r>
              <a:rPr lang="en-GB" sz="2300" dirty="0" smtClean="0">
                <a:sym typeface="Wingdings" pitchFamily="2" charset="2"/>
              </a:rPr>
              <a:t></a:t>
            </a:r>
            <a:r>
              <a:rPr lang="en-GB" sz="2300" b="1" dirty="0" smtClean="0">
                <a:sym typeface="Wingdings" pitchFamily="2" charset="2"/>
              </a:rPr>
              <a:t>Towards Democracy</a:t>
            </a:r>
            <a:endParaRPr lang="en-GB" sz="23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" y="-357214"/>
            <a:ext cx="9144000" cy="1399032"/>
          </a:xfrm>
        </p:spPr>
        <p:txBody>
          <a:bodyPr/>
          <a:lstStyle/>
          <a:p>
            <a:pPr algn="l"/>
            <a:r>
              <a:rPr lang="en-GB" dirty="0" smtClean="0"/>
              <a:t>What can the government do?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6556" y="785794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b="1" dirty="0" smtClean="0"/>
              <a:t>Way forward</a:t>
            </a:r>
            <a:endParaRPr lang="en-GB" sz="23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-32" y="2571744"/>
            <a:ext cx="82153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Take lessons from Andhra Pradesh surrender policy</a:t>
            </a:r>
            <a:endParaRPr lang="en-GB" sz="2300" dirty="0"/>
          </a:p>
        </p:txBody>
      </p:sp>
      <p:sp>
        <p:nvSpPr>
          <p:cNvPr id="27" name="TextBox 26"/>
          <p:cNvSpPr txBox="1"/>
          <p:nvPr/>
        </p:nvSpPr>
        <p:spPr>
          <a:xfrm>
            <a:off x="-32" y="3000373"/>
            <a:ext cx="9144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State govt. Need to accord </a:t>
            </a:r>
            <a:r>
              <a:rPr lang="en-GB" sz="2300" b="1" dirty="0" smtClean="0"/>
              <a:t>higher priority </a:t>
            </a:r>
            <a:r>
              <a:rPr lang="en-GB" sz="2300" dirty="0" smtClean="0"/>
              <a:t>in these affected areas</a:t>
            </a:r>
            <a:endParaRPr lang="en-GB" sz="2300" dirty="0"/>
          </a:p>
        </p:txBody>
      </p:sp>
      <p:sp>
        <p:nvSpPr>
          <p:cNvPr id="28" name="TextBox 27"/>
          <p:cNvSpPr txBox="1"/>
          <p:nvPr/>
        </p:nvSpPr>
        <p:spPr>
          <a:xfrm>
            <a:off x="-32" y="3500438"/>
            <a:ext cx="9144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Special focus on </a:t>
            </a:r>
            <a:r>
              <a:rPr lang="en-GB" sz="2300" b="1" dirty="0" smtClean="0"/>
              <a:t>landless poor, physical and social infrastructure</a:t>
            </a:r>
            <a:endParaRPr lang="en-GB" sz="23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-32" y="4143380"/>
            <a:ext cx="9144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Adequate </a:t>
            </a:r>
            <a:r>
              <a:rPr lang="en-GB" sz="2300" b="1" dirty="0" smtClean="0"/>
              <a:t>security measures </a:t>
            </a:r>
            <a:r>
              <a:rPr lang="en-GB" sz="2300" dirty="0" smtClean="0"/>
              <a:t>for working of contractors and other agencies</a:t>
            </a:r>
            <a:endParaRPr lang="en-GB" sz="23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42984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Continued efforts to </a:t>
            </a:r>
            <a:r>
              <a:rPr lang="en-GB" sz="2300" b="1" dirty="0" smtClean="0"/>
              <a:t>promote local resistance </a:t>
            </a:r>
            <a:r>
              <a:rPr lang="en-GB" sz="2300" dirty="0" smtClean="0"/>
              <a:t>groups against </a:t>
            </a:r>
            <a:r>
              <a:rPr lang="en-GB" sz="2300" dirty="0" err="1" smtClean="0"/>
              <a:t>naxals</a:t>
            </a:r>
            <a:r>
              <a:rPr lang="en-GB" sz="2300" dirty="0" smtClean="0"/>
              <a:t> on </a:t>
            </a:r>
            <a:r>
              <a:rPr lang="en-GB" sz="2300" b="1" dirty="0" smtClean="0"/>
              <a:t>ideological scale</a:t>
            </a:r>
            <a:endParaRPr lang="en-GB" sz="23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71678"/>
            <a:ext cx="79295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For this </a:t>
            </a:r>
            <a:r>
              <a:rPr lang="en-GB" sz="2300" b="1" dirty="0" smtClean="0"/>
              <a:t>mass media </a:t>
            </a:r>
            <a:r>
              <a:rPr lang="en-GB" sz="2300" dirty="0" smtClean="0"/>
              <a:t>can play very important role</a:t>
            </a:r>
            <a:endParaRPr lang="en-GB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-32" y="4857760"/>
            <a:ext cx="91440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Cutting </a:t>
            </a:r>
            <a:r>
              <a:rPr lang="en-GB" sz="2300" b="1" dirty="0" smtClean="0"/>
              <a:t>source of Finance- </a:t>
            </a:r>
            <a:r>
              <a:rPr lang="en-GB" sz="2300" dirty="0" smtClean="0"/>
              <a:t>for this even organisations like </a:t>
            </a:r>
            <a:r>
              <a:rPr lang="en-GB" sz="2300" b="1" dirty="0" smtClean="0"/>
              <a:t>BRO</a:t>
            </a:r>
            <a:r>
              <a:rPr lang="en-GB" sz="2300" dirty="0" smtClean="0"/>
              <a:t> can take development work for some time</a:t>
            </a:r>
            <a:endParaRPr lang="en-GB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14338"/>
            <a:ext cx="9144000" cy="1399032"/>
          </a:xfrm>
        </p:spPr>
        <p:txBody>
          <a:bodyPr/>
          <a:lstStyle/>
          <a:p>
            <a:pPr algn="l"/>
            <a:r>
              <a:rPr lang="en-GB" dirty="0" smtClean="0"/>
              <a:t>What can the government do?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7868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/>
              <a:t>For all this to happen, few things are immediately required to shape up</a:t>
            </a:r>
            <a:endParaRPr lang="en-GB" sz="2300" dirty="0"/>
          </a:p>
        </p:txBody>
      </p:sp>
      <p:sp>
        <p:nvSpPr>
          <p:cNvPr id="6" name="Rectangle 5"/>
          <p:cNvSpPr/>
          <p:nvPr/>
        </p:nvSpPr>
        <p:spPr>
          <a:xfrm>
            <a:off x="428596" y="2000240"/>
            <a:ext cx="375643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smtClean="0"/>
              <a:t>Capacity building of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596" y="2786058"/>
            <a:ext cx="374653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Administrative institutions</a:t>
            </a:r>
            <a:endParaRPr lang="en-GB" sz="2300" dirty="0"/>
          </a:p>
        </p:txBody>
      </p:sp>
      <p:sp>
        <p:nvSpPr>
          <p:cNvPr id="8" name="Rectangle 7"/>
          <p:cNvSpPr/>
          <p:nvPr/>
        </p:nvSpPr>
        <p:spPr>
          <a:xfrm>
            <a:off x="423107" y="3214686"/>
            <a:ext cx="517160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Government personnel-</a:t>
            </a:r>
            <a:r>
              <a:rPr lang="en-GB" sz="2300" b="1" dirty="0" err="1" smtClean="0"/>
              <a:t>eg</a:t>
            </a:r>
            <a:r>
              <a:rPr lang="en-GB" sz="2300" b="1" dirty="0" smtClean="0"/>
              <a:t>. PMRDF 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428596" y="3643314"/>
            <a:ext cx="20874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Local bodies </a:t>
            </a:r>
            <a:endParaRPr lang="en-GB" sz="2300" dirty="0"/>
          </a:p>
        </p:txBody>
      </p:sp>
      <p:sp>
        <p:nvSpPr>
          <p:cNvPr id="10" name="Right Brace 9"/>
          <p:cNvSpPr/>
          <p:nvPr/>
        </p:nvSpPr>
        <p:spPr>
          <a:xfrm>
            <a:off x="5500694" y="1928802"/>
            <a:ext cx="500066" cy="2500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051590" y="2928934"/>
            <a:ext cx="25923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dirty="0" smtClean="0"/>
              <a:t>need of the hour</a:t>
            </a:r>
            <a:endParaRPr lang="en-GB" sz="2300" dirty="0"/>
          </a:p>
        </p:txBody>
      </p:sp>
      <p:sp>
        <p:nvSpPr>
          <p:cNvPr id="12" name="Rectangle 11"/>
          <p:cNvSpPr/>
          <p:nvPr/>
        </p:nvSpPr>
        <p:spPr>
          <a:xfrm>
            <a:off x="428596" y="2416726"/>
            <a:ext cx="227337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Security forces</a:t>
            </a:r>
            <a:endParaRPr lang="en-GB" sz="2300" dirty="0"/>
          </a:p>
        </p:txBody>
      </p:sp>
      <p:sp>
        <p:nvSpPr>
          <p:cNvPr id="14" name="TextBox 13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2928934"/>
            <a:ext cx="8229600" cy="1143000"/>
          </a:xfrm>
        </p:spPr>
        <p:txBody>
          <a:bodyPr/>
          <a:lstStyle/>
          <a:p>
            <a:pPr algn="l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700" y="-2857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/>
              <a:t>Naxal</a:t>
            </a:r>
            <a:r>
              <a:rPr lang="en-GB" dirty="0" smtClean="0"/>
              <a:t>: History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42807" y="982460"/>
            <a:ext cx="325762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300" b="1" dirty="0" smtClean="0"/>
              <a:t>Definition of </a:t>
            </a:r>
            <a:r>
              <a:rPr lang="en-GB" sz="2300" b="1" dirty="0" err="1" smtClean="0"/>
              <a:t>Naxalites</a:t>
            </a:r>
            <a:endParaRPr lang="en-GB" sz="2300" b="1" dirty="0"/>
          </a:p>
        </p:txBody>
      </p:sp>
      <p:sp>
        <p:nvSpPr>
          <p:cNvPr id="19" name="Rectangle 18"/>
          <p:cNvSpPr/>
          <p:nvPr/>
        </p:nvSpPr>
        <p:spPr>
          <a:xfrm>
            <a:off x="3714744" y="857232"/>
            <a:ext cx="58579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left-wing extremists, adhering to the</a:t>
            </a:r>
          </a:p>
          <a:p>
            <a:r>
              <a:rPr lang="en-GB" sz="2300" dirty="0" smtClean="0"/>
              <a:t>ideology of Maoism</a:t>
            </a:r>
            <a:endParaRPr lang="en-GB" sz="2300" dirty="0"/>
          </a:p>
        </p:txBody>
      </p:sp>
      <p:sp>
        <p:nvSpPr>
          <p:cNvPr id="20" name="Rectangle 19"/>
          <p:cNvSpPr/>
          <p:nvPr/>
        </p:nvSpPr>
        <p:spPr>
          <a:xfrm>
            <a:off x="-32" y="1643050"/>
            <a:ext cx="921547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Revolutionary communism against the state in India did not begin with the birth of </a:t>
            </a:r>
            <a:r>
              <a:rPr lang="en-GB" sz="2300" dirty="0" err="1" smtClean="0"/>
              <a:t>Naxalism</a:t>
            </a:r>
            <a:endParaRPr lang="en-GB" sz="2300" dirty="0"/>
          </a:p>
        </p:txBody>
      </p:sp>
      <p:sp>
        <p:nvSpPr>
          <p:cNvPr id="21" name="Rectangle 20"/>
          <p:cNvSpPr/>
          <p:nvPr/>
        </p:nvSpPr>
        <p:spPr>
          <a:xfrm>
            <a:off x="0" y="2500306"/>
            <a:ext cx="87868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Agitation by communists was present in the </a:t>
            </a:r>
            <a:r>
              <a:rPr lang="en-GB" sz="2300" b="1" dirty="0" err="1" smtClean="0"/>
              <a:t>Telangana</a:t>
            </a:r>
            <a:r>
              <a:rPr lang="en-GB" sz="2300" b="1" dirty="0" smtClean="0"/>
              <a:t> movement </a:t>
            </a:r>
            <a:r>
              <a:rPr lang="en-GB" sz="2300" dirty="0" smtClean="0"/>
              <a:t>(1946 – 1951)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0" y="3357562"/>
            <a:ext cx="921547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Rebellion focused its ire against the land-owning elite and was helped along by the Communists of the time spreading propaganda against the land-owners</a:t>
            </a:r>
            <a:endParaRPr lang="en-GB" sz="2300" dirty="0"/>
          </a:p>
        </p:txBody>
      </p:sp>
      <p:sp>
        <p:nvSpPr>
          <p:cNvPr id="23" name="Rectangle 22"/>
          <p:cNvSpPr/>
          <p:nvPr/>
        </p:nvSpPr>
        <p:spPr>
          <a:xfrm>
            <a:off x="0" y="4643446"/>
            <a:ext cx="892971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Objective of the movement was to </a:t>
            </a:r>
            <a:r>
              <a:rPr lang="en-GB" sz="2300" b="1" dirty="0" smtClean="0"/>
              <a:t>establish its own state</a:t>
            </a:r>
            <a:r>
              <a:rPr lang="en-GB" sz="2300" dirty="0" smtClean="0"/>
              <a:t>, which would be ruled by a Telugu-speaking majority</a:t>
            </a:r>
            <a:endParaRPr lang="en-GB" sz="2300" dirty="0"/>
          </a:p>
        </p:txBody>
      </p:sp>
      <p:sp>
        <p:nvSpPr>
          <p:cNvPr id="24" name="Rectangle 23"/>
          <p:cNvSpPr/>
          <p:nvPr/>
        </p:nvSpPr>
        <p:spPr>
          <a:xfrm>
            <a:off x="0" y="5500702"/>
            <a:ext cx="88582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Communist ideology </a:t>
            </a:r>
            <a:r>
              <a:rPr lang="en-GB" sz="2300" b="1" dirty="0" smtClean="0"/>
              <a:t>was not </a:t>
            </a:r>
            <a:r>
              <a:rPr lang="en-GB" sz="2300" dirty="0" smtClean="0"/>
              <a:t>the starting point of the rebellion</a:t>
            </a:r>
            <a:endParaRPr lang="en-GB" sz="2300" dirty="0"/>
          </a:p>
        </p:txBody>
      </p:sp>
      <p:pic>
        <p:nvPicPr>
          <p:cNvPr id="1026" name="Picture 2" descr="D:\UPSC\Teaching\Internal Security\telangan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9"/>
          <a:stretch>
            <a:fillRect/>
          </a:stretch>
        </p:blipFill>
        <p:spPr bwMode="auto">
          <a:xfrm>
            <a:off x="3000364" y="3214686"/>
            <a:ext cx="5000660" cy="3399314"/>
          </a:xfrm>
          <a:prstGeom prst="rect">
            <a:avLst/>
          </a:prstGeom>
          <a:noFill/>
        </p:spPr>
      </p:pic>
      <p:pic>
        <p:nvPicPr>
          <p:cNvPr id="2050" name="Picture 2" descr="D:\UPSC\Teaching\Internal Security\naxal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648378"/>
            <a:ext cx="4286280" cy="285232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19" grpId="0"/>
      <p:bldP spid="20" grpId="0"/>
      <p:bldP spid="21" grpId="1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1206515"/>
            <a:ext cx="88582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Due to Existing </a:t>
            </a:r>
            <a:r>
              <a:rPr lang="en-GB" sz="2300" b="1" dirty="0" smtClean="0"/>
              <a:t>land rights disputes </a:t>
            </a:r>
            <a:r>
              <a:rPr lang="en-GB" sz="2300" dirty="0" smtClean="0"/>
              <a:t>people had made them sympathise with the Communist party members, who in turn helped the </a:t>
            </a:r>
            <a:r>
              <a:rPr lang="en-GB" sz="2300" dirty="0" err="1" smtClean="0"/>
              <a:t>Telangana</a:t>
            </a:r>
            <a:r>
              <a:rPr lang="en-GB" sz="2300" dirty="0" smtClean="0"/>
              <a:t> movement become more wide-spread and better organized</a:t>
            </a:r>
            <a:endParaRPr lang="en-GB" sz="2300" dirty="0"/>
          </a:p>
        </p:txBody>
      </p:sp>
      <p:sp>
        <p:nvSpPr>
          <p:cNvPr id="6" name="Rectangle 5"/>
          <p:cNvSpPr/>
          <p:nvPr/>
        </p:nvSpPr>
        <p:spPr>
          <a:xfrm>
            <a:off x="0" y="2985971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Eventually this </a:t>
            </a:r>
            <a:r>
              <a:rPr lang="en-GB" sz="2300" b="1" dirty="0" smtClean="0"/>
              <a:t>conflict was ended by the security forces </a:t>
            </a:r>
            <a:r>
              <a:rPr lang="en-GB" sz="2300" dirty="0" smtClean="0"/>
              <a:t>of the newly independent Indian state</a:t>
            </a:r>
            <a:endParaRPr lang="en-GB" sz="2300" dirty="0"/>
          </a:p>
        </p:txBody>
      </p:sp>
      <p:sp>
        <p:nvSpPr>
          <p:cNvPr id="7" name="Rectangle 6"/>
          <p:cNvSpPr/>
          <p:nvPr/>
        </p:nvSpPr>
        <p:spPr>
          <a:xfrm>
            <a:off x="0" y="4357694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err="1" smtClean="0"/>
              <a:t>Telangana</a:t>
            </a:r>
            <a:r>
              <a:rPr lang="en-GB" sz="2300" dirty="0" smtClean="0"/>
              <a:t> movement provided </a:t>
            </a:r>
            <a:r>
              <a:rPr lang="en-GB" sz="2300" b="1" dirty="0" smtClean="0"/>
              <a:t>an inspiration </a:t>
            </a:r>
            <a:r>
              <a:rPr lang="en-GB" sz="2300" dirty="0" smtClean="0"/>
              <a:t>for the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movement, but the political context of the late 1960's is also important</a:t>
            </a:r>
            <a:endParaRPr lang="en-GB" sz="2300" dirty="0"/>
          </a:p>
        </p:txBody>
      </p:sp>
      <p:sp>
        <p:nvSpPr>
          <p:cNvPr id="9" name="TextBox 8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62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846210"/>
            <a:ext cx="950122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Indian communist movement was having its discussions throughout the decade about which strategic approach would be best in the Indian society – the revolutionary or the reformist</a:t>
            </a:r>
            <a:endParaRPr lang="en-GB" sz="2300" dirty="0"/>
          </a:p>
        </p:txBody>
      </p:sp>
      <p:sp>
        <p:nvSpPr>
          <p:cNvPr id="9" name="Rectangle 8"/>
          <p:cNvSpPr/>
          <p:nvPr/>
        </p:nvSpPr>
        <p:spPr>
          <a:xfrm>
            <a:off x="0" y="335756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smtClean="0"/>
              <a:t>Communist Party (Marxist) </a:t>
            </a:r>
            <a:r>
              <a:rPr lang="en-GB" sz="2300" dirty="0" smtClean="0"/>
              <a:t>had split from the Communist Party of India (CPI) in 1964, influenced by the </a:t>
            </a:r>
            <a:r>
              <a:rPr lang="en-GB" sz="2300" b="1" dirty="0" smtClean="0"/>
              <a:t>Sino-Indian War of 1962</a:t>
            </a:r>
            <a:r>
              <a:rPr lang="en-GB" sz="2300" dirty="0" smtClean="0"/>
              <a:t>, but also by the differences of opinion on what stage the revolution was in</a:t>
            </a:r>
            <a:endParaRPr lang="en-GB" sz="2300" dirty="0"/>
          </a:p>
        </p:txBody>
      </p:sp>
      <p:sp>
        <p:nvSpPr>
          <p:cNvPr id="10" name="Rectangle 9"/>
          <p:cNvSpPr/>
          <p:nvPr/>
        </p:nvSpPr>
        <p:spPr>
          <a:xfrm>
            <a:off x="0" y="5072074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(Congress) formed the United Front government alongside CPI(M) in 1967 in West Bengal</a:t>
            </a:r>
            <a:endParaRPr lang="en-GB" sz="2300" dirty="0"/>
          </a:p>
        </p:txBody>
      </p:sp>
      <p:pic>
        <p:nvPicPr>
          <p:cNvPr id="2050" name="Picture 2" descr="D:\UPSC\Teaching\Internal Security\sino-indi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934" y="500042"/>
            <a:ext cx="4572000" cy="285752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0" y="71435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The day the new Chief Minister </a:t>
            </a:r>
            <a:r>
              <a:rPr lang="en-GB" sz="2300" dirty="0" err="1" smtClean="0"/>
              <a:t>Ajoy</a:t>
            </a:r>
            <a:r>
              <a:rPr lang="en-GB" sz="2300" dirty="0" smtClean="0"/>
              <a:t> </a:t>
            </a:r>
            <a:r>
              <a:rPr lang="en-GB" sz="2300" dirty="0" err="1" smtClean="0"/>
              <a:t>Mukherjee</a:t>
            </a:r>
            <a:r>
              <a:rPr lang="en-GB" sz="2300" dirty="0" smtClean="0"/>
              <a:t> was sworn in, there were news of the first incident in the village of </a:t>
            </a:r>
            <a:r>
              <a:rPr lang="en-GB" sz="2300" b="1" dirty="0" err="1" smtClean="0"/>
              <a:t>Naxalbari</a:t>
            </a:r>
            <a:endParaRPr lang="en-GB" sz="230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2700219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Incident began with </a:t>
            </a:r>
            <a:r>
              <a:rPr lang="en-GB" sz="2300" dirty="0" err="1" smtClean="0"/>
              <a:t>Bimal</a:t>
            </a:r>
            <a:r>
              <a:rPr lang="en-GB" sz="2300" dirty="0" smtClean="0"/>
              <a:t> </a:t>
            </a:r>
            <a:r>
              <a:rPr lang="en-GB" sz="2300" dirty="0" err="1" smtClean="0"/>
              <a:t>Kissan</a:t>
            </a:r>
            <a:r>
              <a:rPr lang="en-GB" sz="2300" dirty="0" smtClean="0"/>
              <a:t> </a:t>
            </a:r>
            <a:r>
              <a:rPr lang="en-GB" sz="2300" i="1" dirty="0" smtClean="0"/>
              <a:t>going to plough his land, when </a:t>
            </a:r>
            <a:r>
              <a:rPr lang="en-GB" sz="2300" dirty="0" smtClean="0"/>
              <a:t>attacked by landlords and their goons</a:t>
            </a:r>
            <a:endParaRPr lang="en-GB" sz="2300" dirty="0"/>
          </a:p>
        </p:txBody>
      </p:sp>
      <p:sp>
        <p:nvSpPr>
          <p:cNvPr id="17" name="Rectangle 16"/>
          <p:cNvSpPr/>
          <p:nvPr/>
        </p:nvSpPr>
        <p:spPr>
          <a:xfrm>
            <a:off x="0" y="3768542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other </a:t>
            </a:r>
            <a:r>
              <a:rPr lang="en-GB" sz="2300" i="1" dirty="0" smtClean="0"/>
              <a:t>Tribal people attacked the landlords</a:t>
            </a:r>
            <a:endParaRPr lang="en-GB" sz="2300" dirty="0"/>
          </a:p>
        </p:txBody>
      </p:sp>
      <p:sp>
        <p:nvSpPr>
          <p:cNvPr id="18" name="Rectangle 17"/>
          <p:cNvSpPr/>
          <p:nvPr/>
        </p:nvSpPr>
        <p:spPr>
          <a:xfrm>
            <a:off x="0" y="4346540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Chaotic period of Indian history were the food shortages caused by rationing after the Indo-Pakistan border conflict in 1965 - 1966</a:t>
            </a:r>
            <a:endParaRPr lang="en-GB" sz="2300" dirty="0"/>
          </a:p>
        </p:txBody>
      </p:sp>
      <p:sp>
        <p:nvSpPr>
          <p:cNvPr id="14" name="Rectangle 13"/>
          <p:cNvSpPr/>
          <p:nvPr/>
        </p:nvSpPr>
        <p:spPr>
          <a:xfrm>
            <a:off x="-32" y="1568223"/>
            <a:ext cx="77867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Tribal youth named </a:t>
            </a:r>
            <a:r>
              <a:rPr lang="en-GB" sz="2300" dirty="0" err="1" smtClean="0"/>
              <a:t>Bimal</a:t>
            </a:r>
            <a:r>
              <a:rPr lang="en-GB" sz="2300" dirty="0" smtClean="0"/>
              <a:t> </a:t>
            </a:r>
            <a:r>
              <a:rPr lang="en-GB" sz="2300" dirty="0" err="1" smtClean="0"/>
              <a:t>Kissan</a:t>
            </a:r>
            <a:r>
              <a:rPr lang="en-GB" sz="2300" dirty="0" smtClean="0"/>
              <a:t> obtained a judicial order permitting him to plough his land </a:t>
            </a:r>
            <a:endParaRPr lang="en-GB" sz="2300" dirty="0"/>
          </a:p>
        </p:txBody>
      </p:sp>
      <p:pic>
        <p:nvPicPr>
          <p:cNvPr id="3076" name="Picture 4" descr="D:\UPSC\Teaching\Internal Security\ajoy mukherje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3857628"/>
            <a:ext cx="1765119" cy="2643206"/>
          </a:xfrm>
          <a:prstGeom prst="rect">
            <a:avLst/>
          </a:prstGeom>
          <a:noFill/>
        </p:spPr>
      </p:pic>
      <p:pic>
        <p:nvPicPr>
          <p:cNvPr id="3077" name="Picture 5" descr="D:\UPSC\Teaching\Internal Security\naxalbar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14" y="4214818"/>
            <a:ext cx="5048250" cy="2286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1"/>
      <p:bldP spid="17" grpId="1"/>
      <p:bldP spid="18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70" y="-428652"/>
            <a:ext cx="8229600" cy="1399032"/>
          </a:xfrm>
        </p:spPr>
        <p:txBody>
          <a:bodyPr/>
          <a:lstStyle/>
          <a:p>
            <a:pPr algn="l"/>
            <a:r>
              <a:rPr lang="en-GB" dirty="0" err="1" smtClean="0"/>
              <a:t>Naxal:History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0" y="1071546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Conflict in </a:t>
            </a:r>
            <a:r>
              <a:rPr lang="en-GB" sz="2300" dirty="0" err="1" smtClean="0"/>
              <a:t>Naxalbari</a:t>
            </a:r>
            <a:r>
              <a:rPr lang="en-GB" sz="2300" dirty="0" smtClean="0"/>
              <a:t> was a slow, simmering one with the occasional flare up – eventually, in July 1967, after the death of a policeman and nine </a:t>
            </a:r>
            <a:r>
              <a:rPr lang="en-GB" sz="2300" i="1" dirty="0" err="1" smtClean="0"/>
              <a:t>adivasis</a:t>
            </a:r>
            <a:r>
              <a:rPr lang="en-GB" sz="2300" i="1" dirty="0" smtClean="0"/>
              <a:t>, the state government </a:t>
            </a:r>
            <a:r>
              <a:rPr lang="en-GB" sz="2300" dirty="0" smtClean="0"/>
              <a:t>had to formulate a response to the </a:t>
            </a:r>
            <a:r>
              <a:rPr lang="en-GB" sz="2300" dirty="0" err="1" smtClean="0"/>
              <a:t>Naxalite</a:t>
            </a:r>
            <a:r>
              <a:rPr lang="en-GB" sz="2300" dirty="0" smtClean="0"/>
              <a:t> problem</a:t>
            </a:r>
            <a:endParaRPr lang="en-GB" sz="2300" dirty="0"/>
          </a:p>
        </p:txBody>
      </p:sp>
      <p:sp>
        <p:nvSpPr>
          <p:cNvPr id="21" name="Rectangle 20"/>
          <p:cNvSpPr/>
          <p:nvPr/>
        </p:nvSpPr>
        <p:spPr>
          <a:xfrm>
            <a:off x="0" y="2628781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Solution was to speed up land reform, set up distribution committees and tackle the violence with police response</a:t>
            </a:r>
            <a:endParaRPr lang="en-GB" sz="2300" dirty="0"/>
          </a:p>
        </p:txBody>
      </p:sp>
      <p:sp>
        <p:nvSpPr>
          <p:cNvPr id="13" name="Rectangle 12"/>
          <p:cNvSpPr/>
          <p:nvPr/>
        </p:nvSpPr>
        <p:spPr>
          <a:xfrm>
            <a:off x="0" y="3500438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Government itself was questionable, and protests in favour of </a:t>
            </a:r>
            <a:r>
              <a:rPr lang="en-GB" sz="2300" dirty="0" err="1" smtClean="0"/>
              <a:t>Naxalbari</a:t>
            </a:r>
            <a:r>
              <a:rPr lang="en-GB" sz="2300" dirty="0" smtClean="0"/>
              <a:t> were increasing in the state capital, Kolkata</a:t>
            </a:r>
            <a:endParaRPr lang="en-GB" sz="2300" dirty="0"/>
          </a:p>
        </p:txBody>
      </p:sp>
      <p:sp>
        <p:nvSpPr>
          <p:cNvPr id="22" name="Rectangle 21"/>
          <p:cNvSpPr/>
          <p:nvPr/>
        </p:nvSpPr>
        <p:spPr>
          <a:xfrm>
            <a:off x="0" y="4500570"/>
            <a:ext cx="614363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1968- President’s rule imposed in state</a:t>
            </a:r>
            <a:endParaRPr lang="en-GB" sz="2300" dirty="0"/>
          </a:p>
        </p:txBody>
      </p:sp>
      <p:sp>
        <p:nvSpPr>
          <p:cNvPr id="23" name="Rectangle 22"/>
          <p:cNvSpPr/>
          <p:nvPr/>
        </p:nvSpPr>
        <p:spPr>
          <a:xfrm>
            <a:off x="0" y="5271987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dirty="0" smtClean="0"/>
              <a:t> May 1968 Formation of All India Coordination Committee of Communist Revolutionaries </a:t>
            </a:r>
            <a:r>
              <a:rPr lang="en-GB" sz="2300" b="1" dirty="0" smtClean="0"/>
              <a:t>(AICCCR)</a:t>
            </a:r>
            <a:endParaRPr lang="en-GB" sz="2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40223" y="6429396"/>
            <a:ext cx="1714513" cy="44627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n w="9525">
                  <a:noFill/>
                </a:ln>
                <a:solidFill>
                  <a:schemeClr val="tx1">
                    <a:lumMod val="75000"/>
                  </a:schemeClr>
                </a:solidFill>
              </a:rPr>
              <a:t>Mrunal.org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3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Fin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Template</Template>
  <TotalTime>2652437</TotalTime>
  <Words>4553</Words>
  <Application>Microsoft Office PowerPoint</Application>
  <PresentationFormat>On-screen Show (4:3)</PresentationFormat>
  <Paragraphs>419</Paragraphs>
  <Slides>45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Edwardian Script ITC</vt:lpstr>
      <vt:lpstr>Wingdings</vt:lpstr>
      <vt:lpstr>Final Template</vt:lpstr>
      <vt:lpstr>Internal Security in  India- Naxal Movement</vt:lpstr>
      <vt:lpstr>Introduction</vt:lpstr>
      <vt:lpstr>Major Challenges</vt:lpstr>
      <vt:lpstr>Major Challenges</vt:lpstr>
      <vt:lpstr>Naxal: History</vt:lpstr>
      <vt:lpstr>Naxal:History</vt:lpstr>
      <vt:lpstr>Naxal:History</vt:lpstr>
      <vt:lpstr>Naxal:History</vt:lpstr>
      <vt:lpstr>Naxal:History</vt:lpstr>
      <vt:lpstr>Naxal:History</vt:lpstr>
      <vt:lpstr>Naxal:History</vt:lpstr>
      <vt:lpstr>Naxal:History</vt:lpstr>
      <vt:lpstr>Naxal:History</vt:lpstr>
      <vt:lpstr>Naxal:History</vt:lpstr>
      <vt:lpstr>Naxal:History</vt:lpstr>
      <vt:lpstr>Naxal:History</vt:lpstr>
      <vt:lpstr>Naxal Timeline</vt:lpstr>
      <vt:lpstr>Naxal: Ideology</vt:lpstr>
      <vt:lpstr>Naxal: Ideology</vt:lpstr>
      <vt:lpstr>Naxal: Ideology</vt:lpstr>
      <vt:lpstr>Naxal: Ideology</vt:lpstr>
      <vt:lpstr>Reasons for Growth of Naxalism</vt:lpstr>
      <vt:lpstr>Reasons for Growth of Naxalism</vt:lpstr>
      <vt:lpstr>Reasons for Growth of Naxalism</vt:lpstr>
      <vt:lpstr>Reasons for Growth of Naxalism</vt:lpstr>
      <vt:lpstr>Reasons for Growth of Naxalism</vt:lpstr>
      <vt:lpstr>Reasons for Growth of Naxalism</vt:lpstr>
      <vt:lpstr>Structure of CPI(Maoist)</vt:lpstr>
      <vt:lpstr>Finance of CPI(Maoist)</vt:lpstr>
      <vt:lpstr>Naxal: Cadres and Arms</vt:lpstr>
      <vt:lpstr>Naxals: Military and Arms</vt:lpstr>
      <vt:lpstr>Naxals: Military and Arms</vt:lpstr>
      <vt:lpstr>Geographical Reach</vt:lpstr>
      <vt:lpstr>Geographical Reach</vt:lpstr>
      <vt:lpstr>Cross Border Linkages</vt:lpstr>
      <vt:lpstr>Response by the Government</vt:lpstr>
      <vt:lpstr>Response by the Government</vt:lpstr>
      <vt:lpstr>Governments Response</vt:lpstr>
      <vt:lpstr>Governments Response</vt:lpstr>
      <vt:lpstr>Governments Response</vt:lpstr>
      <vt:lpstr>Andhra Model</vt:lpstr>
      <vt:lpstr>What can the government do?</vt:lpstr>
      <vt:lpstr>What can the government do?</vt:lpstr>
      <vt:lpstr>What can the government do?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Pratik</dc:creator>
  <cp:lastModifiedBy>Mrunal Patel</cp:lastModifiedBy>
  <cp:revision>263</cp:revision>
  <dcterms:created xsi:type="dcterms:W3CDTF">2015-07-09T07:12:34Z</dcterms:created>
  <dcterms:modified xsi:type="dcterms:W3CDTF">2015-11-24T12:32:49Z</dcterms:modified>
</cp:coreProperties>
</file>