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8"/>
  </p:notesMasterIdLst>
  <p:sldIdLst>
    <p:sldId id="256" r:id="rId2"/>
    <p:sldId id="257" r:id="rId3"/>
    <p:sldId id="286" r:id="rId4"/>
    <p:sldId id="287" r:id="rId5"/>
    <p:sldId id="289" r:id="rId6"/>
    <p:sldId id="308" r:id="rId7"/>
    <p:sldId id="288" r:id="rId8"/>
    <p:sldId id="290" r:id="rId9"/>
    <p:sldId id="291" r:id="rId10"/>
    <p:sldId id="292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8AB641-DC7E-423E-AE37-B4EB7EDEE009}">
          <p14:sldIdLst>
            <p14:sldId id="256"/>
            <p14:sldId id="257"/>
            <p14:sldId id="286"/>
            <p14:sldId id="287"/>
            <p14:sldId id="289"/>
            <p14:sldId id="308"/>
            <p14:sldId id="288"/>
            <p14:sldId id="290"/>
            <p14:sldId id="291"/>
            <p14:sldId id="292"/>
            <p14:sldId id="309"/>
            <p14:sldId id="310"/>
          </p14:sldIdLst>
        </p14:section>
        <p14:section name="Self_Study" id="{F00A1C57-E9EA-44D2-AE07-F466CB9F31C4}">
          <p14:sldIdLst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5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9" autoAdjust="0"/>
    <p:restoredTop sz="93548" autoAdjust="0"/>
  </p:normalViewPr>
  <p:slideViewPr>
    <p:cSldViewPr>
      <p:cViewPr varScale="1">
        <p:scale>
          <a:sx n="87" d="100"/>
          <a:sy n="87" d="100"/>
        </p:scale>
        <p:origin x="130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89EC7-3625-4017-BB5D-D86439478D55}" type="datetimeFigureOut">
              <a:rPr lang="en-US" smtClean="0"/>
              <a:pPr/>
              <a:t>24-Nov-15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EB894-2EE1-40D9-84B3-ECE42CF37E6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EB894-2EE1-40D9-84B3-ECE42CF37E68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798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EB894-2EE1-40D9-84B3-ECE42CF37E68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964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EB894-2EE1-40D9-84B3-ECE42CF37E68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418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EB894-2EE1-40D9-84B3-ECE42CF37E68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40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EB894-2EE1-40D9-84B3-ECE42CF37E68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745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EB894-2EE1-40D9-84B3-ECE42CF37E68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10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EB48-DC1B-416D-B3B8-DEFDBC56400F}" type="datetimeFigureOut">
              <a:rPr lang="en-US" smtClean="0"/>
              <a:pPr/>
              <a:t>24-Nov-15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E945-936D-4DEA-96D4-9DCC1AD60D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EB48-DC1B-416D-B3B8-DEFDBC56400F}" type="datetimeFigureOut">
              <a:rPr lang="en-US" smtClean="0"/>
              <a:pPr/>
              <a:t>24-Nov-15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E945-936D-4DEA-96D4-9DCC1AD60D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EB48-DC1B-416D-B3B8-DEFDBC56400F}" type="datetimeFigureOut">
              <a:rPr lang="en-US" smtClean="0"/>
              <a:pPr/>
              <a:t>24-Nov-15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E945-936D-4DEA-96D4-9DCC1AD60D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EB48-DC1B-416D-B3B8-DEFDBC56400F}" type="datetimeFigureOut">
              <a:rPr lang="en-US" smtClean="0"/>
              <a:pPr/>
              <a:t>24-Nov-15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E945-936D-4DEA-96D4-9DCC1AD60D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EB48-DC1B-416D-B3B8-DEFDBC56400F}" type="datetimeFigureOut">
              <a:rPr lang="en-US" smtClean="0"/>
              <a:pPr/>
              <a:t>24-Nov-15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E945-936D-4DEA-96D4-9DCC1AD60D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EB48-DC1B-416D-B3B8-DEFDBC56400F}" type="datetimeFigureOut">
              <a:rPr lang="en-US" smtClean="0"/>
              <a:pPr/>
              <a:t>24-Nov-15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E945-936D-4DEA-96D4-9DCC1AD60D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EB48-DC1B-416D-B3B8-DEFDBC56400F}" type="datetimeFigureOut">
              <a:rPr lang="en-US" smtClean="0"/>
              <a:pPr/>
              <a:t>24-Nov-15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E945-936D-4DEA-96D4-9DCC1AD60D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EB48-DC1B-416D-B3B8-DEFDBC56400F}" type="datetimeFigureOut">
              <a:rPr lang="en-US" smtClean="0"/>
              <a:pPr/>
              <a:t>24-Nov-15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E945-936D-4DEA-96D4-9DCC1AD60D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EB48-DC1B-416D-B3B8-DEFDBC56400F}" type="datetimeFigureOut">
              <a:rPr lang="en-US" smtClean="0"/>
              <a:pPr/>
              <a:t>24-Nov-15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E945-936D-4DEA-96D4-9DCC1AD60D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EB48-DC1B-416D-B3B8-DEFDBC56400F}" type="datetimeFigureOut">
              <a:rPr lang="en-US" smtClean="0"/>
              <a:pPr/>
              <a:t>24-Nov-15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E945-936D-4DEA-96D4-9DCC1AD60D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EB48-DC1B-416D-B3B8-DEFDBC56400F}" type="datetimeFigureOut">
              <a:rPr lang="en-US" smtClean="0"/>
              <a:pPr/>
              <a:t>24-Nov-15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E945-936D-4DEA-96D4-9DCC1AD60D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AEB48-DC1B-416D-B3B8-DEFDBC56400F}" type="datetimeFigureOut">
              <a:rPr lang="en-US" smtClean="0"/>
              <a:pPr/>
              <a:t>24-Nov-15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AE945-936D-4DEA-96D4-9DCC1AD60D9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3268" y="857232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smtClean="0"/>
              <a:t>Communalism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500702"/>
            <a:ext cx="7786742" cy="823930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Edwardian Script ITC" pitchFamily="66" charset="0"/>
              </a:rPr>
              <a:t>Compiled by -Pratik </a:t>
            </a:r>
            <a:r>
              <a:rPr lang="en-GB" sz="40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Edwardian Script ITC" pitchFamily="66" charset="0"/>
              </a:rPr>
              <a:t>Nayak</a:t>
            </a:r>
            <a:endParaRPr lang="en-GB" sz="40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Edwardian Script ITC" pitchFamily="66" charset="0"/>
            </a:endParaRPr>
          </a:p>
        </p:txBody>
      </p:sp>
      <p:pic>
        <p:nvPicPr>
          <p:cNvPr id="1026" name="Picture 2" descr="D:\UPSC\Teaching\Secularism\mahatma-gandhi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2910" y="2643182"/>
            <a:ext cx="7643866" cy="192882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072198" y="4143380"/>
            <a:ext cx="2214578" cy="357190"/>
          </a:xfrm>
          <a:prstGeom prst="rect">
            <a:avLst/>
          </a:prstGeom>
          <a:solidFill>
            <a:srgbClr val="7FB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429487" y="6411724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14338"/>
            <a:ext cx="8229600" cy="1399032"/>
          </a:xfrm>
        </p:spPr>
        <p:txBody>
          <a:bodyPr/>
          <a:lstStyle/>
          <a:p>
            <a:pPr algn="l"/>
            <a:r>
              <a:rPr lang="en-GB" dirty="0" smtClean="0"/>
              <a:t>Communalism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785794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 smtClean="0"/>
              <a:t>Q. Globalisation &amp; Communalism</a:t>
            </a:r>
            <a:endParaRPr lang="en-GB" sz="24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1285860"/>
            <a:ext cx="6643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1. Globalisation </a:t>
            </a:r>
            <a:r>
              <a:rPr lang="en-GB" sz="2400" u="sng" dirty="0" smtClean="0"/>
              <a:t>discouraged</a:t>
            </a:r>
            <a:r>
              <a:rPr lang="en-GB" sz="2400" dirty="0" smtClean="0"/>
              <a:t> communalism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1785926"/>
            <a:ext cx="835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Globalisation</a:t>
            </a:r>
            <a:r>
              <a:rPr lang="en-GB" sz="2400" dirty="0" smtClean="0">
                <a:sym typeface="Wingdings" pitchFamily="2" charset="2"/>
              </a:rPr>
              <a:t> New Ideas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85720" y="2916792"/>
            <a:ext cx="8429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2.Globalisation</a:t>
            </a:r>
            <a:r>
              <a:rPr lang="en-GB" sz="2400" dirty="0" smtClean="0">
                <a:sym typeface="Wingdings" pitchFamily="2" charset="2"/>
              </a:rPr>
              <a:t> Industrialisation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85720" y="2214554"/>
            <a:ext cx="878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New Ideas</a:t>
            </a:r>
            <a:r>
              <a:rPr lang="en-GB" sz="2400" dirty="0" smtClean="0">
                <a:sym typeface="Wingdings" pitchFamily="2" charset="2"/>
              </a:rPr>
              <a:t> Secularism, Democracy etc.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85720" y="3416858"/>
            <a:ext cx="9144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Industrialisation</a:t>
            </a:r>
            <a:r>
              <a:rPr lang="en-GB" sz="2400" dirty="0" smtClean="0">
                <a:sym typeface="Wingdings" pitchFamily="2" charset="2"/>
              </a:rPr>
              <a:t> Economic growth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85720" y="3845486"/>
            <a:ext cx="9144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Economic growth</a:t>
            </a:r>
            <a:r>
              <a:rPr lang="en-GB" sz="2400" dirty="0" smtClean="0">
                <a:sym typeface="Wingdings" pitchFamily="2" charset="2"/>
              </a:rPr>
              <a:t> Growth of all sections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85720" y="4488428"/>
            <a:ext cx="8929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3.Globalisation</a:t>
            </a:r>
            <a:r>
              <a:rPr lang="en-GB" sz="2400" dirty="0" smtClean="0">
                <a:sym typeface="Wingdings" pitchFamily="2" charset="2"/>
              </a:rPr>
              <a:t> Western Culture</a:t>
            </a:r>
            <a:endParaRPr lang="en-GB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285720" y="4917056"/>
            <a:ext cx="8929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Western Culture</a:t>
            </a:r>
            <a:r>
              <a:rPr lang="en-GB" sz="2400" dirty="0" smtClean="0">
                <a:sym typeface="Wingdings" pitchFamily="2" charset="2"/>
              </a:rPr>
              <a:t> Influence on local culture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85720" y="5274246"/>
            <a:ext cx="8929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Rise of fusion culture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85720" y="5631436"/>
            <a:ext cx="8929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No discrimination based on culture</a:t>
            </a:r>
            <a:r>
              <a:rPr lang="en-GB" sz="2400" dirty="0" smtClean="0">
                <a:sym typeface="Wingdings" pitchFamily="2" charset="2"/>
              </a:rPr>
              <a:t> No communalism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429487" y="6411724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21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76" y="-214338"/>
            <a:ext cx="8229600" cy="1399032"/>
          </a:xfrm>
        </p:spPr>
        <p:txBody>
          <a:bodyPr/>
          <a:lstStyle/>
          <a:p>
            <a:pPr algn="l"/>
            <a:r>
              <a:rPr lang="en-GB" dirty="0" smtClean="0"/>
              <a:t>Communalism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28350" y="92867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 smtClean="0"/>
              <a:t>Q. Globalisation &amp; Communalism</a:t>
            </a:r>
            <a:endParaRPr lang="en-GB" sz="24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28350" y="1428736"/>
            <a:ext cx="6643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1. Globalisation </a:t>
            </a:r>
            <a:r>
              <a:rPr lang="en-GB" sz="2400" u="sng" dirty="0" smtClean="0"/>
              <a:t>encourages</a:t>
            </a:r>
            <a:r>
              <a:rPr lang="en-GB" sz="2400" dirty="0" smtClean="0"/>
              <a:t> communalism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8350" y="1928802"/>
            <a:ext cx="835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Globalisation</a:t>
            </a:r>
            <a:r>
              <a:rPr lang="en-GB" sz="2400" dirty="0" smtClean="0">
                <a:sym typeface="Wingdings" pitchFamily="2" charset="2"/>
              </a:rPr>
              <a:t> Impact of western culture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28350" y="2773916"/>
            <a:ext cx="8429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Saving own culture by taking course of communalism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28350" y="2357430"/>
            <a:ext cx="878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Minority feeling</a:t>
            </a:r>
            <a:r>
              <a:rPr lang="en-GB" sz="2400" dirty="0" smtClean="0">
                <a:sym typeface="Wingdings" pitchFamily="2" charset="2"/>
              </a:rPr>
              <a:t> My culture under threat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28350" y="3559734"/>
            <a:ext cx="9144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2.Globalisation</a:t>
            </a:r>
            <a:r>
              <a:rPr lang="en-GB" sz="2400" dirty="0" smtClean="0">
                <a:sym typeface="Wingdings" pitchFamily="2" charset="2"/>
              </a:rPr>
              <a:t> Industrialisation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28350" y="3988362"/>
            <a:ext cx="9144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Industrialisation</a:t>
            </a:r>
            <a:r>
              <a:rPr lang="en-GB" sz="2400" dirty="0" smtClean="0">
                <a:sym typeface="Wingdings" pitchFamily="2" charset="2"/>
              </a:rPr>
              <a:t></a:t>
            </a:r>
            <a:r>
              <a:rPr lang="en-GB" sz="2400" dirty="0" smtClean="0"/>
              <a:t> Advantage</a:t>
            </a:r>
            <a:r>
              <a:rPr lang="en-GB" sz="2400" dirty="0" smtClean="0">
                <a:sym typeface="Wingdings" pitchFamily="2" charset="2"/>
              </a:rPr>
              <a:t> to skilled labour &amp; economically powerful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28350" y="4396095"/>
            <a:ext cx="8929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Rise in Economic disparity</a:t>
            </a:r>
            <a:endParaRPr lang="en-GB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228350" y="4824723"/>
            <a:ext cx="8929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Poor people gets influenced on communal lines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429487" y="6411724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2928934"/>
            <a:ext cx="3000396" cy="1399032"/>
          </a:xfrm>
        </p:spPr>
        <p:txBody>
          <a:bodyPr/>
          <a:lstStyle/>
          <a:p>
            <a:pPr algn="l"/>
            <a:r>
              <a:rPr lang="en-GB" dirty="0" smtClean="0"/>
              <a:t>Thank You</a:t>
            </a:r>
            <a:endParaRPr lang="en-GB" dirty="0"/>
          </a:p>
        </p:txBody>
      </p:sp>
      <p:pic>
        <p:nvPicPr>
          <p:cNvPr id="1026" name="Picture 2" descr="D:\UPSC\Teaching\Secularism\5RTD5RGEbEdwdST3_NLvTWwBAhCxUivPq2x115iEHcTY5qogguT8l_TyDLyVe5GkrWjHdjpb8JoIM5U5QfUKI1hM0SlbcmjQgrAKmSL5HoXiUa6bs9MeqJC5a8GQj7GMhHhSw513-h287-n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1643050"/>
            <a:ext cx="6035556" cy="371477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7429487" y="6411724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52" y="500042"/>
            <a:ext cx="7772400" cy="1470025"/>
          </a:xfrm>
        </p:spPr>
        <p:txBody>
          <a:bodyPr/>
          <a:lstStyle/>
          <a:p>
            <a:pPr algn="r"/>
            <a:r>
              <a:rPr lang="en-GB" dirty="0" smtClean="0"/>
              <a:t>Secularism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42908" y="5534028"/>
            <a:ext cx="7786742" cy="823930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36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  <a:latin typeface="Edwardian Script ITC" pitchFamily="66" charset="0"/>
              </a:rPr>
              <a:t>Compiled by-Pratik </a:t>
            </a:r>
            <a:r>
              <a:rPr lang="en-GB" sz="3600" dirty="0" err="1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  <a:latin typeface="Edwardian Script ITC" pitchFamily="66" charset="0"/>
              </a:rPr>
              <a:t>Nayak</a:t>
            </a:r>
            <a:endParaRPr lang="en-GB" sz="3600" dirty="0">
              <a:ln>
                <a:solidFill>
                  <a:schemeClr val="tx1"/>
                </a:solidFill>
              </a:ln>
              <a:solidFill>
                <a:schemeClr val="tx2"/>
              </a:solidFill>
              <a:latin typeface="Edwardian Script ITC" pitchFamily="66" charset="0"/>
            </a:endParaRPr>
          </a:p>
        </p:txBody>
      </p:sp>
      <p:pic>
        <p:nvPicPr>
          <p:cNvPr id="1026" name="Picture 2" descr="D:\UPSC\Teaching\Secularism\large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85926"/>
            <a:ext cx="7429552" cy="3136922"/>
          </a:xfrm>
          <a:prstGeom prst="rect">
            <a:avLst/>
          </a:prstGeom>
          <a:noFill/>
        </p:spPr>
      </p:pic>
      <p:sp>
        <p:nvSpPr>
          <p:cNvPr id="5" name="TextBox 5"/>
          <p:cNvSpPr txBox="1"/>
          <p:nvPr/>
        </p:nvSpPr>
        <p:spPr>
          <a:xfrm>
            <a:off x="7429487" y="6411724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  <p:extLst>
      <p:ext uri="{BB962C8B-B14F-4D97-AF65-F5344CB8AC3E}">
        <p14:creationId xmlns:p14="http://schemas.microsoft.com/office/powerpoint/2010/main" val="130340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14338"/>
            <a:ext cx="8229600" cy="1399032"/>
          </a:xfrm>
        </p:spPr>
        <p:txBody>
          <a:bodyPr/>
          <a:lstStyle/>
          <a:p>
            <a:pPr algn="l"/>
            <a:r>
              <a:rPr lang="en-GB" dirty="0" smtClean="0"/>
              <a:t>Secularism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128586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Definition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1714488"/>
            <a:ext cx="8358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Humanist philosophy which believes Social, Political &amp; Economic aspect of life should be separated from religion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3068421"/>
            <a:ext cx="5495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 dirty="0" smtClean="0"/>
              <a:t>‘Law should rule, instead of religion’</a:t>
            </a:r>
            <a:endParaRPr lang="en-GB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4068553"/>
            <a:ext cx="4643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Why , this philosophy came into existence?</a:t>
            </a:r>
            <a:endParaRPr lang="en-GB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8411" y="3559734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But, Q?</a:t>
            </a:r>
            <a:endParaRPr lang="en-GB" sz="2400" b="1" dirty="0"/>
          </a:p>
        </p:txBody>
      </p:sp>
      <p:sp>
        <p:nvSpPr>
          <p:cNvPr id="8" name="TextBox 5"/>
          <p:cNvSpPr txBox="1"/>
          <p:nvPr/>
        </p:nvSpPr>
        <p:spPr>
          <a:xfrm>
            <a:off x="7429487" y="6411724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  <p:extLst>
      <p:ext uri="{BB962C8B-B14F-4D97-AF65-F5344CB8AC3E}">
        <p14:creationId xmlns:p14="http://schemas.microsoft.com/office/powerpoint/2010/main" val="424965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14338"/>
            <a:ext cx="8229600" cy="1399032"/>
          </a:xfrm>
        </p:spPr>
        <p:txBody>
          <a:bodyPr/>
          <a:lstStyle/>
          <a:p>
            <a:pPr algn="l"/>
            <a:r>
              <a:rPr lang="en-GB" dirty="0" smtClean="0"/>
              <a:t>Secularism-History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714356"/>
            <a:ext cx="2467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 dirty="0" smtClean="0"/>
              <a:t>Medieval Times</a:t>
            </a:r>
            <a:endParaRPr lang="en-GB" sz="24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1785926"/>
            <a:ext cx="5941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Religion decides the rule of the society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1285860"/>
            <a:ext cx="464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Religion creates the system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2383689"/>
            <a:ext cx="4857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Political system, Economic system, Social system etc.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14282" y="4253219"/>
            <a:ext cx="41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Similarly, </a:t>
            </a:r>
            <a:r>
              <a:rPr lang="en-GB" sz="2400" dirty="0" err="1" smtClean="0"/>
              <a:t>Shariat</a:t>
            </a:r>
            <a:r>
              <a:rPr lang="en-GB" sz="2400" dirty="0" smtClean="0"/>
              <a:t> Law-Islam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14282" y="4681847"/>
            <a:ext cx="9001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Gospel Law- Christianity</a:t>
            </a:r>
            <a:endParaRPr lang="en-GB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4282" y="3429000"/>
            <a:ext cx="7500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Eg</a:t>
            </a:r>
            <a:r>
              <a:rPr lang="en-GB" sz="2400" dirty="0" smtClean="0"/>
              <a:t>. Ancient India</a:t>
            </a:r>
            <a:r>
              <a:rPr lang="en-GB" sz="2400" dirty="0" smtClean="0">
                <a:sym typeface="Wingdings" pitchFamily="2" charset="2"/>
              </a:rPr>
              <a:t> Guidelines for ruling according to </a:t>
            </a:r>
            <a:r>
              <a:rPr lang="en-GB" sz="2400" dirty="0" err="1" smtClean="0">
                <a:sym typeface="Wingdings" pitchFamily="2" charset="2"/>
              </a:rPr>
              <a:t>Dharmshastra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14282" y="5143512"/>
            <a:ext cx="4286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Modern day Iran- Ayatollah, Supreme leader</a:t>
            </a:r>
            <a:endParaRPr lang="en-GB" sz="2400" b="1" dirty="0"/>
          </a:p>
        </p:txBody>
      </p:sp>
      <p:sp>
        <p:nvSpPr>
          <p:cNvPr id="13" name="Right Brace 12"/>
          <p:cNvSpPr/>
          <p:nvPr/>
        </p:nvSpPr>
        <p:spPr>
          <a:xfrm>
            <a:off x="4071934" y="3857628"/>
            <a:ext cx="1143008" cy="22145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4" name="TextBox 13"/>
          <p:cNvSpPr txBox="1"/>
          <p:nvPr/>
        </p:nvSpPr>
        <p:spPr>
          <a:xfrm>
            <a:off x="5000628" y="4643446"/>
            <a:ext cx="2071702" cy="83099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ysClr val="windowText" lastClr="000000"/>
                </a:solidFill>
              </a:rPr>
              <a:t>Theocratic State</a:t>
            </a:r>
            <a:endParaRPr lang="en-GB" sz="2400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7429487" y="6411724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  <p:extLst>
      <p:ext uri="{BB962C8B-B14F-4D97-AF65-F5344CB8AC3E}">
        <p14:creationId xmlns:p14="http://schemas.microsoft.com/office/powerpoint/2010/main" val="207378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1470" y="-214338"/>
            <a:ext cx="8229600" cy="1399032"/>
          </a:xfrm>
        </p:spPr>
        <p:txBody>
          <a:bodyPr/>
          <a:lstStyle/>
          <a:p>
            <a:pPr algn="l"/>
            <a:r>
              <a:rPr lang="en-GB" dirty="0" smtClean="0"/>
              <a:t>Secularism- History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-86994" y="824195"/>
            <a:ext cx="3873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On that line, in Europe</a:t>
            </a:r>
            <a:r>
              <a:rPr lang="en-GB" sz="2400" dirty="0" smtClean="0">
                <a:sym typeface="Wingdings" pitchFamily="2" charset="2"/>
              </a:rPr>
              <a:t></a:t>
            </a:r>
            <a:r>
              <a:rPr lang="en-GB" sz="2400" dirty="0" smtClean="0"/>
              <a:t> 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286116" y="824195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Rule by</a:t>
            </a:r>
            <a:r>
              <a:rPr lang="en-GB" sz="2400" dirty="0" smtClean="0">
                <a:sym typeface="Wingdings" pitchFamily="2" charset="2"/>
              </a:rPr>
              <a:t>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643438" y="791158"/>
            <a:ext cx="421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Holy Roman Church</a:t>
            </a:r>
            <a:r>
              <a:rPr lang="en-GB" sz="2400" dirty="0" smtClean="0">
                <a:sym typeface="Wingdings" pitchFamily="2" charset="2"/>
              </a:rPr>
              <a:t>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572264" y="1109947"/>
            <a:ext cx="328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Holy Roman Empire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-32" y="2482658"/>
            <a:ext cx="914403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 smtClean="0"/>
              <a:t>Less Revenue was there, so king had to rely on church to legitimise his rule</a:t>
            </a:r>
            <a:endParaRPr lang="en-GB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-71438" y="2914533"/>
            <a:ext cx="900115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 smtClean="0"/>
              <a:t>15-16</a:t>
            </a:r>
            <a:r>
              <a:rPr lang="en-GB" sz="2300" baseline="30000" dirty="0" smtClean="0"/>
              <a:t>th</a:t>
            </a:r>
            <a:r>
              <a:rPr lang="en-GB" sz="2300" dirty="0" smtClean="0"/>
              <a:t> </a:t>
            </a:r>
            <a:r>
              <a:rPr lang="en-GB" sz="2300" dirty="0" err="1" smtClean="0"/>
              <a:t>Centure</a:t>
            </a:r>
            <a:r>
              <a:rPr lang="en-GB" sz="2300" dirty="0" smtClean="0">
                <a:sym typeface="Wingdings" pitchFamily="2" charset="2"/>
              </a:rPr>
              <a:t> Towards Modernism Commercial Revolution</a:t>
            </a:r>
            <a:endParaRPr lang="en-GB" sz="23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-32" y="1557211"/>
            <a:ext cx="91440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 smtClean="0"/>
              <a:t>Till 15-16</a:t>
            </a:r>
            <a:r>
              <a:rPr lang="en-GB" sz="2300" baseline="30000" dirty="0" smtClean="0"/>
              <a:t>th</a:t>
            </a:r>
            <a:r>
              <a:rPr lang="en-GB" sz="2300" dirty="0" smtClean="0"/>
              <a:t> CE this Holy Roman Church was playing dominant role</a:t>
            </a:r>
            <a:endParaRPr lang="en-GB" sz="2300" dirty="0"/>
          </a:p>
        </p:txBody>
      </p:sp>
      <p:sp>
        <p:nvSpPr>
          <p:cNvPr id="12" name="TextBox 11"/>
          <p:cNvSpPr txBox="1"/>
          <p:nvPr/>
        </p:nvSpPr>
        <p:spPr>
          <a:xfrm>
            <a:off x="-71470" y="3500439"/>
            <a:ext cx="921547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 smtClean="0"/>
              <a:t>Revenue to the king</a:t>
            </a:r>
            <a:r>
              <a:rPr lang="en-GB" sz="2300" dirty="0" smtClean="0">
                <a:sym typeface="Wingdings" pitchFamily="2" charset="2"/>
              </a:rPr>
              <a:t> Strengthening of his own army, administration</a:t>
            </a:r>
            <a:endParaRPr lang="en-GB" sz="23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-32" y="2000240"/>
            <a:ext cx="914403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 smtClean="0"/>
              <a:t>King used to accept the hegemony of the church, why?</a:t>
            </a:r>
            <a:endParaRPr lang="en-GB" sz="2300" dirty="0"/>
          </a:p>
        </p:txBody>
      </p:sp>
      <p:sp>
        <p:nvSpPr>
          <p:cNvPr id="18" name="TextBox 17"/>
          <p:cNvSpPr txBox="1"/>
          <p:nvPr/>
        </p:nvSpPr>
        <p:spPr>
          <a:xfrm>
            <a:off x="-71470" y="4071942"/>
            <a:ext cx="914406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 smtClean="0"/>
              <a:t>Decreasing the role of church</a:t>
            </a:r>
            <a:endParaRPr lang="en-GB" sz="23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-71470" y="4554360"/>
            <a:ext cx="828680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 smtClean="0"/>
              <a:t>King: Religion has no role in administration of the state</a:t>
            </a:r>
            <a:endParaRPr lang="en-GB" sz="2300" dirty="0"/>
          </a:p>
        </p:txBody>
      </p:sp>
      <p:sp>
        <p:nvSpPr>
          <p:cNvPr id="20" name="TextBox 19"/>
          <p:cNvSpPr txBox="1"/>
          <p:nvPr/>
        </p:nvSpPr>
        <p:spPr>
          <a:xfrm>
            <a:off x="-71470" y="5057673"/>
            <a:ext cx="6572296" cy="44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 smtClean="0"/>
              <a:t>Post revolutions, Equality among all religions came</a:t>
            </a:r>
            <a:endParaRPr lang="en-GB" sz="2300" dirty="0"/>
          </a:p>
        </p:txBody>
      </p:sp>
      <p:sp>
        <p:nvSpPr>
          <p:cNvPr id="21" name="TextBox 20"/>
          <p:cNvSpPr txBox="1"/>
          <p:nvPr/>
        </p:nvSpPr>
        <p:spPr>
          <a:xfrm>
            <a:off x="-71470" y="5572140"/>
            <a:ext cx="828680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 smtClean="0"/>
              <a:t>Religious liberty given to all citizens</a:t>
            </a:r>
            <a:endParaRPr lang="en-GB" sz="2300" dirty="0"/>
          </a:p>
        </p:txBody>
      </p:sp>
      <p:sp>
        <p:nvSpPr>
          <p:cNvPr id="16" name="TextBox 15"/>
          <p:cNvSpPr txBox="1"/>
          <p:nvPr/>
        </p:nvSpPr>
        <p:spPr>
          <a:xfrm>
            <a:off x="6858016" y="5143512"/>
            <a:ext cx="1928826" cy="8002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300" dirty="0" err="1" smtClean="0">
                <a:solidFill>
                  <a:sysClr val="windowText" lastClr="000000"/>
                </a:solidFill>
              </a:rPr>
              <a:t>Eg</a:t>
            </a:r>
            <a:r>
              <a:rPr lang="en-GB" sz="2300" dirty="0" smtClean="0">
                <a:solidFill>
                  <a:sysClr val="windowText" lastClr="000000"/>
                </a:solidFill>
              </a:rPr>
              <a:t>. Modern day turkey</a:t>
            </a:r>
            <a:endParaRPr lang="en-GB" sz="2300" dirty="0">
              <a:solidFill>
                <a:sysClr val="windowText" lastClr="000000"/>
              </a:solidFill>
            </a:endParaRPr>
          </a:p>
        </p:txBody>
      </p:sp>
      <p:pic>
        <p:nvPicPr>
          <p:cNvPr id="2050" name="Picture 2" descr="D:\UPSC\Teaching\Secularism\Charles V Empire map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71604" y="1571612"/>
            <a:ext cx="5564216" cy="4552002"/>
          </a:xfrm>
          <a:prstGeom prst="rect">
            <a:avLst/>
          </a:prstGeom>
          <a:noFill/>
        </p:spPr>
      </p:pic>
      <p:pic>
        <p:nvPicPr>
          <p:cNvPr id="2051" name="Picture 3" descr="D:\UPSC\Teaching\Secularism\large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071678"/>
            <a:ext cx="4962530" cy="3393658"/>
          </a:xfrm>
          <a:prstGeom prst="rect">
            <a:avLst/>
          </a:prstGeom>
          <a:noFill/>
        </p:spPr>
      </p:pic>
      <p:sp>
        <p:nvSpPr>
          <p:cNvPr id="22" name="TextBox 5"/>
          <p:cNvSpPr txBox="1"/>
          <p:nvPr/>
        </p:nvSpPr>
        <p:spPr>
          <a:xfrm>
            <a:off x="7429487" y="6411724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  <p:extLst>
      <p:ext uri="{BB962C8B-B14F-4D97-AF65-F5344CB8AC3E}">
        <p14:creationId xmlns:p14="http://schemas.microsoft.com/office/powerpoint/2010/main" val="406864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8" grpId="0"/>
      <p:bldP spid="19" grpId="0"/>
      <p:bldP spid="20" grpId="0"/>
      <p:bldP spid="21" grpId="0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262" y="-214338"/>
            <a:ext cx="8229600" cy="1399032"/>
          </a:xfrm>
        </p:spPr>
        <p:txBody>
          <a:bodyPr/>
          <a:lstStyle/>
          <a:p>
            <a:pPr algn="l"/>
            <a:r>
              <a:rPr lang="en-GB" dirty="0" smtClean="0"/>
              <a:t>Secularism- History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142984"/>
            <a:ext cx="5786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Medieval Europe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1883623"/>
            <a:ext cx="635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Renaissance</a:t>
            </a:r>
            <a:r>
              <a:rPr lang="en-GB" sz="2400" dirty="0" smtClean="0">
                <a:sym typeface="Wingdings" pitchFamily="2" charset="2"/>
              </a:rPr>
              <a:t> Enlightenment</a:t>
            </a:r>
            <a:endParaRPr lang="en-GB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85720" y="752757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Reasons for rise of Secularism</a:t>
            </a:r>
            <a:endParaRPr lang="en-GB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3357562"/>
            <a:ext cx="9429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Therefore, need aroused for nations to get neutral in terms of religion</a:t>
            </a:r>
            <a:endParaRPr lang="en-GB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1500174"/>
            <a:ext cx="635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1.Domination of Catholic Religion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-32" y="4071942"/>
            <a:ext cx="9144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2. Rise of Intellectual Class</a:t>
            </a:r>
            <a:r>
              <a:rPr lang="en-GB" sz="2400" dirty="0" smtClean="0">
                <a:sym typeface="Wingdings" pitchFamily="2" charset="2"/>
              </a:rPr>
              <a:t> Religious neutrality</a:t>
            </a:r>
            <a:endParaRPr lang="en-GB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-32" y="4643446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3. Development of Science</a:t>
            </a:r>
            <a:endParaRPr lang="en-GB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507207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It started fulfilling the needs of common man</a:t>
            </a:r>
            <a:endParaRPr lang="en-GB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2312251"/>
            <a:ext cx="5786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Emergence of Protestant Religion</a:t>
            </a:r>
            <a:endParaRPr lang="en-GB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2812317"/>
            <a:ext cx="7929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Division of European society into two parts</a:t>
            </a:r>
            <a:endParaRPr lang="en-GB" sz="2400" b="1" dirty="0"/>
          </a:p>
        </p:txBody>
      </p:sp>
      <p:sp>
        <p:nvSpPr>
          <p:cNvPr id="14" name="TextBox 5"/>
          <p:cNvSpPr txBox="1"/>
          <p:nvPr/>
        </p:nvSpPr>
        <p:spPr>
          <a:xfrm>
            <a:off x="7429487" y="6411724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  <p:extLst>
      <p:ext uri="{BB962C8B-B14F-4D97-AF65-F5344CB8AC3E}">
        <p14:creationId xmlns:p14="http://schemas.microsoft.com/office/powerpoint/2010/main" val="1426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7" grpId="0"/>
      <p:bldP spid="18" grpId="0"/>
      <p:bldP spid="19" grpId="0"/>
      <p:bldP spid="20" grpId="0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262" y="-214338"/>
            <a:ext cx="8229600" cy="1399032"/>
          </a:xfrm>
        </p:spPr>
        <p:txBody>
          <a:bodyPr/>
          <a:lstStyle/>
          <a:p>
            <a:pPr algn="l"/>
            <a:r>
              <a:rPr lang="en-GB" dirty="0" smtClean="0"/>
              <a:t>Secularism</a:t>
            </a:r>
            <a:endParaRPr lang="en-GB" dirty="0"/>
          </a:p>
        </p:txBody>
      </p:sp>
      <p:sp>
        <p:nvSpPr>
          <p:cNvPr id="26" name="Straight Connector 3"/>
          <p:cNvSpPr/>
          <p:nvPr/>
        </p:nvSpPr>
        <p:spPr>
          <a:xfrm>
            <a:off x="4592087" y="2820004"/>
            <a:ext cx="1837301" cy="87504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91358"/>
                </a:lnTo>
                <a:lnTo>
                  <a:pt x="1837301" y="591358"/>
                </a:lnTo>
                <a:lnTo>
                  <a:pt x="1837301" y="87504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Straight Connector 3"/>
          <p:cNvSpPr/>
          <p:nvPr/>
        </p:nvSpPr>
        <p:spPr>
          <a:xfrm>
            <a:off x="2745572" y="2820004"/>
            <a:ext cx="1871415" cy="8906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871415" y="0"/>
                </a:moveTo>
                <a:lnTo>
                  <a:pt x="1871415" y="606934"/>
                </a:lnTo>
                <a:lnTo>
                  <a:pt x="0" y="606934"/>
                </a:lnTo>
                <a:lnTo>
                  <a:pt x="0" y="89062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Group 27"/>
          <p:cNvGrpSpPr/>
          <p:nvPr/>
        </p:nvGrpSpPr>
        <p:grpSpPr>
          <a:xfrm>
            <a:off x="3210970" y="1214422"/>
            <a:ext cx="3062316" cy="1944570"/>
            <a:chOff x="2234672" y="323656"/>
            <a:chExt cx="3062316" cy="1944570"/>
          </a:xfrm>
        </p:grpSpPr>
        <p:sp>
          <p:nvSpPr>
            <p:cNvPr id="29" name="Rounded Rectangle 28"/>
            <p:cNvSpPr/>
            <p:nvPr/>
          </p:nvSpPr>
          <p:spPr>
            <a:xfrm>
              <a:off x="2234672" y="323656"/>
              <a:ext cx="3062316" cy="194457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Rounded Rectangle 5"/>
            <p:cNvSpPr/>
            <p:nvPr/>
          </p:nvSpPr>
          <p:spPr>
            <a:xfrm>
              <a:off x="2291627" y="380611"/>
              <a:ext cx="2948406" cy="18306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700" kern="1200" dirty="0" smtClean="0"/>
                <a:t>Secularism</a:t>
              </a:r>
              <a:endParaRPr lang="en-GB" sz="2700" kern="12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1214414" y="3710628"/>
            <a:ext cx="3062316" cy="1944570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2" name="Group 31"/>
          <p:cNvGrpSpPr/>
          <p:nvPr/>
        </p:nvGrpSpPr>
        <p:grpSpPr>
          <a:xfrm>
            <a:off x="1554672" y="4033873"/>
            <a:ext cx="3062316" cy="1944570"/>
            <a:chOff x="363257" y="3158851"/>
            <a:chExt cx="3062316" cy="1944570"/>
          </a:xfrm>
        </p:grpSpPr>
        <p:sp>
          <p:nvSpPr>
            <p:cNvPr id="33" name="Rounded Rectangle 32"/>
            <p:cNvSpPr/>
            <p:nvPr/>
          </p:nvSpPr>
          <p:spPr>
            <a:xfrm>
              <a:off x="363257" y="3158851"/>
              <a:ext cx="3062316" cy="194457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ounded Rectangle 6"/>
            <p:cNvSpPr/>
            <p:nvPr/>
          </p:nvSpPr>
          <p:spPr>
            <a:xfrm>
              <a:off x="420212" y="3215806"/>
              <a:ext cx="2948406" cy="18306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700" kern="1200" dirty="0" smtClean="0"/>
                <a:t>Positive Aspect</a:t>
              </a:r>
              <a:endParaRPr lang="en-GB" sz="2700" kern="1200" dirty="0"/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4878143" y="3677260"/>
            <a:ext cx="3062316" cy="1944570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6" name="Group 35"/>
          <p:cNvGrpSpPr/>
          <p:nvPr/>
        </p:nvGrpSpPr>
        <p:grpSpPr>
          <a:xfrm>
            <a:off x="5195494" y="4000505"/>
            <a:ext cx="3085222" cy="1944570"/>
            <a:chOff x="4049067" y="3143275"/>
            <a:chExt cx="3085222" cy="1944570"/>
          </a:xfrm>
        </p:grpSpPr>
        <p:sp>
          <p:nvSpPr>
            <p:cNvPr id="37" name="Rounded Rectangle 36"/>
            <p:cNvSpPr/>
            <p:nvPr/>
          </p:nvSpPr>
          <p:spPr>
            <a:xfrm>
              <a:off x="4071973" y="3143275"/>
              <a:ext cx="3062316" cy="194457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Rounded Rectangle 6"/>
            <p:cNvSpPr/>
            <p:nvPr/>
          </p:nvSpPr>
          <p:spPr>
            <a:xfrm>
              <a:off x="4049067" y="3200230"/>
              <a:ext cx="2948406" cy="18306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700" kern="1200" dirty="0" smtClean="0"/>
                <a:t>Negative Aspect</a:t>
              </a:r>
              <a:endParaRPr lang="en-GB" sz="2700" kern="1200" dirty="0"/>
            </a:p>
          </p:txBody>
        </p:sp>
      </p:grpSp>
      <p:sp>
        <p:nvSpPr>
          <p:cNvPr id="16" name="TextBox 5"/>
          <p:cNvSpPr txBox="1"/>
          <p:nvPr/>
        </p:nvSpPr>
        <p:spPr>
          <a:xfrm>
            <a:off x="7429487" y="6411724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  <p:extLst>
      <p:ext uri="{BB962C8B-B14F-4D97-AF65-F5344CB8AC3E}">
        <p14:creationId xmlns:p14="http://schemas.microsoft.com/office/powerpoint/2010/main" val="286651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14338"/>
            <a:ext cx="8229600" cy="1399032"/>
          </a:xfrm>
        </p:spPr>
        <p:txBody>
          <a:bodyPr/>
          <a:lstStyle/>
          <a:p>
            <a:pPr algn="l"/>
            <a:r>
              <a:rPr lang="en-GB" dirty="0" smtClean="0"/>
              <a:t>Secularism</a:t>
            </a:r>
            <a:endParaRPr lang="en-GB" dirty="0"/>
          </a:p>
        </p:txBody>
      </p:sp>
      <p:sp>
        <p:nvSpPr>
          <p:cNvPr id="31" name="Rounded Rectangle 30"/>
          <p:cNvSpPr/>
          <p:nvPr/>
        </p:nvSpPr>
        <p:spPr>
          <a:xfrm>
            <a:off x="389668" y="1000108"/>
            <a:ext cx="3062316" cy="1944570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4" name="Group 31"/>
          <p:cNvGrpSpPr/>
          <p:nvPr/>
        </p:nvGrpSpPr>
        <p:grpSpPr>
          <a:xfrm>
            <a:off x="729926" y="1323353"/>
            <a:ext cx="3062316" cy="1944570"/>
            <a:chOff x="363257" y="3158851"/>
            <a:chExt cx="3062316" cy="1944570"/>
          </a:xfrm>
        </p:grpSpPr>
        <p:sp>
          <p:nvSpPr>
            <p:cNvPr id="33" name="Rounded Rectangle 32"/>
            <p:cNvSpPr/>
            <p:nvPr/>
          </p:nvSpPr>
          <p:spPr>
            <a:xfrm>
              <a:off x="363257" y="3158851"/>
              <a:ext cx="3062316" cy="194457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ounded Rectangle 6"/>
            <p:cNvSpPr/>
            <p:nvPr/>
          </p:nvSpPr>
          <p:spPr>
            <a:xfrm>
              <a:off x="420212" y="3215806"/>
              <a:ext cx="2948406" cy="18306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800" kern="1200" dirty="0" smtClean="0"/>
                <a:t>Positive Aspect</a:t>
              </a:r>
              <a:endParaRPr lang="en-GB" sz="2800" kern="12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7532" y="3470095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Emphasizes on: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77532" y="3898723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This World</a:t>
            </a:r>
            <a:endParaRPr lang="en-GB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77532" y="4398789"/>
            <a:ext cx="3786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Supports Material Aspects</a:t>
            </a:r>
            <a:endParaRPr lang="en-GB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77532" y="5202113"/>
            <a:ext cx="3786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Material aspect</a:t>
            </a:r>
            <a:r>
              <a:rPr lang="en-GB" sz="2400" dirty="0" smtClean="0">
                <a:sym typeface="Wingdings" pitchFamily="2" charset="2"/>
              </a:rPr>
              <a:t> Rational Thinking &amp; Scientific Outlook</a:t>
            </a:r>
            <a:endParaRPr lang="en-GB" sz="2400" dirty="0"/>
          </a:p>
        </p:txBody>
      </p:sp>
      <p:sp>
        <p:nvSpPr>
          <p:cNvPr id="21" name="Rounded Rectangle 20"/>
          <p:cNvSpPr/>
          <p:nvPr/>
        </p:nvSpPr>
        <p:spPr>
          <a:xfrm>
            <a:off x="5169955" y="1000108"/>
            <a:ext cx="3062316" cy="1944570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2" name="Group 21"/>
          <p:cNvGrpSpPr/>
          <p:nvPr/>
        </p:nvGrpSpPr>
        <p:grpSpPr>
          <a:xfrm>
            <a:off x="5487306" y="1323353"/>
            <a:ext cx="3085222" cy="1944570"/>
            <a:chOff x="4049067" y="3143275"/>
            <a:chExt cx="3085222" cy="1944570"/>
          </a:xfrm>
        </p:grpSpPr>
        <p:sp>
          <p:nvSpPr>
            <p:cNvPr id="23" name="Rounded Rectangle 22"/>
            <p:cNvSpPr/>
            <p:nvPr/>
          </p:nvSpPr>
          <p:spPr>
            <a:xfrm>
              <a:off x="4071973" y="3143275"/>
              <a:ext cx="3062316" cy="194457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Rounded Rectangle 6"/>
            <p:cNvSpPr/>
            <p:nvPr/>
          </p:nvSpPr>
          <p:spPr>
            <a:xfrm>
              <a:off x="4049067" y="3200230"/>
              <a:ext cx="2948406" cy="18306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800" kern="1200" dirty="0" smtClean="0"/>
                <a:t>Negative Aspect</a:t>
              </a:r>
              <a:endParaRPr lang="en-GB" sz="2800" kern="12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363878" y="3482237"/>
            <a:ext cx="30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Emphasizes on</a:t>
            </a:r>
            <a:endParaRPr lang="en-GB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5363878" y="3970161"/>
            <a:ext cx="3000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Neutrality</a:t>
            </a:r>
            <a:r>
              <a:rPr lang="en-GB" sz="2400" dirty="0" smtClean="0"/>
              <a:t> from religion</a:t>
            </a:r>
            <a:endParaRPr lang="en-GB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5363878" y="4761344"/>
            <a:ext cx="30003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Religion</a:t>
            </a:r>
            <a:r>
              <a:rPr lang="en-GB" sz="2400" dirty="0" smtClean="0">
                <a:sym typeface="Wingdings" pitchFamily="2" charset="2"/>
              </a:rPr>
              <a:t> Shouldn't govern temporal aspects of life</a:t>
            </a:r>
            <a:endParaRPr lang="en-GB" sz="2400" dirty="0"/>
          </a:p>
        </p:txBody>
      </p:sp>
      <p:sp>
        <p:nvSpPr>
          <p:cNvPr id="20" name="TextBox 5"/>
          <p:cNvSpPr txBox="1"/>
          <p:nvPr/>
        </p:nvSpPr>
        <p:spPr>
          <a:xfrm>
            <a:off x="7429487" y="6411724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  <p:extLst>
      <p:ext uri="{BB962C8B-B14F-4D97-AF65-F5344CB8AC3E}">
        <p14:creationId xmlns:p14="http://schemas.microsoft.com/office/powerpoint/2010/main" val="271801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5" grpId="0"/>
      <p:bldP spid="28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4338"/>
            <a:ext cx="6000760" cy="1399032"/>
          </a:xfrm>
        </p:spPr>
        <p:txBody>
          <a:bodyPr/>
          <a:lstStyle/>
          <a:p>
            <a:pPr algn="l"/>
            <a:r>
              <a:rPr lang="en-GB" dirty="0" smtClean="0"/>
              <a:t>Communalism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-32" y="895633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Definition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-32" y="1794679"/>
            <a:ext cx="8358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Communalism is a</a:t>
            </a:r>
            <a:r>
              <a:rPr lang="en-IN" sz="2400" b="1" u="sng" dirty="0" smtClean="0">
                <a:solidFill>
                  <a:schemeClr val="bg1"/>
                </a:solidFill>
              </a:rPr>
              <a:t> </a:t>
            </a:r>
            <a:r>
              <a:rPr lang="en-IN" sz="2400" b="1" u="sng" dirty="0" smtClean="0"/>
              <a:t>political philosophy</a:t>
            </a:r>
            <a:r>
              <a:rPr lang="en-IN" sz="2400" dirty="0" smtClean="0"/>
              <a:t>, which proposes that market and money be abolished and that land and enterprises to be placed in the custody of community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-32" y="1357298"/>
            <a:ext cx="241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 dirty="0" smtClean="0"/>
              <a:t>Western Meaning</a:t>
            </a:r>
            <a:endParaRPr lang="en-GB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-32" y="3000372"/>
            <a:ext cx="464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 smtClean="0"/>
              <a:t>Indian meaning</a:t>
            </a:r>
            <a:endParaRPr lang="en-GB" sz="24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-32" y="3429000"/>
            <a:ext cx="8715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Tensions and clashes between different </a:t>
            </a:r>
            <a:r>
              <a:rPr lang="en-IN" sz="2400" u="sng" dirty="0" smtClean="0"/>
              <a:t>religious communities </a:t>
            </a:r>
            <a:r>
              <a:rPr lang="en-IN" sz="2400" dirty="0" smtClean="0"/>
              <a:t>in various regions</a:t>
            </a:r>
            <a:endParaRPr lang="en-GB" sz="2400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1571604" y="895633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 smtClean="0"/>
              <a:t>Political Philosophy</a:t>
            </a:r>
            <a:endParaRPr lang="en-GB" sz="2400" b="1" u="sng" dirty="0"/>
          </a:p>
        </p:txBody>
      </p:sp>
      <p:sp>
        <p:nvSpPr>
          <p:cNvPr id="14" name="Rectangle 13"/>
          <p:cNvSpPr/>
          <p:nvPr/>
        </p:nvSpPr>
        <p:spPr>
          <a:xfrm>
            <a:off x="-32" y="4357694"/>
            <a:ext cx="914403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ysClr val="windowText" lastClr="000000"/>
                </a:solidFill>
              </a:rPr>
              <a:t>Abdul Ahmed says, “Communalism is a social phenomenon characterized by the religion of two communities, often leading to acrimony, tension and even rioting between them”. </a:t>
            </a:r>
            <a:endParaRPr lang="en-IN" sz="24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4526829"/>
            <a:ext cx="9144000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2400" dirty="0" err="1" smtClean="0">
                <a:solidFill>
                  <a:sysClr val="windowText" lastClr="000000"/>
                </a:solidFill>
              </a:rPr>
              <a:t>Prabha</a:t>
            </a:r>
            <a:r>
              <a:rPr lang="en-IN" sz="2400" dirty="0" smtClean="0">
                <a:solidFill>
                  <a:sysClr val="windowText" lastClr="000000"/>
                </a:solidFill>
              </a:rPr>
              <a:t> Dixit writes, “Communalism is a political doctrine which makes use of religious and cultural differences to achieve political ends.</a:t>
            </a:r>
            <a:endParaRPr lang="en-IN" sz="2400" dirty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29487" y="6411724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1" grpId="0"/>
      <p:bldP spid="14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14338"/>
            <a:ext cx="8229600" cy="1399032"/>
          </a:xfrm>
        </p:spPr>
        <p:txBody>
          <a:bodyPr/>
          <a:lstStyle/>
          <a:p>
            <a:pPr algn="l"/>
            <a:r>
              <a:rPr lang="en-GB" dirty="0" smtClean="0"/>
              <a:t>Secularism</a:t>
            </a:r>
            <a:endParaRPr lang="en-GB" dirty="0"/>
          </a:p>
        </p:txBody>
      </p:sp>
      <p:sp>
        <p:nvSpPr>
          <p:cNvPr id="26" name="Straight Connector 3"/>
          <p:cNvSpPr/>
          <p:nvPr/>
        </p:nvSpPr>
        <p:spPr>
          <a:xfrm>
            <a:off x="4592087" y="2677128"/>
            <a:ext cx="1837301" cy="87504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91358"/>
                </a:lnTo>
                <a:lnTo>
                  <a:pt x="1837301" y="591358"/>
                </a:lnTo>
                <a:lnTo>
                  <a:pt x="1837301" y="87504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Straight Connector 3"/>
          <p:cNvSpPr/>
          <p:nvPr/>
        </p:nvSpPr>
        <p:spPr>
          <a:xfrm>
            <a:off x="2745572" y="2677128"/>
            <a:ext cx="1871415" cy="8906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871415" y="0"/>
                </a:moveTo>
                <a:lnTo>
                  <a:pt x="1871415" y="606934"/>
                </a:lnTo>
                <a:lnTo>
                  <a:pt x="0" y="606934"/>
                </a:lnTo>
                <a:lnTo>
                  <a:pt x="0" y="89062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" name="Group 27"/>
          <p:cNvGrpSpPr/>
          <p:nvPr/>
        </p:nvGrpSpPr>
        <p:grpSpPr>
          <a:xfrm>
            <a:off x="3210970" y="1071546"/>
            <a:ext cx="3062316" cy="1944570"/>
            <a:chOff x="2234672" y="323656"/>
            <a:chExt cx="3062316" cy="1944570"/>
          </a:xfrm>
        </p:grpSpPr>
        <p:sp>
          <p:nvSpPr>
            <p:cNvPr id="29" name="Rounded Rectangle 28"/>
            <p:cNvSpPr/>
            <p:nvPr/>
          </p:nvSpPr>
          <p:spPr>
            <a:xfrm>
              <a:off x="2234672" y="323656"/>
              <a:ext cx="3062316" cy="194457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Rounded Rectangle 5"/>
            <p:cNvSpPr/>
            <p:nvPr/>
          </p:nvSpPr>
          <p:spPr>
            <a:xfrm>
              <a:off x="2291627" y="380611"/>
              <a:ext cx="2948406" cy="18306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800" kern="1200" dirty="0" smtClean="0"/>
                <a:t>Secularism</a:t>
              </a:r>
              <a:endParaRPr lang="en-GB" sz="2800" kern="12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1214414" y="3567752"/>
            <a:ext cx="3062316" cy="1944570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4" name="Group 31"/>
          <p:cNvGrpSpPr/>
          <p:nvPr/>
        </p:nvGrpSpPr>
        <p:grpSpPr>
          <a:xfrm>
            <a:off x="1554672" y="3890997"/>
            <a:ext cx="3062316" cy="1944570"/>
            <a:chOff x="363257" y="3158851"/>
            <a:chExt cx="3062316" cy="1944570"/>
          </a:xfrm>
        </p:grpSpPr>
        <p:sp>
          <p:nvSpPr>
            <p:cNvPr id="33" name="Rounded Rectangle 32"/>
            <p:cNvSpPr/>
            <p:nvPr/>
          </p:nvSpPr>
          <p:spPr>
            <a:xfrm>
              <a:off x="363257" y="3158851"/>
              <a:ext cx="3062316" cy="194457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ounded Rectangle 6"/>
            <p:cNvSpPr/>
            <p:nvPr/>
          </p:nvSpPr>
          <p:spPr>
            <a:xfrm>
              <a:off x="420212" y="3215806"/>
              <a:ext cx="2948406" cy="18306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800" kern="1200" dirty="0" smtClean="0"/>
                <a:t>Western Model</a:t>
              </a:r>
              <a:endParaRPr lang="en-GB" sz="2800" kern="1200" dirty="0"/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4878143" y="3534384"/>
            <a:ext cx="3062316" cy="1944570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5" name="Group 35"/>
          <p:cNvGrpSpPr/>
          <p:nvPr/>
        </p:nvGrpSpPr>
        <p:grpSpPr>
          <a:xfrm>
            <a:off x="5195494" y="3857629"/>
            <a:ext cx="3085222" cy="1944570"/>
            <a:chOff x="4049067" y="3143275"/>
            <a:chExt cx="3085222" cy="1944570"/>
          </a:xfrm>
        </p:grpSpPr>
        <p:sp>
          <p:nvSpPr>
            <p:cNvPr id="37" name="Rounded Rectangle 36"/>
            <p:cNvSpPr/>
            <p:nvPr/>
          </p:nvSpPr>
          <p:spPr>
            <a:xfrm>
              <a:off x="4071973" y="3143275"/>
              <a:ext cx="3062316" cy="194457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Rounded Rectangle 6"/>
            <p:cNvSpPr/>
            <p:nvPr/>
          </p:nvSpPr>
          <p:spPr>
            <a:xfrm>
              <a:off x="4049067" y="3200230"/>
              <a:ext cx="2948406" cy="18306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800" kern="1200" dirty="0" smtClean="0"/>
                <a:t>Indian Model</a:t>
              </a:r>
              <a:endParaRPr lang="en-GB" sz="2800" kern="1200" dirty="0"/>
            </a:p>
          </p:txBody>
        </p:sp>
      </p:grpSp>
      <p:sp>
        <p:nvSpPr>
          <p:cNvPr id="16" name="TextBox 5"/>
          <p:cNvSpPr txBox="1"/>
          <p:nvPr/>
        </p:nvSpPr>
        <p:spPr>
          <a:xfrm>
            <a:off x="7429487" y="6411724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  <p:extLst>
      <p:ext uri="{BB962C8B-B14F-4D97-AF65-F5344CB8AC3E}">
        <p14:creationId xmlns:p14="http://schemas.microsoft.com/office/powerpoint/2010/main" val="278946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14338"/>
            <a:ext cx="8229600" cy="1399032"/>
          </a:xfrm>
        </p:spPr>
        <p:txBody>
          <a:bodyPr/>
          <a:lstStyle/>
          <a:p>
            <a:pPr algn="l"/>
            <a:r>
              <a:rPr lang="en-GB" dirty="0" smtClean="0"/>
              <a:t>Secularism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928670"/>
            <a:ext cx="4857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Why it was introduced? </a:t>
            </a:r>
            <a:r>
              <a:rPr lang="en-GB" sz="2400" b="1" dirty="0" smtClean="0"/>
              <a:t>√</a:t>
            </a:r>
          </a:p>
          <a:p>
            <a:r>
              <a:rPr lang="en-GB" sz="2400" b="1" dirty="0" smtClean="0"/>
              <a:t> </a:t>
            </a:r>
          </a:p>
          <a:p>
            <a:r>
              <a:rPr lang="en-GB" sz="2400" dirty="0" smtClean="0"/>
              <a:t> 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1500174"/>
            <a:ext cx="6181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u="sng" dirty="0" smtClean="0"/>
              <a:t>Features of Western Model of Secularism</a:t>
            </a:r>
            <a:endParaRPr lang="en-GB" sz="2400" b="1" dirty="0" smtClean="0"/>
          </a:p>
          <a:p>
            <a:r>
              <a:rPr lang="en-GB" sz="2400" dirty="0" smtClean="0"/>
              <a:t> 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2143116"/>
            <a:ext cx="3954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1. Neutrality from Religion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2571744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 smtClean="0"/>
              <a:t>Separation</a:t>
            </a:r>
            <a:r>
              <a:rPr lang="en-GB" sz="2400" dirty="0" smtClean="0"/>
              <a:t> of state &amp; religion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3143248"/>
            <a:ext cx="5500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2. Believes in </a:t>
            </a:r>
            <a:r>
              <a:rPr lang="en-GB" sz="2400" u="sng" dirty="0" smtClean="0"/>
              <a:t>This Worldliness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14282" y="4202676"/>
            <a:ext cx="735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 smtClean="0"/>
              <a:t>Rational</a:t>
            </a:r>
            <a:r>
              <a:rPr lang="en-GB" sz="2400" dirty="0" smtClean="0"/>
              <a:t> way of thinking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14282" y="3786190"/>
            <a:ext cx="7286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3. Has </a:t>
            </a:r>
            <a:r>
              <a:rPr lang="en-GB" sz="2400" u="sng" dirty="0" smtClean="0"/>
              <a:t>Scientific</a:t>
            </a:r>
            <a:r>
              <a:rPr lang="en-GB" sz="2400" dirty="0" smtClean="0"/>
              <a:t> thought &amp; outlook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14282" y="4845618"/>
            <a:ext cx="9144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4. </a:t>
            </a:r>
            <a:r>
              <a:rPr lang="en-GB" sz="2400" u="sng" dirty="0" smtClean="0"/>
              <a:t>Morality</a:t>
            </a:r>
            <a:r>
              <a:rPr lang="en-GB" sz="2400" dirty="0" smtClean="0"/>
              <a:t> is Secular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14282" y="5274246"/>
            <a:ext cx="614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Ethics &amp; religion are different</a:t>
            </a:r>
            <a:endParaRPr lang="en-GB" sz="2400" dirty="0"/>
          </a:p>
        </p:txBody>
      </p:sp>
      <p:pic>
        <p:nvPicPr>
          <p:cNvPr id="14" name="Picture 3" descr="D:\UPSC\Teaching\Secularism\poster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00694" y="1643050"/>
            <a:ext cx="3352836" cy="4320000"/>
          </a:xfrm>
          <a:prstGeom prst="rect">
            <a:avLst/>
          </a:prstGeom>
          <a:noFill/>
        </p:spPr>
      </p:pic>
      <p:sp>
        <p:nvSpPr>
          <p:cNvPr id="15" name="TextBox 5"/>
          <p:cNvSpPr txBox="1"/>
          <p:nvPr/>
        </p:nvSpPr>
        <p:spPr>
          <a:xfrm>
            <a:off x="7429487" y="6411724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  <p:extLst>
      <p:ext uri="{BB962C8B-B14F-4D97-AF65-F5344CB8AC3E}">
        <p14:creationId xmlns:p14="http://schemas.microsoft.com/office/powerpoint/2010/main" val="391478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262" y="-214338"/>
            <a:ext cx="8229600" cy="1399032"/>
          </a:xfrm>
        </p:spPr>
        <p:txBody>
          <a:bodyPr/>
          <a:lstStyle/>
          <a:p>
            <a:pPr algn="l"/>
            <a:r>
              <a:rPr lang="en-GB" dirty="0" smtClean="0"/>
              <a:t>Secularism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-32" y="785794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 smtClean="0"/>
              <a:t>Features of Western Model of Secularism</a:t>
            </a:r>
            <a:endParaRPr lang="en-GB" sz="24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1428736"/>
            <a:ext cx="6328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Focus on Individual</a:t>
            </a:r>
            <a:r>
              <a:rPr lang="en-GB" sz="2400" dirty="0" smtClean="0">
                <a:sym typeface="Wingdings" pitchFamily="2" charset="2"/>
              </a:rPr>
              <a:t> Freedom &amp; Equality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000240"/>
            <a:ext cx="5564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 scope for the </a:t>
            </a:r>
            <a:r>
              <a:rPr lang="en-GB" sz="2400" u="sng" dirty="0" smtClean="0"/>
              <a:t>Community Liberty</a:t>
            </a:r>
            <a:endParaRPr lang="en-GB" sz="24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-32" y="3429000"/>
            <a:ext cx="5500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Why this?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-32" y="4357694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Except Jews &amp; Some Others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-32" y="3857628"/>
            <a:ext cx="7643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Western Society</a:t>
            </a:r>
            <a:r>
              <a:rPr lang="en-GB" sz="2400" dirty="0" smtClean="0">
                <a:sym typeface="Wingdings" pitchFamily="2" charset="2"/>
              </a:rPr>
              <a:t> Fairly Homogeneous in religion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-32" y="4857760"/>
            <a:ext cx="9144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It doesn't talk of Inter religious ( minority) rights</a:t>
            </a:r>
            <a:endParaRPr lang="en-GB" sz="2400" dirty="0"/>
          </a:p>
        </p:txBody>
      </p:sp>
      <p:sp>
        <p:nvSpPr>
          <p:cNvPr id="18" name="Rectangle 17"/>
          <p:cNvSpPr/>
          <p:nvPr/>
        </p:nvSpPr>
        <p:spPr>
          <a:xfrm>
            <a:off x="0" y="2643182"/>
            <a:ext cx="72152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Liberty of the community to follow practices on its own</a:t>
            </a:r>
            <a:endParaRPr lang="en-GB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71406" y="5324789"/>
            <a:ext cx="521497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ysClr val="windowText" lastClr="000000"/>
                </a:solidFill>
              </a:rPr>
              <a:t>Now, Q. What is Indian secularism?</a:t>
            </a:r>
            <a:endParaRPr lang="en-GB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5"/>
          <p:cNvSpPr txBox="1"/>
          <p:nvPr/>
        </p:nvSpPr>
        <p:spPr>
          <a:xfrm>
            <a:off x="7429487" y="6411724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  <p:extLst>
      <p:ext uri="{BB962C8B-B14F-4D97-AF65-F5344CB8AC3E}">
        <p14:creationId xmlns:p14="http://schemas.microsoft.com/office/powerpoint/2010/main" val="252298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1" grpId="0"/>
      <p:bldP spid="12" grpId="0"/>
      <p:bldP spid="18" grpId="0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14338"/>
            <a:ext cx="8229600" cy="1399032"/>
          </a:xfrm>
        </p:spPr>
        <p:txBody>
          <a:bodyPr/>
          <a:lstStyle/>
          <a:p>
            <a:pPr algn="l"/>
            <a:r>
              <a:rPr lang="en-GB" dirty="0" smtClean="0"/>
              <a:t>Secularism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857232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Q. What is Indian Model of Secularism?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1428736"/>
            <a:ext cx="3743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Inter religious tolerance </a:t>
            </a:r>
          </a:p>
          <a:p>
            <a:r>
              <a:rPr lang="en-GB" sz="2400" dirty="0" smtClean="0"/>
              <a:t> 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1916660"/>
            <a:ext cx="3478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Peaceful Coexistence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000496" y="1526433"/>
            <a:ext cx="1928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Historical Idea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2357430"/>
            <a:ext cx="835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 smtClean="0"/>
              <a:t>1. Equality within Community</a:t>
            </a:r>
            <a:endParaRPr lang="en-GB" sz="2400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214282" y="3202544"/>
            <a:ext cx="185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Dalits</a:t>
            </a:r>
            <a:r>
              <a:rPr lang="en-GB" sz="2400" dirty="0" smtClean="0"/>
              <a:t>, Women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14282" y="2786058"/>
            <a:ext cx="785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Intra religious reforms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14282" y="4214818"/>
            <a:ext cx="9144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2. Western model</a:t>
            </a:r>
            <a:r>
              <a:rPr lang="en-GB" sz="2400" dirty="0" smtClean="0">
                <a:sym typeface="Wingdings" pitchFamily="2" charset="2"/>
              </a:rPr>
              <a:t> Deals with liberty of Individuals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14282" y="4741143"/>
            <a:ext cx="4357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Indian Model</a:t>
            </a:r>
            <a:r>
              <a:rPr lang="en-GB" sz="2400" dirty="0" smtClean="0">
                <a:sym typeface="Wingdings" pitchFamily="2" charset="2"/>
              </a:rPr>
              <a:t> </a:t>
            </a:r>
            <a:r>
              <a:rPr lang="en-GB" sz="2400" u="sng" dirty="0" smtClean="0">
                <a:sym typeface="Wingdings" pitchFamily="2" charset="2"/>
              </a:rPr>
              <a:t>Liberty of Individual </a:t>
            </a:r>
            <a:endParaRPr lang="en-GB" sz="24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214282" y="5526961"/>
            <a:ext cx="8929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Right to exist &amp; maintain their culture, educations institutions</a:t>
            </a:r>
            <a:endParaRPr lang="en-GB" sz="2400" dirty="0"/>
          </a:p>
        </p:txBody>
      </p:sp>
      <p:sp>
        <p:nvSpPr>
          <p:cNvPr id="15" name="Right Brace 14"/>
          <p:cNvSpPr/>
          <p:nvPr/>
        </p:nvSpPr>
        <p:spPr>
          <a:xfrm>
            <a:off x="3500430" y="1500174"/>
            <a:ext cx="500066" cy="8572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7" name="TextBox 16"/>
          <p:cNvSpPr txBox="1"/>
          <p:nvPr/>
        </p:nvSpPr>
        <p:spPr>
          <a:xfrm>
            <a:off x="4286248" y="4786322"/>
            <a:ext cx="4857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+ </a:t>
            </a:r>
            <a:r>
              <a:rPr lang="en-GB" sz="2400" u="sng" dirty="0" smtClean="0"/>
              <a:t>Liberty of Community </a:t>
            </a:r>
            <a:endParaRPr lang="en-GB" sz="2400" u="sng" dirty="0"/>
          </a:p>
        </p:txBody>
      </p:sp>
      <p:sp>
        <p:nvSpPr>
          <p:cNvPr id="16" name="TextBox 5"/>
          <p:cNvSpPr txBox="1"/>
          <p:nvPr/>
        </p:nvSpPr>
        <p:spPr>
          <a:xfrm>
            <a:off x="7429487" y="6411724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  <p:extLst>
      <p:ext uri="{BB962C8B-B14F-4D97-AF65-F5344CB8AC3E}">
        <p14:creationId xmlns:p14="http://schemas.microsoft.com/office/powerpoint/2010/main" val="52774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 animBg="1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57222" y="-214338"/>
            <a:ext cx="8229600" cy="1399032"/>
          </a:xfrm>
        </p:spPr>
        <p:txBody>
          <a:bodyPr/>
          <a:lstStyle/>
          <a:p>
            <a:r>
              <a:rPr lang="en-GB" dirty="0" smtClean="0"/>
              <a:t>Secularism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14314" y="928670"/>
            <a:ext cx="8929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3. Ending Interreligious </a:t>
            </a:r>
            <a:r>
              <a:rPr lang="en-GB" sz="2400" u="sng" dirty="0" smtClean="0"/>
              <a:t>discriminations</a:t>
            </a:r>
            <a:endParaRPr lang="en-GB" sz="2400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214282" y="1440878"/>
            <a:ext cx="392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Banning </a:t>
            </a:r>
            <a:r>
              <a:rPr lang="en-GB" sz="2400" dirty="0" err="1" smtClean="0"/>
              <a:t>Untouchability</a:t>
            </a:r>
            <a:endParaRPr lang="en-GB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14282" y="1785926"/>
            <a:ext cx="3929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Abolishing Child Marriage</a:t>
            </a:r>
            <a:endParaRPr lang="en-GB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286248" y="1428736"/>
            <a:ext cx="1928826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ysClr val="windowText" lastClr="000000"/>
                </a:solidFill>
              </a:rPr>
              <a:t>State supported religious reform</a:t>
            </a:r>
            <a:endParaRPr lang="en-GB" sz="2400" dirty="0">
              <a:solidFill>
                <a:sysClr val="windowText" lastClr="000000"/>
              </a:solidFill>
            </a:endParaRPr>
          </a:p>
        </p:txBody>
      </p:sp>
      <p:sp>
        <p:nvSpPr>
          <p:cNvPr id="26" name="Right Brace 25"/>
          <p:cNvSpPr/>
          <p:nvPr/>
        </p:nvSpPr>
        <p:spPr>
          <a:xfrm>
            <a:off x="3786182" y="1500174"/>
            <a:ext cx="428628" cy="12858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7" name="TextBox 26"/>
          <p:cNvSpPr txBox="1"/>
          <p:nvPr/>
        </p:nvSpPr>
        <p:spPr>
          <a:xfrm>
            <a:off x="7072330" y="1583754"/>
            <a:ext cx="1928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eg</a:t>
            </a:r>
            <a:r>
              <a:rPr lang="en-GB" sz="2400" dirty="0" smtClean="0"/>
              <a:t>  Hindu Code Bill</a:t>
            </a:r>
            <a:endParaRPr lang="en-GB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214282" y="3286124"/>
            <a:ext cx="6572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Q. What is Indian Model of Secularism?</a:t>
            </a:r>
            <a:endParaRPr lang="en-GB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28109" y="3786190"/>
            <a:ext cx="5601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When does the state engages itself?</a:t>
            </a:r>
            <a:endParaRPr lang="en-GB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285720" y="4753285"/>
            <a:ext cx="835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Generally to stop religious tyranny</a:t>
            </a:r>
            <a:endParaRPr lang="en-GB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357158" y="5214950"/>
            <a:ext cx="585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At times, to help religious educational institutes in form of Grant-in-aid</a:t>
            </a:r>
            <a:endParaRPr lang="en-GB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285720" y="4286256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2 ways</a:t>
            </a:r>
            <a:endParaRPr lang="en-GB" sz="2400" dirty="0"/>
          </a:p>
        </p:txBody>
      </p:sp>
      <p:sp>
        <p:nvSpPr>
          <p:cNvPr id="14" name="TextBox 5"/>
          <p:cNvSpPr txBox="1"/>
          <p:nvPr/>
        </p:nvSpPr>
        <p:spPr>
          <a:xfrm>
            <a:off x="7429487" y="6411724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  <p:extLst>
      <p:ext uri="{BB962C8B-B14F-4D97-AF65-F5344CB8AC3E}">
        <p14:creationId xmlns:p14="http://schemas.microsoft.com/office/powerpoint/2010/main" val="4134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2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262" y="-214338"/>
            <a:ext cx="8229600" cy="1399032"/>
          </a:xfrm>
        </p:spPr>
        <p:txBody>
          <a:bodyPr/>
          <a:lstStyle/>
          <a:p>
            <a:pPr algn="l"/>
            <a:r>
              <a:rPr lang="en-GB" dirty="0" smtClean="0"/>
              <a:t>Secularism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14282" y="1142984"/>
            <a:ext cx="785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So, Can we say that</a:t>
            </a:r>
            <a:r>
              <a:rPr lang="en-GB" sz="2400" dirty="0" smtClean="0">
                <a:sym typeface="Wingdings" pitchFamily="2" charset="2"/>
              </a:rPr>
              <a:t> Indian notion of Secularism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14282" y="1571612"/>
            <a:ext cx="9144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Based on </a:t>
            </a:r>
            <a:r>
              <a:rPr lang="en-GB" sz="2400" u="sng" dirty="0" smtClean="0"/>
              <a:t>‘</a:t>
            </a:r>
            <a:r>
              <a:rPr lang="en-GB" sz="2400" u="sng" dirty="0" err="1" smtClean="0"/>
              <a:t>Sarvadharma</a:t>
            </a:r>
            <a:r>
              <a:rPr lang="en-GB" sz="2400" u="sng" dirty="0" smtClean="0"/>
              <a:t> </a:t>
            </a:r>
            <a:r>
              <a:rPr lang="en-GB" sz="2400" u="sng" dirty="0" err="1" smtClean="0"/>
              <a:t>Sambhaav</a:t>
            </a:r>
            <a:r>
              <a:rPr lang="en-GB" sz="2400" u="sng" dirty="0" smtClean="0"/>
              <a:t>’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14282" y="2000240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All religion are Equal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14282" y="2428868"/>
            <a:ext cx="778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S. </a:t>
            </a:r>
            <a:r>
              <a:rPr lang="en-GB" sz="2400" dirty="0" err="1" smtClean="0"/>
              <a:t>Radhakrishnan</a:t>
            </a:r>
            <a:r>
              <a:rPr lang="en-GB" sz="2400" dirty="0" smtClean="0"/>
              <a:t>: Indian Secularism is a Dynamic Concept</a:t>
            </a:r>
            <a:endParaRPr lang="en-GB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214282" y="2786058"/>
            <a:ext cx="5500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It suits our plural society</a:t>
            </a:r>
            <a:endParaRPr lang="en-GB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85720" y="3500438"/>
            <a:ext cx="571504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ysClr val="windowText" lastClr="000000"/>
                </a:solidFill>
              </a:rPr>
              <a:t>Q. What if state keeps itself neutral?</a:t>
            </a:r>
            <a:endParaRPr lang="en-GB" sz="2400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5720" y="4000504"/>
            <a:ext cx="664373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ysClr val="windowText" lastClr="000000"/>
                </a:solidFill>
              </a:rPr>
              <a:t>Minority religion will suffer</a:t>
            </a:r>
            <a:endParaRPr lang="en-GB" sz="2400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5720" y="4500570"/>
            <a:ext cx="7572428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ysClr val="windowText" lastClr="000000"/>
                </a:solidFill>
              </a:rPr>
              <a:t>No one will be there to help them</a:t>
            </a:r>
            <a:endParaRPr lang="en-GB" sz="2400" dirty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5720" y="5000636"/>
            <a:ext cx="7572428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ysClr val="windowText" lastClr="000000"/>
                </a:solidFill>
              </a:rPr>
              <a:t>Therefore, State Interferes in Positive sense</a:t>
            </a:r>
            <a:endParaRPr lang="en-GB" sz="2400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7429487" y="6411724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  <p:extLst>
      <p:ext uri="{BB962C8B-B14F-4D97-AF65-F5344CB8AC3E}">
        <p14:creationId xmlns:p14="http://schemas.microsoft.com/office/powerpoint/2010/main" val="199370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  <p:bldP spid="21" grpId="0"/>
      <p:bldP spid="19" grpId="0" animBg="1"/>
      <p:bldP spid="23" grpId="0" animBg="1"/>
      <p:bldP spid="24" grpId="0" animBg="1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14338"/>
            <a:ext cx="8229600" cy="1399032"/>
          </a:xfrm>
        </p:spPr>
        <p:txBody>
          <a:bodyPr/>
          <a:lstStyle/>
          <a:p>
            <a:pPr algn="l"/>
            <a:r>
              <a:rPr lang="en-GB" dirty="0" smtClean="0"/>
              <a:t>Secularism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928670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Q. What is Indian Model of Secularism?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1643050"/>
            <a:ext cx="8579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Where do you find Secular nature in Indian Constitution?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2357430"/>
            <a:ext cx="835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1. Preamble</a:t>
            </a:r>
            <a:r>
              <a:rPr lang="en-GB" sz="2400" dirty="0" smtClean="0">
                <a:sym typeface="Wingdings" pitchFamily="2" charset="2"/>
              </a:rPr>
              <a:t> Basic Feature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14282" y="3143248"/>
            <a:ext cx="785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3.Prohibition of all forms of discrimination</a:t>
            </a:r>
            <a:r>
              <a:rPr lang="en-GB" sz="2400" dirty="0" smtClean="0">
                <a:sym typeface="Wingdings" pitchFamily="2" charset="2"/>
              </a:rPr>
              <a:t> Religious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14282" y="2714620"/>
            <a:ext cx="58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2.India has </a:t>
            </a:r>
            <a:r>
              <a:rPr lang="en-GB" sz="2400" u="sng" dirty="0" smtClean="0"/>
              <a:t>No Official </a:t>
            </a:r>
            <a:r>
              <a:rPr lang="en-GB" sz="2400" dirty="0" smtClean="0"/>
              <a:t>Religion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14282" y="3571876"/>
            <a:ext cx="9144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4.Individual &amp; Community rights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14282" y="4071942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5.Freedom to profess, propagate &amp; practise religion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29124" y="2681583"/>
            <a:ext cx="30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Unlike England</a:t>
            </a:r>
            <a:endParaRPr lang="en-GB" sz="2400" dirty="0"/>
          </a:p>
        </p:txBody>
      </p:sp>
      <p:sp>
        <p:nvSpPr>
          <p:cNvPr id="14" name="TextBox 5"/>
          <p:cNvSpPr txBox="1"/>
          <p:nvPr/>
        </p:nvSpPr>
        <p:spPr>
          <a:xfrm>
            <a:off x="7429487" y="6411724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  <p:extLst>
      <p:ext uri="{BB962C8B-B14F-4D97-AF65-F5344CB8AC3E}">
        <p14:creationId xmlns:p14="http://schemas.microsoft.com/office/powerpoint/2010/main" val="264441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1" grpId="0"/>
      <p:bldP spid="12" grpId="0"/>
      <p:bldP spid="13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14338"/>
            <a:ext cx="8229600" cy="1399032"/>
          </a:xfrm>
        </p:spPr>
        <p:txBody>
          <a:bodyPr/>
          <a:lstStyle/>
          <a:p>
            <a:pPr algn="l"/>
            <a:r>
              <a:rPr lang="en-GB" dirty="0" smtClean="0"/>
              <a:t>Secularism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928670"/>
            <a:ext cx="671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Q. What is Indian Model of Secularism?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1500174"/>
            <a:ext cx="4567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Criticism on Indian Secularism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2000240"/>
            <a:ext cx="835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1. It is </a:t>
            </a:r>
            <a:r>
              <a:rPr lang="en-GB" sz="2400" u="sng" dirty="0" smtClean="0"/>
              <a:t>Anti- Religious</a:t>
            </a:r>
            <a:endParaRPr lang="en-GB" sz="2400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214282" y="2824459"/>
            <a:ext cx="785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Therefore, cant say it is anti religious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14282" y="3922288"/>
            <a:ext cx="9144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2. It is an </a:t>
            </a:r>
            <a:r>
              <a:rPr lang="en-GB" sz="2400" u="sng" dirty="0" smtClean="0"/>
              <a:t>Western Import</a:t>
            </a:r>
            <a:endParaRPr lang="en-GB" sz="2400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214282" y="4267336"/>
            <a:ext cx="857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First of all big difference can be seen between western &amp; Indian models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14282" y="2428868"/>
            <a:ext cx="58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It is against institutionalised religion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14282" y="5098333"/>
            <a:ext cx="857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Second, we can definitely borrow +</a:t>
            </a:r>
            <a:r>
              <a:rPr lang="en-GB" sz="2400" dirty="0" err="1" smtClean="0"/>
              <a:t>ve</a:t>
            </a:r>
            <a:r>
              <a:rPr lang="en-GB" sz="2400" dirty="0" smtClean="0"/>
              <a:t> things from west, nothing wrong in it.</a:t>
            </a:r>
            <a:endParaRPr lang="en-GB" sz="2400" dirty="0"/>
          </a:p>
        </p:txBody>
      </p:sp>
      <p:sp>
        <p:nvSpPr>
          <p:cNvPr id="11" name="TextBox 5"/>
          <p:cNvSpPr txBox="1"/>
          <p:nvPr/>
        </p:nvSpPr>
        <p:spPr>
          <a:xfrm>
            <a:off x="7429487" y="6411724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  <p:extLst>
      <p:ext uri="{BB962C8B-B14F-4D97-AF65-F5344CB8AC3E}">
        <p14:creationId xmlns:p14="http://schemas.microsoft.com/office/powerpoint/2010/main" val="392037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2" grpId="0"/>
      <p:bldP spid="13" grpId="0"/>
      <p:bldP spid="10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14338"/>
            <a:ext cx="8229600" cy="1399032"/>
          </a:xfrm>
        </p:spPr>
        <p:txBody>
          <a:bodyPr/>
          <a:lstStyle/>
          <a:p>
            <a:pPr algn="l"/>
            <a:r>
              <a:rPr lang="en-GB" dirty="0" smtClean="0"/>
              <a:t>Secularism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928670"/>
            <a:ext cx="642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Q. What is Indian Model of Secularism?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0476" y="1571636"/>
            <a:ext cx="4567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Criticism on Indian Secularism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85720" y="2000240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3. Favours </a:t>
            </a:r>
            <a:r>
              <a:rPr lang="en-GB" sz="2400" u="sng" dirty="0" err="1" smtClean="0"/>
              <a:t>Minoritism</a:t>
            </a:r>
            <a:endParaRPr lang="en-GB" sz="2400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285720" y="2428868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Yes, It advocates minority rights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85720" y="2857496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Eg</a:t>
            </a:r>
            <a:r>
              <a:rPr lang="en-GB" sz="2400" dirty="0" smtClean="0"/>
              <a:t>. 4 Persons in train compartment-A,B,C,D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85720" y="3286124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Person A wants to smoke</a:t>
            </a:r>
            <a:endParaRPr lang="en-GB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85720" y="3643314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Person B,C smokes but currently in no mood</a:t>
            </a:r>
            <a:endParaRPr lang="en-GB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285720" y="4000504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Person D doesn’t smokes at all</a:t>
            </a:r>
            <a:endParaRPr lang="en-GB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6357950" y="3643314"/>
            <a:ext cx="3143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Voting on whether to smoke or not</a:t>
            </a:r>
            <a:endParaRPr lang="en-GB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86644" y="4857760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1:3</a:t>
            </a:r>
            <a:endParaRPr lang="en-GB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357158" y="4669705"/>
            <a:ext cx="500066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ysClr val="windowText" lastClr="000000"/>
                </a:solidFill>
              </a:rPr>
              <a:t>Conclusion: Minority loses even if proper democratic process is followed</a:t>
            </a:r>
            <a:endParaRPr lang="en-GB" sz="2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6000760" y="3357562"/>
            <a:ext cx="428628" cy="12858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5"/>
          <p:cNvSpPr txBox="1"/>
          <p:nvPr/>
        </p:nvSpPr>
        <p:spPr>
          <a:xfrm>
            <a:off x="7429487" y="6411724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  <p:extLst>
      <p:ext uri="{BB962C8B-B14F-4D97-AF65-F5344CB8AC3E}">
        <p14:creationId xmlns:p14="http://schemas.microsoft.com/office/powerpoint/2010/main" val="92292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4" grpId="0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14338"/>
            <a:ext cx="8229600" cy="1399032"/>
          </a:xfrm>
        </p:spPr>
        <p:txBody>
          <a:bodyPr/>
          <a:lstStyle/>
          <a:p>
            <a:pPr algn="l"/>
            <a:r>
              <a:rPr lang="en-GB" dirty="0" smtClean="0"/>
              <a:t>Secularism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928670"/>
            <a:ext cx="671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Q. What is Indian Model of Secularism?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1500174"/>
            <a:ext cx="4567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Criticism on Indian Secularism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1928802"/>
            <a:ext cx="835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4. It is </a:t>
            </a:r>
            <a:r>
              <a:rPr lang="en-GB" sz="2400" u="sng" dirty="0" smtClean="0"/>
              <a:t>Interventionist</a:t>
            </a:r>
            <a:endParaRPr lang="en-GB" sz="2400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214282" y="2714620"/>
            <a:ext cx="785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Indian Secularism</a:t>
            </a:r>
            <a:r>
              <a:rPr lang="en-GB" sz="2400" dirty="0" smtClean="0">
                <a:sym typeface="Wingdings" pitchFamily="2" charset="2"/>
              </a:rPr>
              <a:t> Concept of Principled Distance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14282" y="4038905"/>
            <a:ext cx="9144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5. </a:t>
            </a:r>
            <a:r>
              <a:rPr lang="en-GB" sz="2400" u="sng" dirty="0" smtClean="0"/>
              <a:t>It promotes </a:t>
            </a:r>
            <a:r>
              <a:rPr lang="en-GB" sz="2400" dirty="0" smtClean="0"/>
              <a:t>Vote bank Politics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14282" y="4467533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We are a Democracy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14282" y="2357430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Critics: It is interferes excessively with religious freedom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14282" y="4967599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In democracy</a:t>
            </a:r>
            <a:r>
              <a:rPr lang="en-GB" sz="2400" dirty="0" smtClean="0">
                <a:sym typeface="Wingdings" pitchFamily="2" charset="2"/>
              </a:rPr>
              <a:t> Politicians are bound to seek vote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14282" y="5467665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If, the real motive is religious polarisation, then it is bad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14282" y="3143248"/>
            <a:ext cx="785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If need arises, the state intervenes</a:t>
            </a:r>
            <a:endParaRPr lang="en-GB" sz="2400" dirty="0"/>
          </a:p>
        </p:txBody>
      </p:sp>
      <p:sp>
        <p:nvSpPr>
          <p:cNvPr id="17" name="TextBox 5"/>
          <p:cNvSpPr txBox="1"/>
          <p:nvPr/>
        </p:nvSpPr>
        <p:spPr>
          <a:xfrm>
            <a:off x="7429487" y="6411724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  <p:extLst>
      <p:ext uri="{BB962C8B-B14F-4D97-AF65-F5344CB8AC3E}">
        <p14:creationId xmlns:p14="http://schemas.microsoft.com/office/powerpoint/2010/main" val="252604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2" grpId="0"/>
      <p:bldP spid="13" grpId="0"/>
      <p:bldP spid="10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262" y="-214338"/>
            <a:ext cx="4086196" cy="1399032"/>
          </a:xfrm>
        </p:spPr>
        <p:txBody>
          <a:bodyPr/>
          <a:lstStyle/>
          <a:p>
            <a:pPr algn="l"/>
            <a:r>
              <a:rPr lang="en-GB" dirty="0" smtClean="0"/>
              <a:t>Communalism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928670"/>
            <a:ext cx="7929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It is nothing but the misuse of religion to accomplish one’s own vested interest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1714488"/>
            <a:ext cx="857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It is an instrument in the hands of to upper class to concentrate power by dividing people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14283" y="2598003"/>
            <a:ext cx="8929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The elites strive to maintain a status quo against transformation by dividing people on communal and religious lines</a:t>
            </a:r>
            <a:endParaRPr lang="en-GB" sz="2400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214282" y="4202676"/>
            <a:ext cx="7715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Faith/belief in ones own religion doest not make a person communal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14282" y="5039037"/>
            <a:ext cx="9001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It is more of ideology based on religion</a:t>
            </a:r>
            <a:endParaRPr lang="en-GB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4282" y="3714752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 smtClean="0"/>
              <a:t>Reality</a:t>
            </a:r>
            <a:endParaRPr lang="en-GB" sz="24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7429487" y="6411724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14338"/>
            <a:ext cx="8229600" cy="1399032"/>
          </a:xfrm>
        </p:spPr>
        <p:txBody>
          <a:bodyPr/>
          <a:lstStyle/>
          <a:p>
            <a:pPr algn="l"/>
            <a:r>
              <a:rPr lang="en-GB" dirty="0" smtClean="0"/>
              <a:t>Secularism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928670"/>
            <a:ext cx="692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Q. What is Indian Model of Secularism?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1643050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 dirty="0" smtClean="0"/>
              <a:t>Gandhi’s View </a:t>
            </a:r>
            <a:endParaRPr lang="en-GB" sz="24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2143116"/>
            <a:ext cx="835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Spiritualisation of Politics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14282" y="3312383"/>
            <a:ext cx="9144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Not any one religion, but moral values that informs all religions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14282" y="4110343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Didn't supported western model of secularism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14282" y="2571744"/>
            <a:ext cx="7715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Politics should be guided by ethics drawn from religion</a:t>
            </a:r>
            <a:endParaRPr lang="en-GB" sz="2400" dirty="0"/>
          </a:p>
        </p:txBody>
      </p:sp>
      <p:pic>
        <p:nvPicPr>
          <p:cNvPr id="2050" name="Picture 2" descr="D:\UPSC\Teaching\Secularism\quote-if-i-were-a-dictator-religion-and-state-would-be-separate-i-swear-by-my-religion-i-will-mahatma-gandhi-43-74-9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" y="1500174"/>
            <a:ext cx="9144000" cy="4303059"/>
          </a:xfrm>
          <a:prstGeom prst="rect">
            <a:avLst/>
          </a:prstGeom>
          <a:noFill/>
        </p:spPr>
      </p:pic>
      <p:sp>
        <p:nvSpPr>
          <p:cNvPr id="11" name="TextBox 5"/>
          <p:cNvSpPr txBox="1"/>
          <p:nvPr/>
        </p:nvSpPr>
        <p:spPr>
          <a:xfrm>
            <a:off x="7429487" y="6411724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  <p:extLst>
      <p:ext uri="{BB962C8B-B14F-4D97-AF65-F5344CB8AC3E}">
        <p14:creationId xmlns:p14="http://schemas.microsoft.com/office/powerpoint/2010/main" val="218007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2" grpId="0"/>
      <p:bldP spid="13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262" y="-214338"/>
            <a:ext cx="8229600" cy="1399032"/>
          </a:xfrm>
        </p:spPr>
        <p:txBody>
          <a:bodyPr/>
          <a:lstStyle/>
          <a:p>
            <a:pPr algn="l"/>
            <a:r>
              <a:rPr lang="en-GB" dirty="0" smtClean="0"/>
              <a:t>Secularism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714356"/>
            <a:ext cx="585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Q. What is Indian Model of Secularism?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14282" y="1142984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 smtClean="0"/>
              <a:t>Nehru’s View</a:t>
            </a:r>
            <a:endParaRPr lang="en-GB" sz="24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214282" y="1571612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Opposed synthesis of state &amp; religion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14282" y="1928802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Objectives of religion </a:t>
            </a:r>
            <a:r>
              <a:rPr lang="en-GB" sz="2400" dirty="0" smtClean="0">
                <a:sym typeface="Wingdings" pitchFamily="2" charset="2"/>
              </a:rPr>
              <a:t> Extra worldly 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14282" y="2285992"/>
            <a:ext cx="5715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Objectives of politics </a:t>
            </a:r>
            <a:r>
              <a:rPr lang="en-GB" sz="2400" dirty="0" smtClean="0">
                <a:sym typeface="Wingdings" pitchFamily="2" charset="2"/>
              </a:rPr>
              <a:t> This worldly ( PM,CM, DM)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14282" y="3026631"/>
            <a:ext cx="585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What will happen when there will be synthesis of politics &amp; religion?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072066" y="3857628"/>
            <a:ext cx="264320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ysClr val="windowText" lastClr="000000"/>
                </a:solidFill>
              </a:rPr>
              <a:t>Communalism</a:t>
            </a:r>
            <a:endParaRPr lang="en-GB" sz="240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3857628"/>
            <a:ext cx="735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It will lead to problem for </a:t>
            </a:r>
            <a:r>
              <a:rPr lang="en-GB" sz="2400" u="sng" dirty="0" smtClean="0"/>
              <a:t>minority</a:t>
            </a:r>
            <a:endParaRPr lang="en-GB" sz="2400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214282" y="4286256"/>
            <a:ext cx="9144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State </a:t>
            </a:r>
            <a:r>
              <a:rPr lang="en-GB" sz="2400" u="sng" dirty="0" smtClean="0"/>
              <a:t>may become </a:t>
            </a:r>
            <a:r>
              <a:rPr lang="en-GB" sz="2400" dirty="0" smtClean="0"/>
              <a:t>instrument of dominant religious group</a:t>
            </a:r>
            <a:endParaRPr lang="en-GB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214314" y="4643446"/>
            <a:ext cx="7858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Religion</a:t>
            </a:r>
            <a:r>
              <a:rPr lang="en-GB" sz="2400" dirty="0" smtClean="0">
                <a:sym typeface="Wingdings" pitchFamily="2" charset="2"/>
              </a:rPr>
              <a:t> It is against scientific outlook</a:t>
            </a:r>
            <a:endParaRPr lang="en-GB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14314" y="5000636"/>
            <a:ext cx="7858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Opposed the role of religion in public sphere</a:t>
            </a:r>
            <a:endParaRPr lang="en-GB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14346" y="5357826"/>
            <a:ext cx="8929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Supports religious freedom of every individual ( concerned @ individual rights)</a:t>
            </a:r>
            <a:endParaRPr lang="en-GB" sz="2400" dirty="0"/>
          </a:p>
        </p:txBody>
      </p:sp>
      <p:pic>
        <p:nvPicPr>
          <p:cNvPr id="3074" name="Picture 2" descr="D:\UPSC\Teaching\Secularism\nehru_5_jpg_1268321g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1725" y="0"/>
            <a:ext cx="2962275" cy="3214686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/>
        </p:nvSpPr>
        <p:spPr>
          <a:xfrm>
            <a:off x="2316250" y="1071546"/>
            <a:ext cx="3898824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GB" sz="2360" dirty="0" smtClean="0">
                <a:solidFill>
                  <a:sysClr val="windowText" lastClr="000000"/>
                </a:solidFill>
                <a:sym typeface="Wingdings" pitchFamily="2" charset="2"/>
              </a:rPr>
              <a:t>(</a:t>
            </a:r>
            <a:r>
              <a:rPr lang="en-GB" sz="2360" dirty="0" err="1" smtClean="0">
                <a:solidFill>
                  <a:sysClr val="windowText" lastClr="000000"/>
                </a:solidFill>
                <a:sym typeface="Wingdings" pitchFamily="2" charset="2"/>
              </a:rPr>
              <a:t>Swarg</a:t>
            </a:r>
            <a:r>
              <a:rPr lang="en-GB" sz="2360" dirty="0" smtClean="0">
                <a:solidFill>
                  <a:sysClr val="windowText" lastClr="000000"/>
                </a:solidFill>
                <a:sym typeface="Wingdings" pitchFamily="2" charset="2"/>
              </a:rPr>
              <a:t>, Heaven, </a:t>
            </a:r>
            <a:r>
              <a:rPr lang="en-GB" sz="2360" dirty="0" err="1" smtClean="0">
                <a:solidFill>
                  <a:sysClr val="windowText" lastClr="000000"/>
                </a:solidFill>
                <a:sym typeface="Wingdings" pitchFamily="2" charset="2"/>
              </a:rPr>
              <a:t>Jannat</a:t>
            </a:r>
            <a:r>
              <a:rPr lang="en-GB" sz="2360" dirty="0" smtClean="0">
                <a:solidFill>
                  <a:sysClr val="windowText" lastClr="000000"/>
                </a:solidFill>
                <a:sym typeface="Wingdings" pitchFamily="2" charset="2"/>
              </a:rPr>
              <a:t>)</a:t>
            </a:r>
            <a:endParaRPr lang="en-GB" sz="2360" dirty="0">
              <a:solidFill>
                <a:sysClr val="windowText" lastClr="000000"/>
              </a:solidFill>
            </a:endParaRPr>
          </a:p>
        </p:txBody>
      </p:sp>
      <p:sp>
        <p:nvSpPr>
          <p:cNvPr id="25" name="TextBox 5"/>
          <p:cNvSpPr txBox="1"/>
          <p:nvPr/>
        </p:nvSpPr>
        <p:spPr>
          <a:xfrm>
            <a:off x="7429487" y="6411724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  <p:extLst>
      <p:ext uri="{BB962C8B-B14F-4D97-AF65-F5344CB8AC3E}">
        <p14:creationId xmlns:p14="http://schemas.microsoft.com/office/powerpoint/2010/main" val="6994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4" grpId="0"/>
      <p:bldP spid="15" grpId="0"/>
      <p:bldP spid="16" grpId="0"/>
      <p:bldP spid="17" grpId="0"/>
      <p:bldP spid="18" grpId="0" animBg="1"/>
      <p:bldP spid="19" grpId="0"/>
      <p:bldP spid="20" grpId="0"/>
      <p:bldP spid="21" grpId="0"/>
      <p:bldP spid="22" grpId="0"/>
      <p:bldP spid="23" grpId="0"/>
      <p:bldP spid="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14338"/>
            <a:ext cx="8229600" cy="1399032"/>
          </a:xfrm>
        </p:spPr>
        <p:txBody>
          <a:bodyPr/>
          <a:lstStyle/>
          <a:p>
            <a:pPr algn="l"/>
            <a:r>
              <a:rPr lang="en-GB" dirty="0" smtClean="0"/>
              <a:t>Secularism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928670"/>
            <a:ext cx="635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 smtClean="0"/>
              <a:t>Why India adopted Secularism?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1428736"/>
            <a:ext cx="785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For a development of a democratic society 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14281" y="1773784"/>
            <a:ext cx="4985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Secularism is needed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312515"/>
            <a:ext cx="2500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Democracy</a:t>
            </a:r>
            <a:r>
              <a:rPr lang="en-GB" sz="2400" dirty="0" smtClean="0">
                <a:sym typeface="Wingdings" pitchFamily="2" charset="2"/>
              </a:rPr>
              <a:t>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14281" y="2211165"/>
            <a:ext cx="3500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Administration-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-32" y="5110499"/>
            <a:ext cx="9144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Democracy</a:t>
            </a:r>
            <a:r>
              <a:rPr lang="en-GB" sz="2400" dirty="0" smtClean="0">
                <a:sym typeface="Wingdings" pitchFamily="2" charset="2"/>
              </a:rPr>
              <a:t> Development of Citizen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5539103"/>
            <a:ext cx="9144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It will happen only when there is religious freedom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14282" y="2702478"/>
            <a:ext cx="3857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India is a multi-religious country. </a:t>
            </a:r>
            <a:endParaRPr lang="en-GB" sz="2400" dirty="0"/>
          </a:p>
        </p:txBody>
      </p:sp>
      <p:sp>
        <p:nvSpPr>
          <p:cNvPr id="14" name="Rectangle 13"/>
          <p:cNvSpPr/>
          <p:nvPr/>
        </p:nvSpPr>
        <p:spPr>
          <a:xfrm>
            <a:off x="2357422" y="2214554"/>
            <a:ext cx="59293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It  Should be secular </a:t>
            </a:r>
            <a:endParaRPr lang="en-GB" sz="2400" dirty="0"/>
          </a:p>
        </p:txBody>
      </p:sp>
      <p:sp>
        <p:nvSpPr>
          <p:cNvPr id="17" name="Rectangle 16"/>
          <p:cNvSpPr/>
          <p:nvPr/>
        </p:nvSpPr>
        <p:spPr>
          <a:xfrm>
            <a:off x="3929090" y="2711231"/>
            <a:ext cx="5214910" cy="86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u="sng" dirty="0" smtClean="0"/>
              <a:t>Inclusive development </a:t>
            </a:r>
            <a:r>
              <a:rPr lang="en-GB" sz="2400" dirty="0" smtClean="0"/>
              <a:t>will only be possible when we adopt secularism</a:t>
            </a:r>
            <a:endParaRPr lang="en-GB" sz="2400" dirty="0"/>
          </a:p>
        </p:txBody>
      </p:sp>
      <p:sp>
        <p:nvSpPr>
          <p:cNvPr id="18" name="Rectangle 17"/>
          <p:cNvSpPr/>
          <p:nvPr/>
        </p:nvSpPr>
        <p:spPr>
          <a:xfrm>
            <a:off x="2214546" y="4286256"/>
            <a:ext cx="31727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ym typeface="Wingdings" pitchFamily="2" charset="2"/>
              </a:rPr>
              <a:t>Freedom/Rights</a:t>
            </a:r>
            <a:endParaRPr lang="en-GB" sz="2400" dirty="0"/>
          </a:p>
        </p:txBody>
      </p:sp>
      <p:sp>
        <p:nvSpPr>
          <p:cNvPr id="19" name="Rectangle 18"/>
          <p:cNvSpPr/>
          <p:nvPr/>
        </p:nvSpPr>
        <p:spPr>
          <a:xfrm>
            <a:off x="4643438" y="4000504"/>
            <a:ext cx="48577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ym typeface="Wingdings" pitchFamily="2" charset="2"/>
              </a:rPr>
              <a:t>this freedom can be only achieved when we give </a:t>
            </a:r>
            <a:r>
              <a:rPr lang="en-GB" sz="2400" u="sng" dirty="0" smtClean="0">
                <a:sym typeface="Wingdings" pitchFamily="2" charset="2"/>
              </a:rPr>
              <a:t>religious </a:t>
            </a:r>
            <a:r>
              <a:rPr lang="en-GB" sz="2400" dirty="0" smtClean="0">
                <a:sym typeface="Wingdings" pitchFamily="2" charset="2"/>
              </a:rPr>
              <a:t>freedom &amp; remain secular</a:t>
            </a:r>
            <a:endParaRPr lang="en-GB" sz="2400" dirty="0"/>
          </a:p>
        </p:txBody>
      </p:sp>
      <p:sp>
        <p:nvSpPr>
          <p:cNvPr id="16" name="TextBox 5"/>
          <p:cNvSpPr txBox="1"/>
          <p:nvPr/>
        </p:nvSpPr>
        <p:spPr>
          <a:xfrm>
            <a:off x="7429487" y="6411724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  <p:extLst>
      <p:ext uri="{BB962C8B-B14F-4D97-AF65-F5344CB8AC3E}">
        <p14:creationId xmlns:p14="http://schemas.microsoft.com/office/powerpoint/2010/main" val="406919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1" grpId="0"/>
      <p:bldP spid="12" grpId="0"/>
      <p:bldP spid="13" grpId="0"/>
      <p:bldP spid="15" grpId="0"/>
      <p:bldP spid="14" grpId="0"/>
      <p:bldP spid="17" grpId="0"/>
      <p:bldP spid="18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14338"/>
            <a:ext cx="8229600" cy="1399032"/>
          </a:xfrm>
        </p:spPr>
        <p:txBody>
          <a:bodyPr/>
          <a:lstStyle/>
          <a:p>
            <a:pPr algn="l"/>
            <a:r>
              <a:rPr lang="en-GB" dirty="0" smtClean="0"/>
              <a:t>Secularism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92867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 smtClean="0"/>
              <a:t>Is India a secular country?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000100" y="1559470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Yes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071538" y="3085927"/>
            <a:ext cx="4000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Every persons intuition</a:t>
            </a:r>
            <a:r>
              <a:rPr lang="en-GB" sz="2400" dirty="0" smtClean="0">
                <a:sym typeface="Wingdings" pitchFamily="2" charset="2"/>
              </a:rPr>
              <a:t> free to follow religion of his/her choice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071538" y="2143116"/>
            <a:ext cx="3214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No discrimination based on religion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71538" y="4467533"/>
            <a:ext cx="3500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Every religion is equal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8182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2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14338"/>
            <a:ext cx="8229600" cy="1399032"/>
          </a:xfrm>
        </p:spPr>
        <p:txBody>
          <a:bodyPr/>
          <a:lstStyle/>
          <a:p>
            <a:pPr algn="l"/>
            <a:r>
              <a:rPr lang="en-GB" dirty="0" smtClean="0"/>
              <a:t>Secularism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1406" y="857232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 smtClean="0"/>
              <a:t>Is India a secular country?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643306" y="824195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No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1857364"/>
            <a:ext cx="692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People</a:t>
            </a:r>
            <a:r>
              <a:rPr lang="en-GB" sz="2400" dirty="0" smtClean="0">
                <a:sym typeface="Wingdings" pitchFamily="2" charset="2"/>
              </a:rPr>
              <a:t> not all are secular</a:t>
            </a:r>
            <a:endParaRPr lang="en-GB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1428736"/>
            <a:ext cx="857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Administration</a:t>
            </a:r>
            <a:r>
              <a:rPr lang="en-GB" sz="2400" dirty="0" smtClean="0">
                <a:sym typeface="Wingdings" pitchFamily="2" charset="2"/>
              </a:rPr>
              <a:t> Governed by People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64331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Marriage-Divorce system based on religion.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4572008"/>
            <a:ext cx="500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Taking part in religious functions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2357430"/>
            <a:ext cx="464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Holidays are based on religion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2786058"/>
            <a:ext cx="7500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Absence of Uniform Civil Code</a:t>
            </a:r>
            <a:endParaRPr lang="en-GB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321468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Relation between citizen &amp; state are governed by religion</a:t>
            </a:r>
            <a:endParaRPr lang="en-GB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4110343"/>
            <a:ext cx="950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Giving subsidy to religious institutions</a:t>
            </a:r>
            <a:endParaRPr lang="en-GB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5143512"/>
            <a:ext cx="878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Administration of religious institutions by state</a:t>
            </a:r>
            <a:endParaRPr lang="en-GB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559837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Use of religion in elections by political parties</a:t>
            </a:r>
            <a:endParaRPr lang="en-GB" sz="2400" dirty="0"/>
          </a:p>
        </p:txBody>
      </p:sp>
      <p:sp>
        <p:nvSpPr>
          <p:cNvPr id="24" name="TextBox 5"/>
          <p:cNvSpPr txBox="1"/>
          <p:nvPr/>
        </p:nvSpPr>
        <p:spPr>
          <a:xfrm>
            <a:off x="7429487" y="6411724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  <p:extLst>
      <p:ext uri="{BB962C8B-B14F-4D97-AF65-F5344CB8AC3E}">
        <p14:creationId xmlns:p14="http://schemas.microsoft.com/office/powerpoint/2010/main" val="426856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4" grpId="0"/>
      <p:bldP spid="21" grpId="0"/>
      <p:bldP spid="15" grpId="0"/>
      <p:bldP spid="16" grpId="0"/>
      <p:bldP spid="17" grpId="0"/>
      <p:bldP spid="18" grpId="0"/>
      <p:bldP spid="19" grpId="0"/>
      <p:bldP spid="20" grpId="0"/>
      <p:bldP spid="22" grpId="0"/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57222" y="-214338"/>
            <a:ext cx="8229600" cy="1399032"/>
          </a:xfrm>
        </p:spPr>
        <p:txBody>
          <a:bodyPr/>
          <a:lstStyle/>
          <a:p>
            <a:r>
              <a:rPr lang="en-GB" dirty="0" smtClean="0"/>
              <a:t>Secularism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642918"/>
            <a:ext cx="4857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 smtClean="0"/>
              <a:t>Is secularism a scientific approach?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57158" y="1669309"/>
            <a:ext cx="2357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Yes, it is scientific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643438" y="1425347"/>
            <a:ext cx="371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No, it doesn't supports scientific  view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57158" y="3741011"/>
            <a:ext cx="4000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It condemns the supernatural existence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57158" y="2500306"/>
            <a:ext cx="3214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It focuses on beautification of </a:t>
            </a:r>
            <a:r>
              <a:rPr lang="en-GB" sz="2400" u="sng" dirty="0" smtClean="0"/>
              <a:t>This World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57158" y="4598267"/>
            <a:ext cx="3500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Ethics is free from religion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643406" y="2824459"/>
            <a:ext cx="464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Why??</a:t>
            </a:r>
            <a:endParaRPr lang="en-GB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4643438" y="2324393"/>
            <a:ext cx="464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Indian Secularism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643438" y="3214686"/>
            <a:ext cx="4643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Ethics are mainly derived from religion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643438" y="4312515"/>
            <a:ext cx="4643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It considers all religion as equal </a:t>
            </a:r>
            <a:endParaRPr lang="en-GB" sz="2400" dirty="0"/>
          </a:p>
        </p:txBody>
      </p:sp>
      <p:sp>
        <p:nvSpPr>
          <p:cNvPr id="15" name="TextBox 5"/>
          <p:cNvSpPr txBox="1"/>
          <p:nvPr/>
        </p:nvSpPr>
        <p:spPr>
          <a:xfrm>
            <a:off x="7429487" y="6411724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  <p:extLst>
      <p:ext uri="{BB962C8B-B14F-4D97-AF65-F5344CB8AC3E}">
        <p14:creationId xmlns:p14="http://schemas.microsoft.com/office/powerpoint/2010/main" val="228626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2" grpId="0"/>
      <p:bldP spid="13" grpId="0"/>
      <p:bldP spid="14" grpId="0"/>
      <p:bldP spid="21" grpId="0"/>
      <p:bldP spid="17" grpId="0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262" y="3000372"/>
            <a:ext cx="8229600" cy="1399032"/>
          </a:xfrm>
        </p:spPr>
        <p:txBody>
          <a:bodyPr/>
          <a:lstStyle/>
          <a:p>
            <a:pPr algn="l"/>
            <a:r>
              <a:rPr lang="en-GB" dirty="0" smtClean="0"/>
              <a:t>Thank You</a:t>
            </a:r>
            <a:endParaRPr lang="en-GB" dirty="0"/>
          </a:p>
        </p:txBody>
      </p:sp>
      <p:pic>
        <p:nvPicPr>
          <p:cNvPr id="1026" name="Picture 2" descr="D:\UPSC\Teaching\Secularism\untitled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12749" y="1069959"/>
            <a:ext cx="6059845" cy="4430743"/>
          </a:xfrm>
          <a:prstGeom prst="rect">
            <a:avLst/>
          </a:prstGeom>
          <a:noFill/>
        </p:spPr>
      </p:pic>
      <p:sp>
        <p:nvSpPr>
          <p:cNvPr id="4" name="TextBox 5"/>
          <p:cNvSpPr txBox="1"/>
          <p:nvPr/>
        </p:nvSpPr>
        <p:spPr>
          <a:xfrm>
            <a:off x="7429487" y="6411724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  <p:extLst>
      <p:ext uri="{BB962C8B-B14F-4D97-AF65-F5344CB8AC3E}">
        <p14:creationId xmlns:p14="http://schemas.microsoft.com/office/powerpoint/2010/main" val="125570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262" y="-214338"/>
            <a:ext cx="3586130" cy="1399032"/>
          </a:xfrm>
        </p:spPr>
        <p:txBody>
          <a:bodyPr/>
          <a:lstStyle/>
          <a:p>
            <a:pPr algn="l"/>
            <a:r>
              <a:rPr lang="en-GB" dirty="0" smtClean="0"/>
              <a:t>Communalism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-32" y="785794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/>
              <a:t>Characteristics of Communalism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0931" y="1214422"/>
            <a:ext cx="5092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Communalism is an ideological concept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-32" y="1714488"/>
            <a:ext cx="8858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Communalism is simply engineered by opportunistic political and economic interest of contending groups and factions within a political party or by political parties</a:t>
            </a:r>
            <a:endParaRPr lang="en-GB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-32" y="2857496"/>
            <a:ext cx="9144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It has a broader base which encompasses social, economic and political aspects for its manifestation</a:t>
            </a:r>
            <a:endParaRPr lang="en-GB" sz="2400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-32" y="3976220"/>
            <a:ext cx="8858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It is used by the higher class people and elites as an instrument for division and exploitation of the communal identities of the poorer sections of their co-religionists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-32" y="3559734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It causes rivalry, violence and tension among masses</a:t>
            </a:r>
            <a:endParaRPr lang="en-GB" sz="24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-71470" y="5181913"/>
            <a:ext cx="9144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 It strikes at the roots of democracy, secularism and national integration</a:t>
            </a:r>
            <a:endParaRPr lang="en-GB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22626" y="5539103"/>
            <a:ext cx="2977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/>
              <a:t>It is a complex process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429487" y="6411724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262" y="-214338"/>
            <a:ext cx="8229600" cy="1399032"/>
          </a:xfrm>
        </p:spPr>
        <p:txBody>
          <a:bodyPr/>
          <a:lstStyle/>
          <a:p>
            <a:pPr algn="l"/>
            <a:r>
              <a:rPr lang="en-GB" dirty="0" smtClean="0"/>
              <a:t>Communalism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928670"/>
            <a:ext cx="4857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Characteristics of Communalism</a:t>
            </a:r>
          </a:p>
          <a:p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1714488"/>
            <a:ext cx="2635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Exclusive in outlook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2143116"/>
            <a:ext cx="2177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 dirty="0" smtClean="0"/>
              <a:t>Gives feeling of:</a:t>
            </a:r>
            <a:endParaRPr lang="en-GB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2571744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We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57224" y="2571744"/>
            <a:ext cx="500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 smtClean="0"/>
              <a:t>Vs.</a:t>
            </a:r>
            <a:endParaRPr lang="en-GB" sz="2400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214282" y="2928934"/>
            <a:ext cx="735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Our religion is true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14314" y="3286124"/>
            <a:ext cx="9001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Others religion is false</a:t>
            </a:r>
            <a:endParaRPr lang="en-GB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43042" y="2559602"/>
            <a:ext cx="714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They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500430" y="3038773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Hatred</a:t>
            </a:r>
            <a:endParaRPr lang="en-GB" sz="2400" b="1" dirty="0"/>
          </a:p>
        </p:txBody>
      </p:sp>
      <p:sp>
        <p:nvSpPr>
          <p:cNvPr id="13" name="Right Brace 12"/>
          <p:cNvSpPr/>
          <p:nvPr/>
        </p:nvSpPr>
        <p:spPr>
          <a:xfrm>
            <a:off x="3143240" y="2857496"/>
            <a:ext cx="285752" cy="7858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4" name="TextBox 13"/>
          <p:cNvSpPr txBox="1"/>
          <p:nvPr/>
        </p:nvSpPr>
        <p:spPr>
          <a:xfrm>
            <a:off x="285720" y="4143380"/>
            <a:ext cx="2357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For a Communal Person</a:t>
            </a:r>
            <a:endParaRPr lang="en-GB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85720" y="4884019"/>
            <a:ext cx="2357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Religion isn't a faith but a </a:t>
            </a:r>
            <a:r>
              <a:rPr lang="en-GB" sz="2400" b="1" u="sng" dirty="0" smtClean="0"/>
              <a:t>feel</a:t>
            </a:r>
            <a:endParaRPr lang="en-GB" sz="2400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2857488" y="4143380"/>
            <a:ext cx="3214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To get this feel, emphasize given to rituals &amp; superstitions, orthodox thoughts</a:t>
            </a:r>
            <a:endParaRPr lang="en-GB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429487" y="6411724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1"/>
      <p:bldP spid="13" grpId="0" animBg="1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262" y="-214338"/>
            <a:ext cx="8229600" cy="1399032"/>
          </a:xfrm>
        </p:spPr>
        <p:txBody>
          <a:bodyPr/>
          <a:lstStyle/>
          <a:p>
            <a:pPr algn="l"/>
            <a:r>
              <a:rPr lang="en-GB" dirty="0" smtClean="0"/>
              <a:t>Communalism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785794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Steps to Communalism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2" y="1571612"/>
            <a:ext cx="2933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1. </a:t>
            </a:r>
            <a:r>
              <a:rPr lang="en-GB" sz="2400" u="sng" dirty="0" smtClean="0"/>
              <a:t>Identity </a:t>
            </a:r>
            <a:r>
              <a:rPr lang="en-GB" sz="2400" dirty="0" smtClean="0"/>
              <a:t>of Interests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2000240"/>
            <a:ext cx="614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Particular religion identifying temporal interests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14282" y="2285992"/>
            <a:ext cx="735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Beginning of communalism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14282" y="3143248"/>
            <a:ext cx="342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2. </a:t>
            </a:r>
            <a:r>
              <a:rPr lang="en-GB" sz="2400" u="sng" dirty="0" smtClean="0"/>
              <a:t>Difference</a:t>
            </a:r>
            <a:r>
              <a:rPr lang="en-GB" sz="2400" dirty="0" smtClean="0"/>
              <a:t> of Interest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14282" y="3500438"/>
            <a:ext cx="6715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Particular religion followers start believing that their interest are different from followers of other religion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14282" y="4547724"/>
            <a:ext cx="407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3. </a:t>
            </a:r>
            <a:r>
              <a:rPr lang="en-GB" sz="2400" u="sng" dirty="0" smtClean="0"/>
              <a:t>Contradiction</a:t>
            </a:r>
            <a:r>
              <a:rPr lang="en-GB" sz="2400" dirty="0" smtClean="0"/>
              <a:t> of Interest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14282" y="4929198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Opposite Interest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14282" y="5357826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Highest stage of Communalism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429487" y="6411724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4" grpId="0"/>
      <p:bldP spid="15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900"/>
            <a:ext cx="3571868" cy="1399032"/>
          </a:xfrm>
        </p:spPr>
        <p:txBody>
          <a:bodyPr/>
          <a:lstStyle/>
          <a:p>
            <a:pPr algn="l"/>
            <a:r>
              <a:rPr lang="en-GB" dirty="0" smtClean="0"/>
              <a:t>Communalism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785794"/>
            <a:ext cx="7000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Factors responsible for growth of communalism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1202280"/>
            <a:ext cx="3969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Divide &amp; Rule Policy Of British</a:t>
            </a:r>
            <a:r>
              <a:rPr lang="en-GB" sz="2400" dirty="0" smtClean="0"/>
              <a:t> 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1643050"/>
            <a:ext cx="5100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Political Organizations &amp; Political Factor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2500306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Economic Factor- Relative backwardness of Muslims 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3857628"/>
            <a:ext cx="5500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Inertia Indifferent Government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85720" y="4357694"/>
            <a:ext cx="7286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Ineffective Handling Of Communal Riots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85720" y="3429000"/>
            <a:ext cx="9144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Communal &amp; distorted interpretation of history</a:t>
            </a:r>
            <a:endParaRPr lang="en-GB" sz="2400" dirty="0"/>
          </a:p>
        </p:txBody>
      </p:sp>
      <p:sp>
        <p:nvSpPr>
          <p:cNvPr id="13" name="Rectangle 12"/>
          <p:cNvSpPr/>
          <p:nvPr/>
        </p:nvSpPr>
        <p:spPr>
          <a:xfrm>
            <a:off x="285720" y="2928934"/>
            <a:ext cx="4184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/>
              <a:t>Poverty and Underdevelopment</a:t>
            </a:r>
            <a:endParaRPr lang="en-GB" sz="2400" dirty="0"/>
          </a:p>
        </p:txBody>
      </p:sp>
      <p:sp>
        <p:nvSpPr>
          <p:cNvPr id="14" name="Rectangle 13"/>
          <p:cNvSpPr/>
          <p:nvPr/>
        </p:nvSpPr>
        <p:spPr>
          <a:xfrm>
            <a:off x="285720" y="4714884"/>
            <a:ext cx="2771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/>
              <a:t>Psychological Causes</a:t>
            </a:r>
            <a:endParaRPr lang="en-GB" sz="2400" dirty="0"/>
          </a:p>
        </p:txBody>
      </p:sp>
      <p:sp>
        <p:nvSpPr>
          <p:cNvPr id="15" name="Rectangle 14"/>
          <p:cNvSpPr/>
          <p:nvPr/>
        </p:nvSpPr>
        <p:spPr>
          <a:xfrm>
            <a:off x="285720" y="5143512"/>
            <a:ext cx="4127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/>
              <a:t>Negative Impact of Mass Media</a:t>
            </a:r>
            <a:endParaRPr lang="en-GB" sz="2400" dirty="0"/>
          </a:p>
        </p:txBody>
      </p:sp>
      <p:sp>
        <p:nvSpPr>
          <p:cNvPr id="16" name="Rectangle 15"/>
          <p:cNvSpPr/>
          <p:nvPr/>
        </p:nvSpPr>
        <p:spPr>
          <a:xfrm>
            <a:off x="285720" y="5500702"/>
            <a:ext cx="5017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/>
              <a:t>Nationalism with communal overtones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85720" y="2071678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Communalisation of Politics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7429487" y="6411724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14338"/>
            <a:ext cx="8229600" cy="1399032"/>
          </a:xfrm>
        </p:spPr>
        <p:txBody>
          <a:bodyPr/>
          <a:lstStyle/>
          <a:p>
            <a:pPr algn="l"/>
            <a:r>
              <a:rPr lang="en-GB" dirty="0" smtClean="0"/>
              <a:t>Communalism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92867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Impact of communalism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1740747"/>
            <a:ext cx="2423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Anti development</a:t>
            </a:r>
          </a:p>
          <a:p>
            <a:r>
              <a:rPr lang="en-GB" sz="2400" dirty="0" smtClean="0"/>
              <a:t> 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2214554"/>
            <a:ext cx="2946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Large scale damage to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2643182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Human life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14314" y="3071810"/>
            <a:ext cx="7572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Psychological Damage to affected community/persons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14282" y="3916924"/>
            <a:ext cx="735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Worst form- Communal Riots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14282" y="3500438"/>
            <a:ext cx="7286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It creates atmosphere of fear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14282" y="4357694"/>
            <a:ext cx="8929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It Separates people on the basis of religion, language, territories and ethnic origin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14282" y="5181913"/>
            <a:ext cx="9144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Communalism gave rise to </a:t>
            </a:r>
            <a:r>
              <a:rPr lang="en-GB" sz="2400" u="sng" dirty="0" smtClean="0"/>
              <a:t>terrorism</a:t>
            </a:r>
            <a:endParaRPr lang="en-GB" sz="2400" u="sng" dirty="0"/>
          </a:p>
        </p:txBody>
      </p:sp>
      <p:sp>
        <p:nvSpPr>
          <p:cNvPr id="18" name="Rectangle 17"/>
          <p:cNvSpPr/>
          <p:nvPr/>
        </p:nvSpPr>
        <p:spPr>
          <a:xfrm>
            <a:off x="1714480" y="2571744"/>
            <a:ext cx="1428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Property</a:t>
            </a:r>
            <a:endParaRPr lang="en-GB" sz="2400" dirty="0"/>
          </a:p>
        </p:txBody>
      </p:sp>
      <p:sp>
        <p:nvSpPr>
          <p:cNvPr id="19" name="Rectangle 18"/>
          <p:cNvSpPr/>
          <p:nvPr/>
        </p:nvSpPr>
        <p:spPr>
          <a:xfrm>
            <a:off x="4786314" y="3571876"/>
            <a:ext cx="3429024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ysClr val="windowText" lastClr="000000"/>
                </a:solidFill>
              </a:rPr>
              <a:t>Can become easy targets of vested interests</a:t>
            </a:r>
            <a:endParaRPr lang="en-GB" sz="2400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29487" y="6411724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  <p:bldP spid="18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262" y="-214338"/>
            <a:ext cx="8229600" cy="1399032"/>
          </a:xfrm>
        </p:spPr>
        <p:txBody>
          <a:bodyPr/>
          <a:lstStyle/>
          <a:p>
            <a:pPr algn="l"/>
            <a:r>
              <a:rPr lang="en-GB" dirty="0" smtClean="0"/>
              <a:t>Communalism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714356"/>
            <a:ext cx="614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Q. How to fight against communalism?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1285860"/>
            <a:ext cx="71257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Strict laws should be passed &amp; stricter execution as well</a:t>
            </a:r>
          </a:p>
          <a:p>
            <a:r>
              <a:rPr lang="en-GB" sz="2400" dirty="0" smtClean="0"/>
              <a:t> 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1752889"/>
            <a:ext cx="3060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Concept of </a:t>
            </a:r>
            <a:r>
              <a:rPr lang="en-GB" sz="2400" u="sng" dirty="0" smtClean="0"/>
              <a:t>Pluralism</a:t>
            </a:r>
            <a:r>
              <a:rPr lang="en-GB" sz="2400" u="sng" dirty="0" smtClean="0">
                <a:sym typeface="Wingdings" pitchFamily="2" charset="2"/>
              </a:rPr>
              <a:t></a:t>
            </a:r>
            <a:endParaRPr lang="en-GB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2285992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Concept of </a:t>
            </a:r>
            <a:r>
              <a:rPr lang="en-GB" sz="2400" u="sng" dirty="0" smtClean="0"/>
              <a:t>Tolerance</a:t>
            </a:r>
            <a:r>
              <a:rPr lang="en-GB" sz="2400" u="sng" dirty="0" smtClean="0">
                <a:sym typeface="Wingdings" pitchFamily="2" charset="2"/>
              </a:rPr>
              <a:t></a:t>
            </a:r>
            <a:endParaRPr lang="en-GB" sz="24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2857496"/>
            <a:ext cx="835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Removal of preconceived notions / prejudices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14282" y="3967467"/>
            <a:ext cx="8929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Prohibiting </a:t>
            </a:r>
            <a:r>
              <a:rPr lang="en-GB" sz="2400" u="sng" dirty="0" smtClean="0"/>
              <a:t>misuse</a:t>
            </a:r>
            <a:r>
              <a:rPr lang="en-GB" sz="2400" dirty="0" smtClean="0"/>
              <a:t> of religion in politics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14282" y="3467401"/>
            <a:ext cx="878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Supporting </a:t>
            </a:r>
            <a:r>
              <a:rPr lang="en-GB" sz="2400" u="sng" dirty="0" smtClean="0"/>
              <a:t>rationality</a:t>
            </a:r>
            <a:r>
              <a:rPr lang="en-GB" sz="2400" dirty="0" smtClean="0"/>
              <a:t> in religion/religious thought is also necessary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14282" y="4324657"/>
            <a:ext cx="9144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Prohibiting communal political parties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14282" y="4681847"/>
            <a:ext cx="9144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Try spreading message of ‘</a:t>
            </a:r>
            <a:r>
              <a:rPr lang="en-GB" sz="2400" dirty="0" err="1" smtClean="0"/>
              <a:t>Sarvadharma</a:t>
            </a:r>
            <a:r>
              <a:rPr lang="en-GB" sz="2400" dirty="0" smtClean="0"/>
              <a:t> </a:t>
            </a:r>
            <a:r>
              <a:rPr lang="en-GB" sz="2400" dirty="0" err="1" smtClean="0"/>
              <a:t>Sambhav</a:t>
            </a:r>
            <a:r>
              <a:rPr lang="en-GB" sz="2400" dirty="0" smtClean="0"/>
              <a:t>’</a:t>
            </a:r>
            <a:endParaRPr lang="en-GB" sz="2400" dirty="0"/>
          </a:p>
        </p:txBody>
      </p:sp>
      <p:sp>
        <p:nvSpPr>
          <p:cNvPr id="16" name="Rectangle 15"/>
          <p:cNvSpPr/>
          <p:nvPr/>
        </p:nvSpPr>
        <p:spPr>
          <a:xfrm>
            <a:off x="357158" y="5086191"/>
            <a:ext cx="4000496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ysClr val="windowText" lastClr="000000"/>
                </a:solidFill>
              </a:rPr>
              <a:t>‘Prevention of Communal and Targeted Violence (Access to Justice and Reparations) Bill, 2011’ </a:t>
            </a:r>
            <a:endParaRPr lang="en-GB" sz="24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14844" y="5072074"/>
            <a:ext cx="4000528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ysClr val="windowText" lastClr="000000"/>
                </a:solidFill>
              </a:rPr>
              <a:t> provided for a seven-member </a:t>
            </a:r>
            <a:r>
              <a:rPr lang="en-GB" sz="2400" i="1" dirty="0" smtClean="0">
                <a:solidFill>
                  <a:sysClr val="windowText" lastClr="000000"/>
                </a:solidFill>
              </a:rPr>
              <a:t>National authority for communal harmony, justice and reparations</a:t>
            </a:r>
            <a:endParaRPr lang="en-GB" sz="2400" dirty="0">
              <a:solidFill>
                <a:sysClr val="windowText" lastClr="000000"/>
              </a:solidFill>
            </a:endParaRPr>
          </a:p>
        </p:txBody>
      </p:sp>
      <p:sp>
        <p:nvSpPr>
          <p:cNvPr id="18" name="Right Brace 17"/>
          <p:cNvSpPr/>
          <p:nvPr/>
        </p:nvSpPr>
        <p:spPr>
          <a:xfrm>
            <a:off x="6286512" y="1785926"/>
            <a:ext cx="357190" cy="12858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9" name="Rectangle 18"/>
          <p:cNvSpPr/>
          <p:nvPr/>
        </p:nvSpPr>
        <p:spPr>
          <a:xfrm>
            <a:off x="6669651" y="1785926"/>
            <a:ext cx="2045753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GB" sz="2400" b="1" dirty="0" smtClean="0">
                <a:solidFill>
                  <a:sysClr val="windowText" lastClr="000000"/>
                </a:solidFill>
              </a:rPr>
              <a:t>Public Opinion</a:t>
            </a:r>
            <a:endParaRPr lang="en-GB" sz="2400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86578" y="2428868"/>
            <a:ext cx="1857388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ysClr val="windowText" lastClr="000000"/>
                </a:solidFill>
              </a:rPr>
              <a:t>Use of Mass Media</a:t>
            </a:r>
            <a:endParaRPr lang="en-GB" sz="24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86116" y="1928802"/>
            <a:ext cx="30718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ym typeface="Wingdings" pitchFamily="2" charset="2"/>
              </a:rPr>
              <a:t>Should be </a:t>
            </a:r>
            <a:r>
              <a:rPr lang="en-GB" sz="2400" u="sng" dirty="0" smtClean="0">
                <a:sym typeface="Wingdings" pitchFamily="2" charset="2"/>
              </a:rPr>
              <a:t>promoted</a:t>
            </a:r>
            <a:r>
              <a:rPr lang="en-GB" sz="2400" dirty="0" smtClean="0">
                <a:sym typeface="Wingdings" pitchFamily="2" charset="2"/>
              </a:rPr>
              <a:t> in the society</a:t>
            </a:r>
            <a:endParaRPr lang="en-GB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7429487" y="6411724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/>
    </p:bldLst>
  </p:timing>
</p:sld>
</file>

<file path=ppt/theme/theme1.xml><?xml version="1.0" encoding="utf-8"?>
<a:theme xmlns:a="http://schemas.openxmlformats.org/drawingml/2006/main" name="Fina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Template</Template>
  <TotalTime>2671163</TotalTime>
  <Words>1945</Words>
  <Application>Microsoft Office PowerPoint</Application>
  <PresentationFormat>On-screen Show (4:3)</PresentationFormat>
  <Paragraphs>381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Edwardian Script ITC</vt:lpstr>
      <vt:lpstr>Wingdings</vt:lpstr>
      <vt:lpstr>Final Template</vt:lpstr>
      <vt:lpstr>Communalism</vt:lpstr>
      <vt:lpstr>Communalism</vt:lpstr>
      <vt:lpstr>Communalism</vt:lpstr>
      <vt:lpstr>Communalism</vt:lpstr>
      <vt:lpstr>Communalism</vt:lpstr>
      <vt:lpstr>Communalism</vt:lpstr>
      <vt:lpstr>Communalism</vt:lpstr>
      <vt:lpstr>Communalism</vt:lpstr>
      <vt:lpstr>Communalism</vt:lpstr>
      <vt:lpstr>Communalism</vt:lpstr>
      <vt:lpstr>Communalism</vt:lpstr>
      <vt:lpstr>Thank You</vt:lpstr>
      <vt:lpstr>Secularism</vt:lpstr>
      <vt:lpstr>Secularism</vt:lpstr>
      <vt:lpstr>Secularism-History</vt:lpstr>
      <vt:lpstr>Secularism- History</vt:lpstr>
      <vt:lpstr>Secularism- History</vt:lpstr>
      <vt:lpstr>Secularism</vt:lpstr>
      <vt:lpstr>Secularism</vt:lpstr>
      <vt:lpstr>Secularism</vt:lpstr>
      <vt:lpstr>Secularism</vt:lpstr>
      <vt:lpstr>Secularism</vt:lpstr>
      <vt:lpstr>Secularism</vt:lpstr>
      <vt:lpstr>Secularism</vt:lpstr>
      <vt:lpstr>Secularism</vt:lpstr>
      <vt:lpstr>Secularism</vt:lpstr>
      <vt:lpstr>Secularism</vt:lpstr>
      <vt:lpstr>Secularism</vt:lpstr>
      <vt:lpstr>Secularism</vt:lpstr>
      <vt:lpstr>Secularism</vt:lpstr>
      <vt:lpstr>Secularism</vt:lpstr>
      <vt:lpstr>Secularism</vt:lpstr>
      <vt:lpstr>Secularism</vt:lpstr>
      <vt:lpstr>Secularism</vt:lpstr>
      <vt:lpstr>Secularism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</dc:title>
  <dc:creator>Pratik</dc:creator>
  <cp:lastModifiedBy>Mrunal Patel</cp:lastModifiedBy>
  <cp:revision>100</cp:revision>
  <dcterms:created xsi:type="dcterms:W3CDTF">2015-11-02T08:24:29Z</dcterms:created>
  <dcterms:modified xsi:type="dcterms:W3CDTF">2015-11-24T12:33:01Z</dcterms:modified>
</cp:coreProperties>
</file>