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01" r:id="rId2"/>
    <p:sldId id="314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56" r:id="rId16"/>
    <p:sldId id="258" r:id="rId17"/>
    <p:sldId id="264" r:id="rId18"/>
    <p:sldId id="295" r:id="rId19"/>
    <p:sldId id="296" r:id="rId20"/>
    <p:sldId id="269" r:id="rId21"/>
    <p:sldId id="265" r:id="rId22"/>
    <p:sldId id="292" r:id="rId23"/>
    <p:sldId id="293" r:id="rId24"/>
    <p:sldId id="294" r:id="rId25"/>
    <p:sldId id="271" r:id="rId26"/>
    <p:sldId id="263" r:id="rId27"/>
    <p:sldId id="272" r:id="rId28"/>
    <p:sldId id="259" r:id="rId29"/>
    <p:sldId id="260" r:id="rId30"/>
    <p:sldId id="261" r:id="rId31"/>
    <p:sldId id="262" r:id="rId32"/>
    <p:sldId id="273" r:id="rId33"/>
    <p:sldId id="276" r:id="rId34"/>
    <p:sldId id="275" r:id="rId35"/>
    <p:sldId id="315" r:id="rId36"/>
    <p:sldId id="274" r:id="rId37"/>
    <p:sldId id="277" r:id="rId38"/>
    <p:sldId id="278" r:id="rId39"/>
    <p:sldId id="279" r:id="rId40"/>
    <p:sldId id="299" r:id="rId41"/>
    <p:sldId id="281" r:id="rId42"/>
    <p:sldId id="298" r:id="rId43"/>
    <p:sldId id="297" r:id="rId44"/>
    <p:sldId id="284" r:id="rId45"/>
    <p:sldId id="282" r:id="rId46"/>
    <p:sldId id="285" r:id="rId47"/>
    <p:sldId id="287" r:id="rId48"/>
    <p:sldId id="288" r:id="rId49"/>
    <p:sldId id="289" r:id="rId50"/>
    <p:sldId id="290" r:id="rId51"/>
    <p:sldId id="29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_ES_approach" id="{05703DD9-244F-4680-BA2A-CD7BC3BEE7B9}">
          <p14:sldIdLst>
            <p14:sldId id="301"/>
            <p14:sldId id="314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56"/>
            <p14:sldId id="258"/>
            <p14:sldId id="264"/>
            <p14:sldId id="295"/>
            <p14:sldId id="296"/>
            <p14:sldId id="269"/>
            <p14:sldId id="265"/>
            <p14:sldId id="292"/>
            <p14:sldId id="293"/>
            <p14:sldId id="294"/>
            <p14:sldId id="271"/>
            <p14:sldId id="263"/>
            <p14:sldId id="272"/>
            <p14:sldId id="259"/>
            <p14:sldId id="260"/>
            <p14:sldId id="261"/>
            <p14:sldId id="262"/>
            <p14:sldId id="273"/>
            <p14:sldId id="276"/>
            <p14:sldId id="275"/>
            <p14:sldId id="315"/>
            <p14:sldId id="274"/>
            <p14:sldId id="277"/>
            <p14:sldId id="278"/>
            <p14:sldId id="279"/>
            <p14:sldId id="299"/>
            <p14:sldId id="281"/>
            <p14:sldId id="298"/>
            <p14:sldId id="297"/>
            <p14:sldId id="284"/>
            <p14:sldId id="282"/>
            <p14:sldId id="285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72078-BC18-4612-AD03-9A0047B44705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31D5-E004-48F8-9CBB-F3EA112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CF45-1558-4F82-A59E-249AAAA630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255, 378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CF45-1558-4F82-A59E-249AAAA630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just reading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B31D5-E004-48F8-9CBB-F3EA112061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B31D5-E004-48F8-9CBB-F3EA112061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6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1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187"/>
            <a:ext cx="5181600" cy="49307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7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8496"/>
            <a:ext cx="5157787" cy="678921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34104"/>
            <a:ext cx="5157787" cy="4255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1088496"/>
            <a:ext cx="5157787" cy="678921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187"/>
            <a:ext cx="5181600" cy="49307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9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8496"/>
            <a:ext cx="5157787" cy="678921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34104"/>
            <a:ext cx="5157787" cy="4255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1088496"/>
            <a:ext cx="5157787" cy="678921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6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27346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17" y="6213197"/>
            <a:ext cx="2823766" cy="50827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33" y="6310262"/>
            <a:ext cx="2102513" cy="3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33" y="6310262"/>
            <a:ext cx="2102513" cy="378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00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17" y="6213197"/>
            <a:ext cx="2823766" cy="508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63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C3BC-08C6-4A36-91F9-7ED9D526F624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79A1-87D3-4D2C-A852-C3B703EE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7088" y="467901"/>
            <a:ext cx="367588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Rail Budget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518" y="5728573"/>
            <a:ext cx="475030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General Budget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2280" y="467901"/>
            <a:ext cx="6775704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Today’s Topics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60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Survey: Ch. 1, 2, 3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60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General Budget</a:t>
            </a:r>
          </a:p>
          <a:p>
            <a:r>
              <a:rPr lang="en-US" sz="60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	(MINUS Schemes)</a:t>
            </a:r>
          </a:p>
          <a:p>
            <a:endParaRPr lang="en-US" sz="48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48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All PPT Slides @Mrunal.org</a:t>
            </a:r>
            <a:endParaRPr lang="en-US" sz="48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1" y="1559359"/>
            <a:ext cx="2931567" cy="39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02" y="372218"/>
            <a:ext cx="3810000" cy="2857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0" y="372218"/>
            <a:ext cx="38100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02" y="372218"/>
            <a:ext cx="3810532" cy="2857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202" y="372219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11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12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13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8278" y="3450478"/>
            <a:ext cx="627438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El Nino, MDG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National action plan CC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Kyoto,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warsaw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02" y="372218"/>
            <a:ext cx="3810000" cy="2857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0" y="372218"/>
            <a:ext cx="38100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02" y="372218"/>
            <a:ext cx="3810532" cy="2857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202" y="372219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11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12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13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7904" y="3514486"/>
            <a:ext cx="1029229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Human Development index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Schemes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Rural-urban infra (Smart cities,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Rurban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Weaker sections schemes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0852" y="128786"/>
            <a:ext cx="3675888" cy="64633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1. Introduction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6664" y="6069493"/>
            <a:ext cx="6684264" cy="64633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14. Statistical Appendix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90" y="1246413"/>
            <a:ext cx="1904762" cy="14285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91" y="1246412"/>
            <a:ext cx="1904762" cy="14285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22" y="1246412"/>
            <a:ext cx="1904762" cy="14285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26" y="1246411"/>
            <a:ext cx="1904762" cy="14285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8" y="2823430"/>
            <a:ext cx="1904762" cy="14285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16" y="2834412"/>
            <a:ext cx="1904762" cy="14285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21" y="2834412"/>
            <a:ext cx="1942439" cy="14568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05" y="2919638"/>
            <a:ext cx="1828804" cy="13716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66" y="4436492"/>
            <a:ext cx="1904762" cy="14285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91" y="4452592"/>
            <a:ext cx="1904762" cy="14285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22" y="4436493"/>
            <a:ext cx="1904762" cy="14285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47" y="4436494"/>
            <a:ext cx="190476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0852" y="128786"/>
            <a:ext cx="3675888" cy="64633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1. Introduction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6664" y="6069493"/>
            <a:ext cx="6684264" cy="64633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14. Statistical Appendix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90" y="1246413"/>
            <a:ext cx="1904762" cy="14285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91" y="1246412"/>
            <a:ext cx="1904762" cy="14285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22" y="1246412"/>
            <a:ext cx="1904762" cy="14285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26" y="1246411"/>
            <a:ext cx="1904762" cy="14285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8" y="2823430"/>
            <a:ext cx="1904762" cy="14285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16" y="2834412"/>
            <a:ext cx="1904762" cy="14285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21" y="2834412"/>
            <a:ext cx="1942439" cy="14568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05" y="2919638"/>
            <a:ext cx="1828804" cy="13716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66" y="4436492"/>
            <a:ext cx="1904762" cy="14285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91" y="4452592"/>
            <a:ext cx="1904762" cy="14285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22" y="4436493"/>
            <a:ext cx="1904762" cy="14285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47" y="4436494"/>
            <a:ext cx="1904762" cy="14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54" y="934546"/>
            <a:ext cx="1936024" cy="19360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31" y="898388"/>
            <a:ext cx="1936024" cy="19360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537" y="900846"/>
            <a:ext cx="1936024" cy="19360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54" y="2454293"/>
            <a:ext cx="1936024" cy="19360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04" y="4143478"/>
            <a:ext cx="1936024" cy="19360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854" y="2678109"/>
            <a:ext cx="1936024" cy="19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3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State of the </a:t>
            </a:r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44" y="297739"/>
            <a:ext cx="7376799" cy="4671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364" y="5212850"/>
            <a:ext cx="1005382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&gt;9%: 2005, 2006, 2007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&lt;5%: 86, 87, 2012, 2013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52824"/>
            <a:ext cx="5384023" cy="5883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87" y="452824"/>
            <a:ext cx="1844421" cy="1950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62" y="2329359"/>
            <a:ext cx="2295270" cy="1812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8124" y="612001"/>
            <a:ext cx="246430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Gross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Domestic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Product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1714" y="874319"/>
            <a:ext cx="2464308" cy="110799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++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91714" y="2612210"/>
            <a:ext cx="2464308" cy="110799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++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71" y="3935109"/>
            <a:ext cx="1985391" cy="24016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91714" y="4505018"/>
            <a:ext cx="2464308" cy="110799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NA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1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82" y="3468115"/>
            <a:ext cx="3141726" cy="18950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60" y="3468114"/>
            <a:ext cx="3141726" cy="18950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110" y="5363124"/>
            <a:ext cx="4467226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2012, 100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4656" y="5363124"/>
            <a:ext cx="4215193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2013, 150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8639" y="304606"/>
            <a:ext cx="4467226" cy="3253264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Nominal GDP</a:t>
            </a:r>
            <a:endParaRPr lang="en-US" sz="6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82" y="3468115"/>
            <a:ext cx="3141726" cy="1895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34656" y="5363124"/>
            <a:ext cx="4215193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2012, 150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8639" y="304606"/>
            <a:ext cx="4467226" cy="3253264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Nominal GDP</a:t>
            </a:r>
            <a:endParaRPr lang="en-US" sz="6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176275"/>
            <a:ext cx="3141726" cy="18950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760" y="2071285"/>
            <a:ext cx="4467226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2004, **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6320" y="3179281"/>
            <a:ext cx="2562319" cy="1446550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GDP 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deflator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89736" y="1798909"/>
            <a:ext cx="3090244" cy="1888068"/>
          </a:xfrm>
          <a:prstGeom prst="line">
            <a:avLst/>
          </a:prstGeom>
          <a:ln w="165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760" y="5001050"/>
            <a:ext cx="4887468" cy="1528465"/>
          </a:xfrm>
          <a:prstGeom prst="notched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= Real GDP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0852" y="3554500"/>
            <a:ext cx="3500080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CSO Data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prepares Economic Survey?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5400" dirty="0" smtClean="0"/>
              <a:t>Draft: Dept. of Economic Affairs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400" dirty="0" smtClean="0"/>
              <a:t>CSO inputs (Min. of Stat &amp; </a:t>
            </a:r>
            <a:r>
              <a:rPr lang="en-US" sz="5400" dirty="0" err="1" smtClean="0"/>
              <a:t>Prog</a:t>
            </a:r>
            <a:r>
              <a:rPr lang="en-US" sz="5400" dirty="0" smtClean="0"/>
              <a:t> implementation)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400" dirty="0" smtClean="0"/>
              <a:t>Chief Economic Advisor to FM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400" dirty="0" smtClean="0"/>
              <a:t>Finance Secretary + FM</a:t>
            </a:r>
            <a:endParaRPr lang="en-US" sz="5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52824"/>
            <a:ext cx="5384023" cy="5883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87" y="452824"/>
            <a:ext cx="1844421" cy="1950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62" y="2329359"/>
            <a:ext cx="2295270" cy="1812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8124" y="612001"/>
            <a:ext cx="246430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Gross National Product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1714" y="874319"/>
            <a:ext cx="2464308" cy="110799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++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91714" y="2612210"/>
            <a:ext cx="2464308" cy="92333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MINUS</a:t>
            </a:r>
            <a:endParaRPr lang="en-US" sz="5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71" y="3935109"/>
            <a:ext cx="1985391" cy="24016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91714" y="4505018"/>
            <a:ext cx="2464308" cy="110799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++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60" y="4505018"/>
            <a:ext cx="5701284" cy="1200329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GNP = GDP + Net Income from abroad</a:t>
            </a:r>
            <a:endParaRPr lang="en-US" sz="3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756" y="825913"/>
            <a:ext cx="2340864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GNP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45" y="292587"/>
            <a:ext cx="2286198" cy="2103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3348" y="825912"/>
            <a:ext cx="4082796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NNP (MP)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8068" y="1927136"/>
            <a:ext cx="4887468" cy="1178719"/>
          </a:xfrm>
          <a:prstGeom prst="downArrowCallou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- Indirect TAXES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7064" y="3307074"/>
            <a:ext cx="4055364" cy="1178719"/>
          </a:xfrm>
          <a:prstGeom prst="downArrowCallou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+ Subsidies</a:t>
            </a:r>
            <a:endParaRPr lang="en-US" sz="44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8352" y="4778665"/>
            <a:ext cx="8279892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NNP (FC)</a:t>
            </a:r>
            <a:endParaRPr lang="en-US" sz="44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0" indent="-742950">
              <a:buFont typeface="+mj-lt"/>
              <a:buAutoNum type="alphaUcPeriod"/>
            </a:pPr>
            <a:r>
              <a:rPr lang="en-IN" sz="5200" dirty="0" smtClean="0"/>
              <a:t>NNP at </a:t>
            </a:r>
            <a:r>
              <a:rPr lang="en-IN" sz="5200" dirty="0"/>
              <a:t>market price</a:t>
            </a:r>
            <a:endParaRPr lang="en-US" sz="5200" dirty="0"/>
          </a:p>
          <a:p>
            <a:pPr marL="742950" lvl="0" indent="-742950">
              <a:buFont typeface="+mj-lt"/>
              <a:buAutoNum type="alphaUcPeriod"/>
            </a:pPr>
            <a:r>
              <a:rPr lang="en-IN" sz="5200" dirty="0" smtClean="0"/>
              <a:t>NNP at </a:t>
            </a:r>
            <a:r>
              <a:rPr lang="en-IN" sz="5200" dirty="0"/>
              <a:t>factor cost</a:t>
            </a:r>
            <a:endParaRPr lang="en-US" sz="5200" dirty="0"/>
          </a:p>
          <a:p>
            <a:pPr marL="742950" lvl="0" indent="-742950">
              <a:buFont typeface="+mj-lt"/>
              <a:buAutoNum type="alphaUcPeriod"/>
            </a:pPr>
            <a:r>
              <a:rPr lang="en-IN" sz="5200" dirty="0"/>
              <a:t>Net Domestic Product at market price</a:t>
            </a:r>
            <a:endParaRPr lang="en-US" sz="5200" dirty="0"/>
          </a:p>
          <a:p>
            <a:pPr marL="742950" lvl="0" indent="-742950">
              <a:buFont typeface="+mj-lt"/>
              <a:buAutoNum type="alphaUcPeriod"/>
            </a:pPr>
            <a:r>
              <a:rPr lang="en-IN" sz="5200" dirty="0"/>
              <a:t>Net Domestic Product at factor cost</a:t>
            </a:r>
            <a:endParaRPr lang="en-US" sz="5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Net National Income? (1997)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225" y="5972674"/>
            <a:ext cx="111739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Franklin Gothic Demi Cond" panose="020B0706030402020204" pitchFamily="34" charset="0"/>
              </a:rPr>
              <a:t>1. Skip			2. Attempt		3. Mark n Review</a:t>
            </a:r>
            <a:endParaRPr lang="en-US" sz="3600" b="1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7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756" y="825913"/>
            <a:ext cx="2340864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GNP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45" y="292587"/>
            <a:ext cx="2286198" cy="2103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3348" y="825912"/>
            <a:ext cx="4082796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NNP (MP)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8068" y="1927136"/>
            <a:ext cx="4887468" cy="1178719"/>
          </a:xfrm>
          <a:prstGeom prst="downArrowCallou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- Indirect TAXES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7064" y="3307074"/>
            <a:ext cx="4055364" cy="1178719"/>
          </a:xfrm>
          <a:prstGeom prst="downArrowCallou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+ Subsidies</a:t>
            </a:r>
            <a:endParaRPr lang="en-US" sz="44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352" y="4778665"/>
            <a:ext cx="11327892" cy="15081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NNP (FC) = </a:t>
            </a:r>
            <a:r>
              <a:rPr lang="en-US" sz="4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National INCOME</a:t>
            </a:r>
          </a:p>
          <a:p>
            <a:pPr algn="ctr"/>
            <a:r>
              <a:rPr lang="en-US" sz="4400" dirty="0" smtClean="0">
                <a:solidFill>
                  <a:srgbClr val="002060"/>
                </a:solidFill>
                <a:latin typeface="Franklin Gothic Heavy" panose="020B0903020102020204" pitchFamily="34" charset="0"/>
              </a:rPr>
              <a:t>Per capita National Income (2013): </a:t>
            </a:r>
            <a:r>
              <a:rPr lang="en-US" sz="4800" dirty="0" smtClean="0">
                <a:solidFill>
                  <a:srgbClr val="00B050"/>
                </a:solidFill>
                <a:latin typeface="Franklin Gothic Heavy" panose="020B0903020102020204" pitchFamily="34" charset="0"/>
              </a:rPr>
              <a:t>74,380</a:t>
            </a:r>
            <a:endParaRPr lang="en-US" sz="4800" dirty="0">
              <a:solidFill>
                <a:srgbClr val="00B05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0" indent="-742950">
              <a:buFont typeface="+mj-lt"/>
              <a:buAutoNum type="alphaUcPeriod"/>
            </a:pPr>
            <a:r>
              <a:rPr lang="en-IN" sz="5200" dirty="0" smtClean="0"/>
              <a:t>NNP at </a:t>
            </a:r>
            <a:r>
              <a:rPr lang="en-IN" sz="5200" dirty="0"/>
              <a:t>market price</a:t>
            </a:r>
            <a:endParaRPr lang="en-US" sz="5200" dirty="0"/>
          </a:p>
          <a:p>
            <a:pPr marL="742950" lvl="0" indent="-742950">
              <a:buFont typeface="+mj-lt"/>
              <a:buAutoNum type="alphaUcPeriod"/>
            </a:pPr>
            <a:r>
              <a:rPr lang="en-IN" sz="5200" dirty="0" smtClean="0">
                <a:solidFill>
                  <a:srgbClr val="FFFF00"/>
                </a:solidFill>
              </a:rPr>
              <a:t>NNP at </a:t>
            </a:r>
            <a:r>
              <a:rPr lang="en-IN" sz="5200" dirty="0">
                <a:solidFill>
                  <a:srgbClr val="FFFF00"/>
                </a:solidFill>
              </a:rPr>
              <a:t>factor </a:t>
            </a:r>
            <a:r>
              <a:rPr lang="en-IN" sz="5200" dirty="0" smtClean="0">
                <a:solidFill>
                  <a:srgbClr val="FFFF00"/>
                </a:solidFill>
              </a:rPr>
              <a:t>cost (right)</a:t>
            </a:r>
            <a:endParaRPr lang="en-US" sz="5200" dirty="0">
              <a:solidFill>
                <a:srgbClr val="FFFF00"/>
              </a:solidFill>
            </a:endParaRPr>
          </a:p>
          <a:p>
            <a:pPr marL="742950" lvl="0" indent="-742950">
              <a:buFont typeface="+mj-lt"/>
              <a:buAutoNum type="alphaUcPeriod"/>
            </a:pPr>
            <a:r>
              <a:rPr lang="en-IN" sz="5200" dirty="0"/>
              <a:t>Net Domestic Product at market price</a:t>
            </a:r>
            <a:endParaRPr lang="en-US" sz="5200" dirty="0"/>
          </a:p>
          <a:p>
            <a:pPr marL="742950" lvl="0" indent="-742950">
              <a:buFont typeface="+mj-lt"/>
              <a:buAutoNum type="alphaUcPeriod"/>
            </a:pPr>
            <a:r>
              <a:rPr lang="en-IN" sz="5200" dirty="0"/>
              <a:t>Net Domestic Product at factor </a:t>
            </a:r>
            <a:r>
              <a:rPr lang="en-IN" sz="5200" dirty="0" smtClean="0"/>
              <a:t>cost</a:t>
            </a:r>
            <a:endParaRPr lang="en-US" sz="5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Net National Income? (1997)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225" y="5972674"/>
            <a:ext cx="111739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Franklin Gothic Demi Cond" panose="020B0706030402020204" pitchFamily="34" charset="0"/>
              </a:rPr>
              <a:t>1. Skip			2. Attempt		3. Mark n Review</a:t>
            </a:r>
            <a:endParaRPr lang="en-US" sz="3600" b="1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756" y="825913"/>
            <a:ext cx="2340864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GNP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45" y="292587"/>
            <a:ext cx="2286198" cy="2103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3348" y="825912"/>
            <a:ext cx="4082796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NNP (MP)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8152" y="1898898"/>
            <a:ext cx="4933188" cy="1178719"/>
          </a:xfrm>
          <a:prstGeom prst="downArrowCallou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+ Current Transfer</a:t>
            </a:r>
            <a:endParaRPr lang="en-US" sz="44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2972" y="3297337"/>
            <a:ext cx="4003548" cy="21236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National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Disposable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income</a:t>
            </a:r>
            <a:endParaRPr lang="en-US" sz="44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4" y="2645602"/>
            <a:ext cx="5359823" cy="37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theory /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NCERT Macro chapter 2</a:t>
            </a:r>
          </a:p>
          <a:p>
            <a:r>
              <a:rPr lang="en-US" dirty="0" smtClean="0"/>
              <a:t>Topic 2.3 till end</a:t>
            </a:r>
          </a:p>
          <a:p>
            <a:r>
              <a:rPr lang="en-US" dirty="0" smtClean="0"/>
              <a:t>Economic Survey ch1, Table 0.1 - </a:t>
            </a:r>
            <a:r>
              <a:rPr lang="en-US" dirty="0"/>
              <a:t>GDP, production, inflation, </a:t>
            </a:r>
            <a:r>
              <a:rPr lang="en-US" dirty="0" smtClean="0"/>
              <a:t>deficit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Population:</a:t>
            </a:r>
            <a:r>
              <a:rPr lang="en-US" dirty="0" smtClean="0"/>
              <a:t> 121 crore (CENSUS 2011)</a:t>
            </a:r>
          </a:p>
        </p:txBody>
      </p:sp>
    </p:spTree>
    <p:extLst>
      <p:ext uri="{BB962C8B-B14F-4D97-AF65-F5344CB8AC3E}">
        <p14:creationId xmlns:p14="http://schemas.microsoft.com/office/powerpoint/2010/main" val="17775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44" y="297739"/>
            <a:ext cx="7376799" cy="4671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364" y="5212850"/>
            <a:ext cx="1005382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&gt;9%: 2005, 2006, 2007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&lt;5%: 86, 87, 2012, 2013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GDP</a:t>
            </a:r>
            <a:r>
              <a:rPr lang="gu-IN" dirty="0" smtClean="0"/>
              <a:t> Decline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u-IN" dirty="0" smtClean="0"/>
              <a:t>Global slowdown</a:t>
            </a:r>
          </a:p>
          <a:p>
            <a:r>
              <a:rPr lang="en-US" dirty="0" smtClean="0"/>
              <a:t>I</a:t>
            </a:r>
            <a:r>
              <a:rPr lang="gu-IN" dirty="0" smtClean="0"/>
              <a:t>nflation</a:t>
            </a:r>
            <a:r>
              <a:rPr lang="en-US" dirty="0" smtClean="0"/>
              <a:t>: financial assets &lt;&lt; Physical</a:t>
            </a:r>
            <a:endParaRPr lang="gu-IN" dirty="0" smtClean="0"/>
          </a:p>
          <a:p>
            <a:r>
              <a:rPr lang="en-US" dirty="0" smtClean="0"/>
              <a:t>I</a:t>
            </a:r>
            <a:r>
              <a:rPr lang="gu-IN" dirty="0" smtClean="0"/>
              <a:t>nfra/ supplyside bottlenecks</a:t>
            </a:r>
          </a:p>
          <a:p>
            <a:r>
              <a:rPr lang="en-US" dirty="0"/>
              <a:t>coal linkages, </a:t>
            </a:r>
            <a:r>
              <a:rPr lang="en-US" dirty="0" smtClean="0"/>
              <a:t>environment clearance</a:t>
            </a:r>
            <a:endParaRPr lang="gu-IN" dirty="0" smtClean="0"/>
          </a:p>
          <a:p>
            <a:r>
              <a:rPr lang="en-US" dirty="0" smtClean="0"/>
              <a:t>M</a:t>
            </a:r>
            <a:r>
              <a:rPr lang="gu-IN" dirty="0" smtClean="0"/>
              <a:t>fg: </a:t>
            </a:r>
            <a:r>
              <a:rPr lang="en-US" dirty="0" smtClean="0"/>
              <a:t>low </a:t>
            </a:r>
            <a:r>
              <a:rPr lang="en-US" dirty="0"/>
              <a:t>value </a:t>
            </a:r>
            <a:r>
              <a:rPr lang="gu-IN" dirty="0" smtClean="0"/>
              <a:t>addition </a:t>
            </a:r>
            <a:r>
              <a:rPr lang="en-US" dirty="0" smtClean="0"/>
              <a:t>to </a:t>
            </a:r>
            <a:r>
              <a:rPr lang="en-US" dirty="0"/>
              <a:t>raw </a:t>
            </a:r>
            <a:r>
              <a:rPr lang="en-US" dirty="0" smtClean="0"/>
              <a:t>material</a:t>
            </a:r>
            <a:endParaRPr lang="gu-IN" dirty="0" smtClean="0"/>
          </a:p>
          <a:p>
            <a:r>
              <a:rPr lang="en-US" dirty="0" smtClean="0"/>
              <a:t>Unskilled labor</a:t>
            </a:r>
          </a:p>
          <a:p>
            <a:r>
              <a:rPr lang="en-US" dirty="0" smtClean="0"/>
              <a:t>Agro =&gt; APMC, high food inflation</a:t>
            </a:r>
            <a:endParaRPr lang="gu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Decline higher than emerging economies</a:t>
            </a:r>
          </a:p>
          <a:p>
            <a:r>
              <a:rPr lang="en-US" dirty="0" smtClean="0"/>
              <a:t>PSU dividend, NOT expansion</a:t>
            </a:r>
          </a:p>
          <a:p>
            <a:r>
              <a:rPr lang="en-US" dirty="0" smtClean="0"/>
              <a:t>Ref Box 1.1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Structural constrains</a:t>
            </a:r>
          </a:p>
          <a:p>
            <a:r>
              <a:rPr lang="en-US" dirty="0" smtClean="0"/>
              <a:t>Investment rate 30% GDP =&gt; Sub-5% GDP</a:t>
            </a:r>
          </a:p>
          <a:p>
            <a:r>
              <a:rPr lang="en-US" dirty="0" smtClean="0"/>
              <a:t>Investment decline (not high) =&gt; GDP decline (High)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CH1. GDP</a:t>
            </a:r>
            <a:r>
              <a:rPr lang="gu-IN" dirty="0" smtClean="0"/>
              <a:t> Decline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310896"/>
            <a:ext cx="10878312" cy="5893499"/>
          </a:xfrm>
        </p:spPr>
        <p:txBody>
          <a:bodyPr>
            <a:normAutofit fontScale="77500" lnSpcReduction="20000"/>
          </a:bodyPr>
          <a:lstStyle/>
          <a:p>
            <a:r>
              <a:rPr lang="en-US" sz="5200" b="1" dirty="0" smtClean="0"/>
              <a:t>(</a:t>
            </a:r>
            <a:r>
              <a:rPr lang="en-US" sz="5200" b="1" dirty="0"/>
              <a:t>A)</a:t>
            </a:r>
            <a:r>
              <a:rPr lang="en-US" sz="5200" dirty="0"/>
              <a:t>: In Recent years, women participation rate in </a:t>
            </a:r>
            <a:r>
              <a:rPr lang="en-US" sz="5200" dirty="0" err="1"/>
              <a:t>labour</a:t>
            </a:r>
            <a:r>
              <a:rPr lang="en-US" sz="5200" dirty="0"/>
              <a:t> force has declined</a:t>
            </a:r>
            <a:r>
              <a:rPr lang="en-US" sz="5200" dirty="0" smtClean="0"/>
              <a:t>.</a:t>
            </a:r>
          </a:p>
          <a:p>
            <a:pPr marL="0" indent="0">
              <a:buNone/>
            </a:pPr>
            <a:endParaRPr lang="en-US" sz="5200" dirty="0"/>
          </a:p>
          <a:p>
            <a:r>
              <a:rPr lang="en-US" sz="5200" b="1" dirty="0" smtClean="0"/>
              <a:t>(</a:t>
            </a:r>
            <a:r>
              <a:rPr lang="en-US" sz="5200" b="1" dirty="0"/>
              <a:t>R)</a:t>
            </a:r>
            <a:r>
              <a:rPr lang="en-US" sz="5200" dirty="0"/>
              <a:t>: There has been a rapid increase in female participation in education – both in rural and urban </a:t>
            </a:r>
            <a:r>
              <a:rPr lang="en-US" sz="5200" dirty="0" smtClean="0"/>
              <a:t>areas</a:t>
            </a:r>
          </a:p>
          <a:p>
            <a:endParaRPr lang="en-US" sz="5200" dirty="0"/>
          </a:p>
          <a:p>
            <a:pPr marL="0" indent="0">
              <a:buNone/>
            </a:pPr>
            <a:r>
              <a:rPr lang="en-US" b="1" u="sng" dirty="0" smtClean="0"/>
              <a:t>Answer Choices</a:t>
            </a:r>
            <a:endParaRPr lang="en-US" b="1" u="sng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are true and R is the correct explanation of 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are true but R is not the correct explanation of 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is true but R is false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is false but R is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225" y="6091546"/>
            <a:ext cx="111739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Franklin Gothic Demi Cond" panose="020B0706030402020204" pitchFamily="34" charset="0"/>
              </a:rPr>
              <a:t>1. Skip			2. Attempt		3. Mark n Review</a:t>
            </a:r>
            <a:endParaRPr lang="en-US" sz="3600" b="1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GDP</a:t>
            </a:r>
            <a:r>
              <a:rPr lang="gu-IN" dirty="0" smtClean="0"/>
              <a:t> </a:t>
            </a:r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7-8% GDP growth only after 2015 end</a:t>
            </a:r>
          </a:p>
          <a:p>
            <a:r>
              <a:rPr lang="en-US" dirty="0" smtClean="0"/>
              <a:t>European Commercial Bank (ECB)</a:t>
            </a:r>
          </a:p>
          <a:p>
            <a:r>
              <a:rPr lang="en-US" dirty="0" smtClean="0"/>
              <a:t>Negative </a:t>
            </a:r>
            <a:r>
              <a:rPr lang="en-US" dirty="0"/>
              <a:t>deposit interest (minus 0.10</a:t>
            </a:r>
            <a:r>
              <a:rPr lang="en-US" dirty="0" smtClean="0"/>
              <a:t>%)</a:t>
            </a:r>
          </a:p>
          <a:p>
            <a:r>
              <a:rPr lang="en-US" dirty="0" smtClean="0"/>
              <a:t>Spending =&gt; Import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C000"/>
                </a:solidFill>
              </a:rPr>
              <a:t>IMF World GDP</a:t>
            </a:r>
          </a:p>
          <a:p>
            <a:r>
              <a:rPr lang="en-US" dirty="0"/>
              <a:t>2013: 3%,</a:t>
            </a:r>
          </a:p>
          <a:p>
            <a:r>
              <a:rPr lang="en-US" dirty="0"/>
              <a:t>2014: 3.6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7-8% Growth in next 3-4 years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Aim:</a:t>
            </a:r>
            <a:r>
              <a:rPr lang="en-US" dirty="0" smtClean="0"/>
              <a:t> lesser TWIN DEFICIT</a:t>
            </a:r>
          </a:p>
          <a:p>
            <a:r>
              <a:rPr lang="en-US" dirty="0" smtClean="0"/>
              <a:t>Lesser fiscal deficit</a:t>
            </a:r>
          </a:p>
          <a:p>
            <a:r>
              <a:rPr lang="en-US" dirty="0" smtClean="0"/>
              <a:t>Lesser CAD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Jaitley</a:t>
            </a:r>
            <a:r>
              <a:rPr lang="en-US" dirty="0" smtClean="0"/>
              <a:t> budget aim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08" y="3234586"/>
            <a:ext cx="3166491" cy="34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81145"/>
            <a:ext cx="4945809" cy="52582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Sectoral</a:t>
            </a:r>
            <a:r>
              <a:rPr lang="en-US" dirty="0" smtClean="0"/>
              <a:t> growth trends (Point: 1.6)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14" y="1370030"/>
            <a:ext cx="10071772" cy="4546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Sector share in GDP (Table 1.2)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7168" y="914400"/>
            <a:ext cx="6734407" cy="56693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Sectoral</a:t>
            </a:r>
            <a:r>
              <a:rPr lang="en-US" dirty="0" smtClean="0"/>
              <a:t> share in GDP (Table 1.2)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Which </a:t>
            </a:r>
            <a:r>
              <a:rPr lang="en-IN" dirty="0"/>
              <a:t>one of the following is the correct sequence in the decreasing order of contribution of different sectors to </a:t>
            </a:r>
            <a:r>
              <a:rPr lang="en-IN" dirty="0" smtClean="0"/>
              <a:t>GDP?</a:t>
            </a:r>
            <a:endParaRPr lang="en-US" dirty="0"/>
          </a:p>
          <a:p>
            <a:pPr marL="742950" lvl="0" indent="-742950">
              <a:buFont typeface="+mj-lt"/>
              <a:buAutoNum type="alphaUcPeriod"/>
            </a:pPr>
            <a:r>
              <a:rPr lang="en-IN" dirty="0" smtClean="0"/>
              <a:t>Services-Agriculture-Industry</a:t>
            </a:r>
            <a:endParaRPr lang="en-US" dirty="0"/>
          </a:p>
          <a:p>
            <a:pPr marL="742950" lvl="0" indent="-742950">
              <a:buFont typeface="+mj-lt"/>
              <a:buAutoNum type="alphaUcPeriod"/>
            </a:pPr>
            <a:r>
              <a:rPr lang="en-IN" dirty="0"/>
              <a:t>Industry-Services-Agriculture</a:t>
            </a:r>
            <a:endParaRPr lang="en-US" dirty="0"/>
          </a:p>
          <a:p>
            <a:pPr marL="742950" lvl="0" indent="-742950">
              <a:buFont typeface="+mj-lt"/>
              <a:buAutoNum type="alphaUcPeriod"/>
            </a:pPr>
            <a:r>
              <a:rPr lang="en-IN" dirty="0" smtClean="0"/>
              <a:t>Industry-Agriculture-Services</a:t>
            </a:r>
          </a:p>
          <a:p>
            <a:pPr marL="742950" indent="-742950">
              <a:buFont typeface="+mj-lt"/>
              <a:buAutoNum type="alphaUcPeriod"/>
            </a:pPr>
            <a:r>
              <a:rPr lang="en-IN" dirty="0" smtClean="0"/>
              <a:t>Services-Industry-Agriculture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4937" y="5972674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</a:t>
            </a:r>
            <a:r>
              <a:rPr lang="en-US" sz="3600" dirty="0" smtClean="0">
                <a:latin typeface="Franklin Gothic Demi Cond" panose="020B0706030402020204" pitchFamily="34" charset="0"/>
              </a:rPr>
              <a:t>Skip                     2</a:t>
            </a:r>
            <a:r>
              <a:rPr lang="en-US" sz="3600" dirty="0" smtClean="0">
                <a:latin typeface="Franklin Gothic Demi Cond" panose="020B0706030402020204" pitchFamily="34" charset="0"/>
              </a:rPr>
              <a:t>. </a:t>
            </a:r>
            <a:r>
              <a:rPr lang="en-US" sz="3600" dirty="0" smtClean="0">
                <a:latin typeface="Franklin Gothic Demi Cond" panose="020B0706030402020204" pitchFamily="34" charset="0"/>
              </a:rPr>
              <a:t>Attempt          3</a:t>
            </a:r>
            <a:r>
              <a:rPr lang="en-US" sz="3600" dirty="0" smtClean="0">
                <a:latin typeface="Franklin Gothic Demi Cond" panose="020B0706030402020204" pitchFamily="34" charset="0"/>
              </a:rPr>
              <a:t>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69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 of sectors in Employment Box 1.2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449" y="1024832"/>
            <a:ext cx="10059951" cy="401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Final consumption </a:t>
            </a:r>
          </a:p>
          <a:p>
            <a:r>
              <a:rPr lang="en-US" sz="7200" dirty="0" smtClean="0"/>
              <a:t>+ investment (I)</a:t>
            </a:r>
          </a:p>
          <a:p>
            <a:r>
              <a:rPr lang="en-US" sz="7200" dirty="0" smtClean="0"/>
              <a:t>+ Net  export (-import)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Formula: Aggregate Demand (1.16)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Aka effective demand</a:t>
            </a:r>
          </a:p>
          <a:p>
            <a:r>
              <a:rPr lang="en-US" sz="5400" dirty="0" smtClean="0"/>
              <a:t>Demand for GDP of a country</a:t>
            </a:r>
          </a:p>
          <a:p>
            <a:r>
              <a:rPr lang="en-US" sz="5400" dirty="0" smtClean="0"/>
              <a:t>Growth rate (AD) decreased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Aggregate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0" y="329714"/>
            <a:ext cx="8032084" cy="61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Assertion (A)</a:t>
            </a:r>
            <a:r>
              <a:rPr lang="en-US" dirty="0"/>
              <a:t>: In Recent years, women participation rate in </a:t>
            </a:r>
            <a:r>
              <a:rPr lang="en-US" dirty="0" smtClean="0"/>
              <a:t>labor </a:t>
            </a:r>
            <a:r>
              <a:rPr lang="en-US" dirty="0"/>
              <a:t>force has declined.</a:t>
            </a:r>
          </a:p>
          <a:p>
            <a:r>
              <a:rPr lang="en-US" b="1" dirty="0"/>
              <a:t>Reason (R)</a:t>
            </a:r>
            <a:r>
              <a:rPr lang="en-US" dirty="0"/>
              <a:t>: There has been a rapid increase in female participation in education – both in rural and urban areas</a:t>
            </a:r>
          </a:p>
          <a:p>
            <a:pPr marL="0" indent="0">
              <a:buNone/>
            </a:pPr>
            <a:r>
              <a:rPr lang="en-US" b="1" u="sng" dirty="0" smtClean="0"/>
              <a:t>Answer Choices</a:t>
            </a:r>
            <a:endParaRPr lang="en-US" b="1" u="sng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both are true and R is the correct explanation of 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are true but R is not the correct explanation of 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is true but R is false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is false but R is 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Survey ch1, Page5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225" y="5972674"/>
            <a:ext cx="111739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Demi Cond" panose="020B0706030402020204" pitchFamily="34" charset="0"/>
              </a:rPr>
              <a:t>1. Skip	2. Attempt  	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752" y="4651245"/>
            <a:ext cx="8503920" cy="144655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Total savings rate (~30 GDP%)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2012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216" y="326353"/>
            <a:ext cx="7571232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Public sector 1%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216" y="1670521"/>
            <a:ext cx="7571232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Private sector 7%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216" y="3014689"/>
            <a:ext cx="7571232" cy="1446550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Household 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Physical 15%+ Financial 7%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3648" y="993412"/>
            <a:ext cx="3282696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Highest 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2007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36%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Assertion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92D050"/>
                </a:solidFill>
              </a:rPr>
              <a:t>(A) </a:t>
            </a:r>
            <a:r>
              <a:rPr lang="en-US" sz="4800" dirty="0" smtClean="0"/>
              <a:t>Savings </a:t>
            </a:r>
            <a:r>
              <a:rPr lang="en-US" sz="4800" dirty="0"/>
              <a:t>rate declined </a:t>
            </a:r>
            <a:r>
              <a:rPr lang="en-US" sz="4800" dirty="0" smtClean="0"/>
              <a:t>significantly in recent years, for Indian Economy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>
                <a:solidFill>
                  <a:srgbClr val="92D050"/>
                </a:solidFill>
              </a:rPr>
              <a:t>(R) </a:t>
            </a:r>
            <a:r>
              <a:rPr lang="en-US" sz="4800" dirty="0" smtClean="0"/>
              <a:t>Households tended to save more in physical than financial assets in recent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Correct </a:t>
            </a:r>
            <a:r>
              <a:rPr lang="en-US" dirty="0" err="1" smtClean="0">
                <a:solidFill>
                  <a:srgbClr val="92D050"/>
                </a:solidFill>
              </a:rPr>
              <a:t>ans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  <a:r>
              <a:rPr lang="en-US" dirty="0" smtClean="0"/>
              <a:t> both right, R </a:t>
            </a:r>
            <a:r>
              <a:rPr lang="en-US" dirty="0" smtClean="0">
                <a:solidFill>
                  <a:srgbClr val="00B050"/>
                </a:solidFill>
              </a:rPr>
              <a:t>DOESNOT</a:t>
            </a:r>
            <a:r>
              <a:rPr lang="en-US" dirty="0" smtClean="0"/>
              <a:t> explain A.</a:t>
            </a:r>
          </a:p>
          <a:p>
            <a:pPr marL="0" indent="0">
              <a:buNone/>
            </a:pPr>
            <a:r>
              <a:rPr lang="en-US" dirty="0" smtClean="0"/>
              <a:t>Ref. Ch1, Page14</a:t>
            </a:r>
          </a:p>
          <a:p>
            <a:pPr marL="742950" indent="-742950">
              <a:buAutoNum type="alphaU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752" y="4651245"/>
            <a:ext cx="8503920" cy="144655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Total savings rate (~30 GDP%)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2012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216" y="326353"/>
            <a:ext cx="7571232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Public sector 1%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216" y="1670521"/>
            <a:ext cx="7571232" cy="76944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Private sector 7%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216" y="3014689"/>
            <a:ext cx="7571232" cy="1446550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Household 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Physical 15%+ Financial 7%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3648" y="993412"/>
            <a:ext cx="3282696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Highest 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2007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36%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Assertion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92D050"/>
                </a:solidFill>
              </a:rPr>
              <a:t>(A) </a:t>
            </a:r>
            <a:r>
              <a:rPr lang="en-US" sz="4800" dirty="0" smtClean="0"/>
              <a:t>Savings </a:t>
            </a:r>
            <a:r>
              <a:rPr lang="en-US" sz="4800" dirty="0"/>
              <a:t>rate declined </a:t>
            </a:r>
            <a:r>
              <a:rPr lang="en-US" sz="4800" dirty="0" smtClean="0"/>
              <a:t>significantly in recent years, for Indian Economy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>
                <a:solidFill>
                  <a:srgbClr val="92D050"/>
                </a:solidFill>
              </a:rPr>
              <a:t>(R) </a:t>
            </a:r>
            <a:r>
              <a:rPr lang="en-US" sz="4800" dirty="0" smtClean="0"/>
              <a:t>Households tended to save more in physical than financial assets in recent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Correct </a:t>
            </a:r>
            <a:r>
              <a:rPr lang="en-US" dirty="0" err="1" smtClean="0">
                <a:solidFill>
                  <a:srgbClr val="92D050"/>
                </a:solidFill>
              </a:rPr>
              <a:t>ans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  <a:r>
              <a:rPr lang="en-US" dirty="0" smtClean="0"/>
              <a:t> both right, R </a:t>
            </a:r>
            <a:r>
              <a:rPr lang="en-US" dirty="0" smtClean="0">
                <a:solidFill>
                  <a:srgbClr val="00B050"/>
                </a:solidFill>
              </a:rPr>
              <a:t>DOESNOT</a:t>
            </a:r>
            <a:r>
              <a:rPr lang="en-US" dirty="0" smtClean="0"/>
              <a:t> explain A.</a:t>
            </a:r>
          </a:p>
          <a:p>
            <a:pPr marL="0" indent="0">
              <a:buNone/>
            </a:pPr>
            <a:r>
              <a:rPr lang="en-US" dirty="0" smtClean="0"/>
              <a:t>Ref. Ch1, Page14</a:t>
            </a:r>
          </a:p>
        </p:txBody>
      </p:sp>
    </p:spTree>
    <p:extLst>
      <p:ext uri="{BB962C8B-B14F-4D97-AF65-F5344CB8AC3E}">
        <p14:creationId xmlns:p14="http://schemas.microsoft.com/office/powerpoint/2010/main" val="35063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Assertion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rgbClr val="92D050"/>
                </a:solidFill>
              </a:rPr>
              <a:t>(A) </a:t>
            </a:r>
            <a:r>
              <a:rPr lang="en-US" sz="5400" dirty="0" smtClean="0"/>
              <a:t>In recent years, overall investment rate has declined for Indian economy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92D050"/>
                </a:solidFill>
              </a:rPr>
              <a:t>(R) </a:t>
            </a:r>
            <a:r>
              <a:rPr lang="en-US" sz="5400" dirty="0" smtClean="0"/>
              <a:t>private corporate investment </a:t>
            </a:r>
            <a:r>
              <a:rPr lang="en-US" sz="5400" dirty="0"/>
              <a:t>rate </a:t>
            </a:r>
            <a:r>
              <a:rPr lang="en-US" sz="5400" dirty="0" smtClean="0"/>
              <a:t>has declined in recent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Correct answer:</a:t>
            </a:r>
            <a:r>
              <a:rPr lang="en-US" dirty="0" smtClean="0"/>
              <a:t> both right, R explains A.</a:t>
            </a:r>
          </a:p>
          <a:p>
            <a:pPr marL="0" indent="0">
              <a:buNone/>
            </a:pPr>
            <a:r>
              <a:rPr lang="en-US" dirty="0" smtClean="0"/>
              <a:t>Ref. Ch1, Page10 </a:t>
            </a:r>
            <a:r>
              <a:rPr lang="en-US" dirty="0" err="1" smtClean="0"/>
              <a:t>sidebox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742950" indent="-742950">
              <a:buAutoNum type="alphaU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 import, CAD (</a:t>
            </a:r>
            <a:r>
              <a:rPr lang="en-US" dirty="0" err="1" smtClean="0"/>
              <a:t>BoP</a:t>
            </a:r>
            <a:r>
              <a:rPr lang="en-US" dirty="0" smtClean="0"/>
              <a:t> chapter)</a:t>
            </a:r>
          </a:p>
          <a:p>
            <a:r>
              <a:rPr lang="en-US" dirty="0" smtClean="0"/>
              <a:t>Fiscal deficit, FRBM (public finance chapter)</a:t>
            </a:r>
          </a:p>
          <a:p>
            <a:r>
              <a:rPr lang="en-US" dirty="0" smtClean="0"/>
              <a:t>Inflation (</a:t>
            </a:r>
            <a:r>
              <a:rPr lang="en-US" dirty="0" err="1" smtClean="0"/>
              <a:t>ch.</a:t>
            </a:r>
            <a:r>
              <a:rPr lang="en-US" dirty="0" smtClean="0"/>
              <a:t> Price Management)</a:t>
            </a:r>
          </a:p>
          <a:p>
            <a:r>
              <a:rPr lang="en-US" dirty="0" err="1" smtClean="0"/>
              <a:t>BoP</a:t>
            </a:r>
            <a:r>
              <a:rPr lang="en-US" dirty="0" smtClean="0"/>
              <a:t>, Fed Tapering (lecture)</a:t>
            </a:r>
          </a:p>
          <a:p>
            <a:r>
              <a:rPr lang="en-US" dirty="0" smtClean="0"/>
              <a:t>overview of other Chapter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Ch.1: page 12 onwards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0352" y="2921000"/>
            <a:ext cx="10817098" cy="3168651"/>
          </a:xfrm>
        </p:spPr>
        <p:txBody>
          <a:bodyPr>
            <a:noAutofit/>
          </a:bodyPr>
          <a:lstStyle/>
          <a:p>
            <a:r>
              <a:rPr lang="en-US" sz="6000" dirty="0"/>
              <a:t>Public </a:t>
            </a:r>
            <a:r>
              <a:rPr lang="en-US" sz="6000" dirty="0" smtClean="0"/>
              <a:t>finance =&gt; </a:t>
            </a:r>
            <a:r>
              <a:rPr lang="en-US" sz="6000" dirty="0" smtClean="0">
                <a:solidFill>
                  <a:srgbClr val="FFC000"/>
                </a:solidFill>
              </a:rPr>
              <a:t>Today’s lecture</a:t>
            </a:r>
            <a:endParaRPr lang="en-US" sz="6000" dirty="0">
              <a:solidFill>
                <a:srgbClr val="FFC000"/>
              </a:solidFill>
            </a:endParaRPr>
          </a:p>
          <a:p>
            <a:r>
              <a:rPr lang="en-US" sz="6000" dirty="0" smtClean="0"/>
              <a:t>inflation =&gt; Agriculture + </a:t>
            </a:r>
            <a:r>
              <a:rPr lang="en-US" sz="6000" dirty="0" err="1" smtClean="0"/>
              <a:t>Urjit</a:t>
            </a:r>
            <a:r>
              <a:rPr lang="en-US" sz="6000" dirty="0" smtClean="0"/>
              <a:t> (FI)</a:t>
            </a:r>
          </a:p>
          <a:p>
            <a:r>
              <a:rPr lang="en-US" sz="6000" dirty="0" smtClean="0"/>
              <a:t>Capital markets =&gt; FI</a:t>
            </a:r>
            <a:endParaRPr lang="en-US" sz="6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336" y="128017"/>
            <a:ext cx="2889504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6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54170"/>
              </p:ext>
            </p:extLst>
          </p:nvPr>
        </p:nvGraphicFramePr>
        <p:xfrm>
          <a:off x="838200" y="1179576"/>
          <a:ext cx="9686544" cy="5040468"/>
        </p:xfrm>
        <a:graphic>
          <a:graphicData uri="http://schemas.openxmlformats.org/drawingml/2006/table">
            <a:tbl>
              <a:tblPr/>
              <a:tblGrid>
                <a:gridCol w="2261616"/>
                <a:gridCol w="7424928"/>
              </a:tblGrid>
              <a:tr h="173791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Short </a:t>
                      </a:r>
                      <a:endParaRPr lang="en-US" sz="4800" dirty="0" smtClean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term</a:t>
                      </a:r>
                      <a:endParaRPr lang="en-US" sz="48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Stroke of a pen reforms. </a:t>
                      </a:r>
                      <a:endParaRPr lang="en-US" sz="4800" dirty="0" smtClean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e.g</a:t>
                      </a:r>
                      <a:r>
                        <a:rPr lang="en-US" sz="48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. </a:t>
                      </a:r>
                      <a:r>
                        <a:rPr lang="en-US" sz="48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 </a:t>
                      </a:r>
                      <a:r>
                        <a:rPr lang="en-US" sz="48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POSCO plant.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91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Medium term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Via </a:t>
                      </a:r>
                      <a:r>
                        <a:rPr lang="en-US" sz="48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budget</a:t>
                      </a:r>
                      <a:endParaRPr lang="en-US" sz="48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73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Long </a:t>
                      </a:r>
                      <a:endParaRPr lang="en-US" sz="4800" dirty="0" smtClean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term</a:t>
                      </a:r>
                      <a:endParaRPr lang="en-US" sz="48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Via legal-regulatory-Administrative reforms.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Reforms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Higher dividend expect: stock market boom</a:t>
            </a:r>
          </a:p>
          <a:p>
            <a:r>
              <a:rPr lang="en-US" sz="4800" dirty="0" smtClean="0"/>
              <a:t>Households: less savings, more borrowing</a:t>
            </a:r>
          </a:p>
          <a:p>
            <a:r>
              <a:rPr lang="en-US" sz="4800" dirty="0" smtClean="0"/>
              <a:t>FDI, FII attract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long term reforms affect Short term?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9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Land market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Acquisition </a:t>
            </a:r>
          </a:p>
          <a:p>
            <a:r>
              <a:rPr lang="en-US" sz="4400" dirty="0" smtClean="0"/>
              <a:t>land title</a:t>
            </a:r>
          </a:p>
          <a:p>
            <a:r>
              <a:rPr lang="en-US" sz="4400" dirty="0" smtClean="0"/>
              <a:t>computerization of records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Hire fire</a:t>
            </a:r>
          </a:p>
          <a:p>
            <a:r>
              <a:rPr lang="en-US" sz="4800" dirty="0"/>
              <a:t>trade union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Labour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market</a:t>
            </a:r>
            <a:endParaRPr lang="en-US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 Market Reform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0852" y="128786"/>
            <a:ext cx="36758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1. Introduction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6664" y="6069493"/>
            <a:ext cx="6684264" cy="64633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14. Statistical Appendix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12" y="1467928"/>
            <a:ext cx="2931567" cy="39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FSLRC</a:t>
            </a:r>
          </a:p>
          <a:p>
            <a:r>
              <a:rPr lang="en-US" sz="4800" dirty="0" smtClean="0"/>
              <a:t>Indian Financial code</a:t>
            </a:r>
          </a:p>
          <a:p>
            <a:r>
              <a:rPr lang="en-US" sz="4800" dirty="0" smtClean="0"/>
              <a:t>Regulatory sector reform</a:t>
            </a:r>
          </a:p>
          <a:p>
            <a:r>
              <a:rPr lang="en-US" sz="4800" dirty="0" smtClean="0"/>
              <a:t>Mumbai: international financial </a:t>
            </a:r>
            <a:r>
              <a:rPr lang="en-US" sz="4800" dirty="0" err="1" smtClean="0"/>
              <a:t>centre</a:t>
            </a:r>
            <a:r>
              <a:rPr lang="en-US" sz="4800" dirty="0" smtClean="0"/>
              <a:t> like London, NY Singapore</a:t>
            </a:r>
            <a:endParaRPr lang="en-US" sz="4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 Market Reform: Capital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5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19" y="3375187"/>
            <a:ext cx="4969427" cy="331295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3504" y="2921000"/>
            <a:ext cx="10743946" cy="3178048"/>
          </a:xfrm>
        </p:spPr>
        <p:txBody>
          <a:bodyPr>
            <a:noAutofit/>
          </a:bodyPr>
          <a:lstStyle/>
          <a:p>
            <a:r>
              <a:rPr lang="en-US" sz="4800" dirty="0"/>
              <a:t>Public </a:t>
            </a:r>
            <a:r>
              <a:rPr lang="en-US" sz="4800" dirty="0" smtClean="0"/>
              <a:t>finance =&gt; </a:t>
            </a:r>
            <a:r>
              <a:rPr lang="en-US" sz="4800" dirty="0" smtClean="0">
                <a:solidFill>
                  <a:srgbClr val="FFC000"/>
                </a:solidFill>
              </a:rPr>
              <a:t>Today’s lecture</a:t>
            </a:r>
            <a:endParaRPr lang="en-US" sz="4800" dirty="0">
              <a:solidFill>
                <a:srgbClr val="FFC000"/>
              </a:solidFill>
            </a:endParaRPr>
          </a:p>
          <a:p>
            <a:r>
              <a:rPr lang="en-US" sz="4800" dirty="0" smtClean="0"/>
              <a:t>inflation =&gt; Agriculture + </a:t>
            </a:r>
            <a:r>
              <a:rPr lang="en-US" sz="4800" dirty="0" err="1" smtClean="0"/>
              <a:t>Urjit</a:t>
            </a:r>
            <a:r>
              <a:rPr lang="en-US" sz="4800" dirty="0" smtClean="0"/>
              <a:t> (FI)</a:t>
            </a:r>
          </a:p>
          <a:p>
            <a:r>
              <a:rPr lang="en-US" sz="4800" dirty="0" smtClean="0"/>
              <a:t>Capital markets =&gt; FSLRC (FI)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00585"/>
            <a:ext cx="2889504" cy="2167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23" y="187621"/>
            <a:ext cx="2203323" cy="29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8" y="335838"/>
            <a:ext cx="3810532" cy="2857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10" y="335838"/>
            <a:ext cx="3810532" cy="2857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42" y="335838"/>
            <a:ext cx="3810532" cy="2857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678" y="33583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4210" y="335837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3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4742" y="335837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4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678" y="3335132"/>
            <a:ext cx="3727970" cy="3416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Reform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Financial repression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Productivity commission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6772" y="3335132"/>
            <a:ext cx="372797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Budget 2013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AFS Tables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9866" y="3335132"/>
            <a:ext cx="372797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Agro reform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Urjit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 Patel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372219"/>
            <a:ext cx="3810532" cy="2857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372618"/>
            <a:ext cx="38100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34" y="372219"/>
            <a:ext cx="3810532" cy="2857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202" y="372219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6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7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02" y="3298556"/>
            <a:ext cx="3727970" cy="3416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FSLRC- IFC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Financial inclusion (Nachiket)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Insurance, NBFC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2015" y="3298556"/>
            <a:ext cx="372797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EXIM order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Trade agreements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108" y="3298556"/>
            <a:ext cx="372797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BOP Table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Fed tapering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96" y="372216"/>
            <a:ext cx="38100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372217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372218"/>
            <a:ext cx="38100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202" y="372219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8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9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10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202" y="3458139"/>
            <a:ext cx="372797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Subsidies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National market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PDS reform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2764" y="3458139"/>
            <a:ext cx="372797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Mining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MSME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Textile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Industrial corridor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5326" y="3458136"/>
            <a:ext cx="372797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Transport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Tourism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Real estate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7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02" y="372218"/>
            <a:ext cx="3810000" cy="2857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0" y="372218"/>
            <a:ext cx="38100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02" y="372218"/>
            <a:ext cx="3810532" cy="2857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202" y="372219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11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12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0734" y="372218"/>
            <a:ext cx="74066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13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02" y="3458139"/>
            <a:ext cx="7209318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Energy: CBD, Oil, gas, renewable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Ports, highway, railway, aviation, communication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PPP, infra financing (Ch2.)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DARK_July_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July_2014" id="{704E601D-2D22-4F96-A579-D118D76BF928}" vid="{269BD0FC-CA81-46D0-BC1E-FFDE614C7A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1212</Words>
  <Application>Microsoft Office PowerPoint</Application>
  <PresentationFormat>Widescreen</PresentationFormat>
  <Paragraphs>285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PPT_DARK_July_2014</vt:lpstr>
      <vt:lpstr>PowerPoint Presentation</vt:lpstr>
      <vt:lpstr>How prepares Economic Survey?</vt:lpstr>
      <vt:lpstr>PowerPoint Presentation</vt:lpstr>
      <vt:lpstr>Survey ch1, Page5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1 State of the Economy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Net National Income? (1997)</vt:lpstr>
      <vt:lpstr>PowerPoint Presentation</vt:lpstr>
      <vt:lpstr>What is Net National Income? (1997)</vt:lpstr>
      <vt:lpstr>PowerPoint Presentation</vt:lpstr>
      <vt:lpstr>Background theory / formulas</vt:lpstr>
      <vt:lpstr>PowerPoint Presentation</vt:lpstr>
      <vt:lpstr>GDP Decline why?</vt:lpstr>
      <vt:lpstr>CH1. GDP Decline why?</vt:lpstr>
      <vt:lpstr>GDP Future?</vt:lpstr>
      <vt:lpstr>Jaitley budget aim</vt:lpstr>
      <vt:lpstr>Sectoral growth trends (Point: 1.6)</vt:lpstr>
      <vt:lpstr>Sector share in GDP (Table 1.2)</vt:lpstr>
      <vt:lpstr>Sectoral share in GDP (Table 1.2)</vt:lpstr>
      <vt:lpstr>2007</vt:lpstr>
      <vt:lpstr>Share of sectors in Employment Box 1.2</vt:lpstr>
      <vt:lpstr>Formula: Aggregate Demand (1.16)</vt:lpstr>
      <vt:lpstr>Aggregate Demand</vt:lpstr>
      <vt:lpstr>PowerPoint Presentation</vt:lpstr>
      <vt:lpstr>PowerPoint Presentation</vt:lpstr>
      <vt:lpstr>Assertion reasoning</vt:lpstr>
      <vt:lpstr>PowerPoint Presentation</vt:lpstr>
      <vt:lpstr>Assertion reasoning</vt:lpstr>
      <vt:lpstr>Assertion reasoning</vt:lpstr>
      <vt:lpstr>Ch.1: page 12 onwards</vt:lpstr>
      <vt:lpstr>Chapter 2</vt:lpstr>
      <vt:lpstr>Types of Reforms</vt:lpstr>
      <vt:lpstr>Can long term reforms affect Short term?</vt:lpstr>
      <vt:lpstr>Factor Market Reform</vt:lpstr>
      <vt:lpstr>Factor Market Reform: Capital Market</vt:lpstr>
      <vt:lpstr>Chapter 2</vt:lpstr>
    </vt:vector>
  </TitlesOfParts>
  <Company>Mrunal.org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Mrunal Patel</dc:creator>
  <cp:lastModifiedBy>Mrunal Patel</cp:lastModifiedBy>
  <cp:revision>264</cp:revision>
  <dcterms:created xsi:type="dcterms:W3CDTF">2014-07-16T13:22:51Z</dcterms:created>
  <dcterms:modified xsi:type="dcterms:W3CDTF">2014-07-16T20:22:07Z</dcterms:modified>
</cp:coreProperties>
</file>