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sldIdLst>
    <p:sldId id="256" r:id="rId2"/>
    <p:sldId id="257" r:id="rId3"/>
    <p:sldId id="258" r:id="rId4"/>
    <p:sldId id="260" r:id="rId5"/>
    <p:sldId id="259" r:id="rId6"/>
    <p:sldId id="263" r:id="rId7"/>
    <p:sldId id="264" r:id="rId8"/>
    <p:sldId id="265" r:id="rId9"/>
    <p:sldId id="267" r:id="rId10"/>
    <p:sldId id="268" r:id="rId11"/>
    <p:sldId id="261" r:id="rId12"/>
    <p:sldId id="266"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Orta Stil 2 - Vurgu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06799F8-075E-4A3A-A7F6-7FBC6576F1A4}" styleName="Tema Uygulanmış Stil 2 - Vurgu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ydin\Desktop\ibb.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ydin\Desktop\ibb.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ydin\Desktop\&#304;bb\ibb.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ibb2"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ibb2"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tr-TR"/>
              <a:t>Hatların Yoğunluğuna Göre Kişi Sayısı</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tr-TR"/>
        </a:p>
      </c:txPr>
    </c:title>
    <c:autoTitleDeleted val="0"/>
    <c:plotArea>
      <c:layout/>
      <c:barChart>
        <c:barDir val="bar"/>
        <c:grouping val="clustered"/>
        <c:varyColors val="0"/>
        <c:ser>
          <c:idx val="0"/>
          <c:order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tr-T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Sayfa1!$A$3:$A$6</c:f>
              <c:strCache>
                <c:ptCount val="4"/>
                <c:pt idx="0">
                  <c:v>Çok yoğun</c:v>
                </c:pt>
                <c:pt idx="1">
                  <c:v>Yoğun</c:v>
                </c:pt>
                <c:pt idx="2">
                  <c:v>Normal</c:v>
                </c:pt>
                <c:pt idx="3">
                  <c:v>Az yoğun</c:v>
                </c:pt>
              </c:strCache>
            </c:strRef>
          </c:cat>
          <c:val>
            <c:numRef>
              <c:f>Sayfa1!$B$3:$B$6</c:f>
              <c:numCache>
                <c:formatCode>#,##0</c:formatCode>
                <c:ptCount val="4"/>
                <c:pt idx="0">
                  <c:v>135877</c:v>
                </c:pt>
                <c:pt idx="1">
                  <c:v>271854</c:v>
                </c:pt>
                <c:pt idx="2">
                  <c:v>32512</c:v>
                </c:pt>
                <c:pt idx="3">
                  <c:v>46089</c:v>
                </c:pt>
              </c:numCache>
            </c:numRef>
          </c:val>
          <c:extLst>
            <c:ext xmlns:c16="http://schemas.microsoft.com/office/drawing/2014/chart" uri="{C3380CC4-5D6E-409C-BE32-E72D297353CC}">
              <c16:uniqueId val="{00000000-CCA5-4186-B1A2-B1D8CFBA8DA2}"/>
            </c:ext>
          </c:extLst>
        </c:ser>
        <c:dLbls>
          <c:dLblPos val="inEnd"/>
          <c:showLegendKey val="0"/>
          <c:showVal val="1"/>
          <c:showCatName val="0"/>
          <c:showSerName val="0"/>
          <c:showPercent val="0"/>
          <c:showBubbleSize val="0"/>
        </c:dLbls>
        <c:gapWidth val="100"/>
        <c:axId val="2072203631"/>
        <c:axId val="2076372607"/>
      </c:barChart>
      <c:catAx>
        <c:axId val="2072203631"/>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tr-TR"/>
          </a:p>
        </c:txPr>
        <c:crossAx val="2076372607"/>
        <c:crosses val="autoZero"/>
        <c:auto val="1"/>
        <c:lblAlgn val="ctr"/>
        <c:lblOffset val="100"/>
        <c:noMultiLvlLbl val="0"/>
      </c:catAx>
      <c:valAx>
        <c:axId val="2076372607"/>
        <c:scaling>
          <c:orientation val="minMax"/>
        </c:scaling>
        <c:delete val="0"/>
        <c:axPos val="b"/>
        <c:majorGridlines>
          <c:spPr>
            <a:ln w="9525" cap="flat" cmpd="sng" algn="ctr">
              <a:solidFill>
                <a:schemeClr val="tx2">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tr-TR"/>
          </a:p>
        </c:txPr>
        <c:crossAx val="207220363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tr-T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tr-TR" dirty="0"/>
              <a:t>Hatların Yoğunluğuna Göre Sefer Sayısı</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tr-TR"/>
        </a:p>
      </c:txPr>
    </c:title>
    <c:autoTitleDeleted val="0"/>
    <c:plotArea>
      <c:layout/>
      <c:barChart>
        <c:barDir val="bar"/>
        <c:grouping val="clustered"/>
        <c:varyColors val="0"/>
        <c:ser>
          <c:idx val="0"/>
          <c:order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tr-T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Sayfa1!$A$21:$A$24</c:f>
              <c:strCache>
                <c:ptCount val="4"/>
                <c:pt idx="0">
                  <c:v>Çok yoğun</c:v>
                </c:pt>
                <c:pt idx="1">
                  <c:v>Yoğun</c:v>
                </c:pt>
                <c:pt idx="2">
                  <c:v>Normal</c:v>
                </c:pt>
                <c:pt idx="3">
                  <c:v>Az yoğun</c:v>
                </c:pt>
              </c:strCache>
            </c:strRef>
          </c:cat>
          <c:val>
            <c:numRef>
              <c:f>Sayfa1!$B$21:$B$24</c:f>
              <c:numCache>
                <c:formatCode>#,##0</c:formatCode>
                <c:ptCount val="4"/>
                <c:pt idx="0">
                  <c:v>136689</c:v>
                </c:pt>
                <c:pt idx="1">
                  <c:v>281610</c:v>
                </c:pt>
                <c:pt idx="2">
                  <c:v>43465</c:v>
                </c:pt>
                <c:pt idx="3">
                  <c:v>89370</c:v>
                </c:pt>
              </c:numCache>
            </c:numRef>
          </c:val>
          <c:extLst>
            <c:ext xmlns:c16="http://schemas.microsoft.com/office/drawing/2014/chart" uri="{C3380CC4-5D6E-409C-BE32-E72D297353CC}">
              <c16:uniqueId val="{00000000-7853-4705-B5B4-4ECDE3DFD0D4}"/>
            </c:ext>
          </c:extLst>
        </c:ser>
        <c:dLbls>
          <c:dLblPos val="inEnd"/>
          <c:showLegendKey val="0"/>
          <c:showVal val="1"/>
          <c:showCatName val="0"/>
          <c:showSerName val="0"/>
          <c:showPercent val="0"/>
          <c:showBubbleSize val="0"/>
        </c:dLbls>
        <c:gapWidth val="100"/>
        <c:axId val="2072206031"/>
        <c:axId val="2065144367"/>
      </c:barChart>
      <c:catAx>
        <c:axId val="2072206031"/>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tr-TR"/>
          </a:p>
        </c:txPr>
        <c:crossAx val="2065144367"/>
        <c:crosses val="autoZero"/>
        <c:auto val="1"/>
        <c:lblAlgn val="ctr"/>
        <c:lblOffset val="100"/>
        <c:noMultiLvlLbl val="0"/>
      </c:catAx>
      <c:valAx>
        <c:axId val="2065144367"/>
        <c:scaling>
          <c:orientation val="minMax"/>
        </c:scaling>
        <c:delete val="0"/>
        <c:axPos val="b"/>
        <c:majorGridlines>
          <c:spPr>
            <a:ln w="9525" cap="flat" cmpd="sng" algn="ctr">
              <a:solidFill>
                <a:schemeClr val="tx2">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tr-TR"/>
          </a:p>
        </c:txPr>
        <c:crossAx val="207220603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tr-T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clustered"/>
        <c:varyColors val="0"/>
        <c:ser>
          <c:idx val="0"/>
          <c:order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2"/>
                    </a:solidFill>
                    <a:latin typeface="+mn-lt"/>
                    <a:ea typeface="+mn-ea"/>
                    <a:cs typeface="+mn-cs"/>
                  </a:defRPr>
                </a:pPr>
                <a:endParaRPr lang="tr-T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Sayfa1!$A$1:$B$8</c:f>
              <c:multiLvlStrCache>
                <c:ptCount val="8"/>
                <c:lvl>
                  <c:pt idx="0">
                    <c:v>2021</c:v>
                  </c:pt>
                  <c:pt idx="1">
                    <c:v>2022</c:v>
                  </c:pt>
                  <c:pt idx="2">
                    <c:v>2021</c:v>
                  </c:pt>
                  <c:pt idx="3">
                    <c:v>2022</c:v>
                  </c:pt>
                  <c:pt idx="4">
                    <c:v>2021</c:v>
                  </c:pt>
                  <c:pt idx="5">
                    <c:v>2022</c:v>
                  </c:pt>
                  <c:pt idx="6">
                    <c:v>2021</c:v>
                  </c:pt>
                  <c:pt idx="7">
                    <c:v>2022</c:v>
                  </c:pt>
                </c:lvl>
                <c:lvl>
                  <c:pt idx="0">
                    <c:v>Çok Yoğun</c:v>
                  </c:pt>
                  <c:pt idx="2">
                    <c:v>Yoğun</c:v>
                  </c:pt>
                  <c:pt idx="4">
                    <c:v>Normal</c:v>
                  </c:pt>
                  <c:pt idx="6">
                    <c:v>Az Yoğun</c:v>
                  </c:pt>
                </c:lvl>
              </c:multiLvlStrCache>
            </c:multiLvlStrRef>
          </c:cat>
          <c:val>
            <c:numRef>
              <c:f>Sayfa1!$C$1:$C$8</c:f>
              <c:numCache>
                <c:formatCode>General</c:formatCode>
                <c:ptCount val="8"/>
                <c:pt idx="0">
                  <c:v>11.5</c:v>
                </c:pt>
                <c:pt idx="1">
                  <c:v>11.5</c:v>
                </c:pt>
                <c:pt idx="2">
                  <c:v>11.5</c:v>
                </c:pt>
                <c:pt idx="3">
                  <c:v>11.5</c:v>
                </c:pt>
                <c:pt idx="4">
                  <c:v>14.32</c:v>
                </c:pt>
                <c:pt idx="5">
                  <c:v>14.55</c:v>
                </c:pt>
                <c:pt idx="6">
                  <c:v>13.42</c:v>
                </c:pt>
                <c:pt idx="7">
                  <c:v>14.12</c:v>
                </c:pt>
              </c:numCache>
            </c:numRef>
          </c:val>
          <c:extLst>
            <c:ext xmlns:c16="http://schemas.microsoft.com/office/drawing/2014/chart" uri="{C3380CC4-5D6E-409C-BE32-E72D297353CC}">
              <c16:uniqueId val="{00000000-3CF8-483C-80CB-5AC0CBE16EDD}"/>
            </c:ext>
          </c:extLst>
        </c:ser>
        <c:dLbls>
          <c:dLblPos val="inEnd"/>
          <c:showLegendKey val="0"/>
          <c:showVal val="1"/>
          <c:showCatName val="0"/>
          <c:showSerName val="0"/>
          <c:showPercent val="0"/>
          <c:showBubbleSize val="0"/>
        </c:dLbls>
        <c:gapWidth val="100"/>
        <c:overlap val="-24"/>
        <c:axId val="2013702591"/>
        <c:axId val="1880960175"/>
      </c:barChart>
      <c:catAx>
        <c:axId val="2013702591"/>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tr-TR"/>
          </a:p>
        </c:txPr>
        <c:crossAx val="1880960175"/>
        <c:crosses val="autoZero"/>
        <c:auto val="1"/>
        <c:lblAlgn val="ctr"/>
        <c:lblOffset val="100"/>
        <c:noMultiLvlLbl val="0"/>
      </c:catAx>
      <c:valAx>
        <c:axId val="18809601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tr-TR"/>
          </a:p>
        </c:txPr>
        <c:crossAx val="201370259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tr-T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Sayfa1!$B$1</c:f>
              <c:strCache>
                <c:ptCount val="1"/>
                <c:pt idx="0">
                  <c:v>Çok yoğun</c:v>
                </c:pt>
              </c:strCache>
            </c:strRef>
          </c:tx>
          <c:spPr>
            <a:solidFill>
              <a:schemeClr val="accent6"/>
            </a:solidFill>
            <a:ln>
              <a:noFill/>
            </a:ln>
            <a:effectLst/>
          </c:spPr>
          <c:invertIfNegative val="0"/>
          <c:cat>
            <c:strRef>
              <c:f>Sayfa1!$A$2:$A$6</c:f>
              <c:strCache>
                <c:ptCount val="5"/>
                <c:pt idx="0">
                  <c:v>Çok Salınım  </c:v>
                </c:pt>
                <c:pt idx="1">
                  <c:v>Ortalama Üstü Salınım  </c:v>
                </c:pt>
                <c:pt idx="2">
                  <c:v>Ortalama Salınım  </c:v>
                </c:pt>
                <c:pt idx="3">
                  <c:v>Ortalama Altı Salınım  </c:v>
                </c:pt>
                <c:pt idx="4">
                  <c:v>Az Salınım  </c:v>
                </c:pt>
              </c:strCache>
            </c:strRef>
          </c:cat>
          <c:val>
            <c:numRef>
              <c:f>Sayfa1!$B$2:$B$6</c:f>
              <c:numCache>
                <c:formatCode>#,##0</c:formatCode>
                <c:ptCount val="5"/>
                <c:pt idx="0">
                  <c:v>125201</c:v>
                </c:pt>
                <c:pt idx="1">
                  <c:v>199117</c:v>
                </c:pt>
                <c:pt idx="2">
                  <c:v>81781</c:v>
                </c:pt>
                <c:pt idx="3">
                  <c:v>121550</c:v>
                </c:pt>
                <c:pt idx="4">
                  <c:v>149042</c:v>
                </c:pt>
              </c:numCache>
            </c:numRef>
          </c:val>
          <c:extLst>
            <c:ext xmlns:c16="http://schemas.microsoft.com/office/drawing/2014/chart" uri="{C3380CC4-5D6E-409C-BE32-E72D297353CC}">
              <c16:uniqueId val="{00000000-B697-4025-968B-1D2EF1F19CC6}"/>
            </c:ext>
          </c:extLst>
        </c:ser>
        <c:ser>
          <c:idx val="1"/>
          <c:order val="1"/>
          <c:tx>
            <c:strRef>
              <c:f>Sayfa1!$C$1</c:f>
              <c:strCache>
                <c:ptCount val="1"/>
                <c:pt idx="0">
                  <c:v>Yoğun</c:v>
                </c:pt>
              </c:strCache>
            </c:strRef>
          </c:tx>
          <c:spPr>
            <a:solidFill>
              <a:schemeClr val="accent5"/>
            </a:solidFill>
            <a:ln>
              <a:noFill/>
            </a:ln>
            <a:effectLst/>
          </c:spPr>
          <c:invertIfNegative val="0"/>
          <c:cat>
            <c:strRef>
              <c:f>Sayfa1!$A$2:$A$6</c:f>
              <c:strCache>
                <c:ptCount val="5"/>
                <c:pt idx="0">
                  <c:v>Çok Salınım  </c:v>
                </c:pt>
                <c:pt idx="1">
                  <c:v>Ortalama Üstü Salınım  </c:v>
                </c:pt>
                <c:pt idx="2">
                  <c:v>Ortalama Salınım  </c:v>
                </c:pt>
                <c:pt idx="3">
                  <c:v>Ortalama Altı Salınım  </c:v>
                </c:pt>
                <c:pt idx="4">
                  <c:v>Az Salınım  </c:v>
                </c:pt>
              </c:strCache>
            </c:strRef>
          </c:cat>
          <c:val>
            <c:numRef>
              <c:f>Sayfa1!$C$2:$C$6</c:f>
              <c:numCache>
                <c:formatCode>#,##0</c:formatCode>
                <c:ptCount val="5"/>
                <c:pt idx="0">
                  <c:v>206224</c:v>
                </c:pt>
                <c:pt idx="1">
                  <c:v>360858</c:v>
                </c:pt>
                <c:pt idx="2">
                  <c:v>128818</c:v>
                </c:pt>
                <c:pt idx="3">
                  <c:v>397361</c:v>
                </c:pt>
                <c:pt idx="4">
                  <c:v>301507</c:v>
                </c:pt>
              </c:numCache>
            </c:numRef>
          </c:val>
          <c:extLst>
            <c:ext xmlns:c16="http://schemas.microsoft.com/office/drawing/2014/chart" uri="{C3380CC4-5D6E-409C-BE32-E72D297353CC}">
              <c16:uniqueId val="{00000001-B697-4025-968B-1D2EF1F19CC6}"/>
            </c:ext>
          </c:extLst>
        </c:ser>
        <c:ser>
          <c:idx val="2"/>
          <c:order val="2"/>
          <c:tx>
            <c:strRef>
              <c:f>Sayfa1!$D$1</c:f>
              <c:strCache>
                <c:ptCount val="1"/>
                <c:pt idx="0">
                  <c:v>Normal</c:v>
                </c:pt>
              </c:strCache>
            </c:strRef>
          </c:tx>
          <c:spPr>
            <a:solidFill>
              <a:schemeClr val="accent4"/>
            </a:solidFill>
            <a:ln>
              <a:noFill/>
            </a:ln>
            <a:effectLst/>
          </c:spPr>
          <c:invertIfNegative val="0"/>
          <c:cat>
            <c:strRef>
              <c:f>Sayfa1!$A$2:$A$6</c:f>
              <c:strCache>
                <c:ptCount val="5"/>
                <c:pt idx="0">
                  <c:v>Çok Salınım  </c:v>
                </c:pt>
                <c:pt idx="1">
                  <c:v>Ortalama Üstü Salınım  </c:v>
                </c:pt>
                <c:pt idx="2">
                  <c:v>Ortalama Salınım  </c:v>
                </c:pt>
                <c:pt idx="3">
                  <c:v>Ortalama Altı Salınım  </c:v>
                </c:pt>
                <c:pt idx="4">
                  <c:v>Az Salınım  </c:v>
                </c:pt>
              </c:strCache>
            </c:strRef>
          </c:cat>
          <c:val>
            <c:numRef>
              <c:f>Sayfa1!$D$2:$D$6</c:f>
              <c:numCache>
                <c:formatCode>#,##0</c:formatCode>
                <c:ptCount val="5"/>
                <c:pt idx="0">
                  <c:v>536037</c:v>
                </c:pt>
                <c:pt idx="1">
                  <c:v>7425</c:v>
                </c:pt>
                <c:pt idx="2">
                  <c:v>25503</c:v>
                </c:pt>
                <c:pt idx="3">
                  <c:v>87647</c:v>
                </c:pt>
                <c:pt idx="4">
                  <c:v>10592</c:v>
                </c:pt>
              </c:numCache>
            </c:numRef>
          </c:val>
          <c:extLst>
            <c:ext xmlns:c16="http://schemas.microsoft.com/office/drawing/2014/chart" uri="{C3380CC4-5D6E-409C-BE32-E72D297353CC}">
              <c16:uniqueId val="{00000002-B697-4025-968B-1D2EF1F19CC6}"/>
            </c:ext>
          </c:extLst>
        </c:ser>
        <c:ser>
          <c:idx val="3"/>
          <c:order val="3"/>
          <c:tx>
            <c:strRef>
              <c:f>Sayfa1!$E$1</c:f>
              <c:strCache>
                <c:ptCount val="1"/>
                <c:pt idx="0">
                  <c:v>Az yoğun</c:v>
                </c:pt>
              </c:strCache>
            </c:strRef>
          </c:tx>
          <c:spPr>
            <a:solidFill>
              <a:schemeClr val="accent6">
                <a:lumMod val="60000"/>
              </a:schemeClr>
            </a:solidFill>
            <a:ln>
              <a:noFill/>
            </a:ln>
            <a:effectLst/>
          </c:spPr>
          <c:invertIfNegative val="0"/>
          <c:cat>
            <c:strRef>
              <c:f>Sayfa1!$A$2:$A$6</c:f>
              <c:strCache>
                <c:ptCount val="5"/>
                <c:pt idx="0">
                  <c:v>Çok Salınım  </c:v>
                </c:pt>
                <c:pt idx="1">
                  <c:v>Ortalama Üstü Salınım  </c:v>
                </c:pt>
                <c:pt idx="2">
                  <c:v>Ortalama Salınım  </c:v>
                </c:pt>
                <c:pt idx="3">
                  <c:v>Ortalama Altı Salınım  </c:v>
                </c:pt>
                <c:pt idx="4">
                  <c:v>Az Salınım  </c:v>
                </c:pt>
              </c:strCache>
            </c:strRef>
          </c:cat>
          <c:val>
            <c:numRef>
              <c:f>Sayfa1!$E$2:$E$6</c:f>
              <c:numCache>
                <c:formatCode>General</c:formatCode>
                <c:ptCount val="5"/>
                <c:pt idx="0">
                  <c:v>0</c:v>
                </c:pt>
                <c:pt idx="1">
                  <c:v>0</c:v>
                </c:pt>
                <c:pt idx="2" formatCode="#,##0">
                  <c:v>52878</c:v>
                </c:pt>
                <c:pt idx="3" formatCode="#,##0">
                  <c:v>158378</c:v>
                </c:pt>
                <c:pt idx="4" formatCode="#,##0">
                  <c:v>2664</c:v>
                </c:pt>
              </c:numCache>
            </c:numRef>
          </c:val>
          <c:extLst>
            <c:ext xmlns:c16="http://schemas.microsoft.com/office/drawing/2014/chart" uri="{C3380CC4-5D6E-409C-BE32-E72D297353CC}">
              <c16:uniqueId val="{00000003-B697-4025-968B-1D2EF1F19CC6}"/>
            </c:ext>
          </c:extLst>
        </c:ser>
        <c:dLbls>
          <c:showLegendKey val="0"/>
          <c:showVal val="0"/>
          <c:showCatName val="0"/>
          <c:showSerName val="0"/>
          <c:showPercent val="0"/>
          <c:showBubbleSize val="0"/>
        </c:dLbls>
        <c:gapWidth val="219"/>
        <c:overlap val="-27"/>
        <c:axId val="1177113135"/>
        <c:axId val="580617167"/>
      </c:barChart>
      <c:catAx>
        <c:axId val="11771131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tr-TR"/>
          </a:p>
        </c:txPr>
        <c:crossAx val="580617167"/>
        <c:crosses val="autoZero"/>
        <c:auto val="1"/>
        <c:lblAlgn val="ctr"/>
        <c:lblOffset val="100"/>
        <c:noMultiLvlLbl val="0"/>
      </c:catAx>
      <c:valAx>
        <c:axId val="58061716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tr-TR"/>
          </a:p>
        </c:txPr>
        <c:crossAx val="11771131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tr-T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[ibb2]Sayfa1!$J$26:$J$28</c:f>
              <c:strCache>
                <c:ptCount val="3"/>
                <c:pt idx="0">
                  <c:v>Gereksiz sefer sayısı</c:v>
                </c:pt>
                <c:pt idx="1">
                  <c:v>Gece Seferi</c:v>
                </c:pt>
                <c:pt idx="2">
                  <c:v>Gündüz Seferi</c:v>
                </c:pt>
              </c:strCache>
            </c:strRef>
          </c:cat>
          <c:val>
            <c:numRef>
              <c:f>[ibb2]Sayfa1!$K$26:$K$28</c:f>
              <c:numCache>
                <c:formatCode>General</c:formatCode>
                <c:ptCount val="3"/>
                <c:pt idx="0">
                  <c:v>1600000</c:v>
                </c:pt>
                <c:pt idx="1">
                  <c:v>700000</c:v>
                </c:pt>
                <c:pt idx="2">
                  <c:v>900000</c:v>
                </c:pt>
              </c:numCache>
            </c:numRef>
          </c:val>
          <c:extLst>
            <c:ext xmlns:c16="http://schemas.microsoft.com/office/drawing/2014/chart" uri="{C3380CC4-5D6E-409C-BE32-E72D297353CC}">
              <c16:uniqueId val="{00000000-1E1C-4871-8CAB-EC8FF3DE4515}"/>
            </c:ext>
          </c:extLst>
        </c:ser>
        <c:dLbls>
          <c:showLegendKey val="0"/>
          <c:showVal val="0"/>
          <c:showCatName val="0"/>
          <c:showSerName val="0"/>
          <c:showPercent val="0"/>
          <c:showBubbleSize val="0"/>
        </c:dLbls>
        <c:gapWidth val="115"/>
        <c:overlap val="-20"/>
        <c:axId val="2128892799"/>
        <c:axId val="2125619567"/>
      </c:barChart>
      <c:catAx>
        <c:axId val="2128892799"/>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tr-TR"/>
          </a:p>
        </c:txPr>
        <c:crossAx val="2125619567"/>
        <c:crosses val="autoZero"/>
        <c:auto val="1"/>
        <c:lblAlgn val="ctr"/>
        <c:lblOffset val="100"/>
        <c:noMultiLvlLbl val="0"/>
      </c:catAx>
      <c:valAx>
        <c:axId val="212561956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tr-TR"/>
          </a:p>
        </c:txPr>
        <c:crossAx val="212889279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tr-T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[ibb2]Sayfa1!$J$30:$J$31</c:f>
              <c:strCache>
                <c:ptCount val="2"/>
                <c:pt idx="0">
                  <c:v>Kaydırılacak sefer sayısı</c:v>
                </c:pt>
                <c:pt idx="1">
                  <c:v>İptal Edilecek Sefer Sayısı</c:v>
                </c:pt>
              </c:strCache>
            </c:strRef>
          </c:cat>
          <c:val>
            <c:numRef>
              <c:f>[ibb2]Sayfa1!$K$30:$K$31</c:f>
              <c:numCache>
                <c:formatCode>General</c:formatCode>
                <c:ptCount val="2"/>
                <c:pt idx="0">
                  <c:v>400000</c:v>
                </c:pt>
                <c:pt idx="1">
                  <c:v>300000</c:v>
                </c:pt>
              </c:numCache>
            </c:numRef>
          </c:val>
          <c:extLst>
            <c:ext xmlns:c16="http://schemas.microsoft.com/office/drawing/2014/chart" uri="{C3380CC4-5D6E-409C-BE32-E72D297353CC}">
              <c16:uniqueId val="{00000000-97FC-4CC0-9745-A0D7E4F3E287}"/>
            </c:ext>
          </c:extLst>
        </c:ser>
        <c:dLbls>
          <c:showLegendKey val="0"/>
          <c:showVal val="0"/>
          <c:showCatName val="0"/>
          <c:showSerName val="0"/>
          <c:showPercent val="0"/>
          <c:showBubbleSize val="0"/>
        </c:dLbls>
        <c:gapWidth val="100"/>
        <c:overlap val="-24"/>
        <c:axId val="2128900479"/>
        <c:axId val="2121960767"/>
      </c:barChart>
      <c:catAx>
        <c:axId val="2128900479"/>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tr-TR"/>
          </a:p>
        </c:txPr>
        <c:crossAx val="2121960767"/>
        <c:crosses val="autoZero"/>
        <c:auto val="1"/>
        <c:lblAlgn val="ctr"/>
        <c:lblOffset val="100"/>
        <c:noMultiLvlLbl val="0"/>
      </c:catAx>
      <c:valAx>
        <c:axId val="2121960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tr-TR"/>
          </a:p>
        </c:txPr>
        <c:crossAx val="212890047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tr-TR"/>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2">
  <a:schemeClr val="accent2"/>
</cs:colorStyle>
</file>

<file path=ppt/charts/colors2.xml><?xml version="1.0" encoding="utf-8"?>
<cs:colorStyle xmlns:cs="http://schemas.microsoft.com/office/drawing/2012/chartStyle" xmlns:a="http://schemas.openxmlformats.org/drawingml/2006/main" meth="withinLinearReversed" id="24">
  <a:schemeClr val="accent4"/>
</cs:colorStyle>
</file>

<file path=ppt/charts/colors3.xml><?xml version="1.0" encoding="utf-8"?>
<cs:colorStyle xmlns:cs="http://schemas.microsoft.com/office/drawing/2012/chartStyle" xmlns:a="http://schemas.openxmlformats.org/drawingml/2006/main" meth="withinLinear" id="18">
  <a:schemeClr val="accent5"/>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2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10/12/2023</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659763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10/12/2023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17865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10/12/2023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867551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10/12/2023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083318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10/12/2023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41678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10/12/2023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0251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10/12/2023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5134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10/12/2023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788934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10/12/2023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646068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10/12/2023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476276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10/12/2023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869753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10/12/2023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1622649482"/>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05" r:id="rId6"/>
    <p:sldLayoutId id="2147483801" r:id="rId7"/>
    <p:sldLayoutId id="2147483802" r:id="rId8"/>
    <p:sldLayoutId id="2147483803" r:id="rId9"/>
    <p:sldLayoutId id="2147483804" r:id="rId10"/>
    <p:sldLayoutId id="2147483806"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ata.ibb.gov.tr/dataset/hourly-public-transport-dataset/resource/f0c798c8-bab4-479e-841b-e82422e38e7f" TargetMode="External"/><Relationship Id="rId2" Type="http://schemas.openxmlformats.org/officeDocument/2006/relationships/hyperlink" Target="https://www.ibb.istanbul/arsiv/40971/metrobus-hattina-25-yeni-arac" TargetMode="Externa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hyperlink" Target="https://tls.tc/vR4fj"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2"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Başlık 1">
            <a:extLst>
              <a:ext uri="{FF2B5EF4-FFF2-40B4-BE49-F238E27FC236}">
                <a16:creationId xmlns:a16="http://schemas.microsoft.com/office/drawing/2014/main" id="{191EB031-DABF-E0F3-448D-5C4265D67A2F}"/>
              </a:ext>
            </a:extLst>
          </p:cNvPr>
          <p:cNvSpPr>
            <a:spLocks noGrp="1"/>
          </p:cNvSpPr>
          <p:nvPr>
            <p:ph type="ctrTitle"/>
          </p:nvPr>
        </p:nvSpPr>
        <p:spPr>
          <a:xfrm>
            <a:off x="6297494" y="552782"/>
            <a:ext cx="5369169" cy="1619611"/>
          </a:xfrm>
        </p:spPr>
        <p:txBody>
          <a:bodyPr vert="horz" lIns="91440" tIns="45720" rIns="91440" bIns="45720" rtlCol="0" anchor="b">
            <a:normAutofit/>
          </a:bodyPr>
          <a:lstStyle/>
          <a:p>
            <a:pPr algn="ctr"/>
            <a:r>
              <a:rPr lang="en-US" sz="4400" kern="1200" dirty="0" err="1">
                <a:solidFill>
                  <a:schemeClr val="tx1"/>
                </a:solidFill>
                <a:latin typeface="+mj-lt"/>
                <a:ea typeface="+mj-ea"/>
                <a:cs typeface="+mj-cs"/>
              </a:rPr>
              <a:t>İklim</a:t>
            </a:r>
            <a:r>
              <a:rPr lang="en-US" sz="4400" kern="1200" dirty="0">
                <a:solidFill>
                  <a:schemeClr val="tx1"/>
                </a:solidFill>
                <a:latin typeface="+mj-lt"/>
                <a:ea typeface="+mj-ea"/>
                <a:cs typeface="+mj-cs"/>
              </a:rPr>
              <a:t> </a:t>
            </a:r>
            <a:r>
              <a:rPr lang="en-US" sz="4400" kern="1200" dirty="0" err="1">
                <a:solidFill>
                  <a:schemeClr val="tx1"/>
                </a:solidFill>
                <a:latin typeface="+mj-lt"/>
                <a:ea typeface="+mj-ea"/>
                <a:cs typeface="+mj-cs"/>
              </a:rPr>
              <a:t>ve</a:t>
            </a:r>
            <a:r>
              <a:rPr lang="en-US" sz="4400" kern="1200" dirty="0">
                <a:solidFill>
                  <a:schemeClr val="tx1"/>
                </a:solidFill>
                <a:latin typeface="+mj-lt"/>
                <a:ea typeface="+mj-ea"/>
                <a:cs typeface="+mj-cs"/>
              </a:rPr>
              <a:t> </a:t>
            </a:r>
            <a:r>
              <a:rPr lang="en-US" sz="4400" kern="1200" dirty="0" err="1">
                <a:solidFill>
                  <a:schemeClr val="tx1"/>
                </a:solidFill>
                <a:latin typeface="+mj-lt"/>
                <a:ea typeface="+mj-ea"/>
                <a:cs typeface="+mj-cs"/>
              </a:rPr>
              <a:t>Mobilite</a:t>
            </a:r>
            <a:r>
              <a:rPr lang="en-US" sz="4400" kern="1200" dirty="0">
                <a:solidFill>
                  <a:schemeClr val="tx1"/>
                </a:solidFill>
                <a:latin typeface="+mj-lt"/>
                <a:ea typeface="+mj-ea"/>
                <a:cs typeface="+mj-cs"/>
              </a:rPr>
              <a:t> </a:t>
            </a:r>
            <a:r>
              <a:rPr lang="en-US" sz="4400" kern="1200" dirty="0" err="1">
                <a:solidFill>
                  <a:schemeClr val="tx1"/>
                </a:solidFill>
                <a:latin typeface="+mj-lt"/>
                <a:ea typeface="+mj-ea"/>
                <a:cs typeface="+mj-cs"/>
              </a:rPr>
              <a:t>Datathonu</a:t>
            </a:r>
            <a:endParaRPr lang="en-US" sz="4400" kern="1200" dirty="0">
              <a:solidFill>
                <a:schemeClr val="tx1"/>
              </a:solidFill>
              <a:latin typeface="+mj-lt"/>
              <a:ea typeface="+mj-ea"/>
              <a:cs typeface="+mj-cs"/>
            </a:endParaRPr>
          </a:p>
        </p:txBody>
      </p:sp>
      <p:pic>
        <p:nvPicPr>
          <p:cNvPr id="9" name="Resim 8" descr="sanat içeren bir resim&#10;&#10;Açıklama otomatik olarak orta güvenilirlik düzeyiyle oluşturuldu">
            <a:extLst>
              <a:ext uri="{FF2B5EF4-FFF2-40B4-BE49-F238E27FC236}">
                <a16:creationId xmlns:a16="http://schemas.microsoft.com/office/drawing/2014/main" id="{732D756C-1D6D-371B-1495-CC5F20C0B2F5}"/>
              </a:ext>
            </a:extLst>
          </p:cNvPr>
          <p:cNvPicPr>
            <a:picLocks noChangeAspect="1"/>
          </p:cNvPicPr>
          <p:nvPr/>
        </p:nvPicPr>
        <p:blipFill rotWithShape="1">
          <a:blip r:embed="rId2">
            <a:extLst>
              <a:ext uri="{28A0092B-C50C-407E-A947-70E740481C1C}">
                <a14:useLocalDpi xmlns:a14="http://schemas.microsoft.com/office/drawing/2010/main" val="0"/>
              </a:ext>
            </a:extLst>
          </a:blip>
          <a:srcRect l="14426" r="37988"/>
          <a:stretch/>
        </p:blipFill>
        <p:spPr>
          <a:xfrm>
            <a:off x="-52346" y="10"/>
            <a:ext cx="5827552" cy="6857990"/>
          </a:xfrm>
          <a:custGeom>
            <a:avLst/>
            <a:gdLst/>
            <a:ahLst/>
            <a:cxnLst/>
            <a:rect l="l" t="t" r="r" b="b"/>
            <a:pathLst>
              <a:path w="5827552" h="6858000">
                <a:moveTo>
                  <a:pt x="5436113" y="4232571"/>
                </a:moveTo>
                <a:cubicBezTo>
                  <a:pt x="5625722" y="4232571"/>
                  <a:pt x="5779430" y="4386279"/>
                  <a:pt x="5779430" y="4575888"/>
                </a:cubicBezTo>
                <a:cubicBezTo>
                  <a:pt x="5779430" y="4765497"/>
                  <a:pt x="5625722" y="4919205"/>
                  <a:pt x="5436113" y="4919205"/>
                </a:cubicBezTo>
                <a:cubicBezTo>
                  <a:pt x="5246504" y="4919205"/>
                  <a:pt x="5092796" y="4765497"/>
                  <a:pt x="5092796" y="4575888"/>
                </a:cubicBezTo>
                <a:cubicBezTo>
                  <a:pt x="5092796" y="4386279"/>
                  <a:pt x="5246504" y="4232571"/>
                  <a:pt x="5436113" y="4232571"/>
                </a:cubicBezTo>
                <a:close/>
                <a:moveTo>
                  <a:pt x="5580185" y="1806694"/>
                </a:moveTo>
                <a:cubicBezTo>
                  <a:pt x="5699726" y="1806694"/>
                  <a:pt x="5799461" y="1891487"/>
                  <a:pt x="5822527" y="2004209"/>
                </a:cubicBezTo>
                <a:lnTo>
                  <a:pt x="5827552" y="2054052"/>
                </a:lnTo>
                <a:lnTo>
                  <a:pt x="5827552" y="2054073"/>
                </a:lnTo>
                <a:lnTo>
                  <a:pt x="5822527" y="2103916"/>
                </a:lnTo>
                <a:cubicBezTo>
                  <a:pt x="5799461" y="2216637"/>
                  <a:pt x="5699726" y="2301430"/>
                  <a:pt x="5580185" y="2301430"/>
                </a:cubicBezTo>
                <a:cubicBezTo>
                  <a:pt x="5443567" y="2301430"/>
                  <a:pt x="5332817" y="2190680"/>
                  <a:pt x="5332817" y="2054062"/>
                </a:cubicBezTo>
                <a:cubicBezTo>
                  <a:pt x="5332817" y="1917444"/>
                  <a:pt x="5443567" y="1806694"/>
                  <a:pt x="5580185" y="1806694"/>
                </a:cubicBezTo>
                <a:close/>
                <a:moveTo>
                  <a:pt x="5580184" y="1294715"/>
                </a:moveTo>
                <a:cubicBezTo>
                  <a:pt x="5659753" y="1294715"/>
                  <a:pt x="5724256" y="1359218"/>
                  <a:pt x="5724256" y="1438787"/>
                </a:cubicBezTo>
                <a:cubicBezTo>
                  <a:pt x="5724256" y="1518356"/>
                  <a:pt x="5659753" y="1582859"/>
                  <a:pt x="5580184" y="1582859"/>
                </a:cubicBezTo>
                <a:cubicBezTo>
                  <a:pt x="5500615" y="1582859"/>
                  <a:pt x="5436112" y="1518356"/>
                  <a:pt x="5436112" y="1438787"/>
                </a:cubicBezTo>
                <a:cubicBezTo>
                  <a:pt x="5436112" y="1359218"/>
                  <a:pt x="5500615" y="1294715"/>
                  <a:pt x="5580184" y="1294715"/>
                </a:cubicBezTo>
                <a:close/>
                <a:moveTo>
                  <a:pt x="0" y="0"/>
                </a:moveTo>
                <a:lnTo>
                  <a:pt x="5346882" y="0"/>
                </a:lnTo>
                <a:lnTo>
                  <a:pt x="5396357" y="64140"/>
                </a:lnTo>
                <a:cubicBezTo>
                  <a:pt x="5509528" y="228632"/>
                  <a:pt x="5577723" y="424885"/>
                  <a:pt x="5582550" y="646882"/>
                </a:cubicBezTo>
                <a:cubicBezTo>
                  <a:pt x="5608062" y="1102027"/>
                  <a:pt x="5203194" y="1301070"/>
                  <a:pt x="5151872" y="1809180"/>
                </a:cubicBezTo>
                <a:cubicBezTo>
                  <a:pt x="5104686" y="2276432"/>
                  <a:pt x="5496947" y="2514465"/>
                  <a:pt x="5323965" y="3464278"/>
                </a:cubicBezTo>
                <a:cubicBezTo>
                  <a:pt x="5211960" y="4079388"/>
                  <a:pt x="4297510" y="4259025"/>
                  <a:pt x="5513003" y="5720066"/>
                </a:cubicBezTo>
                <a:cubicBezTo>
                  <a:pt x="5768583" y="6027176"/>
                  <a:pt x="5791560" y="6490332"/>
                  <a:pt x="5601722" y="6841105"/>
                </a:cubicBezTo>
                <a:lnTo>
                  <a:pt x="5590822" y="6858000"/>
                </a:lnTo>
                <a:lnTo>
                  <a:pt x="1735" y="6858000"/>
                </a:lnTo>
                <a:lnTo>
                  <a:pt x="0" y="6858000"/>
                </a:lnTo>
                <a:lnTo>
                  <a:pt x="0" y="6849812"/>
                </a:lnTo>
                <a:lnTo>
                  <a:pt x="0" y="6483067"/>
                </a:lnTo>
                <a:lnTo>
                  <a:pt x="0" y="1250146"/>
                </a:lnTo>
                <a:close/>
              </a:path>
            </a:pathLst>
          </a:custGeom>
        </p:spPr>
      </p:pic>
      <p:sp>
        <p:nvSpPr>
          <p:cNvPr id="3" name="Alt Başlık 2">
            <a:extLst>
              <a:ext uri="{FF2B5EF4-FFF2-40B4-BE49-F238E27FC236}">
                <a16:creationId xmlns:a16="http://schemas.microsoft.com/office/drawing/2014/main" id="{D9657C30-FB3B-AA5F-AAC5-33DA52BE7401}"/>
              </a:ext>
            </a:extLst>
          </p:cNvPr>
          <p:cNvSpPr>
            <a:spLocks noGrp="1"/>
          </p:cNvSpPr>
          <p:nvPr>
            <p:ph type="subTitle" idx="1"/>
          </p:nvPr>
        </p:nvSpPr>
        <p:spPr>
          <a:xfrm>
            <a:off x="6297494" y="2849195"/>
            <a:ext cx="5355276" cy="3174788"/>
          </a:xfrm>
        </p:spPr>
        <p:txBody>
          <a:bodyPr vert="horz" lIns="91440" tIns="45720" rIns="91440" bIns="45720" rtlCol="0" anchor="t">
            <a:normAutofit/>
          </a:bodyPr>
          <a:lstStyle/>
          <a:p>
            <a:r>
              <a:rPr lang="en-US" sz="1800" spc="50" dirty="0" err="1"/>
              <a:t>Takım</a:t>
            </a:r>
            <a:r>
              <a:rPr lang="en-US" sz="1800" spc="50" dirty="0"/>
              <a:t> </a:t>
            </a:r>
            <a:r>
              <a:rPr lang="en-US" sz="1800" spc="50" dirty="0" err="1"/>
              <a:t>Adı</a:t>
            </a:r>
            <a:r>
              <a:rPr lang="en-US" sz="1800" spc="50" dirty="0"/>
              <a:t> : </a:t>
            </a:r>
            <a:r>
              <a:rPr lang="en-US" sz="1800" spc="50" dirty="0" err="1"/>
              <a:t>CyberBros</a:t>
            </a:r>
            <a:endParaRPr lang="en-US" sz="1800" spc="50" dirty="0"/>
          </a:p>
          <a:p>
            <a:pPr marL="342900" indent="-342900">
              <a:buFont typeface="Arial" panose="020B0604020202020204" pitchFamily="34" charset="0"/>
              <a:buChar char="•"/>
            </a:pPr>
            <a:r>
              <a:rPr lang="en-US" sz="1800" spc="50" dirty="0" err="1"/>
              <a:t>Muhammet</a:t>
            </a:r>
            <a:r>
              <a:rPr lang="en-US" sz="1800" spc="50" dirty="0"/>
              <a:t> Hamza Yavuz</a:t>
            </a:r>
          </a:p>
          <a:p>
            <a:pPr marL="342900" indent="-342900">
              <a:buFont typeface="Arial" panose="020B0604020202020204" pitchFamily="34" charset="0"/>
              <a:buChar char="•"/>
            </a:pPr>
            <a:r>
              <a:rPr lang="en-US" sz="1800" spc="50" dirty="0" err="1"/>
              <a:t>Umutcan</a:t>
            </a:r>
            <a:r>
              <a:rPr lang="en-US" sz="1800" spc="50" dirty="0"/>
              <a:t> Mert</a:t>
            </a:r>
          </a:p>
          <a:p>
            <a:pPr marL="342900" indent="-342900">
              <a:buFont typeface="Arial" panose="020B0604020202020204" pitchFamily="34" charset="0"/>
              <a:buChar char="•"/>
            </a:pPr>
            <a:r>
              <a:rPr lang="en-US" sz="1800" spc="50" dirty="0" err="1"/>
              <a:t>Serhat</a:t>
            </a:r>
            <a:r>
              <a:rPr lang="en-US" sz="1800" spc="50" dirty="0"/>
              <a:t> </a:t>
            </a:r>
            <a:r>
              <a:rPr lang="en-US" sz="1800" spc="50" dirty="0" err="1"/>
              <a:t>Kılıç</a:t>
            </a:r>
            <a:endParaRPr lang="en-US" sz="1800" spc="50" dirty="0"/>
          </a:p>
          <a:p>
            <a:pPr marL="342900" indent="-342900">
              <a:buFont typeface="Arial" panose="020B0604020202020204" pitchFamily="34" charset="0"/>
              <a:buChar char="•"/>
            </a:pPr>
            <a:r>
              <a:rPr lang="en-US" sz="1800" spc="50" dirty="0"/>
              <a:t>Muhammed Nihat </a:t>
            </a:r>
            <a:r>
              <a:rPr lang="en-US" sz="1800" spc="50" dirty="0" err="1"/>
              <a:t>Aydın</a:t>
            </a:r>
            <a:endParaRPr lang="en-US" sz="1800" spc="50" dirty="0"/>
          </a:p>
        </p:txBody>
      </p:sp>
    </p:spTree>
    <p:extLst>
      <p:ext uri="{BB962C8B-B14F-4D97-AF65-F5344CB8AC3E}">
        <p14:creationId xmlns:p14="http://schemas.microsoft.com/office/powerpoint/2010/main" val="428095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36">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9"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1FFE435-0754-492D-B815-BD114217D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7EF79062-B5BB-45DF-810C-95A324A9D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3E87B4D-92A3-63C3-7D51-0BF2515743C9}"/>
              </a:ext>
            </a:extLst>
          </p:cNvPr>
          <p:cNvSpPr>
            <a:spLocks noGrp="1"/>
          </p:cNvSpPr>
          <p:nvPr>
            <p:ph type="title"/>
          </p:nvPr>
        </p:nvSpPr>
        <p:spPr>
          <a:xfrm>
            <a:off x="573024" y="283068"/>
            <a:ext cx="8036560" cy="1006544"/>
          </a:xfrm>
        </p:spPr>
        <p:txBody>
          <a:bodyPr vert="horz" lIns="91440" tIns="45720" rIns="91440" bIns="45720" rtlCol="0" anchor="ctr">
            <a:normAutofit/>
          </a:bodyPr>
          <a:lstStyle/>
          <a:p>
            <a:r>
              <a:rPr lang="tr-TR" dirty="0"/>
              <a:t>Kazanımlar</a:t>
            </a:r>
            <a:endParaRPr lang="en-US" dirty="0"/>
          </a:p>
        </p:txBody>
      </p:sp>
      <p:graphicFrame>
        <p:nvGraphicFramePr>
          <p:cNvPr id="4" name="İçerik Yer Tutucusu 3">
            <a:extLst>
              <a:ext uri="{FF2B5EF4-FFF2-40B4-BE49-F238E27FC236}">
                <a16:creationId xmlns:a16="http://schemas.microsoft.com/office/drawing/2014/main" id="{E2FD83E3-460F-08D5-A580-C1C6B7F52B88}"/>
              </a:ext>
            </a:extLst>
          </p:cNvPr>
          <p:cNvGraphicFramePr>
            <a:graphicFrameLocks noGrp="1"/>
          </p:cNvGraphicFramePr>
          <p:nvPr>
            <p:ph idx="1"/>
            <p:extLst>
              <p:ext uri="{D42A27DB-BD31-4B8C-83A1-F6EECF244321}">
                <p14:modId xmlns:p14="http://schemas.microsoft.com/office/powerpoint/2010/main" val="3873886651"/>
              </p:ext>
            </p:extLst>
          </p:nvPr>
        </p:nvGraphicFramePr>
        <p:xfrm>
          <a:off x="1256216" y="1684836"/>
          <a:ext cx="8826128" cy="1744164"/>
        </p:xfrm>
        <a:graphic>
          <a:graphicData uri="http://schemas.openxmlformats.org/drawingml/2006/table">
            <a:tbl>
              <a:tblPr firstRow="1" bandRow="1">
                <a:noFill/>
                <a:tableStyleId>{306799F8-075E-4A3A-A7F6-7FBC6576F1A4}</a:tableStyleId>
              </a:tblPr>
              <a:tblGrid>
                <a:gridCol w="4874194">
                  <a:extLst>
                    <a:ext uri="{9D8B030D-6E8A-4147-A177-3AD203B41FA5}">
                      <a16:colId xmlns:a16="http://schemas.microsoft.com/office/drawing/2014/main" val="2285012862"/>
                    </a:ext>
                  </a:extLst>
                </a:gridCol>
                <a:gridCol w="3951934">
                  <a:extLst>
                    <a:ext uri="{9D8B030D-6E8A-4147-A177-3AD203B41FA5}">
                      <a16:colId xmlns:a16="http://schemas.microsoft.com/office/drawing/2014/main" val="3180320576"/>
                    </a:ext>
                  </a:extLst>
                </a:gridCol>
              </a:tblGrid>
              <a:tr h="872082">
                <a:tc>
                  <a:txBody>
                    <a:bodyPr/>
                    <a:lstStyle/>
                    <a:p>
                      <a:pPr algn="l" fontAlgn="b"/>
                      <a:r>
                        <a:rPr lang="tr-TR" sz="2500" b="1" u="none" strike="noStrike" cap="none" spc="0" dirty="0">
                          <a:solidFill>
                            <a:schemeClr val="tx1">
                              <a:lumMod val="75000"/>
                              <a:lumOff val="25000"/>
                            </a:schemeClr>
                          </a:solidFill>
                          <a:effectLst/>
                        </a:rPr>
                        <a:t>İki Yıllık CO2 Salınımı</a:t>
                      </a:r>
                      <a:endParaRPr lang="tr-TR" sz="2500" b="1" i="0" u="none" strike="noStrike" cap="none" spc="0" dirty="0">
                        <a:solidFill>
                          <a:schemeClr val="tx1">
                            <a:lumMod val="75000"/>
                            <a:lumOff val="25000"/>
                          </a:schemeClr>
                        </a:solidFill>
                        <a:effectLst/>
                        <a:latin typeface="Calibri" panose="020F0502020204030204" pitchFamily="34" charset="0"/>
                      </a:endParaRPr>
                    </a:p>
                  </a:txBody>
                  <a:tcPr marL="355951" marR="29301" marT="177976" marB="177976" anchor="b">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ctr" fontAlgn="b"/>
                      <a:r>
                        <a:rPr lang="tr-TR" sz="2500" b="1" u="none" strike="noStrike" cap="none" spc="0" dirty="0">
                          <a:solidFill>
                            <a:schemeClr val="tx1">
                              <a:lumMod val="75000"/>
                              <a:lumOff val="25000"/>
                            </a:schemeClr>
                          </a:solidFill>
                          <a:effectLst/>
                        </a:rPr>
                        <a:t>515.200.000 kg</a:t>
                      </a:r>
                      <a:endParaRPr lang="tr-TR" sz="2500" b="1" i="0" u="none" strike="noStrike" cap="none" spc="0" dirty="0">
                        <a:solidFill>
                          <a:schemeClr val="tx1">
                            <a:lumMod val="75000"/>
                            <a:lumOff val="25000"/>
                          </a:schemeClr>
                        </a:solidFill>
                        <a:effectLst/>
                        <a:latin typeface="Calibri" panose="020F0502020204030204" pitchFamily="34" charset="0"/>
                      </a:endParaRPr>
                    </a:p>
                  </a:txBody>
                  <a:tcPr marL="355951" marR="29301" marT="177976" marB="177976" anchor="b">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1912325513"/>
                  </a:ext>
                </a:extLst>
              </a:tr>
              <a:tr h="872082">
                <a:tc>
                  <a:txBody>
                    <a:bodyPr/>
                    <a:lstStyle/>
                    <a:p>
                      <a:pPr algn="l" fontAlgn="b"/>
                      <a:r>
                        <a:rPr lang="tr-TR" sz="2500" u="none" strike="noStrike" cap="none" spc="0" dirty="0">
                          <a:solidFill>
                            <a:schemeClr val="tx1">
                              <a:lumMod val="75000"/>
                              <a:lumOff val="25000"/>
                            </a:schemeClr>
                          </a:solidFill>
                          <a:effectLst/>
                        </a:rPr>
                        <a:t>Beklenilen Tasarruf Miktarı</a:t>
                      </a:r>
                      <a:endParaRPr lang="tr-TR" sz="2500" b="0" i="0" u="none" strike="noStrike" cap="none" spc="0" dirty="0">
                        <a:solidFill>
                          <a:schemeClr val="tx1">
                            <a:lumMod val="75000"/>
                            <a:lumOff val="25000"/>
                          </a:schemeClr>
                        </a:solidFill>
                        <a:effectLst/>
                        <a:latin typeface="Calibri" panose="020F0502020204030204" pitchFamily="34" charset="0"/>
                      </a:endParaRPr>
                    </a:p>
                  </a:txBody>
                  <a:tcPr marL="355951" marR="29301" marT="177976" marB="177976"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fontAlgn="b"/>
                      <a:r>
                        <a:rPr lang="tr-TR" sz="2500" u="none" strike="noStrike" cap="none" spc="0" dirty="0">
                          <a:solidFill>
                            <a:schemeClr val="tx1">
                              <a:lumMod val="75000"/>
                              <a:lumOff val="25000"/>
                            </a:schemeClr>
                          </a:solidFill>
                          <a:effectLst/>
                        </a:rPr>
                        <a:t>5.172.200 kg</a:t>
                      </a:r>
                      <a:endParaRPr lang="tr-TR" sz="2500" b="0" i="0" u="none" strike="noStrike" cap="none" spc="0" dirty="0">
                        <a:solidFill>
                          <a:schemeClr val="tx1">
                            <a:lumMod val="75000"/>
                            <a:lumOff val="25000"/>
                          </a:schemeClr>
                        </a:solidFill>
                        <a:effectLst/>
                        <a:latin typeface="Calibri" panose="020F0502020204030204" pitchFamily="34" charset="0"/>
                      </a:endParaRPr>
                    </a:p>
                  </a:txBody>
                  <a:tcPr marL="355951" marR="29301" marT="177976" marB="177976"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376531957"/>
                  </a:ext>
                </a:extLst>
              </a:tr>
            </a:tbl>
          </a:graphicData>
        </a:graphic>
      </p:graphicFrame>
      <p:sp>
        <p:nvSpPr>
          <p:cNvPr id="6" name="Metin kutusu 5">
            <a:extLst>
              <a:ext uri="{FF2B5EF4-FFF2-40B4-BE49-F238E27FC236}">
                <a16:creationId xmlns:a16="http://schemas.microsoft.com/office/drawing/2014/main" id="{C79C8FB4-3AB5-E6C6-22B2-EF3E77F2181A}"/>
              </a:ext>
            </a:extLst>
          </p:cNvPr>
          <p:cNvSpPr txBox="1"/>
          <p:nvPr/>
        </p:nvSpPr>
        <p:spPr>
          <a:xfrm>
            <a:off x="1188720" y="4037684"/>
            <a:ext cx="8961120" cy="923330"/>
          </a:xfrm>
          <a:prstGeom prst="rect">
            <a:avLst/>
          </a:prstGeom>
          <a:noFill/>
        </p:spPr>
        <p:txBody>
          <a:bodyPr wrap="square" rtlCol="0">
            <a:spAutoFit/>
          </a:bodyPr>
          <a:lstStyle/>
          <a:p>
            <a:pPr algn="ctr"/>
            <a:r>
              <a:rPr lang="tr-TR" dirty="0"/>
              <a:t>Bunun sonucunda 37.200.000 TL tasarruf edileceğini tahmin ediyoruz. Bu parayla yeşil alanlar oluşturulabilir, belediye tarafından halka bisikletler dağıtılabilir ve bir kısmı belediye otobüslerinin elektrikli motorlara geçişi için kullanılabilir.</a:t>
            </a:r>
          </a:p>
        </p:txBody>
      </p:sp>
    </p:spTree>
    <p:extLst>
      <p:ext uri="{BB962C8B-B14F-4D97-AF65-F5344CB8AC3E}">
        <p14:creationId xmlns:p14="http://schemas.microsoft.com/office/powerpoint/2010/main" val="2050261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Başlık 1">
            <a:extLst>
              <a:ext uri="{FF2B5EF4-FFF2-40B4-BE49-F238E27FC236}">
                <a16:creationId xmlns:a16="http://schemas.microsoft.com/office/drawing/2014/main" id="{530F7D58-5DE8-191D-939B-FB9EDF83591E}"/>
              </a:ext>
            </a:extLst>
          </p:cNvPr>
          <p:cNvSpPr>
            <a:spLocks noGrp="1"/>
          </p:cNvSpPr>
          <p:nvPr>
            <p:ph type="title"/>
          </p:nvPr>
        </p:nvSpPr>
        <p:spPr>
          <a:xfrm>
            <a:off x="5556247" y="562408"/>
            <a:ext cx="5919373" cy="1611920"/>
          </a:xfrm>
        </p:spPr>
        <p:txBody>
          <a:bodyPr>
            <a:normAutofit/>
          </a:bodyPr>
          <a:lstStyle/>
          <a:p>
            <a:r>
              <a:rPr lang="tr-TR" i="0" dirty="0">
                <a:effectLst/>
                <a:latin typeface="Söhne"/>
              </a:rPr>
              <a:t>Sonuç</a:t>
            </a:r>
            <a:endParaRPr lang="tr-TR" dirty="0"/>
          </a:p>
        </p:txBody>
      </p:sp>
      <p:pic>
        <p:nvPicPr>
          <p:cNvPr id="5" name="Picture 4" descr="Hareket bulanıklığı efektiyle yüksek hızlı tren">
            <a:extLst>
              <a:ext uri="{FF2B5EF4-FFF2-40B4-BE49-F238E27FC236}">
                <a16:creationId xmlns:a16="http://schemas.microsoft.com/office/drawing/2014/main" id="{3081A354-BBCA-7005-4C94-4FAE25900568}"/>
              </a:ext>
            </a:extLst>
          </p:cNvPr>
          <p:cNvPicPr>
            <a:picLocks noChangeAspect="1"/>
          </p:cNvPicPr>
          <p:nvPr/>
        </p:nvPicPr>
        <p:blipFill rotWithShape="1">
          <a:blip r:embed="rId2"/>
          <a:srcRect l="8840" r="35577" b="-1"/>
          <a:stretch/>
        </p:blipFill>
        <p:spPr>
          <a:xfrm>
            <a:off x="20" y="10"/>
            <a:ext cx="5710632"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p:spPr>
      </p:pic>
      <p:sp>
        <p:nvSpPr>
          <p:cNvPr id="3" name="İçerik Yer Tutucusu 2">
            <a:extLst>
              <a:ext uri="{FF2B5EF4-FFF2-40B4-BE49-F238E27FC236}">
                <a16:creationId xmlns:a16="http://schemas.microsoft.com/office/drawing/2014/main" id="{93FFC20A-519A-35D8-CCFA-28496811499F}"/>
              </a:ext>
            </a:extLst>
          </p:cNvPr>
          <p:cNvSpPr>
            <a:spLocks noGrp="1"/>
          </p:cNvSpPr>
          <p:nvPr>
            <p:ph idx="1"/>
          </p:nvPr>
        </p:nvSpPr>
        <p:spPr>
          <a:xfrm>
            <a:off x="5610759" y="2314993"/>
            <a:ext cx="6307118" cy="2815272"/>
          </a:xfrm>
        </p:spPr>
        <p:txBody>
          <a:bodyPr anchor="t">
            <a:normAutofit/>
          </a:bodyPr>
          <a:lstStyle/>
          <a:p>
            <a:r>
              <a:rPr lang="tr-TR" sz="1800" dirty="0"/>
              <a:t>İstanbul Belediyesi İklim ve Mobilite </a:t>
            </a:r>
            <a:r>
              <a:rPr lang="tr-TR" sz="1800" dirty="0" err="1"/>
              <a:t>Datathonu'nda</a:t>
            </a:r>
            <a:r>
              <a:rPr lang="tr-TR" sz="1800" dirty="0"/>
              <a:t> geliştirdiğimiz bu model, şehir içi ulaşımın daha sürdürülebilir, verimli ve kullanıcı dostu hale getirilmesine katkı sağlamayı hedeflemektedir. Bu veri odaklı çözüm, hem İstanbul Belediyesi’nin hem de İstanbulluların şehir içi ulaşım kullanıcıları için önemli avantajlar sunacaktır.</a:t>
            </a:r>
          </a:p>
        </p:txBody>
      </p:sp>
    </p:spTree>
    <p:extLst>
      <p:ext uri="{BB962C8B-B14F-4D97-AF65-F5344CB8AC3E}">
        <p14:creationId xmlns:p14="http://schemas.microsoft.com/office/powerpoint/2010/main" val="317647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Başlık 1">
            <a:extLst>
              <a:ext uri="{FF2B5EF4-FFF2-40B4-BE49-F238E27FC236}">
                <a16:creationId xmlns:a16="http://schemas.microsoft.com/office/drawing/2014/main" id="{A4C31066-5F35-B02A-1CEB-D0D2B525A18B}"/>
              </a:ext>
            </a:extLst>
          </p:cNvPr>
          <p:cNvSpPr>
            <a:spLocks noGrp="1"/>
          </p:cNvSpPr>
          <p:nvPr>
            <p:ph type="title"/>
          </p:nvPr>
        </p:nvSpPr>
        <p:spPr>
          <a:xfrm>
            <a:off x="609600" y="552782"/>
            <a:ext cx="5369169" cy="1591902"/>
          </a:xfrm>
        </p:spPr>
        <p:txBody>
          <a:bodyPr vert="horz" lIns="91440" tIns="45720" rIns="91440" bIns="45720" rtlCol="0">
            <a:normAutofit/>
          </a:bodyPr>
          <a:lstStyle/>
          <a:p>
            <a:r>
              <a:rPr lang="en-US" dirty="0" err="1"/>
              <a:t>Kaynakça</a:t>
            </a:r>
            <a:endParaRPr lang="en-US" dirty="0"/>
          </a:p>
        </p:txBody>
      </p:sp>
      <p:sp>
        <p:nvSpPr>
          <p:cNvPr id="3" name="İçerik Yer Tutucusu 2">
            <a:extLst>
              <a:ext uri="{FF2B5EF4-FFF2-40B4-BE49-F238E27FC236}">
                <a16:creationId xmlns:a16="http://schemas.microsoft.com/office/drawing/2014/main" id="{4D18494E-BCF8-396D-2D00-AA1F0342A73E}"/>
              </a:ext>
            </a:extLst>
          </p:cNvPr>
          <p:cNvSpPr>
            <a:spLocks noGrp="1"/>
          </p:cNvSpPr>
          <p:nvPr>
            <p:ph idx="1"/>
          </p:nvPr>
        </p:nvSpPr>
        <p:spPr>
          <a:xfrm>
            <a:off x="610198" y="2391995"/>
            <a:ext cx="5355276" cy="3174788"/>
          </a:xfrm>
        </p:spPr>
        <p:txBody>
          <a:bodyPr vert="horz" lIns="91440" tIns="45720" rIns="91440" bIns="45720" rtlCol="0" anchor="t">
            <a:normAutofit/>
          </a:bodyPr>
          <a:lstStyle/>
          <a:p>
            <a:pPr marL="342900" indent="-342900">
              <a:buFont typeface="Arial" panose="020B0604020202020204" pitchFamily="34" charset="0"/>
              <a:buChar char="•"/>
            </a:pPr>
            <a:r>
              <a:rPr lang="en-US" dirty="0">
                <a:hlinkClick r:id="rId2">
                  <a:extLst>
                    <a:ext uri="{A12FA001-AC4F-418D-AE19-62706E023703}">
                      <ahyp:hlinkClr xmlns:ahyp="http://schemas.microsoft.com/office/drawing/2018/hyperlinkcolor" val="tx"/>
                    </a:ext>
                  </a:extLst>
                </a:hlinkClick>
              </a:rPr>
              <a:t>https://www.ibb.istanbul/arsiv/40971/metrobus-hattina-25-yeni-arac</a:t>
            </a:r>
            <a:endParaRPr lang="tr-TR" dirty="0"/>
          </a:p>
          <a:p>
            <a:pPr marL="342900" indent="-342900">
              <a:buFont typeface="Arial" panose="020B0604020202020204" pitchFamily="34" charset="0"/>
              <a:buChar char="•"/>
            </a:pPr>
            <a:r>
              <a:rPr lang="en-US" dirty="0">
                <a:hlinkClick r:id="rId3">
                  <a:extLst>
                    <a:ext uri="{A12FA001-AC4F-418D-AE19-62706E023703}">
                      <ahyp:hlinkClr xmlns:ahyp="http://schemas.microsoft.com/office/drawing/2018/hyperlinkcolor" val="tx"/>
                    </a:ext>
                  </a:extLst>
                </a:hlinkClick>
              </a:rPr>
              <a:t>https://data.ibb.gov.tr/dataset/hourly-public-transport-dataset/resource/f0c798c8-bab4-479e-841b-e82422e38e7f</a:t>
            </a:r>
            <a:endParaRPr lang="tr-TR" dirty="0"/>
          </a:p>
          <a:p>
            <a:pPr marL="342900" indent="-342900">
              <a:buFont typeface="Arial" panose="020B0604020202020204" pitchFamily="34" charset="0"/>
              <a:buChar char="•"/>
            </a:pPr>
            <a:r>
              <a:rPr lang="en-US" dirty="0">
                <a:hlinkClick r:id="rId4">
                  <a:extLst>
                    <a:ext uri="{A12FA001-AC4F-418D-AE19-62706E023703}">
                      <ahyp:hlinkClr xmlns:ahyp="http://schemas.microsoft.com/office/drawing/2018/hyperlinkcolor" val="tx"/>
                    </a:ext>
                  </a:extLst>
                </a:hlinkClick>
              </a:rPr>
              <a:t>https://tls.tc/vR4fj</a:t>
            </a:r>
            <a:endParaRPr lang="tr-TR" dirty="0"/>
          </a:p>
          <a:p>
            <a:pPr marL="342900" indent="-342900">
              <a:buFont typeface="Arial" panose="020B0604020202020204" pitchFamily="34" charset="0"/>
              <a:buChar char="•"/>
            </a:pPr>
            <a:r>
              <a:rPr lang="en-US" dirty="0"/>
              <a:t>https://tls.tc/FE93S</a:t>
            </a:r>
          </a:p>
        </p:txBody>
      </p:sp>
      <p:pic>
        <p:nvPicPr>
          <p:cNvPr id="5" name="Picture 4" descr="Harita üzerinde kırmızı raptiyeler">
            <a:extLst>
              <a:ext uri="{FF2B5EF4-FFF2-40B4-BE49-F238E27FC236}">
                <a16:creationId xmlns:a16="http://schemas.microsoft.com/office/drawing/2014/main" id="{FFF7EF2F-5C28-D440-89DF-C1202C1C57A3}"/>
              </a:ext>
            </a:extLst>
          </p:cNvPr>
          <p:cNvPicPr>
            <a:picLocks noChangeAspect="1"/>
          </p:cNvPicPr>
          <p:nvPr/>
        </p:nvPicPr>
        <p:blipFill rotWithShape="1">
          <a:blip r:embed="rId5"/>
          <a:srcRect l="14218" r="22051"/>
          <a:stretch/>
        </p:blipFill>
        <p:spPr>
          <a:xfrm>
            <a:off x="6364448" y="10"/>
            <a:ext cx="5827552" cy="6857990"/>
          </a:xfrm>
          <a:custGeom>
            <a:avLst/>
            <a:gdLst/>
            <a:ahLst/>
            <a:cxnLst/>
            <a:rect l="l" t="t" r="r" b="b"/>
            <a:pathLst>
              <a:path w="5827552" h="6858000">
                <a:moveTo>
                  <a:pt x="391440" y="4232571"/>
                </a:moveTo>
                <a:cubicBezTo>
                  <a:pt x="581049" y="4232571"/>
                  <a:pt x="734757" y="4386279"/>
                  <a:pt x="734757" y="4575888"/>
                </a:cubicBezTo>
                <a:cubicBezTo>
                  <a:pt x="734757" y="4765497"/>
                  <a:pt x="581049" y="4919205"/>
                  <a:pt x="391440" y="4919205"/>
                </a:cubicBezTo>
                <a:cubicBezTo>
                  <a:pt x="201831" y="4919205"/>
                  <a:pt x="48123" y="4765497"/>
                  <a:pt x="48123" y="4575888"/>
                </a:cubicBezTo>
                <a:cubicBezTo>
                  <a:pt x="48123" y="4386279"/>
                  <a:pt x="201831" y="4232571"/>
                  <a:pt x="391440" y="4232571"/>
                </a:cubicBezTo>
                <a:close/>
                <a:moveTo>
                  <a:pt x="247368" y="1806694"/>
                </a:moveTo>
                <a:cubicBezTo>
                  <a:pt x="383986" y="1806694"/>
                  <a:pt x="494736" y="1917444"/>
                  <a:pt x="494736" y="2054062"/>
                </a:cubicBezTo>
                <a:cubicBezTo>
                  <a:pt x="494736" y="2190680"/>
                  <a:pt x="383986" y="2301430"/>
                  <a:pt x="247368" y="2301430"/>
                </a:cubicBezTo>
                <a:cubicBezTo>
                  <a:pt x="110750" y="2301430"/>
                  <a:pt x="0" y="2190680"/>
                  <a:pt x="0" y="2054062"/>
                </a:cubicBezTo>
                <a:cubicBezTo>
                  <a:pt x="0" y="1917444"/>
                  <a:pt x="110750" y="1806694"/>
                  <a:pt x="247368" y="1806694"/>
                </a:cubicBezTo>
                <a:close/>
                <a:moveTo>
                  <a:pt x="247369" y="1294715"/>
                </a:moveTo>
                <a:cubicBezTo>
                  <a:pt x="326938" y="1294715"/>
                  <a:pt x="391441" y="1359218"/>
                  <a:pt x="391441" y="1438787"/>
                </a:cubicBezTo>
                <a:cubicBezTo>
                  <a:pt x="391441" y="1518356"/>
                  <a:pt x="326938" y="1582859"/>
                  <a:pt x="247369" y="1582859"/>
                </a:cubicBezTo>
                <a:cubicBezTo>
                  <a:pt x="167800" y="1582859"/>
                  <a:pt x="103297" y="1518356"/>
                  <a:pt x="103297" y="1438787"/>
                </a:cubicBezTo>
                <a:cubicBezTo>
                  <a:pt x="103297" y="1359218"/>
                  <a:pt x="167800" y="1294715"/>
                  <a:pt x="247369" y="1294715"/>
                </a:cubicBezTo>
                <a:close/>
                <a:moveTo>
                  <a:pt x="480671" y="0"/>
                </a:moveTo>
                <a:lnTo>
                  <a:pt x="5827552" y="0"/>
                </a:lnTo>
                <a:lnTo>
                  <a:pt x="5827552" y="6858000"/>
                </a:lnTo>
                <a:lnTo>
                  <a:pt x="5825818" y="6858000"/>
                </a:lnTo>
                <a:lnTo>
                  <a:pt x="236731" y="6858000"/>
                </a:lnTo>
                <a:lnTo>
                  <a:pt x="225831" y="6841105"/>
                </a:lnTo>
                <a:cubicBezTo>
                  <a:pt x="35993" y="6490332"/>
                  <a:pt x="58970" y="6027176"/>
                  <a:pt x="314550" y="5720066"/>
                </a:cubicBezTo>
                <a:cubicBezTo>
                  <a:pt x="1530043" y="4259025"/>
                  <a:pt x="615593" y="4079388"/>
                  <a:pt x="503588" y="3464278"/>
                </a:cubicBezTo>
                <a:cubicBezTo>
                  <a:pt x="330606" y="2514465"/>
                  <a:pt x="722867" y="2276432"/>
                  <a:pt x="675681" y="1809180"/>
                </a:cubicBezTo>
                <a:cubicBezTo>
                  <a:pt x="624359" y="1301070"/>
                  <a:pt x="219491" y="1102027"/>
                  <a:pt x="245003" y="646882"/>
                </a:cubicBezTo>
                <a:cubicBezTo>
                  <a:pt x="249830" y="424885"/>
                  <a:pt x="318025" y="228632"/>
                  <a:pt x="431196" y="64140"/>
                </a:cubicBezTo>
                <a:close/>
              </a:path>
            </a:pathLst>
          </a:custGeom>
        </p:spPr>
      </p:pic>
    </p:spTree>
    <p:extLst>
      <p:ext uri="{BB962C8B-B14F-4D97-AF65-F5344CB8AC3E}">
        <p14:creationId xmlns:p14="http://schemas.microsoft.com/office/powerpoint/2010/main" val="2119848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Başlık 1">
            <a:extLst>
              <a:ext uri="{FF2B5EF4-FFF2-40B4-BE49-F238E27FC236}">
                <a16:creationId xmlns:a16="http://schemas.microsoft.com/office/drawing/2014/main" id="{D38D9195-18D6-6EC4-4028-CBC1854498E7}"/>
              </a:ext>
            </a:extLst>
          </p:cNvPr>
          <p:cNvSpPr>
            <a:spLocks noGrp="1"/>
          </p:cNvSpPr>
          <p:nvPr>
            <p:ph type="title"/>
          </p:nvPr>
        </p:nvSpPr>
        <p:spPr>
          <a:xfrm>
            <a:off x="6213231" y="552782"/>
            <a:ext cx="5369169" cy="1154711"/>
          </a:xfrm>
        </p:spPr>
        <p:txBody>
          <a:bodyPr>
            <a:normAutofit/>
          </a:bodyPr>
          <a:lstStyle/>
          <a:p>
            <a:r>
              <a:rPr lang="tr-TR" dirty="0"/>
              <a:t>Problem</a:t>
            </a:r>
          </a:p>
        </p:txBody>
      </p:sp>
      <p:pic>
        <p:nvPicPr>
          <p:cNvPr id="5" name="Picture 4" descr="Tren boş">
            <a:extLst>
              <a:ext uri="{FF2B5EF4-FFF2-40B4-BE49-F238E27FC236}">
                <a16:creationId xmlns:a16="http://schemas.microsoft.com/office/drawing/2014/main" id="{819E43F0-260E-A4D1-15A1-1BCA31147A1D}"/>
              </a:ext>
            </a:extLst>
          </p:cNvPr>
          <p:cNvPicPr>
            <a:picLocks noChangeAspect="1"/>
          </p:cNvPicPr>
          <p:nvPr/>
        </p:nvPicPr>
        <p:blipFill rotWithShape="1">
          <a:blip r:embed="rId2"/>
          <a:srcRect l="20147" r="24177" b="1"/>
          <a:stretch/>
        </p:blipFill>
        <p:spPr>
          <a:xfrm>
            <a:off x="-16745" y="211090"/>
            <a:ext cx="5544176" cy="6646910"/>
          </a:xfrm>
          <a:custGeom>
            <a:avLst/>
            <a:gdLst/>
            <a:ahLst/>
            <a:cxnLst/>
            <a:rect l="l" t="t" r="r" b="b"/>
            <a:pathLst>
              <a:path w="5544176" h="6646910">
                <a:moveTo>
                  <a:pt x="4779974" y="685250"/>
                </a:moveTo>
                <a:cubicBezTo>
                  <a:pt x="5032054" y="670215"/>
                  <a:pt x="5267008" y="852320"/>
                  <a:pt x="5309474" y="1126951"/>
                </a:cubicBezTo>
                <a:cubicBezTo>
                  <a:pt x="5346050" y="1363456"/>
                  <a:pt x="5216949" y="1600813"/>
                  <a:pt x="5001910" y="1690856"/>
                </a:cubicBezTo>
                <a:cubicBezTo>
                  <a:pt x="4692098" y="1820733"/>
                  <a:pt x="4350283" y="1615922"/>
                  <a:pt x="4306656" y="1273177"/>
                </a:cubicBezTo>
                <a:cubicBezTo>
                  <a:pt x="4276590" y="1039231"/>
                  <a:pt x="4408479" y="807918"/>
                  <a:pt x="4621504" y="721515"/>
                </a:cubicBezTo>
                <a:cubicBezTo>
                  <a:pt x="4671997" y="700903"/>
                  <a:pt x="4725528" y="688659"/>
                  <a:pt x="4779974" y="685250"/>
                </a:cubicBezTo>
                <a:close/>
                <a:moveTo>
                  <a:pt x="2760003" y="352577"/>
                </a:moveTo>
                <a:cubicBezTo>
                  <a:pt x="2869653" y="345991"/>
                  <a:pt x="2971942" y="425187"/>
                  <a:pt x="2990385" y="544679"/>
                </a:cubicBezTo>
                <a:cubicBezTo>
                  <a:pt x="3006348" y="647665"/>
                  <a:pt x="2950167" y="750884"/>
                  <a:pt x="2856557" y="790095"/>
                </a:cubicBezTo>
                <a:cubicBezTo>
                  <a:pt x="2721799" y="846585"/>
                  <a:pt x="2573171" y="757470"/>
                  <a:pt x="2554030" y="608299"/>
                </a:cubicBezTo>
                <a:cubicBezTo>
                  <a:pt x="2540934" y="506165"/>
                  <a:pt x="2598123" y="405659"/>
                  <a:pt x="2691113" y="368075"/>
                </a:cubicBezTo>
                <a:cubicBezTo>
                  <a:pt x="2713089" y="359242"/>
                  <a:pt x="2736352" y="353973"/>
                  <a:pt x="2760003" y="352577"/>
                </a:cubicBezTo>
                <a:close/>
                <a:moveTo>
                  <a:pt x="3630" y="28121"/>
                </a:moveTo>
                <a:cubicBezTo>
                  <a:pt x="53278" y="26959"/>
                  <a:pt x="102920" y="30524"/>
                  <a:pt x="151871" y="38891"/>
                </a:cubicBezTo>
                <a:cubicBezTo>
                  <a:pt x="865103" y="112200"/>
                  <a:pt x="964292" y="593344"/>
                  <a:pt x="1031555" y="832871"/>
                </a:cubicBezTo>
                <a:cubicBezTo>
                  <a:pt x="1053330" y="878203"/>
                  <a:pt x="1074563" y="922528"/>
                  <a:pt x="1096338" y="964607"/>
                </a:cubicBezTo>
                <a:cubicBezTo>
                  <a:pt x="1174682" y="1115560"/>
                  <a:pt x="1260852" y="1237377"/>
                  <a:pt x="1409481" y="1265738"/>
                </a:cubicBezTo>
                <a:cubicBezTo>
                  <a:pt x="1767492" y="1334008"/>
                  <a:pt x="1973154" y="762896"/>
                  <a:pt x="2318612" y="859062"/>
                </a:cubicBezTo>
                <a:cubicBezTo>
                  <a:pt x="2496300" y="908501"/>
                  <a:pt x="2583943" y="1098510"/>
                  <a:pt x="2675615" y="1267985"/>
                </a:cubicBezTo>
                <a:cubicBezTo>
                  <a:pt x="2731099" y="1370507"/>
                  <a:pt x="2875466" y="1386005"/>
                  <a:pt x="2952957" y="1297896"/>
                </a:cubicBezTo>
                <a:cubicBezTo>
                  <a:pt x="2992292" y="1253804"/>
                  <a:pt x="3027543" y="1206225"/>
                  <a:pt x="3058268" y="1155778"/>
                </a:cubicBezTo>
                <a:cubicBezTo>
                  <a:pt x="3256027" y="815280"/>
                  <a:pt x="3063848" y="537317"/>
                  <a:pt x="3306706" y="310500"/>
                </a:cubicBezTo>
                <a:cubicBezTo>
                  <a:pt x="3358006" y="262378"/>
                  <a:pt x="3524148" y="107395"/>
                  <a:pt x="3735234" y="107395"/>
                </a:cubicBezTo>
                <a:cubicBezTo>
                  <a:pt x="3766510" y="107395"/>
                  <a:pt x="3797693" y="110804"/>
                  <a:pt x="3828224" y="117624"/>
                </a:cubicBezTo>
                <a:cubicBezTo>
                  <a:pt x="4046595" y="166056"/>
                  <a:pt x="4222967" y="384349"/>
                  <a:pt x="4231180" y="592260"/>
                </a:cubicBezTo>
                <a:cubicBezTo>
                  <a:pt x="4242339" y="872003"/>
                  <a:pt x="3941207" y="932136"/>
                  <a:pt x="3873092" y="1299370"/>
                </a:cubicBezTo>
                <a:cubicBezTo>
                  <a:pt x="3837368" y="1492245"/>
                  <a:pt x="3867280" y="1798492"/>
                  <a:pt x="4050935" y="1948439"/>
                </a:cubicBezTo>
                <a:cubicBezTo>
                  <a:pt x="4358421" y="2199435"/>
                  <a:pt x="4810507" y="1777182"/>
                  <a:pt x="5211525" y="2027402"/>
                </a:cubicBezTo>
                <a:cubicBezTo>
                  <a:pt x="5429122" y="2163013"/>
                  <a:pt x="5566824" y="2456164"/>
                  <a:pt x="5541097" y="2700958"/>
                </a:cubicBezTo>
                <a:cubicBezTo>
                  <a:pt x="5501654" y="3076251"/>
                  <a:pt x="5098698" y="3142194"/>
                  <a:pt x="5094823" y="3471378"/>
                </a:cubicBezTo>
                <a:cubicBezTo>
                  <a:pt x="5091415" y="3745236"/>
                  <a:pt x="5419668" y="3893242"/>
                  <a:pt x="5505528" y="4272564"/>
                </a:cubicBezTo>
                <a:cubicBezTo>
                  <a:pt x="5569691" y="4556184"/>
                  <a:pt x="5439041" y="4752005"/>
                  <a:pt x="5281423" y="4965183"/>
                </a:cubicBezTo>
                <a:cubicBezTo>
                  <a:pt x="5068244" y="5253608"/>
                  <a:pt x="4866301" y="5146281"/>
                  <a:pt x="4675749" y="5385343"/>
                </a:cubicBezTo>
                <a:cubicBezTo>
                  <a:pt x="4370191" y="5769070"/>
                  <a:pt x="4714176" y="6260683"/>
                  <a:pt x="4508838" y="6598516"/>
                </a:cubicBezTo>
                <a:lnTo>
                  <a:pt x="4472787" y="6646910"/>
                </a:lnTo>
                <a:lnTo>
                  <a:pt x="3367517" y="6646910"/>
                </a:lnTo>
                <a:lnTo>
                  <a:pt x="2998981" y="6646910"/>
                </a:lnTo>
                <a:lnTo>
                  <a:pt x="2648733" y="6646910"/>
                </a:lnTo>
                <a:lnTo>
                  <a:pt x="0" y="6646910"/>
                </a:lnTo>
                <a:lnTo>
                  <a:pt x="0" y="28222"/>
                </a:lnTo>
                <a:close/>
                <a:moveTo>
                  <a:pt x="1509522" y="767"/>
                </a:moveTo>
                <a:cubicBezTo>
                  <a:pt x="1736339" y="-12639"/>
                  <a:pt x="1947814" y="150946"/>
                  <a:pt x="1986017" y="398066"/>
                </a:cubicBezTo>
                <a:cubicBezTo>
                  <a:pt x="2019183" y="611090"/>
                  <a:pt x="1902946" y="824502"/>
                  <a:pt x="1709217" y="905558"/>
                </a:cubicBezTo>
                <a:cubicBezTo>
                  <a:pt x="1430403" y="1021795"/>
                  <a:pt x="1123149" y="837830"/>
                  <a:pt x="1083551" y="529879"/>
                </a:cubicBezTo>
                <a:cubicBezTo>
                  <a:pt x="1056506" y="319025"/>
                  <a:pt x="1175223" y="110882"/>
                  <a:pt x="1366937" y="33390"/>
                </a:cubicBezTo>
                <a:cubicBezTo>
                  <a:pt x="1412379" y="14871"/>
                  <a:pt x="1460539" y="3866"/>
                  <a:pt x="1509522" y="767"/>
                </a:cubicBezTo>
                <a:close/>
              </a:path>
            </a:pathLst>
          </a:custGeom>
        </p:spPr>
      </p:pic>
      <p:sp>
        <p:nvSpPr>
          <p:cNvPr id="3" name="İçerik Yer Tutucusu 2">
            <a:extLst>
              <a:ext uri="{FF2B5EF4-FFF2-40B4-BE49-F238E27FC236}">
                <a16:creationId xmlns:a16="http://schemas.microsoft.com/office/drawing/2014/main" id="{DDCDECBA-A17F-5AD7-2982-C153776D1135}"/>
              </a:ext>
            </a:extLst>
          </p:cNvPr>
          <p:cNvSpPr>
            <a:spLocks noGrp="1"/>
          </p:cNvSpPr>
          <p:nvPr>
            <p:ph idx="1"/>
          </p:nvPr>
        </p:nvSpPr>
        <p:spPr>
          <a:xfrm>
            <a:off x="6220177" y="2190827"/>
            <a:ext cx="5355276" cy="3174788"/>
          </a:xfrm>
        </p:spPr>
        <p:txBody>
          <a:bodyPr anchor="t">
            <a:normAutofit/>
          </a:bodyPr>
          <a:lstStyle/>
          <a:p>
            <a:r>
              <a:rPr lang="tr-TR" sz="1800" dirty="0"/>
              <a:t>İstanbul'da şehir içi ulaşım, geniş bir hat ağıyla hizmet vermektedir. Ancak, bu hatlarda yoğunluğa bağlı olarak salınan CO2 miktarı, gereksiz enerji tüketiminin tespit edilmesi ve gereksiz yere sefer yapan otobüsler ile ilgili çözüm üretilmesi oldukça önem arz etmektedir. İşte bu noktada, İstanbul Büyükşehir Belediyesi tarafından sağlanan açık verilerle elde ettiğimiz veri analizi ve modelleme sonuçları devreye girmektedir.</a:t>
            </a:r>
          </a:p>
        </p:txBody>
      </p:sp>
    </p:spTree>
    <p:extLst>
      <p:ext uri="{BB962C8B-B14F-4D97-AF65-F5344CB8AC3E}">
        <p14:creationId xmlns:p14="http://schemas.microsoft.com/office/powerpoint/2010/main" val="1260874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Başlık 1">
            <a:extLst>
              <a:ext uri="{FF2B5EF4-FFF2-40B4-BE49-F238E27FC236}">
                <a16:creationId xmlns:a16="http://schemas.microsoft.com/office/drawing/2014/main" id="{EADE009B-9514-B512-11C0-431C4D7FAEC8}"/>
              </a:ext>
            </a:extLst>
          </p:cNvPr>
          <p:cNvSpPr>
            <a:spLocks noGrp="1"/>
          </p:cNvSpPr>
          <p:nvPr>
            <p:ph type="title"/>
          </p:nvPr>
        </p:nvSpPr>
        <p:spPr>
          <a:xfrm>
            <a:off x="6297494" y="340754"/>
            <a:ext cx="5369169" cy="950463"/>
          </a:xfrm>
        </p:spPr>
        <p:txBody>
          <a:bodyPr vert="horz" lIns="91440" tIns="45720" rIns="91440" bIns="45720" rtlCol="0">
            <a:normAutofit/>
          </a:bodyPr>
          <a:lstStyle/>
          <a:p>
            <a:r>
              <a:rPr lang="en-US" i="0" dirty="0">
                <a:effectLst/>
              </a:rPr>
              <a:t>Veri </a:t>
            </a:r>
            <a:r>
              <a:rPr lang="en-US" i="0" dirty="0" err="1">
                <a:effectLst/>
              </a:rPr>
              <a:t>Kaynağı</a:t>
            </a:r>
            <a:endParaRPr lang="en-US" dirty="0"/>
          </a:p>
        </p:txBody>
      </p:sp>
      <p:pic>
        <p:nvPicPr>
          <p:cNvPr id="22" name="Picture 4" descr="Grafik">
            <a:extLst>
              <a:ext uri="{FF2B5EF4-FFF2-40B4-BE49-F238E27FC236}">
                <a16:creationId xmlns:a16="http://schemas.microsoft.com/office/drawing/2014/main" id="{A4E46EA1-258B-AA47-01E6-364009248DCF}"/>
              </a:ext>
            </a:extLst>
          </p:cNvPr>
          <p:cNvPicPr>
            <a:picLocks noChangeAspect="1"/>
          </p:cNvPicPr>
          <p:nvPr/>
        </p:nvPicPr>
        <p:blipFill rotWithShape="1">
          <a:blip r:embed="rId2"/>
          <a:srcRect l="15879" r="31012"/>
          <a:stretch/>
        </p:blipFill>
        <p:spPr>
          <a:xfrm>
            <a:off x="-52346" y="10"/>
            <a:ext cx="5827552" cy="6857990"/>
          </a:xfrm>
          <a:custGeom>
            <a:avLst/>
            <a:gdLst/>
            <a:ahLst/>
            <a:cxnLst/>
            <a:rect l="l" t="t" r="r" b="b"/>
            <a:pathLst>
              <a:path w="5827552" h="6858000">
                <a:moveTo>
                  <a:pt x="5436113" y="4232571"/>
                </a:moveTo>
                <a:cubicBezTo>
                  <a:pt x="5625722" y="4232571"/>
                  <a:pt x="5779430" y="4386279"/>
                  <a:pt x="5779430" y="4575888"/>
                </a:cubicBezTo>
                <a:cubicBezTo>
                  <a:pt x="5779430" y="4765497"/>
                  <a:pt x="5625722" y="4919205"/>
                  <a:pt x="5436113" y="4919205"/>
                </a:cubicBezTo>
                <a:cubicBezTo>
                  <a:pt x="5246504" y="4919205"/>
                  <a:pt x="5092796" y="4765497"/>
                  <a:pt x="5092796" y="4575888"/>
                </a:cubicBezTo>
                <a:cubicBezTo>
                  <a:pt x="5092796" y="4386279"/>
                  <a:pt x="5246504" y="4232571"/>
                  <a:pt x="5436113" y="4232571"/>
                </a:cubicBezTo>
                <a:close/>
                <a:moveTo>
                  <a:pt x="5580185" y="1806694"/>
                </a:moveTo>
                <a:cubicBezTo>
                  <a:pt x="5699726" y="1806694"/>
                  <a:pt x="5799461" y="1891487"/>
                  <a:pt x="5822527" y="2004209"/>
                </a:cubicBezTo>
                <a:lnTo>
                  <a:pt x="5827552" y="2054052"/>
                </a:lnTo>
                <a:lnTo>
                  <a:pt x="5827552" y="2054073"/>
                </a:lnTo>
                <a:lnTo>
                  <a:pt x="5822527" y="2103916"/>
                </a:lnTo>
                <a:cubicBezTo>
                  <a:pt x="5799461" y="2216637"/>
                  <a:pt x="5699726" y="2301430"/>
                  <a:pt x="5580185" y="2301430"/>
                </a:cubicBezTo>
                <a:cubicBezTo>
                  <a:pt x="5443567" y="2301430"/>
                  <a:pt x="5332817" y="2190680"/>
                  <a:pt x="5332817" y="2054062"/>
                </a:cubicBezTo>
                <a:cubicBezTo>
                  <a:pt x="5332817" y="1917444"/>
                  <a:pt x="5443567" y="1806694"/>
                  <a:pt x="5580185" y="1806694"/>
                </a:cubicBezTo>
                <a:close/>
                <a:moveTo>
                  <a:pt x="5580184" y="1294715"/>
                </a:moveTo>
                <a:cubicBezTo>
                  <a:pt x="5659753" y="1294715"/>
                  <a:pt x="5724256" y="1359218"/>
                  <a:pt x="5724256" y="1438787"/>
                </a:cubicBezTo>
                <a:cubicBezTo>
                  <a:pt x="5724256" y="1518356"/>
                  <a:pt x="5659753" y="1582859"/>
                  <a:pt x="5580184" y="1582859"/>
                </a:cubicBezTo>
                <a:cubicBezTo>
                  <a:pt x="5500615" y="1582859"/>
                  <a:pt x="5436112" y="1518356"/>
                  <a:pt x="5436112" y="1438787"/>
                </a:cubicBezTo>
                <a:cubicBezTo>
                  <a:pt x="5436112" y="1359218"/>
                  <a:pt x="5500615" y="1294715"/>
                  <a:pt x="5580184" y="1294715"/>
                </a:cubicBezTo>
                <a:close/>
                <a:moveTo>
                  <a:pt x="0" y="0"/>
                </a:moveTo>
                <a:lnTo>
                  <a:pt x="5346882" y="0"/>
                </a:lnTo>
                <a:lnTo>
                  <a:pt x="5396357" y="64140"/>
                </a:lnTo>
                <a:cubicBezTo>
                  <a:pt x="5509528" y="228632"/>
                  <a:pt x="5577723" y="424885"/>
                  <a:pt x="5582550" y="646882"/>
                </a:cubicBezTo>
                <a:cubicBezTo>
                  <a:pt x="5608062" y="1102027"/>
                  <a:pt x="5203194" y="1301070"/>
                  <a:pt x="5151872" y="1809180"/>
                </a:cubicBezTo>
                <a:cubicBezTo>
                  <a:pt x="5104686" y="2276432"/>
                  <a:pt x="5496947" y="2514465"/>
                  <a:pt x="5323965" y="3464278"/>
                </a:cubicBezTo>
                <a:cubicBezTo>
                  <a:pt x="5211960" y="4079388"/>
                  <a:pt x="4297510" y="4259025"/>
                  <a:pt x="5513003" y="5720066"/>
                </a:cubicBezTo>
                <a:cubicBezTo>
                  <a:pt x="5768583" y="6027176"/>
                  <a:pt x="5791560" y="6490332"/>
                  <a:pt x="5601722" y="6841105"/>
                </a:cubicBezTo>
                <a:lnTo>
                  <a:pt x="5590822" y="6858000"/>
                </a:lnTo>
                <a:lnTo>
                  <a:pt x="1735" y="6858000"/>
                </a:lnTo>
                <a:lnTo>
                  <a:pt x="0" y="6858000"/>
                </a:lnTo>
                <a:lnTo>
                  <a:pt x="0" y="6849812"/>
                </a:lnTo>
                <a:lnTo>
                  <a:pt x="0" y="6483067"/>
                </a:lnTo>
                <a:lnTo>
                  <a:pt x="0" y="1250146"/>
                </a:lnTo>
                <a:close/>
              </a:path>
            </a:pathLst>
          </a:custGeom>
        </p:spPr>
      </p:pic>
      <p:sp>
        <p:nvSpPr>
          <p:cNvPr id="3" name="İçerik Yer Tutucusu 2">
            <a:extLst>
              <a:ext uri="{FF2B5EF4-FFF2-40B4-BE49-F238E27FC236}">
                <a16:creationId xmlns:a16="http://schemas.microsoft.com/office/drawing/2014/main" id="{322B9A33-6838-64D0-14D2-FFE19D028CA3}"/>
              </a:ext>
            </a:extLst>
          </p:cNvPr>
          <p:cNvSpPr>
            <a:spLocks noGrp="1"/>
          </p:cNvSpPr>
          <p:nvPr>
            <p:ph idx="1"/>
          </p:nvPr>
        </p:nvSpPr>
        <p:spPr>
          <a:xfrm>
            <a:off x="6304440" y="1631971"/>
            <a:ext cx="5355276" cy="4648886"/>
          </a:xfrm>
        </p:spPr>
        <p:txBody>
          <a:bodyPr vert="horz" lIns="91440" tIns="45720" rIns="91440" bIns="45720" rtlCol="0" anchor="t">
            <a:noAutofit/>
          </a:bodyPr>
          <a:lstStyle/>
          <a:p>
            <a:r>
              <a:rPr lang="tr-TR" sz="1800" b="0" i="0" dirty="0">
                <a:effectLst/>
                <a:latin typeface="Avenir Next LT Pro" panose="020B0504020202020204" pitchFamily="34" charset="-94"/>
              </a:rPr>
              <a:t>İstanbul Belediyesi'nin açık veri portalından temin edilen veriler, İstanbul şehrindeki otobüs hatlarına ve bu hatlarda gerçekleşen yolculuklara ait ayrıntılı bilgiler içermektedir. Bu veriler, belediye otobüslerinin her hat üzerinde yaptığı seferlerin yolculuk sayısı ve yolcu sayısı gibi önemli göstergeleri içermektedir. Ayrıca, veriler günlere göre dağılım göstermektedir. Biz bu günlük verilerden aylık verileri elde </a:t>
            </a:r>
            <a:r>
              <a:rPr lang="tr-TR" sz="1800" b="0" i="0" dirty="0" err="1">
                <a:effectLst/>
                <a:latin typeface="Avenir Next LT Pro" panose="020B0504020202020204" pitchFamily="34" charset="-94"/>
              </a:rPr>
              <a:t>ettik.Bu</a:t>
            </a:r>
            <a:r>
              <a:rPr lang="tr-TR" sz="1800" b="0" i="0" dirty="0">
                <a:effectLst/>
                <a:latin typeface="Avenir Next LT Pro" panose="020B0504020202020204" pitchFamily="34" charset="-94"/>
              </a:rPr>
              <a:t> verilere dayanarak yeni bir sütun olan ‘</a:t>
            </a:r>
            <a:r>
              <a:rPr lang="tr-TR" sz="1800" b="0" i="0" dirty="0" err="1">
                <a:effectLst/>
                <a:latin typeface="Avenir Next LT Pro" panose="020B0504020202020204" pitchFamily="34" charset="-94"/>
              </a:rPr>
              <a:t>intensity’yi</a:t>
            </a:r>
            <a:r>
              <a:rPr lang="tr-TR" sz="1800" b="0" i="0" dirty="0">
                <a:effectLst/>
                <a:latin typeface="Avenir Next LT Pro" panose="020B0504020202020204" pitchFamily="34" charset="-94"/>
              </a:rPr>
              <a:t> türettik. ‘</a:t>
            </a:r>
            <a:r>
              <a:rPr lang="tr-TR" sz="1800" b="0" i="0" dirty="0" err="1">
                <a:effectLst/>
                <a:latin typeface="Avenir Next LT Pro" panose="020B0504020202020204" pitchFamily="34" charset="-94"/>
              </a:rPr>
              <a:t>intensity</a:t>
            </a:r>
            <a:r>
              <a:rPr lang="tr-TR" sz="1800" b="0" i="0" dirty="0">
                <a:effectLst/>
                <a:latin typeface="Avenir Next LT Pro" panose="020B0504020202020204" pitchFamily="34" charset="-94"/>
              </a:rPr>
              <a:t>’ sütunu, aylık sefer sayısı ve o seferleri kullanan yolcu sayısının bölümünden o hatta ait aylık yoğunluğu gösterir. Ayrıca sefer sayısına bağlı olarak CO2 tüketimi miktarını kategorileştiren değişken de oluşturduk.</a:t>
            </a:r>
            <a:endParaRPr lang="en-US" sz="1800" dirty="0">
              <a:latin typeface="Avenir Next LT Pro" panose="020B0504020202020204" pitchFamily="34" charset="-94"/>
            </a:endParaRPr>
          </a:p>
        </p:txBody>
      </p:sp>
    </p:spTree>
    <p:extLst>
      <p:ext uri="{BB962C8B-B14F-4D97-AF65-F5344CB8AC3E}">
        <p14:creationId xmlns:p14="http://schemas.microsoft.com/office/powerpoint/2010/main" val="1581725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Başlık 1">
            <a:extLst>
              <a:ext uri="{FF2B5EF4-FFF2-40B4-BE49-F238E27FC236}">
                <a16:creationId xmlns:a16="http://schemas.microsoft.com/office/drawing/2014/main" id="{83111688-212D-CEAE-6737-699849B01E60}"/>
              </a:ext>
            </a:extLst>
          </p:cNvPr>
          <p:cNvSpPr>
            <a:spLocks noGrp="1"/>
          </p:cNvSpPr>
          <p:nvPr>
            <p:ph type="title"/>
          </p:nvPr>
        </p:nvSpPr>
        <p:spPr>
          <a:xfrm>
            <a:off x="5710652" y="492295"/>
            <a:ext cx="5919373" cy="1114938"/>
          </a:xfrm>
        </p:spPr>
        <p:txBody>
          <a:bodyPr>
            <a:normAutofit/>
          </a:bodyPr>
          <a:lstStyle/>
          <a:p>
            <a:r>
              <a:rPr lang="tr-TR" i="0" dirty="0">
                <a:effectLst/>
                <a:latin typeface="Söhne"/>
              </a:rPr>
              <a:t>Amaçlarımız</a:t>
            </a:r>
            <a:endParaRPr lang="tr-TR" dirty="0"/>
          </a:p>
        </p:txBody>
      </p:sp>
      <p:pic>
        <p:nvPicPr>
          <p:cNvPr id="5" name="Picture 4" descr="Veri yolu taşınıyor">
            <a:extLst>
              <a:ext uri="{FF2B5EF4-FFF2-40B4-BE49-F238E27FC236}">
                <a16:creationId xmlns:a16="http://schemas.microsoft.com/office/drawing/2014/main" id="{FD9EA351-2DF1-4C81-A68E-D10B3903C1DA}"/>
              </a:ext>
            </a:extLst>
          </p:cNvPr>
          <p:cNvPicPr>
            <a:picLocks noChangeAspect="1"/>
          </p:cNvPicPr>
          <p:nvPr/>
        </p:nvPicPr>
        <p:blipFill rotWithShape="1">
          <a:blip r:embed="rId2"/>
          <a:srcRect l="35784" r="8633" b="-1"/>
          <a:stretch/>
        </p:blipFill>
        <p:spPr>
          <a:xfrm>
            <a:off x="20" y="10"/>
            <a:ext cx="5710632"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p:spPr>
      </p:pic>
      <p:sp>
        <p:nvSpPr>
          <p:cNvPr id="3" name="İçerik Yer Tutucusu 2">
            <a:extLst>
              <a:ext uri="{FF2B5EF4-FFF2-40B4-BE49-F238E27FC236}">
                <a16:creationId xmlns:a16="http://schemas.microsoft.com/office/drawing/2014/main" id="{F7CD7428-04EC-720F-A1E9-11D3D026ABC5}"/>
              </a:ext>
            </a:extLst>
          </p:cNvPr>
          <p:cNvSpPr>
            <a:spLocks noGrp="1"/>
          </p:cNvSpPr>
          <p:nvPr>
            <p:ph idx="1"/>
          </p:nvPr>
        </p:nvSpPr>
        <p:spPr>
          <a:xfrm>
            <a:off x="5217029" y="2099518"/>
            <a:ext cx="6412996" cy="3414314"/>
          </a:xfrm>
        </p:spPr>
        <p:txBody>
          <a:bodyPr anchor="t">
            <a:normAutofit fontScale="92500" lnSpcReduction="10000"/>
          </a:bodyPr>
          <a:lstStyle/>
          <a:p>
            <a:pPr marL="342900" indent="-342900">
              <a:buFont typeface="Wingdings" panose="05000000000000000000" pitchFamily="2" charset="2"/>
              <a:buChar char="Ø"/>
            </a:pPr>
            <a:r>
              <a:rPr lang="tr-TR" sz="1800" dirty="0"/>
              <a:t>Otobüs hizmetlerini daha verimli hale getirerek belediyenin tasarruf etmesini sağlamak.</a:t>
            </a:r>
          </a:p>
          <a:p>
            <a:pPr marL="342900" indent="-342900">
              <a:buFont typeface="Wingdings" panose="05000000000000000000" pitchFamily="2" charset="2"/>
              <a:buChar char="Ø"/>
            </a:pPr>
            <a:r>
              <a:rPr lang="tr-TR" sz="1800" dirty="0"/>
              <a:t>Yoğun hatlarda daha fazla hizmet sunarak şehir içi ulaşımı rahatlatmak.</a:t>
            </a:r>
          </a:p>
          <a:p>
            <a:pPr marL="342900" indent="-342900">
              <a:buFont typeface="Wingdings" panose="05000000000000000000" pitchFamily="2" charset="2"/>
              <a:buChar char="Ø"/>
            </a:pPr>
            <a:r>
              <a:rPr lang="tr-TR" sz="1800" dirty="0"/>
              <a:t>Az yoğun hatlarda seferleri optimize ederek kaynakları daha iyi kullanmak.</a:t>
            </a:r>
          </a:p>
          <a:p>
            <a:pPr marL="342900" indent="-342900">
              <a:buFont typeface="Wingdings" panose="05000000000000000000" pitchFamily="2" charset="2"/>
              <a:buChar char="Ø"/>
            </a:pPr>
            <a:r>
              <a:rPr lang="tr-TR" sz="1800" dirty="0"/>
              <a:t>Oluşturulması planlanan yeni hatların yoğunluklarını tahmin etmek.</a:t>
            </a:r>
          </a:p>
          <a:p>
            <a:pPr marL="342900" indent="-342900">
              <a:buFont typeface="Wingdings" panose="05000000000000000000" pitchFamily="2" charset="2"/>
              <a:buChar char="Ø"/>
            </a:pPr>
            <a:r>
              <a:rPr lang="tr-TR" sz="1800" dirty="0"/>
              <a:t>CO2 salınımını azaltarak çevre ve iklime zararın engellenmesi.</a:t>
            </a:r>
          </a:p>
        </p:txBody>
      </p:sp>
    </p:spTree>
    <p:extLst>
      <p:ext uri="{BB962C8B-B14F-4D97-AF65-F5344CB8AC3E}">
        <p14:creationId xmlns:p14="http://schemas.microsoft.com/office/powerpoint/2010/main" val="676025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Başlık 1">
            <a:extLst>
              <a:ext uri="{FF2B5EF4-FFF2-40B4-BE49-F238E27FC236}">
                <a16:creationId xmlns:a16="http://schemas.microsoft.com/office/drawing/2014/main" id="{83BFCC42-EE62-D8A8-57D5-ED3009FC38B6}"/>
              </a:ext>
            </a:extLst>
          </p:cNvPr>
          <p:cNvSpPr>
            <a:spLocks noGrp="1"/>
          </p:cNvSpPr>
          <p:nvPr>
            <p:ph type="title"/>
          </p:nvPr>
        </p:nvSpPr>
        <p:spPr>
          <a:xfrm>
            <a:off x="609601" y="552782"/>
            <a:ext cx="4606456" cy="1154711"/>
          </a:xfrm>
        </p:spPr>
        <p:txBody>
          <a:bodyPr>
            <a:normAutofit/>
          </a:bodyPr>
          <a:lstStyle/>
          <a:p>
            <a:r>
              <a:rPr lang="tr-TR" i="0" dirty="0">
                <a:effectLst/>
                <a:latin typeface="Söhne"/>
              </a:rPr>
              <a:t>Problem Çözümü</a:t>
            </a:r>
            <a:endParaRPr lang="tr-TR" dirty="0"/>
          </a:p>
        </p:txBody>
      </p:sp>
      <p:sp>
        <p:nvSpPr>
          <p:cNvPr id="3" name="İçerik Yer Tutucusu 2">
            <a:extLst>
              <a:ext uri="{FF2B5EF4-FFF2-40B4-BE49-F238E27FC236}">
                <a16:creationId xmlns:a16="http://schemas.microsoft.com/office/drawing/2014/main" id="{A663CADF-D8C9-688A-CA13-A3AB066AB0B6}"/>
              </a:ext>
            </a:extLst>
          </p:cNvPr>
          <p:cNvSpPr>
            <a:spLocks noGrp="1"/>
          </p:cNvSpPr>
          <p:nvPr>
            <p:ph idx="1"/>
          </p:nvPr>
        </p:nvSpPr>
        <p:spPr>
          <a:xfrm>
            <a:off x="610198" y="2391995"/>
            <a:ext cx="4594537" cy="2728645"/>
          </a:xfrm>
        </p:spPr>
        <p:txBody>
          <a:bodyPr anchor="t">
            <a:normAutofit/>
          </a:bodyPr>
          <a:lstStyle/>
          <a:p>
            <a:r>
              <a:rPr lang="tr-TR" sz="1800" dirty="0"/>
              <a:t>Bu verileri kullanarak geliştirdiğimiz model, her bir otobüs hattının yoğunluğunu ve kullanımını analiz edebilir. Modelimiz, aylık bazda yoğunluk eğilimlerini belirleyebilir ve bu verilere dayanarak önerilerde bulunabilir.</a:t>
            </a:r>
          </a:p>
        </p:txBody>
      </p:sp>
      <p:pic>
        <p:nvPicPr>
          <p:cNvPr id="5" name="Picture 4" descr="Belgedeki grafik ve bir kalem">
            <a:extLst>
              <a:ext uri="{FF2B5EF4-FFF2-40B4-BE49-F238E27FC236}">
                <a16:creationId xmlns:a16="http://schemas.microsoft.com/office/drawing/2014/main" id="{3039E05A-DDC8-DFC8-D751-330777909975}"/>
              </a:ext>
            </a:extLst>
          </p:cNvPr>
          <p:cNvPicPr>
            <a:picLocks noChangeAspect="1"/>
          </p:cNvPicPr>
          <p:nvPr/>
        </p:nvPicPr>
        <p:blipFill rotWithShape="1">
          <a:blip r:embed="rId2"/>
          <a:srcRect l="23690" r="10135" b="-1"/>
          <a:stretch/>
        </p:blipFill>
        <p:spPr>
          <a:xfrm>
            <a:off x="5879198" y="490264"/>
            <a:ext cx="6312802" cy="6367736"/>
          </a:xfrm>
          <a:custGeom>
            <a:avLst/>
            <a:gdLst/>
            <a:ahLst/>
            <a:cxnLst/>
            <a:rect l="l" t="t" r="r" b="b"/>
            <a:pathLst>
              <a:path w="6312802" h="6367736">
                <a:moveTo>
                  <a:pt x="789715" y="708127"/>
                </a:moveTo>
                <a:cubicBezTo>
                  <a:pt x="845978" y="711650"/>
                  <a:pt x="901296" y="724302"/>
                  <a:pt x="953475" y="745602"/>
                </a:cubicBezTo>
                <a:cubicBezTo>
                  <a:pt x="1173612" y="834890"/>
                  <a:pt x="1309905" y="1073925"/>
                  <a:pt x="1278834" y="1315681"/>
                </a:cubicBezTo>
                <a:cubicBezTo>
                  <a:pt x="1233750" y="1669869"/>
                  <a:pt x="880524" y="1881517"/>
                  <a:pt x="560369" y="1747304"/>
                </a:cubicBezTo>
                <a:cubicBezTo>
                  <a:pt x="338151" y="1654256"/>
                  <a:pt x="204742" y="1408974"/>
                  <a:pt x="242538" y="1164574"/>
                </a:cubicBezTo>
                <a:cubicBezTo>
                  <a:pt x="286421" y="880774"/>
                  <a:pt x="529219" y="692590"/>
                  <a:pt x="789715" y="708127"/>
                </a:cubicBezTo>
                <a:close/>
                <a:moveTo>
                  <a:pt x="2877121" y="364348"/>
                </a:moveTo>
                <a:cubicBezTo>
                  <a:pt x="2901561" y="365790"/>
                  <a:pt x="2925601" y="371235"/>
                  <a:pt x="2948310" y="380363"/>
                </a:cubicBezTo>
                <a:cubicBezTo>
                  <a:pt x="3044405" y="419202"/>
                  <a:pt x="3103503" y="523063"/>
                  <a:pt x="3089970" y="628607"/>
                </a:cubicBezTo>
                <a:cubicBezTo>
                  <a:pt x="3070190" y="782758"/>
                  <a:pt x="2916600" y="874848"/>
                  <a:pt x="2777343" y="816472"/>
                </a:cubicBezTo>
                <a:cubicBezTo>
                  <a:pt x="2680608" y="775952"/>
                  <a:pt x="2622552" y="669287"/>
                  <a:pt x="2639048" y="562863"/>
                </a:cubicBezTo>
                <a:cubicBezTo>
                  <a:pt x="2658106" y="439382"/>
                  <a:pt x="2763810" y="357542"/>
                  <a:pt x="2877121" y="364348"/>
                </a:cubicBezTo>
                <a:close/>
                <a:moveTo>
                  <a:pt x="5725514" y="29060"/>
                </a:moveTo>
                <a:lnTo>
                  <a:pt x="5748657" y="29701"/>
                </a:lnTo>
                <a:cubicBezTo>
                  <a:pt x="5935681" y="36387"/>
                  <a:pt x="6081789" y="65616"/>
                  <a:pt x="6194082" y="113315"/>
                </a:cubicBezTo>
                <a:lnTo>
                  <a:pt x="6312802" y="183322"/>
                </a:lnTo>
                <a:lnTo>
                  <a:pt x="6312802" y="6367736"/>
                </a:lnTo>
                <a:lnTo>
                  <a:pt x="3171877" y="6367736"/>
                </a:lnTo>
                <a:lnTo>
                  <a:pt x="3171635" y="6367591"/>
                </a:lnTo>
                <a:lnTo>
                  <a:pt x="2683232" y="6367591"/>
                </a:lnTo>
                <a:lnTo>
                  <a:pt x="2683031" y="6367736"/>
                </a:lnTo>
                <a:lnTo>
                  <a:pt x="1006759" y="6367736"/>
                </a:lnTo>
                <a:lnTo>
                  <a:pt x="1017798" y="6253705"/>
                </a:lnTo>
                <a:cubicBezTo>
                  <a:pt x="1043303" y="6019815"/>
                  <a:pt x="1065826" y="5776617"/>
                  <a:pt x="897420" y="5565130"/>
                </a:cubicBezTo>
                <a:cubicBezTo>
                  <a:pt x="700507" y="5318087"/>
                  <a:pt x="491822" y="5428997"/>
                  <a:pt x="271526" y="5130943"/>
                </a:cubicBezTo>
                <a:cubicBezTo>
                  <a:pt x="108646" y="4910648"/>
                  <a:pt x="-26366" y="4708290"/>
                  <a:pt x="39940" y="4415201"/>
                </a:cubicBezTo>
                <a:cubicBezTo>
                  <a:pt x="128666" y="4023216"/>
                  <a:pt x="467878" y="3870268"/>
                  <a:pt x="464356" y="3587268"/>
                </a:cubicBezTo>
                <a:cubicBezTo>
                  <a:pt x="460351" y="3247094"/>
                  <a:pt x="43943" y="3178950"/>
                  <a:pt x="3183" y="2791128"/>
                </a:cubicBezTo>
                <a:cubicBezTo>
                  <a:pt x="-23403" y="2538162"/>
                  <a:pt x="118896" y="2235225"/>
                  <a:pt x="343758" y="2095087"/>
                </a:cubicBezTo>
                <a:cubicBezTo>
                  <a:pt x="758163" y="1836512"/>
                  <a:pt x="1225342" y="2272862"/>
                  <a:pt x="1543093" y="2013487"/>
                </a:cubicBezTo>
                <a:cubicBezTo>
                  <a:pt x="1732879" y="1858534"/>
                  <a:pt x="1763790" y="1542064"/>
                  <a:pt x="1726873" y="1342749"/>
                </a:cubicBezTo>
                <a:cubicBezTo>
                  <a:pt x="1656484" y="963255"/>
                  <a:pt x="1345299" y="901114"/>
                  <a:pt x="1356831" y="612032"/>
                </a:cubicBezTo>
                <a:cubicBezTo>
                  <a:pt x="1365319" y="397180"/>
                  <a:pt x="1547578" y="171600"/>
                  <a:pt x="1773239" y="121551"/>
                </a:cubicBezTo>
                <a:cubicBezTo>
                  <a:pt x="1804789" y="114503"/>
                  <a:pt x="1837013" y="110980"/>
                  <a:pt x="1869333" y="110980"/>
                </a:cubicBezTo>
                <a:cubicBezTo>
                  <a:pt x="2087466" y="110980"/>
                  <a:pt x="2259155" y="271137"/>
                  <a:pt x="2312167" y="320866"/>
                </a:cubicBezTo>
                <a:cubicBezTo>
                  <a:pt x="2563133" y="555255"/>
                  <a:pt x="2364538" y="842498"/>
                  <a:pt x="2568899" y="1194363"/>
                </a:cubicBezTo>
                <a:cubicBezTo>
                  <a:pt x="2600650" y="1246494"/>
                  <a:pt x="2637078" y="1295662"/>
                  <a:pt x="2677726" y="1341226"/>
                </a:cubicBezTo>
                <a:cubicBezTo>
                  <a:pt x="2757804" y="1432276"/>
                  <a:pt x="2906990" y="1416261"/>
                  <a:pt x="2964327" y="1310316"/>
                </a:cubicBezTo>
                <a:cubicBezTo>
                  <a:pt x="3059059" y="1135183"/>
                  <a:pt x="3149628" y="938831"/>
                  <a:pt x="3333248" y="887741"/>
                </a:cubicBezTo>
                <a:cubicBezTo>
                  <a:pt x="3690239" y="788365"/>
                  <a:pt x="3902767" y="1378543"/>
                  <a:pt x="4272730" y="1307994"/>
                </a:cubicBezTo>
                <a:cubicBezTo>
                  <a:pt x="4426320" y="1278686"/>
                  <a:pt x="4515368" y="1152802"/>
                  <a:pt x="4596327" y="996810"/>
                </a:cubicBezTo>
                <a:cubicBezTo>
                  <a:pt x="4618829" y="953326"/>
                  <a:pt x="4640770" y="907521"/>
                  <a:pt x="4663272" y="860676"/>
                </a:cubicBezTo>
                <a:cubicBezTo>
                  <a:pt x="4732781" y="613153"/>
                  <a:pt x="4835282" y="115946"/>
                  <a:pt x="5572324" y="40189"/>
                </a:cubicBezTo>
                <a:cubicBezTo>
                  <a:pt x="5622910" y="31543"/>
                  <a:pt x="5674208" y="27859"/>
                  <a:pt x="5725514" y="29060"/>
                </a:cubicBezTo>
                <a:close/>
                <a:moveTo>
                  <a:pt x="4169348" y="793"/>
                </a:moveTo>
                <a:cubicBezTo>
                  <a:pt x="4219966" y="3995"/>
                  <a:pt x="4269734" y="15368"/>
                  <a:pt x="4316693" y="34505"/>
                </a:cubicBezTo>
                <a:cubicBezTo>
                  <a:pt x="4514808" y="114584"/>
                  <a:pt x="4637488" y="329676"/>
                  <a:pt x="4609540" y="547569"/>
                </a:cubicBezTo>
                <a:cubicBezTo>
                  <a:pt x="4568620" y="865801"/>
                  <a:pt x="4251108" y="1055907"/>
                  <a:pt x="3962986" y="935790"/>
                </a:cubicBezTo>
                <a:cubicBezTo>
                  <a:pt x="3762790" y="852028"/>
                  <a:pt x="3642672" y="631491"/>
                  <a:pt x="3676946" y="411355"/>
                </a:cubicBezTo>
                <a:cubicBezTo>
                  <a:pt x="3716424" y="155985"/>
                  <a:pt x="3934959" y="-13061"/>
                  <a:pt x="4169348" y="793"/>
                </a:cubicBezTo>
                <a:close/>
              </a:path>
            </a:pathLst>
          </a:custGeom>
        </p:spPr>
      </p:pic>
    </p:spTree>
    <p:extLst>
      <p:ext uri="{BB962C8B-B14F-4D97-AF65-F5344CB8AC3E}">
        <p14:creationId xmlns:p14="http://schemas.microsoft.com/office/powerpoint/2010/main" val="191527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8850B6-AF81-45D2-91DB-FBCA06013FAA}"/>
              </a:ext>
            </a:extLst>
          </p:cNvPr>
          <p:cNvSpPr>
            <a:spLocks noGrp="1"/>
          </p:cNvSpPr>
          <p:nvPr>
            <p:ph type="title"/>
          </p:nvPr>
        </p:nvSpPr>
        <p:spPr/>
        <p:txBody>
          <a:bodyPr/>
          <a:lstStyle/>
          <a:p>
            <a:r>
              <a:rPr lang="tr-TR" dirty="0"/>
              <a:t>Grafikler</a:t>
            </a:r>
          </a:p>
        </p:txBody>
      </p:sp>
      <p:graphicFrame>
        <p:nvGraphicFramePr>
          <p:cNvPr id="4" name="Grafik 3">
            <a:extLst>
              <a:ext uri="{FF2B5EF4-FFF2-40B4-BE49-F238E27FC236}">
                <a16:creationId xmlns:a16="http://schemas.microsoft.com/office/drawing/2014/main" id="{67985730-2EE5-D24D-79B3-48A089FF72B2}"/>
              </a:ext>
            </a:extLst>
          </p:cNvPr>
          <p:cNvGraphicFramePr>
            <a:graphicFrameLocks/>
          </p:cNvGraphicFramePr>
          <p:nvPr>
            <p:extLst>
              <p:ext uri="{D42A27DB-BD31-4B8C-83A1-F6EECF244321}">
                <p14:modId xmlns:p14="http://schemas.microsoft.com/office/powerpoint/2010/main" val="3466079265"/>
              </p:ext>
            </p:extLst>
          </p:nvPr>
        </p:nvGraphicFramePr>
        <p:xfrm>
          <a:off x="350284" y="2512882"/>
          <a:ext cx="5477493" cy="27083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Grafik 4">
            <a:extLst>
              <a:ext uri="{FF2B5EF4-FFF2-40B4-BE49-F238E27FC236}">
                <a16:creationId xmlns:a16="http://schemas.microsoft.com/office/drawing/2014/main" id="{2FEF6156-5523-1011-273B-4C25FE7BCCDA}"/>
              </a:ext>
            </a:extLst>
          </p:cNvPr>
          <p:cNvGraphicFramePr>
            <a:graphicFrameLocks/>
          </p:cNvGraphicFramePr>
          <p:nvPr>
            <p:extLst>
              <p:ext uri="{D42A27DB-BD31-4B8C-83A1-F6EECF244321}">
                <p14:modId xmlns:p14="http://schemas.microsoft.com/office/powerpoint/2010/main" val="818413884"/>
              </p:ext>
            </p:extLst>
          </p:nvPr>
        </p:nvGraphicFramePr>
        <p:xfrm>
          <a:off x="6364223" y="2512882"/>
          <a:ext cx="5477493" cy="27083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41873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0">
            <a:extLst>
              <a:ext uri="{FF2B5EF4-FFF2-40B4-BE49-F238E27FC236}">
                <a16:creationId xmlns:a16="http://schemas.microsoft.com/office/drawing/2014/main" id="{FFF975DA-2F73-4697-B7A9-A2E834712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5602C1A3-1E63-A1E3-ECA1-62E20BE73607}"/>
              </a:ext>
            </a:extLst>
          </p:cNvPr>
          <p:cNvSpPr>
            <a:spLocks noGrp="1"/>
          </p:cNvSpPr>
          <p:nvPr>
            <p:ph type="title"/>
          </p:nvPr>
        </p:nvSpPr>
        <p:spPr>
          <a:xfrm>
            <a:off x="608076" y="715962"/>
            <a:ext cx="10972800" cy="730536"/>
          </a:xfrm>
        </p:spPr>
        <p:txBody>
          <a:bodyPr>
            <a:normAutofit/>
          </a:bodyPr>
          <a:lstStyle/>
          <a:p>
            <a:r>
              <a:rPr lang="tr-TR" sz="3000" dirty="0"/>
              <a:t>Hatların Yoğunluğuna ve Yıllara Göre Sefer Saat Aralığı</a:t>
            </a:r>
            <a:endParaRPr lang="tr-TR" dirty="0"/>
          </a:p>
        </p:txBody>
      </p:sp>
      <p:graphicFrame>
        <p:nvGraphicFramePr>
          <p:cNvPr id="7" name="İçerik Yer Tutucusu 6">
            <a:extLst>
              <a:ext uri="{FF2B5EF4-FFF2-40B4-BE49-F238E27FC236}">
                <a16:creationId xmlns:a16="http://schemas.microsoft.com/office/drawing/2014/main" id="{9EA7FB66-CBD2-1280-2DF7-897872A458A2}"/>
              </a:ext>
            </a:extLst>
          </p:cNvPr>
          <p:cNvGraphicFramePr>
            <a:graphicFrameLocks noGrp="1"/>
          </p:cNvGraphicFramePr>
          <p:nvPr>
            <p:ph idx="1"/>
            <p:extLst>
              <p:ext uri="{D42A27DB-BD31-4B8C-83A1-F6EECF244321}">
                <p14:modId xmlns:p14="http://schemas.microsoft.com/office/powerpoint/2010/main" val="3149576085"/>
              </p:ext>
            </p:extLst>
          </p:nvPr>
        </p:nvGraphicFramePr>
        <p:xfrm>
          <a:off x="609600" y="2106613"/>
          <a:ext cx="10972800" cy="40354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77166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E67AAA-69C9-BAA0-33C7-DE30EE51F6B7}"/>
              </a:ext>
            </a:extLst>
          </p:cNvPr>
          <p:cNvSpPr>
            <a:spLocks noGrp="1"/>
          </p:cNvSpPr>
          <p:nvPr>
            <p:ph type="title"/>
          </p:nvPr>
        </p:nvSpPr>
        <p:spPr>
          <a:xfrm>
            <a:off x="304038" y="603504"/>
            <a:ext cx="11583924" cy="648907"/>
          </a:xfrm>
        </p:spPr>
        <p:txBody>
          <a:bodyPr>
            <a:normAutofit fontScale="90000"/>
          </a:bodyPr>
          <a:lstStyle/>
          <a:p>
            <a:r>
              <a:rPr lang="tr-TR" sz="3000" dirty="0"/>
              <a:t>Sefer Sayısının Hat Yoğunluğuna ve CO2 Salınımına Göre Ortalaması</a:t>
            </a:r>
          </a:p>
        </p:txBody>
      </p:sp>
      <p:graphicFrame>
        <p:nvGraphicFramePr>
          <p:cNvPr id="6" name="İçerik Yer Tutucusu 5">
            <a:extLst>
              <a:ext uri="{FF2B5EF4-FFF2-40B4-BE49-F238E27FC236}">
                <a16:creationId xmlns:a16="http://schemas.microsoft.com/office/drawing/2014/main" id="{C2D7D627-8956-390C-EB23-6B289609E003}"/>
              </a:ext>
            </a:extLst>
          </p:cNvPr>
          <p:cNvGraphicFramePr>
            <a:graphicFrameLocks noGrp="1"/>
          </p:cNvGraphicFramePr>
          <p:nvPr>
            <p:ph idx="1"/>
            <p:extLst>
              <p:ext uri="{D42A27DB-BD31-4B8C-83A1-F6EECF244321}">
                <p14:modId xmlns:p14="http://schemas.microsoft.com/office/powerpoint/2010/main" val="1784148736"/>
              </p:ext>
            </p:extLst>
          </p:nvPr>
        </p:nvGraphicFramePr>
        <p:xfrm>
          <a:off x="609600" y="1804861"/>
          <a:ext cx="10972800" cy="40354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16343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CAD1D6-4466-BA08-61DA-062CFD769F31}"/>
              </a:ext>
            </a:extLst>
          </p:cNvPr>
          <p:cNvSpPr>
            <a:spLocks noGrp="1"/>
          </p:cNvSpPr>
          <p:nvPr>
            <p:ph type="title"/>
          </p:nvPr>
        </p:nvSpPr>
        <p:spPr>
          <a:xfrm>
            <a:off x="609600" y="548639"/>
            <a:ext cx="10972800" cy="941833"/>
          </a:xfrm>
        </p:spPr>
        <p:txBody>
          <a:bodyPr/>
          <a:lstStyle/>
          <a:p>
            <a:r>
              <a:rPr lang="tr-TR" dirty="0"/>
              <a:t>Gereksiz Seferlerin Dağılımı</a:t>
            </a:r>
          </a:p>
        </p:txBody>
      </p:sp>
      <p:graphicFrame>
        <p:nvGraphicFramePr>
          <p:cNvPr id="4" name="İçerik Yer Tutucusu 3">
            <a:extLst>
              <a:ext uri="{FF2B5EF4-FFF2-40B4-BE49-F238E27FC236}">
                <a16:creationId xmlns:a16="http://schemas.microsoft.com/office/drawing/2014/main" id="{574F2FD9-526D-34F9-5C6B-4E4F6AE6C526}"/>
              </a:ext>
            </a:extLst>
          </p:cNvPr>
          <p:cNvGraphicFramePr>
            <a:graphicFrameLocks noGrp="1"/>
          </p:cNvGraphicFramePr>
          <p:nvPr>
            <p:ph idx="1"/>
            <p:extLst>
              <p:ext uri="{D42A27DB-BD31-4B8C-83A1-F6EECF244321}">
                <p14:modId xmlns:p14="http://schemas.microsoft.com/office/powerpoint/2010/main" val="4197606860"/>
              </p:ext>
            </p:extLst>
          </p:nvPr>
        </p:nvGraphicFramePr>
        <p:xfrm>
          <a:off x="137160" y="2305907"/>
          <a:ext cx="6115304" cy="295376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Grafik 4">
            <a:extLst>
              <a:ext uri="{FF2B5EF4-FFF2-40B4-BE49-F238E27FC236}">
                <a16:creationId xmlns:a16="http://schemas.microsoft.com/office/drawing/2014/main" id="{FCD73185-54EF-EC45-A6C5-605C051F77AD}"/>
              </a:ext>
            </a:extLst>
          </p:cNvPr>
          <p:cNvGraphicFramePr>
            <a:graphicFrameLocks/>
          </p:cNvGraphicFramePr>
          <p:nvPr>
            <p:extLst>
              <p:ext uri="{D42A27DB-BD31-4B8C-83A1-F6EECF244321}">
                <p14:modId xmlns:p14="http://schemas.microsoft.com/office/powerpoint/2010/main" val="654241116"/>
              </p:ext>
            </p:extLst>
          </p:nvPr>
        </p:nvGraphicFramePr>
        <p:xfrm>
          <a:off x="6780530" y="2216340"/>
          <a:ext cx="5198110" cy="30433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68498521"/>
      </p:ext>
    </p:extLst>
  </p:cSld>
  <p:clrMapOvr>
    <a:masterClrMapping/>
  </p:clrMapOvr>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otalTime>450</TotalTime>
  <Words>440</Words>
  <Application>Microsoft Office PowerPoint</Application>
  <PresentationFormat>Geniş ekran</PresentationFormat>
  <Paragraphs>37</Paragraphs>
  <Slides>12</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12</vt:i4>
      </vt:variant>
    </vt:vector>
  </HeadingPairs>
  <TitlesOfParts>
    <vt:vector size="19" baseType="lpstr">
      <vt:lpstr>Arial</vt:lpstr>
      <vt:lpstr>Avenir Next LT Pro</vt:lpstr>
      <vt:lpstr>Calibri</vt:lpstr>
      <vt:lpstr>Posterama</vt:lpstr>
      <vt:lpstr>Söhne</vt:lpstr>
      <vt:lpstr>Wingdings</vt:lpstr>
      <vt:lpstr>SplashVTI</vt:lpstr>
      <vt:lpstr>İklim ve Mobilite Datathonu</vt:lpstr>
      <vt:lpstr>Problem</vt:lpstr>
      <vt:lpstr>Veri Kaynağı</vt:lpstr>
      <vt:lpstr>Amaçlarımız</vt:lpstr>
      <vt:lpstr>Problem Çözümü</vt:lpstr>
      <vt:lpstr>Grafikler</vt:lpstr>
      <vt:lpstr>Hatların Yoğunluğuna ve Yıllara Göre Sefer Saat Aralığı</vt:lpstr>
      <vt:lpstr>Sefer Sayısının Hat Yoğunluğuna ve CO2 Salınımına Göre Ortalaması</vt:lpstr>
      <vt:lpstr>Gereksiz Seferlerin Dağılımı</vt:lpstr>
      <vt:lpstr>Kazanımlar</vt:lpstr>
      <vt:lpstr>Sonuç</vt:lpstr>
      <vt:lpstr>Kaynakça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İklim ve Mobilite Datathonu</dc:title>
  <dc:creator>Nihat AYDIN</dc:creator>
  <cp:lastModifiedBy>Nihat AYDIN</cp:lastModifiedBy>
  <cp:revision>16</cp:revision>
  <dcterms:created xsi:type="dcterms:W3CDTF">2023-10-09T18:46:16Z</dcterms:created>
  <dcterms:modified xsi:type="dcterms:W3CDTF">2023-10-12T14:10:44Z</dcterms:modified>
</cp:coreProperties>
</file>