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A35C9F-C232-442B-BE70-C4E126D198DA}" type="datetime1">
              <a:rPr lang="tr-TR" smtClean="0"/>
              <a:t>1.05.2022</a:t>
            </a:fld>
            <a:endParaRPr lang="en-US"/>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D1E4E82-621F-47E8-AE67-1308EFA9DB0D}" type="datetime1">
              <a:rPr lang="tr-TR" smtClean="0"/>
              <a:t>1.05.2022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en-US" dirty="0"/>
          </a:p>
        </p:txBody>
      </p:sp>
      <p:sp>
        <p:nvSpPr>
          <p:cNvPr id="8" name="Tarih Yer Tutucusu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AE3E5C2-8570-4CA0-95C8-8479B51F19F9}" type="datetime1">
              <a:rPr lang="tr-TR" smtClean="0"/>
              <a:t>1.05.2022</a:t>
            </a:fld>
            <a:endParaRPr lang="en-US" dirty="0"/>
          </a:p>
        </p:txBody>
      </p:sp>
      <p:sp>
        <p:nvSpPr>
          <p:cNvPr id="9" name="Alt Bilgi Yer Tutucusu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9" name="Başlık 1"/>
          <p:cNvSpPr>
            <a:spLocks noGrp="1"/>
          </p:cNvSpPr>
          <p:nvPr>
            <p:ph type="title"/>
          </p:nvPr>
        </p:nvSpPr>
        <p:spPr>
          <a:xfrm>
            <a:off x="581192" y="702156"/>
            <a:ext cx="11029616" cy="1013800"/>
          </a:xfrm>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2A7C70A8-BE2C-4695-8EAF-EB3A0B03F21E}" type="datetime1">
              <a:rPr lang="tr-TR" smtClean="0"/>
              <a:t>1.05.2022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774923" y="863600"/>
            <a:ext cx="7161625" cy="4807326"/>
          </a:xfrm>
        </p:spPr>
        <p:txBody>
          <a:bodyPr vert="eaVert" rtlCol="0" anchor="t"/>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Dikdörtgen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ikdörtgen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arih Yer Tutucusu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1E75463-D346-4FDC-90CB-71C3A7764CE3}" type="datetime1">
              <a:rPr lang="tr-TR" smtClean="0"/>
              <a:t>1.05.2022</a:t>
            </a:fld>
            <a:endParaRPr lang="en-US" dirty="0"/>
          </a:p>
        </p:txBody>
      </p:sp>
      <p:sp>
        <p:nvSpPr>
          <p:cNvPr id="12" name="Alt Bilgi Yer Tutucusu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yt Numarası Yer Tutucus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2" y="702156"/>
            <a:ext cx="11029616" cy="1188720"/>
          </a:xfrm>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a:xfrm>
            <a:off x="581192" y="2340864"/>
            <a:ext cx="11029615" cy="3634486"/>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Tarih Yer Tutucusu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6A9825F-C3AA-4AD4-BC72-1567D71BC87A}" type="datetime1">
              <a:rPr lang="tr-TR" smtClean="0"/>
              <a:t>1.05.2022</a:t>
            </a:fld>
            <a:endParaRPr lang="en-US" dirty="0"/>
          </a:p>
        </p:txBody>
      </p:sp>
      <p:sp>
        <p:nvSpPr>
          <p:cNvPr id="9" name="Alt Bilgi Yer Tutucusu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7" name="Tarih Yer Tutucusu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ABD5E19-15F5-41DD-A0C1-F69C54F9D3B8}" type="datetime1">
              <a:rPr lang="tr-TR" smtClean="0"/>
              <a:t>1.05.2022</a:t>
            </a:fld>
            <a:endParaRPr lang="en-US" dirty="0"/>
          </a:p>
        </p:txBody>
      </p:sp>
      <p:sp>
        <p:nvSpPr>
          <p:cNvPr id="9" name="Alt Bilgi Yer Tutucusu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581193" y="2228003"/>
            <a:ext cx="5194767"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16039" y="2228003"/>
            <a:ext cx="5194769"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7BAABCCC-C367-4A2D-8DB7-9636EB5CEFAB}" type="datetime1">
              <a:rPr lang="tr-TR" smtClean="0"/>
              <a:t>1.05.2022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581194" y="2926052"/>
            <a:ext cx="5194766"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tr-TR"/>
              <a:t>Asıl metin stillerini düzenlemek için tıklayın</a:t>
            </a:r>
          </a:p>
        </p:txBody>
      </p:sp>
      <p:sp>
        <p:nvSpPr>
          <p:cNvPr id="6" name="İçerik Yer Tutucusu 5"/>
          <p:cNvSpPr>
            <a:spLocks noGrp="1"/>
          </p:cNvSpPr>
          <p:nvPr>
            <p:ph sz="quarter" idx="4"/>
          </p:nvPr>
        </p:nvSpPr>
        <p:spPr>
          <a:xfrm>
            <a:off x="6416037" y="2926052"/>
            <a:ext cx="5194771"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p:cNvSpPr>
            <a:spLocks noGrp="1"/>
          </p:cNvSpPr>
          <p:nvPr>
            <p:ph type="dt" sz="half" idx="10"/>
          </p:nvPr>
        </p:nvSpPr>
        <p:spPr/>
        <p:txBody>
          <a:bodyPr rtlCol="0"/>
          <a:lstStyle/>
          <a:p>
            <a:pPr rtl="0"/>
            <a:fld id="{260A5723-7E83-4DE8-9CF5-5B5F25C1EE7B}" type="datetime1">
              <a:rPr lang="tr-TR" smtClean="0"/>
              <a:t>1.05.2022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8" name="Başlık 1"/>
          <p:cNvSpPr>
            <a:spLocks noGrp="1"/>
          </p:cNvSpPr>
          <p:nvPr>
            <p:ph type="title"/>
          </p:nvPr>
        </p:nvSpPr>
        <p:spPr>
          <a:xfrm>
            <a:off x="575894" y="729658"/>
            <a:ext cx="11029616" cy="988332"/>
          </a:xfrm>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1201F4CF-4430-4EBA-A4DC-CCD8EE39F1D2}" type="datetime1">
              <a:rPr lang="tr-TR" smtClean="0"/>
              <a:t>1.05.2022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BC2B4E8-8C84-402C-951E-E36E7FA0C5CD}" type="datetime1">
              <a:rPr lang="tr-TR" smtClean="0"/>
              <a:t>1.05.2022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B962B38-563E-4DBE-8610-91F71C66D2A1}" type="datetime1">
              <a:rPr lang="tr-TR" smtClean="0"/>
              <a:t>1.05.2022</a:t>
            </a:fld>
            <a:endParaRPr lang="en-US" dirty="0"/>
          </a:p>
        </p:txBody>
      </p:sp>
      <p:sp>
        <p:nvSpPr>
          <p:cNvPr id="10" name="Alt Bilgi Yer Tutucusu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yt Numarası Yer Tutucus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tr-TR"/>
              <a:t>Asıl başlık stilini düzenlemek için tıklayın</a:t>
            </a:r>
            <a:endParaRPr lang="en-US" dirty="0"/>
          </a:p>
        </p:txBody>
      </p:sp>
      <p:sp>
        <p:nvSpPr>
          <p:cNvPr id="3" name="Resim Yer Tutucusu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a:t>Resim eklemek için simgeye tıklayın</a:t>
            </a:r>
            <a:endParaRPr lang="en-US" dirty="0"/>
          </a:p>
        </p:txBody>
      </p:sp>
      <p:sp>
        <p:nvSpPr>
          <p:cNvPr id="4" name="Metin Yer Tutucusu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p>
            <a:pPr rtl="0"/>
            <a:fld id="{2EA1AACE-B104-4B3A-9F39-6CBDB71C79CC}" type="datetime1">
              <a:rPr lang="tr-TR" smtClean="0"/>
              <a:t>1.05.2022</a:t>
            </a:fld>
            <a:endParaRPr lang="en-US" dirty="0"/>
          </a:p>
        </p:txBody>
      </p:sp>
      <p:sp>
        <p:nvSpPr>
          <p:cNvPr id="6" name="Alt Bilgi Yer Tutucusu 5"/>
          <p:cNvSpPr>
            <a:spLocks noGrp="1"/>
          </p:cNvSpPr>
          <p:nvPr>
            <p:ph type="ftr" sz="quarter" idx="11"/>
          </p:nvPr>
        </p:nvSpPr>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230AB184-A554-4F15-954A-14AE8E8AAB35}" type="datetime1">
              <a:rPr lang="tr-TR" smtClean="0"/>
              <a:t>1.05.2022</a:t>
            </a:fld>
            <a:endParaRPr lang="en-US" dirty="0"/>
          </a:p>
        </p:txBody>
      </p:sp>
      <p:sp>
        <p:nvSpPr>
          <p:cNvPr id="5" name="Alt Bilgi Yer Tutucusu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yt Numarası Yer Tutucus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Dikdörtgen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0B0ywwgffWnLLcms2WWJQRFNSWXM/view?resourcekey=0-Av8zFbeDDvNcF1sSjDR32w" TargetMode="External"/><Relationship Id="rId2" Type="http://schemas.openxmlformats.org/officeDocument/2006/relationships/hyperlink" Target="https://www.robots.ox.ac.uk/~vgg/data/flowers/102/"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rtlCol="0">
            <a:normAutofit fontScale="90000"/>
          </a:bodyPr>
          <a:lstStyle/>
          <a:p>
            <a:pPr rtl="0"/>
            <a:r>
              <a:rPr lang="tr" dirty="0"/>
              <a:t>102 Flowers veriseti ile python tensorlayer kullanarak text-to-ımage sentezi</a:t>
            </a:r>
          </a:p>
        </p:txBody>
      </p:sp>
      <p:sp>
        <p:nvSpPr>
          <p:cNvPr id="3" name="Alt Başlık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1429046"/>
          </a:xfrm>
        </p:spPr>
        <p:txBody>
          <a:bodyPr rtlCol="0">
            <a:normAutofit/>
          </a:bodyPr>
          <a:lstStyle/>
          <a:p>
            <a:pPr rtl="0"/>
            <a:r>
              <a:rPr lang="tr" b="1" dirty="0">
                <a:solidFill>
                  <a:srgbClr val="002060"/>
                </a:solidFill>
              </a:rPr>
              <a:t>EMRE NİHAT DURGUN - 180202015</a:t>
            </a:r>
          </a:p>
          <a:p>
            <a:pPr rtl="0"/>
            <a:r>
              <a:rPr lang="tr-TR" b="1" dirty="0">
                <a:solidFill>
                  <a:srgbClr val="002060"/>
                </a:solidFill>
              </a:rPr>
              <a:t>Alparslan</a:t>
            </a:r>
            <a:r>
              <a:rPr lang="tr" b="1" dirty="0">
                <a:solidFill>
                  <a:srgbClr val="002060"/>
                </a:solidFill>
              </a:rPr>
              <a:t> beraat özdemir - 170202045</a:t>
            </a:r>
          </a:p>
          <a:p>
            <a:pPr rtl="0"/>
            <a:r>
              <a:rPr lang="tr-TR" b="1" dirty="0">
                <a:solidFill>
                  <a:srgbClr val="002060"/>
                </a:solidFill>
              </a:rPr>
              <a:t>E</a:t>
            </a:r>
            <a:r>
              <a:rPr lang="tr" b="1" dirty="0">
                <a:solidFill>
                  <a:srgbClr val="002060"/>
                </a:solidFill>
              </a:rPr>
              <a:t>gehan demir - 180202040</a:t>
            </a:r>
          </a:p>
        </p:txBody>
      </p:sp>
      <p:sp>
        <p:nvSpPr>
          <p:cNvPr id="20" name="Dikdörtgen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ikdörtgen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ikdörtgen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descr="Logonun yakından görünümü&#10;&#10;Açıklama otomatik olarak oluşturulur">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4390159"/>
            <a:ext cx="11260667" cy="200217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66585"/>
          </a:xfrm>
        </p:spPr>
        <p:txBody>
          <a:bodyPr rtlCol="0">
            <a:normAutofit/>
          </a:bodyPr>
          <a:lstStyle/>
          <a:p>
            <a:pPr rtl="0"/>
            <a:r>
              <a:rPr lang="tr" sz="3200" dirty="0"/>
              <a:t>giriş</a:t>
            </a:r>
          </a:p>
        </p:txBody>
      </p:sp>
      <p:sp>
        <p:nvSpPr>
          <p:cNvPr id="8" name="İçerik Yer Tutucusu 7">
            <a:extLst>
              <a:ext uri="{FF2B5EF4-FFF2-40B4-BE49-F238E27FC236}">
                <a16:creationId xmlns:a16="http://schemas.microsoft.com/office/drawing/2014/main" id="{2FF1F5A1-6205-4A1E-BBF5-35083A062EEF}"/>
              </a:ext>
            </a:extLst>
          </p:cNvPr>
          <p:cNvSpPr>
            <a:spLocks noGrp="1"/>
          </p:cNvSpPr>
          <p:nvPr>
            <p:ph idx="1"/>
          </p:nvPr>
        </p:nvSpPr>
        <p:spPr>
          <a:xfrm>
            <a:off x="581192" y="2340863"/>
            <a:ext cx="11029615" cy="3019702"/>
          </a:xfrm>
        </p:spPr>
        <p:txBody>
          <a:bodyPr>
            <a:normAutofit/>
          </a:bodyPr>
          <a:lstStyle/>
          <a:p>
            <a:r>
              <a:rPr lang="tr-TR" sz="1800" b="1" dirty="0"/>
              <a:t>Özet</a:t>
            </a:r>
          </a:p>
          <a:p>
            <a:r>
              <a:rPr lang="tr-TR" sz="1800" b="1" dirty="0"/>
              <a:t>Kullanılan veri setleri</a:t>
            </a:r>
          </a:p>
          <a:p>
            <a:r>
              <a:rPr lang="tr-TR" sz="1800" b="1" dirty="0"/>
              <a:t>Kullanılan algoritma</a:t>
            </a:r>
          </a:p>
          <a:p>
            <a:r>
              <a:rPr lang="tr-TR" sz="1800" b="1" dirty="0"/>
              <a:t>Yapılan çalışmalar</a:t>
            </a:r>
          </a:p>
          <a:p>
            <a:r>
              <a:rPr lang="tr-TR" sz="1800" b="1" dirty="0"/>
              <a:t>Sonuç</a:t>
            </a:r>
          </a:p>
          <a:p>
            <a:r>
              <a:rPr lang="tr-TR" sz="1800" b="1" dirty="0"/>
              <a:t>Kaynakça</a:t>
            </a:r>
          </a:p>
        </p:txBody>
      </p:sp>
      <p:pic>
        <p:nvPicPr>
          <p:cNvPr id="1026" name="Picture 2" descr="Machine Learning - Text2Image: A new way to NLP?">
            <a:extLst>
              <a:ext uri="{FF2B5EF4-FFF2-40B4-BE49-F238E27FC236}">
                <a16:creationId xmlns:a16="http://schemas.microsoft.com/office/drawing/2014/main" id="{7BC626B7-3334-4F48-89F3-92A6AC36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108" y="1707143"/>
            <a:ext cx="7430681" cy="414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74CEF-D290-4EFA-92E4-E2E9B967D688}"/>
              </a:ext>
            </a:extLst>
          </p:cNvPr>
          <p:cNvSpPr>
            <a:spLocks noGrp="1"/>
          </p:cNvSpPr>
          <p:nvPr>
            <p:ph type="title"/>
          </p:nvPr>
        </p:nvSpPr>
        <p:spPr>
          <a:xfrm>
            <a:off x="581192" y="702156"/>
            <a:ext cx="11029616" cy="757528"/>
          </a:xfrm>
        </p:spPr>
        <p:txBody>
          <a:bodyPr/>
          <a:lstStyle/>
          <a:p>
            <a:r>
              <a:rPr lang="tr-TR" dirty="0"/>
              <a:t>Özet</a:t>
            </a:r>
          </a:p>
        </p:txBody>
      </p:sp>
      <p:sp>
        <p:nvSpPr>
          <p:cNvPr id="3" name="İçerik Yer Tutucusu 2">
            <a:extLst>
              <a:ext uri="{FF2B5EF4-FFF2-40B4-BE49-F238E27FC236}">
                <a16:creationId xmlns:a16="http://schemas.microsoft.com/office/drawing/2014/main" id="{59140D3A-412B-4B36-AF13-D1A37B335BBC}"/>
              </a:ext>
            </a:extLst>
          </p:cNvPr>
          <p:cNvSpPr>
            <a:spLocks noGrp="1"/>
          </p:cNvSpPr>
          <p:nvPr>
            <p:ph idx="1"/>
          </p:nvPr>
        </p:nvSpPr>
        <p:spPr>
          <a:xfrm>
            <a:off x="581193" y="2340864"/>
            <a:ext cx="10727167" cy="2112295"/>
          </a:xfrm>
        </p:spPr>
        <p:txBody>
          <a:bodyPr anchor="t"/>
          <a:lstStyle/>
          <a:p>
            <a:pPr marL="0" indent="0">
              <a:buNone/>
            </a:pPr>
            <a:r>
              <a:rPr lang="tr-TR" dirty="0"/>
              <a:t>Gerçekleştirilen çalışma, Python dili, 102 farklı çiçek tipinden oluşan bir fotoğraf kümesi ve bu kümedeki her fotoğrafı tanımlayan bir metin kümesini, makine öğrenmesi yöntemleri ile girilen metni fotoğrafa dönüştüren bir yapay zeka modeli haline getirmeyi amaçlamaktadır.</a:t>
            </a:r>
          </a:p>
          <a:p>
            <a:pPr marL="0" indent="0">
              <a:buNone/>
            </a:pPr>
            <a:r>
              <a:rPr lang="tr-TR" dirty="0"/>
              <a:t>Çalışma sırasında bu iş için </a:t>
            </a:r>
            <a:r>
              <a:rPr lang="tr-TR" dirty="0" err="1"/>
              <a:t>Tensorflow</a:t>
            </a:r>
            <a:r>
              <a:rPr lang="tr-TR" dirty="0"/>
              <a:t> ve </a:t>
            </a:r>
            <a:r>
              <a:rPr lang="tr-TR" dirty="0" err="1"/>
              <a:t>TensorLayer</a:t>
            </a:r>
            <a:r>
              <a:rPr lang="tr-TR" dirty="0"/>
              <a:t> yapay zeka kütüphanelerinin uygun bir şekilde kullanılabileceğine, diğer benzer çalışmalarda çok sık kullanıldığını görerek karar verdik. GAN (Çekişmeli </a:t>
            </a:r>
            <a:r>
              <a:rPr lang="tr-TR" dirty="0" err="1"/>
              <a:t>nöral</a:t>
            </a:r>
            <a:r>
              <a:rPr lang="tr-TR" dirty="0"/>
              <a:t> ağ) kullanarak modelin eğitim algoritmasını şekillendirdik.</a:t>
            </a:r>
          </a:p>
        </p:txBody>
      </p:sp>
      <p:sp>
        <p:nvSpPr>
          <p:cNvPr id="4" name="Veri Yer Tutucusu 3">
            <a:extLst>
              <a:ext uri="{FF2B5EF4-FFF2-40B4-BE49-F238E27FC236}">
                <a16:creationId xmlns:a16="http://schemas.microsoft.com/office/drawing/2014/main" id="{8B535301-FC8F-4EAF-B93A-92B9C08D1653}"/>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pic>
        <p:nvPicPr>
          <p:cNvPr id="2050" name="Picture 2" descr="What is a Generative Adversarial Network (GAN)? - Unite.AI">
            <a:extLst>
              <a:ext uri="{FF2B5EF4-FFF2-40B4-BE49-F238E27FC236}">
                <a16:creationId xmlns:a16="http://schemas.microsoft.com/office/drawing/2014/main" id="{FC0A814E-34C9-4C5D-9B4F-42D2A8501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307" y="4010480"/>
            <a:ext cx="6013269" cy="241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0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74CEF-D290-4EFA-92E4-E2E9B967D688}"/>
              </a:ext>
            </a:extLst>
          </p:cNvPr>
          <p:cNvSpPr>
            <a:spLocks noGrp="1"/>
          </p:cNvSpPr>
          <p:nvPr>
            <p:ph type="title"/>
          </p:nvPr>
        </p:nvSpPr>
        <p:spPr>
          <a:xfrm>
            <a:off x="581192" y="702156"/>
            <a:ext cx="11029616" cy="757528"/>
          </a:xfrm>
        </p:spPr>
        <p:txBody>
          <a:bodyPr/>
          <a:lstStyle/>
          <a:p>
            <a:r>
              <a:rPr lang="tr-TR" dirty="0"/>
              <a:t>KULLANILAN VERİSETLERİ</a:t>
            </a:r>
          </a:p>
        </p:txBody>
      </p:sp>
      <p:sp>
        <p:nvSpPr>
          <p:cNvPr id="3" name="İçerik Yer Tutucusu 2">
            <a:extLst>
              <a:ext uri="{FF2B5EF4-FFF2-40B4-BE49-F238E27FC236}">
                <a16:creationId xmlns:a16="http://schemas.microsoft.com/office/drawing/2014/main" id="{59140D3A-412B-4B36-AF13-D1A37B335BBC}"/>
              </a:ext>
            </a:extLst>
          </p:cNvPr>
          <p:cNvSpPr>
            <a:spLocks noGrp="1"/>
          </p:cNvSpPr>
          <p:nvPr>
            <p:ph idx="1"/>
          </p:nvPr>
        </p:nvSpPr>
        <p:spPr>
          <a:xfrm>
            <a:off x="581193" y="2039726"/>
            <a:ext cx="10727167" cy="3471841"/>
          </a:xfrm>
        </p:spPr>
        <p:txBody>
          <a:bodyPr anchor="t">
            <a:normAutofit/>
          </a:bodyPr>
          <a:lstStyle/>
          <a:p>
            <a:r>
              <a:rPr lang="tr-TR" dirty="0"/>
              <a:t>Bu projede metinler ve görseller olarak iki farklı veri grubuna yer verilmiştir.</a:t>
            </a:r>
          </a:p>
          <a:p>
            <a:r>
              <a:rPr lang="tr-TR" dirty="0"/>
              <a:t>102 tür çiçek içeren Oxford 102-Flowers veri Kümesi</a:t>
            </a:r>
          </a:p>
          <a:p>
            <a:pPr marL="0" indent="0">
              <a:buNone/>
            </a:pPr>
            <a:r>
              <a:rPr lang="tr-TR" dirty="0"/>
              <a:t>Bu veri kümesi, Maria ve Andrew tarafından 2008 yılında yaratılmıştır ve türlerin her biri 40 ila</a:t>
            </a:r>
          </a:p>
          <a:p>
            <a:pPr marL="0" indent="0">
              <a:buNone/>
            </a:pPr>
            <a:r>
              <a:rPr lang="tr-TR" dirty="0"/>
              <a:t>258 çiçek görüntüsüne sahiptir.</a:t>
            </a:r>
          </a:p>
          <a:p>
            <a:r>
              <a:rPr lang="tr-TR" dirty="0">
                <a:hlinkClick r:id="rId2"/>
              </a:rPr>
              <a:t>https://www.robots.ox.ac.uk/~vgg/data/flowers/102/</a:t>
            </a:r>
            <a:endParaRPr lang="tr-TR" dirty="0"/>
          </a:p>
          <a:p>
            <a:r>
              <a:rPr lang="tr-TR" dirty="0"/>
              <a:t>2. veri kümesi ise bu çiçekleri İngilizce olarak betimleyen metinlerden oluşmaktadır.</a:t>
            </a:r>
          </a:p>
          <a:p>
            <a:r>
              <a:rPr lang="tr-TR" dirty="0">
                <a:hlinkClick r:id="rId3"/>
              </a:rPr>
              <a:t>https://drive.google.com/file/d/0B0ywwgffWnLLcms2WWJQRFNSWXM/view?resourcekey=0-Av8zFbeDDvNcF1sSjDR32w</a:t>
            </a:r>
            <a:endParaRPr lang="tr-TR" dirty="0"/>
          </a:p>
          <a:p>
            <a:endParaRPr lang="tr-TR" dirty="0"/>
          </a:p>
        </p:txBody>
      </p:sp>
      <p:sp>
        <p:nvSpPr>
          <p:cNvPr id="4" name="Veri Yer Tutucusu 3">
            <a:extLst>
              <a:ext uri="{FF2B5EF4-FFF2-40B4-BE49-F238E27FC236}">
                <a16:creationId xmlns:a16="http://schemas.microsoft.com/office/drawing/2014/main" id="{8B535301-FC8F-4EAF-B93A-92B9C08D1653}"/>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pic>
        <p:nvPicPr>
          <p:cNvPr id="3074" name="Picture 2" descr="Datasets">
            <a:extLst>
              <a:ext uri="{FF2B5EF4-FFF2-40B4-BE49-F238E27FC236}">
                <a16:creationId xmlns:a16="http://schemas.microsoft.com/office/drawing/2014/main" id="{6266CE76-33C9-4092-844E-EE2ACD137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577" y="820526"/>
            <a:ext cx="2224678" cy="2224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1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74CEF-D290-4EFA-92E4-E2E9B967D688}"/>
              </a:ext>
            </a:extLst>
          </p:cNvPr>
          <p:cNvSpPr>
            <a:spLocks noGrp="1"/>
          </p:cNvSpPr>
          <p:nvPr>
            <p:ph type="title"/>
          </p:nvPr>
        </p:nvSpPr>
        <p:spPr>
          <a:xfrm>
            <a:off x="581192" y="702156"/>
            <a:ext cx="11029616" cy="757528"/>
          </a:xfrm>
        </p:spPr>
        <p:txBody>
          <a:bodyPr/>
          <a:lstStyle/>
          <a:p>
            <a:r>
              <a:rPr lang="tr-TR" dirty="0"/>
              <a:t>Kullanılan algoritma</a:t>
            </a:r>
          </a:p>
        </p:txBody>
      </p:sp>
      <p:sp>
        <p:nvSpPr>
          <p:cNvPr id="3" name="İçerik Yer Tutucusu 2">
            <a:extLst>
              <a:ext uri="{FF2B5EF4-FFF2-40B4-BE49-F238E27FC236}">
                <a16:creationId xmlns:a16="http://schemas.microsoft.com/office/drawing/2014/main" id="{59140D3A-412B-4B36-AF13-D1A37B335BBC}"/>
              </a:ext>
            </a:extLst>
          </p:cNvPr>
          <p:cNvSpPr>
            <a:spLocks noGrp="1"/>
          </p:cNvSpPr>
          <p:nvPr>
            <p:ph idx="1"/>
          </p:nvPr>
        </p:nvSpPr>
        <p:spPr>
          <a:xfrm>
            <a:off x="581193" y="2340864"/>
            <a:ext cx="10727167" cy="2112295"/>
          </a:xfrm>
        </p:spPr>
        <p:txBody>
          <a:bodyPr anchor="t"/>
          <a:lstStyle/>
          <a:p>
            <a:pPr marL="0" indent="0">
              <a:buNone/>
            </a:pPr>
            <a:r>
              <a:rPr lang="tr-TR" dirty="0"/>
              <a:t>Üretken rakip ağlar (</a:t>
            </a:r>
            <a:r>
              <a:rPr lang="tr-TR" dirty="0" err="1"/>
              <a:t>GAN'lar</a:t>
            </a:r>
            <a:r>
              <a:rPr lang="tr-TR" dirty="0"/>
              <a:t>), iki oyunculu bir </a:t>
            </a:r>
            <a:r>
              <a:rPr lang="tr-TR" dirty="0" err="1"/>
              <a:t>minimax</a:t>
            </a:r>
            <a:r>
              <a:rPr lang="tr-TR" dirty="0"/>
              <a:t> oyununda yarışan bir üretici G ve bir ayrımcı D'den oluşur: Ayrımcı, gerçek eğitim verilerini sentetik görüntülerden ayırmaya çalışır ve oluşturucu, ayrımcıyı kandırmaya çalışır.</a:t>
            </a:r>
          </a:p>
          <a:p>
            <a:pPr marL="0" indent="0">
              <a:buNone/>
            </a:pPr>
            <a:r>
              <a:rPr lang="tr-TR" dirty="0"/>
              <a:t>Koşullu bir </a:t>
            </a:r>
            <a:r>
              <a:rPr lang="tr-TR" dirty="0" err="1"/>
              <a:t>GAN'ı</a:t>
            </a:r>
            <a:r>
              <a:rPr lang="tr-TR" dirty="0"/>
              <a:t> eğitmenin en basit yolu, (metin, resim) çiftleri ortak gözlemler olarak görmek ve ayrımcıyı çiftleri gerçek veya sahte olarak yargılamak için eğitmektir.</a:t>
            </a:r>
          </a:p>
        </p:txBody>
      </p:sp>
      <p:sp>
        <p:nvSpPr>
          <p:cNvPr id="4" name="Veri Yer Tutucusu 3">
            <a:extLst>
              <a:ext uri="{FF2B5EF4-FFF2-40B4-BE49-F238E27FC236}">
                <a16:creationId xmlns:a16="http://schemas.microsoft.com/office/drawing/2014/main" id="{8B535301-FC8F-4EAF-B93A-92B9C08D1653}"/>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pic>
        <p:nvPicPr>
          <p:cNvPr id="4100" name="Picture 4" descr="A Beginner's Guide to Generative Adversarial Networks (GANs) | Pathmind">
            <a:extLst>
              <a:ext uri="{FF2B5EF4-FFF2-40B4-BE49-F238E27FC236}">
                <a16:creationId xmlns:a16="http://schemas.microsoft.com/office/drawing/2014/main" id="{E68945C5-A27C-4197-8560-A6D05103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450" y="3909433"/>
            <a:ext cx="6864991" cy="251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93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74CEF-D290-4EFA-92E4-E2E9B967D688}"/>
              </a:ext>
            </a:extLst>
          </p:cNvPr>
          <p:cNvSpPr>
            <a:spLocks noGrp="1"/>
          </p:cNvSpPr>
          <p:nvPr>
            <p:ph type="title"/>
          </p:nvPr>
        </p:nvSpPr>
        <p:spPr>
          <a:xfrm>
            <a:off x="581192" y="702156"/>
            <a:ext cx="11029616" cy="757528"/>
          </a:xfrm>
        </p:spPr>
        <p:txBody>
          <a:bodyPr/>
          <a:lstStyle/>
          <a:p>
            <a:r>
              <a:rPr lang="tr-TR" dirty="0"/>
              <a:t>Yapılan çalışma</a:t>
            </a:r>
          </a:p>
        </p:txBody>
      </p:sp>
      <p:sp>
        <p:nvSpPr>
          <p:cNvPr id="3" name="İçerik Yer Tutucusu 2">
            <a:extLst>
              <a:ext uri="{FF2B5EF4-FFF2-40B4-BE49-F238E27FC236}">
                <a16:creationId xmlns:a16="http://schemas.microsoft.com/office/drawing/2014/main" id="{59140D3A-412B-4B36-AF13-D1A37B335BBC}"/>
              </a:ext>
            </a:extLst>
          </p:cNvPr>
          <p:cNvSpPr>
            <a:spLocks noGrp="1"/>
          </p:cNvSpPr>
          <p:nvPr>
            <p:ph idx="1"/>
          </p:nvPr>
        </p:nvSpPr>
        <p:spPr>
          <a:xfrm>
            <a:off x="581193" y="2340864"/>
            <a:ext cx="6490725" cy="3645706"/>
          </a:xfrm>
        </p:spPr>
        <p:txBody>
          <a:bodyPr anchor="t">
            <a:normAutofit/>
          </a:bodyPr>
          <a:lstStyle/>
          <a:p>
            <a:r>
              <a:rPr lang="tr-TR" dirty="0"/>
              <a:t>Belirtilen algoritmalar ve veri setlerini birleştirerek çalışır duruma getirdik.</a:t>
            </a:r>
          </a:p>
          <a:p>
            <a:r>
              <a:rPr lang="tr-TR" dirty="0"/>
              <a:t>Model eğitim süresi çok yüksek zaman kaynağı gerektirdiğinden, bu sunumun hazırlandığı tarihte model eğitimini sadece fonksiyonel olarak çalışıp çalışmadığını kontrol ederek sonlandırdık.</a:t>
            </a:r>
          </a:p>
          <a:p>
            <a:r>
              <a:rPr lang="tr-TR" dirty="0"/>
              <a:t>Belirtilen metinlerden görsel elde edebilmek için bir sonuçlar python dosyası geliştirdik. Model eğitimi tamamlanmadığından, teorik olarak kalmıştır.</a:t>
            </a:r>
          </a:p>
          <a:p>
            <a:r>
              <a:rPr lang="tr-TR" dirty="0"/>
              <a:t>Yapılan çalışmalardan çıkardığımız sonuçların doküman haline getirdik.</a:t>
            </a:r>
          </a:p>
        </p:txBody>
      </p:sp>
      <p:sp>
        <p:nvSpPr>
          <p:cNvPr id="4" name="Veri Yer Tutucusu 3">
            <a:extLst>
              <a:ext uri="{FF2B5EF4-FFF2-40B4-BE49-F238E27FC236}">
                <a16:creationId xmlns:a16="http://schemas.microsoft.com/office/drawing/2014/main" id="{8B535301-FC8F-4EAF-B93A-92B9C08D1653}"/>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pic>
        <p:nvPicPr>
          <p:cNvPr id="5122" name="Picture 2" descr="Does work make you happy? Not so much if you're in developed world | Ipsos">
            <a:extLst>
              <a:ext uri="{FF2B5EF4-FFF2-40B4-BE49-F238E27FC236}">
                <a16:creationId xmlns:a16="http://schemas.microsoft.com/office/drawing/2014/main" id="{2A04B4AD-CB8A-448B-8D85-A6E19C6EA5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53"/>
          <a:stretch/>
        </p:blipFill>
        <p:spPr bwMode="auto">
          <a:xfrm>
            <a:off x="7276052" y="1186266"/>
            <a:ext cx="4714612" cy="480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30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74CEF-D290-4EFA-92E4-E2E9B967D688}"/>
              </a:ext>
            </a:extLst>
          </p:cNvPr>
          <p:cNvSpPr>
            <a:spLocks noGrp="1"/>
          </p:cNvSpPr>
          <p:nvPr>
            <p:ph type="title"/>
          </p:nvPr>
        </p:nvSpPr>
        <p:spPr>
          <a:xfrm>
            <a:off x="581192" y="702156"/>
            <a:ext cx="11029616" cy="757528"/>
          </a:xfrm>
        </p:spPr>
        <p:txBody>
          <a:bodyPr/>
          <a:lstStyle/>
          <a:p>
            <a:r>
              <a:rPr lang="tr-TR" dirty="0"/>
              <a:t>Sonuçlar</a:t>
            </a:r>
          </a:p>
        </p:txBody>
      </p:sp>
      <p:sp>
        <p:nvSpPr>
          <p:cNvPr id="3" name="İçerik Yer Tutucusu 2">
            <a:extLst>
              <a:ext uri="{FF2B5EF4-FFF2-40B4-BE49-F238E27FC236}">
                <a16:creationId xmlns:a16="http://schemas.microsoft.com/office/drawing/2014/main" id="{59140D3A-412B-4B36-AF13-D1A37B335BBC}"/>
              </a:ext>
            </a:extLst>
          </p:cNvPr>
          <p:cNvSpPr>
            <a:spLocks noGrp="1"/>
          </p:cNvSpPr>
          <p:nvPr>
            <p:ph idx="1"/>
          </p:nvPr>
        </p:nvSpPr>
        <p:spPr>
          <a:xfrm>
            <a:off x="581192" y="1781690"/>
            <a:ext cx="10869779" cy="2284064"/>
          </a:xfrm>
        </p:spPr>
        <p:txBody>
          <a:bodyPr anchor="t">
            <a:normAutofit/>
          </a:bodyPr>
          <a:lstStyle/>
          <a:p>
            <a:r>
              <a:rPr lang="tr-TR" dirty="0"/>
              <a:t>GAN – Çekişmeli </a:t>
            </a:r>
            <a:r>
              <a:rPr lang="tr-TR" dirty="0" err="1"/>
              <a:t>nöral</a:t>
            </a:r>
            <a:r>
              <a:rPr lang="tr-TR" dirty="0"/>
              <a:t> ağların çalışma mantığını kavramış olduk.</a:t>
            </a:r>
          </a:p>
          <a:p>
            <a:r>
              <a:rPr lang="tr-TR" dirty="0"/>
              <a:t>Makine öğrenmesi yöntemleri ile model eğitmenin ne kadar büyük bir zaman ve işlemci kaynağı harcadığını ortaya koyduk, GPU gücünün bu konudaki önemi ortaya çıkmış oldu.</a:t>
            </a:r>
          </a:p>
          <a:p>
            <a:r>
              <a:rPr lang="tr-TR" dirty="0"/>
              <a:t>Bir veri seti eğitilirken </a:t>
            </a:r>
            <a:r>
              <a:rPr lang="tr-TR" dirty="0" err="1"/>
              <a:t>train</a:t>
            </a:r>
            <a:r>
              <a:rPr lang="tr-TR" dirty="0"/>
              <a:t> algoritmasındaki parametrelerin hem eğitim süresini hem de doğruluk sonuçlarını ciddi ölçüde etkilediğini ve bu parametrelerin uygun bir şekilde ayarlanması gerektiğini gördük.</a:t>
            </a:r>
          </a:p>
          <a:p>
            <a:endParaRPr lang="tr-TR" dirty="0"/>
          </a:p>
        </p:txBody>
      </p:sp>
      <p:sp>
        <p:nvSpPr>
          <p:cNvPr id="4" name="Veri Yer Tutucusu 3">
            <a:extLst>
              <a:ext uri="{FF2B5EF4-FFF2-40B4-BE49-F238E27FC236}">
                <a16:creationId xmlns:a16="http://schemas.microsoft.com/office/drawing/2014/main" id="{8B535301-FC8F-4EAF-B93A-92B9C08D1653}"/>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pic>
        <p:nvPicPr>
          <p:cNvPr id="6146" name="Picture 2" descr="All Boards 2nd Year Special Exam Result 2021 FA, FSc, ICS, ICOM">
            <a:extLst>
              <a:ext uri="{FF2B5EF4-FFF2-40B4-BE49-F238E27FC236}">
                <a16:creationId xmlns:a16="http://schemas.microsoft.com/office/drawing/2014/main" id="{300B65B7-7E54-49BE-B315-6E8899FD4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314" y="4163717"/>
            <a:ext cx="5376382" cy="252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88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7B1DBE-E355-4B11-BCBC-B2A3CFB160FD}"/>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AAE9713C-3088-43FD-9396-C604A421BF9E}"/>
              </a:ext>
            </a:extLst>
          </p:cNvPr>
          <p:cNvSpPr>
            <a:spLocks noGrp="1"/>
          </p:cNvSpPr>
          <p:nvPr>
            <p:ph idx="1"/>
          </p:nvPr>
        </p:nvSpPr>
        <p:spPr>
          <a:xfrm>
            <a:off x="293615" y="2021747"/>
            <a:ext cx="11736197" cy="4572000"/>
          </a:xfrm>
        </p:spPr>
        <p:txBody>
          <a:bodyPr>
            <a:normAutofit fontScale="85000" lnSpcReduction="20000"/>
          </a:bodyPr>
          <a:lstStyle/>
          <a:p>
            <a:r>
              <a:rPr lang="tr-TR" dirty="0"/>
              <a:t>1.    OKOKPROJECTS, “</a:t>
            </a:r>
            <a:r>
              <a:rPr lang="tr-TR" dirty="0" err="1"/>
              <a:t>Text</a:t>
            </a:r>
            <a:r>
              <a:rPr lang="tr-TR" dirty="0"/>
              <a:t> </a:t>
            </a:r>
            <a:r>
              <a:rPr lang="tr-TR" dirty="0" err="1"/>
              <a:t>to</a:t>
            </a:r>
            <a:r>
              <a:rPr lang="tr-TR" dirty="0"/>
              <a:t> Image </a:t>
            </a:r>
            <a:r>
              <a:rPr lang="tr-TR" dirty="0" err="1"/>
              <a:t>Synthesis</a:t>
            </a:r>
            <a:r>
              <a:rPr lang="tr-TR" dirty="0"/>
              <a:t> in Python”, https://www.youtube.com/watch?v=sVuop7jBch4,</a:t>
            </a:r>
          </a:p>
          <a:p>
            <a:r>
              <a:rPr lang="tr-TR" dirty="0"/>
              <a:t>2.    ZSDONGHAO, “</a:t>
            </a:r>
            <a:r>
              <a:rPr lang="tr-TR" dirty="0" err="1"/>
              <a:t>Text</a:t>
            </a:r>
            <a:r>
              <a:rPr lang="tr-TR" dirty="0"/>
              <a:t> </a:t>
            </a:r>
            <a:r>
              <a:rPr lang="tr-TR" dirty="0" err="1"/>
              <a:t>To</a:t>
            </a:r>
            <a:r>
              <a:rPr lang="tr-TR" dirty="0"/>
              <a:t> Image </a:t>
            </a:r>
            <a:r>
              <a:rPr lang="tr-TR" dirty="0" err="1"/>
              <a:t>Synthesis</a:t>
            </a:r>
            <a:r>
              <a:rPr lang="tr-TR" dirty="0"/>
              <a:t>”, https://github.com/zsdonghao/text-to-image</a:t>
            </a:r>
          </a:p>
          <a:p>
            <a:r>
              <a:rPr lang="tr-TR" dirty="0"/>
              <a:t>3.    RUYUEGUANGHUA, “GAN text_to_image_102flowers – RIEYUGUANGHUA”, https://www.kaggle.com/code/riyueguanghua/gan-text-to-image-102flowers-rieyuguanghua/notebook</a:t>
            </a:r>
          </a:p>
          <a:p>
            <a:r>
              <a:rPr lang="tr-TR" dirty="0"/>
              <a:t>4.    </a:t>
            </a:r>
            <a:r>
              <a:rPr lang="tr-TR" dirty="0" err="1"/>
              <a:t>Tensorflow</a:t>
            </a:r>
            <a:r>
              <a:rPr lang="tr-TR" dirty="0"/>
              <a:t>, “oxford_flowers102”, https://www.tensorflow.org/datasets/catalog/oxford_flowers102</a:t>
            </a:r>
          </a:p>
          <a:p>
            <a:r>
              <a:rPr lang="tr-TR" dirty="0"/>
              <a:t>5.    Büşra </a:t>
            </a:r>
            <a:r>
              <a:rPr lang="tr-TR" dirty="0" err="1"/>
              <a:t>Rümeysa</a:t>
            </a:r>
            <a:r>
              <a:rPr lang="tr-TR" dirty="0"/>
              <a:t> Mete, “Derin Öğrenme ile Görüntü Sınıflandırma”, https://95.183.179.45/xmlui/bitstream/handle/20.500.12831/3899/3899.pdf?sequence=1&amp;isAllowed=y</a:t>
            </a:r>
          </a:p>
          <a:p>
            <a:r>
              <a:rPr lang="tr-TR" dirty="0"/>
              <a:t>6.    </a:t>
            </a:r>
            <a:r>
              <a:rPr lang="tr-TR" dirty="0" err="1"/>
              <a:t>Paarthneekhara</a:t>
            </a:r>
            <a:r>
              <a:rPr lang="tr-TR" dirty="0"/>
              <a:t>, ”</a:t>
            </a:r>
            <a:r>
              <a:rPr lang="tr-TR" dirty="0" err="1"/>
              <a:t>Text</a:t>
            </a:r>
            <a:r>
              <a:rPr lang="tr-TR" dirty="0"/>
              <a:t> </a:t>
            </a:r>
            <a:r>
              <a:rPr lang="tr-TR" dirty="0" err="1"/>
              <a:t>To</a:t>
            </a:r>
            <a:r>
              <a:rPr lang="tr-TR" dirty="0"/>
              <a:t> Image </a:t>
            </a:r>
            <a:r>
              <a:rPr lang="tr-TR" dirty="0" err="1"/>
              <a:t>Synthesis</a:t>
            </a:r>
            <a:r>
              <a:rPr lang="tr-TR" dirty="0"/>
              <a:t> Using </a:t>
            </a:r>
            <a:r>
              <a:rPr lang="tr-TR" dirty="0" err="1"/>
              <a:t>Thought</a:t>
            </a:r>
            <a:r>
              <a:rPr lang="tr-TR" dirty="0"/>
              <a:t> </a:t>
            </a:r>
            <a:r>
              <a:rPr lang="tr-TR" dirty="0" err="1"/>
              <a:t>Vectors</a:t>
            </a:r>
            <a:r>
              <a:rPr lang="tr-TR" dirty="0"/>
              <a:t>”, https://github.com/paarthneekhara/text-to-image</a:t>
            </a:r>
          </a:p>
          <a:p>
            <a:r>
              <a:rPr lang="tr-TR" dirty="0"/>
              <a:t>7.    Özgür Doğan, ”CNN (</a:t>
            </a:r>
            <a:r>
              <a:rPr lang="tr-TR" dirty="0" err="1"/>
              <a:t>Convolutional</a:t>
            </a:r>
            <a:r>
              <a:rPr lang="tr-TR" dirty="0"/>
              <a:t> </a:t>
            </a:r>
            <a:r>
              <a:rPr lang="tr-TR" dirty="0" err="1"/>
              <a:t>Neural</a:t>
            </a:r>
            <a:r>
              <a:rPr lang="tr-TR" dirty="0"/>
              <a:t> Networks) Nedir?”, https://teknoloji.org/cnn-convolutional-neural-networks-nedir</a:t>
            </a:r>
          </a:p>
          <a:p>
            <a:r>
              <a:rPr lang="tr-TR" dirty="0"/>
              <a:t>8.    Mehmet Fatih AKCA, “RNN Nedir? Nasıl Çalışır?”, https://medium.com/deep-learning-turkiye/rnn-nedir-nasıl-çalışır-9e5d572689e1</a:t>
            </a:r>
          </a:p>
          <a:p>
            <a:r>
              <a:rPr lang="tr-TR" dirty="0"/>
              <a:t>9.    Mehmet Fatih AKCA, “LSTM Nedir? Nasıl Çalışır?”, https://mfakca.medium.com/lstm-nedir-nasıl-çalışır-326866fd8869</a:t>
            </a:r>
          </a:p>
          <a:p>
            <a:r>
              <a:rPr lang="tr-TR" dirty="0"/>
              <a:t>10.    Veribilimcisi.com, “Uzun / Kısa Süreli Bellek (</a:t>
            </a:r>
            <a:r>
              <a:rPr lang="tr-TR" dirty="0" err="1"/>
              <a:t>Long</a:t>
            </a:r>
            <a:r>
              <a:rPr lang="tr-TR" dirty="0"/>
              <a:t> / </a:t>
            </a:r>
            <a:r>
              <a:rPr lang="tr-TR" dirty="0" err="1"/>
              <a:t>Short</a:t>
            </a:r>
            <a:r>
              <a:rPr lang="tr-TR" dirty="0"/>
              <a:t> </a:t>
            </a:r>
            <a:r>
              <a:rPr lang="tr-TR" dirty="0" err="1"/>
              <a:t>Term</a:t>
            </a:r>
            <a:r>
              <a:rPr lang="tr-TR" dirty="0"/>
              <a:t> Memory)”, https://veribilimcisi.com/2017/09/26/uzun-kisa-sureli-bellek-long-short-term-memory/</a:t>
            </a:r>
          </a:p>
          <a:p>
            <a:r>
              <a:rPr lang="tr-TR" dirty="0"/>
              <a:t>11.    Google, “</a:t>
            </a:r>
            <a:r>
              <a:rPr lang="tr-TR" dirty="0" err="1"/>
              <a:t>Colab'a</a:t>
            </a:r>
            <a:r>
              <a:rPr lang="tr-TR" dirty="0"/>
              <a:t> hoş geldiniz.”, https://colab.research.google.com/notebooks/welcome.ipynb?hl=tr</a:t>
            </a:r>
          </a:p>
          <a:p>
            <a:r>
              <a:rPr lang="tr-TR" dirty="0"/>
              <a:t>12.    </a:t>
            </a:r>
            <a:r>
              <a:rPr lang="tr-TR" dirty="0" err="1"/>
              <a:t>Randula</a:t>
            </a:r>
            <a:r>
              <a:rPr lang="tr-TR" dirty="0"/>
              <a:t> </a:t>
            </a:r>
            <a:r>
              <a:rPr lang="tr-TR" dirty="0" err="1"/>
              <a:t>Koralage</a:t>
            </a:r>
            <a:r>
              <a:rPr lang="tr-TR" dirty="0"/>
              <a:t>, “How </a:t>
            </a:r>
            <a:r>
              <a:rPr lang="tr-TR" dirty="0" err="1"/>
              <a:t>to</a:t>
            </a:r>
            <a:r>
              <a:rPr lang="tr-TR" dirty="0"/>
              <a:t> </a:t>
            </a:r>
            <a:r>
              <a:rPr lang="tr-TR" dirty="0" err="1"/>
              <a:t>Load</a:t>
            </a:r>
            <a:r>
              <a:rPr lang="tr-TR" dirty="0"/>
              <a:t> a </a:t>
            </a:r>
            <a:r>
              <a:rPr lang="tr-TR" dirty="0" err="1"/>
              <a:t>Dataset</a:t>
            </a:r>
            <a:r>
              <a:rPr lang="tr-TR" dirty="0"/>
              <a:t> </a:t>
            </a:r>
            <a:r>
              <a:rPr lang="tr-TR" dirty="0" err="1"/>
              <a:t>From</a:t>
            </a:r>
            <a:r>
              <a:rPr lang="tr-TR" dirty="0"/>
              <a:t> </a:t>
            </a:r>
            <a:r>
              <a:rPr lang="tr-TR" dirty="0" err="1"/>
              <a:t>the</a:t>
            </a:r>
            <a:r>
              <a:rPr lang="tr-TR" dirty="0"/>
              <a:t> Google Drive </a:t>
            </a:r>
            <a:r>
              <a:rPr lang="tr-TR" dirty="0" err="1"/>
              <a:t>to</a:t>
            </a:r>
            <a:r>
              <a:rPr lang="tr-TR" dirty="0"/>
              <a:t> Google </a:t>
            </a:r>
            <a:r>
              <a:rPr lang="tr-TR" dirty="0" err="1"/>
              <a:t>Colab</a:t>
            </a:r>
            <a:r>
              <a:rPr lang="tr-TR" dirty="0"/>
              <a:t>”, https://medium.com/geekculture/how-to-load-a-dataset-from-the-google-drive-to-google-colab-67d0478bc634</a:t>
            </a:r>
          </a:p>
        </p:txBody>
      </p:sp>
      <p:sp>
        <p:nvSpPr>
          <p:cNvPr id="4" name="Veri Yer Tutucusu 3">
            <a:extLst>
              <a:ext uri="{FF2B5EF4-FFF2-40B4-BE49-F238E27FC236}">
                <a16:creationId xmlns:a16="http://schemas.microsoft.com/office/drawing/2014/main" id="{CC4B89B8-386B-4055-88F9-A173BFEC8639}"/>
              </a:ext>
            </a:extLst>
          </p:cNvPr>
          <p:cNvSpPr>
            <a:spLocks noGrp="1"/>
          </p:cNvSpPr>
          <p:nvPr>
            <p:ph type="dt" sz="half" idx="10"/>
          </p:nvPr>
        </p:nvSpPr>
        <p:spPr/>
        <p:txBody>
          <a:bodyPr/>
          <a:lstStyle/>
          <a:p>
            <a:pPr rtl="0"/>
            <a:fld id="{76A9825F-C3AA-4AD4-BC72-1567D71BC87A}" type="datetime1">
              <a:rPr lang="tr-TR" smtClean="0"/>
              <a:t>1.05.2022</a:t>
            </a:fld>
            <a:endParaRPr lang="en-US" dirty="0"/>
          </a:p>
        </p:txBody>
      </p:sp>
    </p:spTree>
    <p:extLst>
      <p:ext uri="{BB962C8B-B14F-4D97-AF65-F5344CB8AC3E}">
        <p14:creationId xmlns:p14="http://schemas.microsoft.com/office/powerpoint/2010/main" val="22104759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03_TF33552983.potx" id="{783FD09D-35D6-4F10-B6AC-AADCA6974620}" vid="{300B62DD-E7B9-4820-BE86-F84ECB151E3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{1B0E91B9-B205-40EE-87A6-54E711C0DAD4}tf33552983_win32</Template>
  <TotalTime>57</TotalTime>
  <Words>721</Words>
  <Application>Microsoft Office PowerPoint</Application>
  <PresentationFormat>Geniş ekran</PresentationFormat>
  <Paragraphs>53</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Calibri</vt:lpstr>
      <vt:lpstr>Franklin Gothic Book</vt:lpstr>
      <vt:lpstr>Franklin Gothic Demi</vt:lpstr>
      <vt:lpstr>Wingdings 2</vt:lpstr>
      <vt:lpstr>DividendVTI</vt:lpstr>
      <vt:lpstr>102 Flowers veriseti ile python tensorlayer kullanarak text-to-ımage sentezi</vt:lpstr>
      <vt:lpstr>giriş</vt:lpstr>
      <vt:lpstr>Özet</vt:lpstr>
      <vt:lpstr>KULLANILAN VERİSETLERİ</vt:lpstr>
      <vt:lpstr>Kullanılan algoritma</vt:lpstr>
      <vt:lpstr>Yapılan çalışma</vt:lpstr>
      <vt:lpstr>Sonuçlar</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102 Flowers veriseti ile python tensorlayer kullanarak text-to-ımage sentezi</dc:title>
  <dc:creator>Alparslan Beraat Özdemir</dc:creator>
  <cp:lastModifiedBy>Emre Nihat Durgun</cp:lastModifiedBy>
  <cp:revision>4</cp:revision>
  <dcterms:created xsi:type="dcterms:W3CDTF">2022-05-01T19:11:06Z</dcterms:created>
  <dcterms:modified xsi:type="dcterms:W3CDTF">2022-05-01T20:25:24Z</dcterms:modified>
</cp:coreProperties>
</file>