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61" r:id="rId3"/>
    <p:sldId id="266" r:id="rId4"/>
    <p:sldId id="281" r:id="rId5"/>
    <p:sldId id="260" r:id="rId6"/>
    <p:sldId id="282" r:id="rId7"/>
    <p:sldId id="279" r:id="rId8"/>
    <p:sldId id="283" r:id="rId9"/>
    <p:sldId id="280" r:id="rId10"/>
  </p:sldIdLst>
  <p:sldSz cx="9144000" cy="5143500" type="screen16x9"/>
  <p:notesSz cx="6858000" cy="9144000"/>
  <p:embeddedFontLst>
    <p:embeddedFont>
      <p:font typeface="Baloo 2 ExtraBold" panose="020B0604020202020204" charset="0"/>
      <p:bold r:id="rId12"/>
    </p:embeddedFon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0335AE-56E1-4E55-8DC7-F984EE251080}">
  <a:tblStyle styleId="{B40335AE-56E1-4E55-8DC7-F984EE2510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A781B65-6192-4235-8E4B-634081DCD0B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7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>
            <a:spLocks noGrp="1"/>
          </p:cNvSpPr>
          <p:nvPr>
            <p:ph type="title" hasCustomPrompt="1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>
            <a:spLocks noGrp="1"/>
          </p:cNvSpPr>
          <p:nvPr>
            <p:ph type="subTitle" idx="1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8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182320" y="1476151"/>
            <a:ext cx="4378544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Data Analy</a:t>
            </a:r>
            <a:r>
              <a:rPr lang="az-Latn-AZ" sz="4400" dirty="0"/>
              <a:t>tics</a:t>
            </a:r>
            <a:r>
              <a:rPr lang="en" sz="4600" dirty="0"/>
              <a:t> </a:t>
            </a:r>
            <a:endParaRPr sz="4400" dirty="0"/>
          </a:p>
        </p:txBody>
      </p:sp>
      <p:sp>
        <p:nvSpPr>
          <p:cNvPr id="668" name="Google Shape;668;p27"/>
          <p:cNvSpPr txBox="1">
            <a:spLocks noGrp="1"/>
          </p:cNvSpPr>
          <p:nvPr>
            <p:ph type="subTitle" idx="1"/>
          </p:nvPr>
        </p:nvSpPr>
        <p:spPr>
          <a:xfrm>
            <a:off x="-172053" y="2886463"/>
            <a:ext cx="4852912" cy="396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Nihat Naghizade (Founder of </a:t>
            </a:r>
            <a:r>
              <a:rPr lang="en-US" dirty="0" err="1">
                <a:solidFill>
                  <a:schemeClr val="tx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Shopholic</a:t>
            </a:r>
            <a:r>
              <a:rPr lang="en-US" dirty="0">
                <a:solidFill>
                  <a:schemeClr val="tx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 Academy)</a:t>
            </a:r>
          </a:p>
        </p:txBody>
      </p:sp>
      <p:grpSp>
        <p:nvGrpSpPr>
          <p:cNvPr id="669" name="Google Shape;669;p27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Data Analytics</a:t>
            </a:r>
            <a:endParaRPr dirty="0"/>
          </a:p>
        </p:txBody>
      </p:sp>
      <p:sp>
        <p:nvSpPr>
          <p:cNvPr id="885" name="Google Shape;885;p32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Analytics is the process of examining, cleaning, transforming, and interpreting data to extract meaningful insights, identify patterns, and support decision-making. It involves using various techniques, tools, and technologies to analyze data and derive actionable conclusions.</a:t>
            </a:r>
            <a:endParaRPr dirty="0"/>
          </a:p>
        </p:txBody>
      </p:sp>
      <p:pic>
        <p:nvPicPr>
          <p:cNvPr id="3" name="Picture 2" descr="A person touching a screen with graphs and charts&#10;&#10;AI-generated content may be incorrect.">
            <a:extLst>
              <a:ext uri="{FF2B5EF4-FFF2-40B4-BE49-F238E27FC236}">
                <a16:creationId xmlns:a16="http://schemas.microsoft.com/office/drawing/2014/main" id="{F7CEF659-1ADA-7E45-F6A5-9BAB01CB6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53" y="1235410"/>
            <a:ext cx="3250549" cy="32586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37"/>
          <p:cNvSpPr txBox="1">
            <a:spLocks noGrp="1"/>
          </p:cNvSpPr>
          <p:nvPr>
            <p:ph type="title"/>
          </p:nvPr>
        </p:nvSpPr>
        <p:spPr>
          <a:xfrm>
            <a:off x="4649972" y="1761046"/>
            <a:ext cx="4323907" cy="10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Data analytics plays a crucial role in modern businesses and industries by transforming raw data into valuable insights. It helps organizations make informed decisions, optimize processes, and gain a competitive edge.</a:t>
            </a:r>
            <a:endParaRPr sz="1400" dirty="0"/>
          </a:p>
        </p:txBody>
      </p:sp>
      <p:pic>
        <p:nvPicPr>
          <p:cNvPr id="3" name="Picture 2" descr="A person using a tablet&#10;&#10;AI-generated content may be incorrect.">
            <a:extLst>
              <a:ext uri="{FF2B5EF4-FFF2-40B4-BE49-F238E27FC236}">
                <a16:creationId xmlns:a16="http://schemas.microsoft.com/office/drawing/2014/main" id="{C1C9116B-088E-E10D-34C7-1E6CD49C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77" y="476779"/>
            <a:ext cx="4033284" cy="40881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ata analysis&#10;&#10;AI-generated content may be incorrect.">
            <a:extLst>
              <a:ext uri="{FF2B5EF4-FFF2-40B4-BE49-F238E27FC236}">
                <a16:creationId xmlns:a16="http://schemas.microsoft.com/office/drawing/2014/main" id="{8F10D362-C580-1471-22DE-F181E9F1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34" y="0"/>
            <a:ext cx="5520712" cy="51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3765573" y="-176425"/>
            <a:ext cx="3946451" cy="14240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Real-World Examples</a:t>
            </a:r>
            <a:r>
              <a:rPr lang="az-Latn-AZ" sz="3600" dirty="0"/>
              <a:t>:</a:t>
            </a:r>
            <a:endParaRPr sz="3600" dirty="0"/>
          </a:p>
        </p:txBody>
      </p:sp>
      <p:grpSp>
        <p:nvGrpSpPr>
          <p:cNvPr id="786" name="Google Shape;786;p31"/>
          <p:cNvGrpSpPr/>
          <p:nvPr/>
        </p:nvGrpSpPr>
        <p:grpSpPr>
          <a:xfrm>
            <a:off x="479304" y="1374635"/>
            <a:ext cx="2618314" cy="2739236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04A1F6-AEFA-CE3C-8B96-5749CD9E2413}"/>
              </a:ext>
            </a:extLst>
          </p:cNvPr>
          <p:cNvSpPr txBox="1"/>
          <p:nvPr/>
        </p:nvSpPr>
        <p:spPr>
          <a:xfrm>
            <a:off x="3765574" y="1857705"/>
            <a:ext cx="3946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Healthcare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Hospitals analyze patient data to improve diagnosis and treatment plans.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3BB13-32AB-F7ED-50CF-16F1B1DB2DAE}"/>
              </a:ext>
            </a:extLst>
          </p:cNvPr>
          <p:cNvSpPr txBox="1"/>
          <p:nvPr/>
        </p:nvSpPr>
        <p:spPr>
          <a:xfrm>
            <a:off x="3765574" y="2596369"/>
            <a:ext cx="43008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E-commerce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Platforms like Amazon use data analytics to recommend products based on browsing history.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22A95-84E7-88E3-D366-AC3A5AECDB4D}"/>
              </a:ext>
            </a:extLst>
          </p:cNvPr>
          <p:cNvSpPr txBox="1"/>
          <p:nvPr/>
        </p:nvSpPr>
        <p:spPr>
          <a:xfrm>
            <a:off x="3765574" y="3590651"/>
            <a:ext cx="3783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Finance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Banks use analytics to detect fraudulent activities and assess credit risks.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ECCD44-7469-2BD2-6064-6F72EF8A2664}"/>
              </a:ext>
            </a:extLst>
          </p:cNvPr>
          <p:cNvSpPr txBox="1"/>
          <p:nvPr/>
        </p:nvSpPr>
        <p:spPr>
          <a:xfrm>
            <a:off x="166254" y="18520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</a:rPr>
              <a:t>List of Companies Using Data Analysts in Different Fields</a:t>
            </a:r>
            <a:r>
              <a:rPr lang="az-Latn-AZ" b="1" dirty="0"/>
              <a:t>: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F7683-1807-235B-0AEC-37F02984B99F}"/>
              </a:ext>
            </a:extLst>
          </p:cNvPr>
          <p:cNvSpPr txBox="1"/>
          <p:nvPr/>
        </p:nvSpPr>
        <p:spPr>
          <a:xfrm>
            <a:off x="166254" y="84329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Amazon</a:t>
            </a:r>
            <a:r>
              <a:rPr lang="en-US" dirty="0"/>
              <a:t> – Uses predictive analytics for product recommendations and supply chain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AFCC2-043B-2B3F-451B-0027B4BA5BB8}"/>
              </a:ext>
            </a:extLst>
          </p:cNvPr>
          <p:cNvSpPr txBox="1"/>
          <p:nvPr/>
        </p:nvSpPr>
        <p:spPr>
          <a:xfrm>
            <a:off x="166254" y="136651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Alibaba</a:t>
            </a:r>
            <a:r>
              <a:rPr lang="en-US"/>
              <a:t> – Uses data analytics for personalized shopping experiences.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A04FA-DDC6-FA1C-0E2F-705C22BC43AC}"/>
              </a:ext>
            </a:extLst>
          </p:cNvPr>
          <p:cNvSpPr txBox="1"/>
          <p:nvPr/>
        </p:nvSpPr>
        <p:spPr>
          <a:xfrm>
            <a:off x="166254" y="196550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Walmart</a:t>
            </a:r>
            <a:r>
              <a:rPr lang="en-US" dirty="0"/>
              <a:t> – Analyzes customer shopping patterns to improve inventory management.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1FF32-D1DF-7D21-6BAE-92BA5E1EB5E9}"/>
              </a:ext>
            </a:extLst>
          </p:cNvPr>
          <p:cNvSpPr txBox="1"/>
          <p:nvPr/>
        </p:nvSpPr>
        <p:spPr>
          <a:xfrm>
            <a:off x="166254" y="257175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Facebook (Meta)</a:t>
            </a:r>
            <a:r>
              <a:rPr lang="en-US"/>
              <a:t> – Analyzes user data for personalized content and ads.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C68A6-3BAB-2590-DF7A-F9DA1021B48F}"/>
              </a:ext>
            </a:extLst>
          </p:cNvPr>
          <p:cNvSpPr txBox="1"/>
          <p:nvPr/>
        </p:nvSpPr>
        <p:spPr>
          <a:xfrm>
            <a:off x="166254" y="317799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Microsoft</a:t>
            </a:r>
            <a:r>
              <a:rPr lang="en-US" dirty="0"/>
              <a:t> – Utilizes data analytics for product development and customer insights.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28146-5FDA-75DC-81F3-FC4050D7901B}"/>
              </a:ext>
            </a:extLst>
          </p:cNvPr>
          <p:cNvSpPr txBox="1"/>
          <p:nvPr/>
        </p:nvSpPr>
        <p:spPr>
          <a:xfrm>
            <a:off x="166254" y="378423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PayPal</a:t>
            </a:r>
            <a:r>
              <a:rPr lang="en-US" dirty="0"/>
              <a:t> – Uses machine learning to detect suspicious transactions.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02401B-B4AB-89C5-37B0-D15B1478EB65}"/>
              </a:ext>
            </a:extLst>
          </p:cNvPr>
          <p:cNvSpPr txBox="1"/>
          <p:nvPr/>
        </p:nvSpPr>
        <p:spPr>
          <a:xfrm>
            <a:off x="166254" y="440443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Tesla</a:t>
            </a:r>
            <a:r>
              <a:rPr lang="en-US"/>
              <a:t> – Uses data analytics for self-driving car algorithms.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31DDF-CD6D-8964-24BE-91FB40848CB9}"/>
              </a:ext>
            </a:extLst>
          </p:cNvPr>
          <p:cNvSpPr txBox="1"/>
          <p:nvPr/>
        </p:nvSpPr>
        <p:spPr>
          <a:xfrm>
            <a:off x="4599709" y="85525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Netflix</a:t>
            </a:r>
            <a:r>
              <a:rPr lang="en-US" dirty="0"/>
              <a:t> – Uses data analytics for personalized content recommendations.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568CD9-774C-849F-0E48-0866E4C33E4B}"/>
              </a:ext>
            </a:extLst>
          </p:cNvPr>
          <p:cNvSpPr txBox="1"/>
          <p:nvPr/>
        </p:nvSpPr>
        <p:spPr>
          <a:xfrm>
            <a:off x="4599709" y="150138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Spotify</a:t>
            </a:r>
            <a:r>
              <a:rPr lang="en-US" dirty="0"/>
              <a:t> – Analyzes user behavior to create curated playlists.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FFF7BA-94CA-F7D7-B3A6-9E8F86D5F191}"/>
              </a:ext>
            </a:extLst>
          </p:cNvPr>
          <p:cNvSpPr txBox="1"/>
          <p:nvPr/>
        </p:nvSpPr>
        <p:spPr>
          <a:xfrm>
            <a:off x="4592782" y="2119588"/>
            <a:ext cx="4585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T-Mobile</a:t>
            </a:r>
            <a:r>
              <a:rPr lang="en-US" dirty="0"/>
              <a:t> – Uses machine learning to predict customer churn.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613F85-1C21-8E88-DBF4-7762B2FA1C94}"/>
              </a:ext>
            </a:extLst>
          </p:cNvPr>
          <p:cNvSpPr txBox="1"/>
          <p:nvPr/>
        </p:nvSpPr>
        <p:spPr>
          <a:xfrm>
            <a:off x="4599709" y="2745825"/>
            <a:ext cx="4589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EA Sports</a:t>
            </a:r>
            <a:r>
              <a:rPr lang="en-US" dirty="0"/>
              <a:t> – Uses data analytics for player behavior and game optimization.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0D3080-FBDC-2711-E2EA-DA8B65B34A2A}"/>
              </a:ext>
            </a:extLst>
          </p:cNvPr>
          <p:cNvSpPr txBox="1"/>
          <p:nvPr/>
        </p:nvSpPr>
        <p:spPr>
          <a:xfrm>
            <a:off x="4589318" y="3415015"/>
            <a:ext cx="4592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NBA &amp; FIFA</a:t>
            </a:r>
            <a:r>
              <a:rPr lang="en-US" dirty="0"/>
              <a:t> – Uses analytics for player performance and strategy.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D1905-3F50-C3F8-FB15-A3DECDA0371F}"/>
              </a:ext>
            </a:extLst>
          </p:cNvPr>
          <p:cNvSpPr txBox="1"/>
          <p:nvPr/>
        </p:nvSpPr>
        <p:spPr>
          <a:xfrm>
            <a:off x="4596245" y="4045844"/>
            <a:ext cx="45927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JPMorgan Chase</a:t>
            </a:r>
            <a:r>
              <a:rPr lang="en-US" dirty="0"/>
              <a:t> – Uses analytics for fraud detection and risk management.</a:t>
            </a:r>
          </a:p>
        </p:txBody>
      </p:sp>
    </p:spTree>
    <p:extLst>
      <p:ext uri="{BB962C8B-B14F-4D97-AF65-F5344CB8AC3E}">
        <p14:creationId xmlns:p14="http://schemas.microsoft.com/office/powerpoint/2010/main" val="379117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lhouette of men shaking hands in front of a world map&#10;&#10;AI-generated content may be incorrect.">
            <a:extLst>
              <a:ext uri="{FF2B5EF4-FFF2-40B4-BE49-F238E27FC236}">
                <a16:creationId xmlns:a16="http://schemas.microsoft.com/office/drawing/2014/main" id="{3087BA9A-E542-5DE6-E9F9-18227F78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018"/>
            <a:ext cx="5458048" cy="4478482"/>
          </a:xfrm>
          <a:prstGeom prst="rect">
            <a:avLst/>
          </a:prstGeom>
        </p:spPr>
      </p:pic>
      <p:pic>
        <p:nvPicPr>
          <p:cNvPr id="7" name="Picture 6" descr="A gavel and a person standing on a podium&#10;&#10;AI-generated content may be incorrect.">
            <a:extLst>
              <a:ext uri="{FF2B5EF4-FFF2-40B4-BE49-F238E27FC236}">
                <a16:creationId xmlns:a16="http://schemas.microsoft.com/office/drawing/2014/main" id="{11C230DF-EDEE-B399-52C5-AC2E1F62B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046" y="673657"/>
            <a:ext cx="3685953" cy="4471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8DA856-49CE-4255-F11D-D79F361DEEC2}"/>
              </a:ext>
            </a:extLst>
          </p:cNvPr>
          <p:cNvSpPr txBox="1"/>
          <p:nvPr/>
        </p:nvSpPr>
        <p:spPr>
          <a:xfrm>
            <a:off x="2250558" y="106701"/>
            <a:ext cx="6283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"Should We Avoid Humanitarian Fields?"</a:t>
            </a:r>
          </a:p>
        </p:txBody>
      </p:sp>
    </p:spTree>
    <p:extLst>
      <p:ext uri="{BB962C8B-B14F-4D97-AF65-F5344CB8AC3E}">
        <p14:creationId xmlns:p14="http://schemas.microsoft.com/office/powerpoint/2010/main" val="340392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yellow background with white circles and white letters&#10;&#10;AI-generated content may be incorrect.">
            <a:extLst>
              <a:ext uri="{FF2B5EF4-FFF2-40B4-BE49-F238E27FC236}">
                <a16:creationId xmlns:a16="http://schemas.microsoft.com/office/drawing/2014/main" id="{68989812-D18C-71F9-111D-5BEA62BB6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061855"/>
          </a:xfrm>
          <a:prstGeom prst="rect">
            <a:avLst/>
          </a:prstGeom>
        </p:spPr>
      </p:pic>
      <p:pic>
        <p:nvPicPr>
          <p:cNvPr id="9" name="Picture 8" descr="A green and white logo&#10;&#10;AI-generated content may be incorrect.">
            <a:extLst>
              <a:ext uri="{FF2B5EF4-FFF2-40B4-BE49-F238E27FC236}">
                <a16:creationId xmlns:a16="http://schemas.microsoft.com/office/drawing/2014/main" id="{930491B8-A845-4800-BF00-A35EA8F39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82982"/>
            <a:ext cx="9144000" cy="27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8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rry image of colorful lights&#10;&#10;AI-generated content may be incorrect.">
            <a:extLst>
              <a:ext uri="{FF2B5EF4-FFF2-40B4-BE49-F238E27FC236}">
                <a16:creationId xmlns:a16="http://schemas.microsoft.com/office/drawing/2014/main" id="{533A6E9B-F30A-1010-86EE-3C2EFD29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346" y="-62346"/>
            <a:ext cx="9275619" cy="53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On-screen Show (16:9)</PresentationFormat>
  <Paragraphs>24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Baloo 2 ExtraBold</vt:lpstr>
      <vt:lpstr>Arial</vt:lpstr>
      <vt:lpstr>Calibri</vt:lpstr>
      <vt:lpstr>DM Sans</vt:lpstr>
      <vt:lpstr>Nunito Light</vt:lpstr>
      <vt:lpstr>Statistics and Data Analysis - 6th Grade by Slidesgo</vt:lpstr>
      <vt:lpstr>Data Analytics </vt:lpstr>
      <vt:lpstr>Introduction to Data Analytics</vt:lpstr>
      <vt:lpstr>Data analytics plays a crucial role in modern businesses and industries by transforming raw data into valuable insights. It helps organizations make informed decisions, optimize processes, and gain a competitive edge.</vt:lpstr>
      <vt:lpstr>PowerPoint Presentation</vt:lpstr>
      <vt:lpstr>Real-World Examples: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k127a</cp:lastModifiedBy>
  <cp:revision>1</cp:revision>
  <dcterms:modified xsi:type="dcterms:W3CDTF">2025-03-18T11:14:17Z</dcterms:modified>
</cp:coreProperties>
</file>