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8" roundtripDataSignature="AMtx7mhCerqyavJBNaWiFJhOFlb9cQ4l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4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1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1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2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2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8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2.png"/><Relationship Id="rId4" Type="http://schemas.openxmlformats.org/officeDocument/2006/relationships/image" Target="../media/image38.jpg"/><Relationship Id="rId5" Type="http://schemas.openxmlformats.org/officeDocument/2006/relationships/image" Target="../media/image37.jpg"/><Relationship Id="rId6" Type="http://schemas.openxmlformats.org/officeDocument/2006/relationships/image" Target="../media/image3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2.jp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39.png"/><Relationship Id="rId7" Type="http://schemas.openxmlformats.org/officeDocument/2006/relationships/image" Target="../media/image4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44.png"/><Relationship Id="rId6" Type="http://schemas.openxmlformats.org/officeDocument/2006/relationships/image" Target="../media/image4.png"/><Relationship Id="rId7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8.png"/><Relationship Id="rId5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2.png"/><Relationship Id="rId4" Type="http://schemas.openxmlformats.org/officeDocument/2006/relationships/image" Target="../media/image23.jpg"/><Relationship Id="rId5" Type="http://schemas.openxmlformats.org/officeDocument/2006/relationships/image" Target="../media/image15.png"/><Relationship Id="rId6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5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Relationship Id="rId6" Type="http://schemas.openxmlformats.org/officeDocument/2006/relationships/image" Target="../media/image17.png"/><Relationship Id="rId7" Type="http://schemas.openxmlformats.org/officeDocument/2006/relationships/image" Target="../media/image2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5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Relationship Id="rId6" Type="http://schemas.openxmlformats.org/officeDocument/2006/relationships/image" Target="../media/image33.png"/><Relationship Id="rId7" Type="http://schemas.openxmlformats.org/officeDocument/2006/relationships/image" Target="../media/image35.png"/><Relationship Id="rId8" Type="http://schemas.openxmlformats.org/officeDocument/2006/relationships/image" Target="../media/image3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5.png"/><Relationship Id="rId4" Type="http://schemas.openxmlformats.org/officeDocument/2006/relationships/image" Target="../media/image19.png"/><Relationship Id="rId5" Type="http://schemas.openxmlformats.org/officeDocument/2006/relationships/image" Target="../media/image27.png"/><Relationship Id="rId6" Type="http://schemas.openxmlformats.org/officeDocument/2006/relationships/image" Target="../media/image31.png"/><Relationship Id="rId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10606011" y="2447607"/>
            <a:ext cx="1276987" cy="1276987"/>
          </a:xfrm>
          <a:custGeom>
            <a:rect b="b" l="l" r="r" t="t"/>
            <a:pathLst>
              <a:path extrusionOk="0" h="1276987" w="1276987">
                <a:moveTo>
                  <a:pt x="0" y="0"/>
                </a:moveTo>
                <a:lnTo>
                  <a:pt x="1276986" y="0"/>
                </a:lnTo>
                <a:lnTo>
                  <a:pt x="1276986" y="1276986"/>
                </a:lnTo>
                <a:lnTo>
                  <a:pt x="0" y="12769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6626946" y="8547601"/>
            <a:ext cx="1264709" cy="1264709"/>
          </a:xfrm>
          <a:custGeom>
            <a:rect b="b" l="l" r="r" t="t"/>
            <a:pathLst>
              <a:path extrusionOk="0" h="1264709" w="1264709">
                <a:moveTo>
                  <a:pt x="0" y="0"/>
                </a:moveTo>
                <a:lnTo>
                  <a:pt x="1264708" y="0"/>
                </a:lnTo>
                <a:lnTo>
                  <a:pt x="1264708" y="1264709"/>
                </a:lnTo>
                <a:lnTo>
                  <a:pt x="0" y="126470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15720864" y="1427539"/>
            <a:ext cx="482144" cy="467032"/>
          </a:xfrm>
          <a:custGeom>
            <a:rect b="b" l="l" r="r" t="t"/>
            <a:pathLst>
              <a:path extrusionOk="0" h="467032" w="482144">
                <a:moveTo>
                  <a:pt x="0" y="0"/>
                </a:moveTo>
                <a:lnTo>
                  <a:pt x="482145" y="0"/>
                </a:lnTo>
                <a:lnTo>
                  <a:pt x="482145" y="467031"/>
                </a:lnTo>
                <a:lnTo>
                  <a:pt x="0" y="467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 rot="7682761">
            <a:off x="-1383321" y="-1859499"/>
            <a:ext cx="4114800" cy="4114800"/>
          </a:xfrm>
          <a:custGeom>
            <a:rect b="b" l="l" r="r" t="t"/>
            <a:pathLst>
              <a:path extrusionOk="0"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 rot="7682761">
            <a:off x="14146738" y="8589103"/>
            <a:ext cx="631420" cy="631420"/>
          </a:xfrm>
          <a:custGeom>
            <a:rect b="b" l="l" r="r" t="t"/>
            <a:pathLst>
              <a:path extrusionOk="0" h="631420" w="631420">
                <a:moveTo>
                  <a:pt x="0" y="0"/>
                </a:moveTo>
                <a:lnTo>
                  <a:pt x="631420" y="0"/>
                </a:lnTo>
                <a:lnTo>
                  <a:pt x="631420" y="631420"/>
                </a:lnTo>
                <a:lnTo>
                  <a:pt x="0" y="6314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89" name="Google Shape;89;p1"/>
          <p:cNvGrpSpPr/>
          <p:nvPr/>
        </p:nvGrpSpPr>
        <p:grpSpPr>
          <a:xfrm>
            <a:off x="12185504" y="391752"/>
            <a:ext cx="4441441" cy="8786001"/>
            <a:chOff x="0" y="0"/>
            <a:chExt cx="2620010" cy="5182870"/>
          </a:xfrm>
        </p:grpSpPr>
        <p:sp>
          <p:nvSpPr>
            <p:cNvPr id="90" name="Google Shape;90;p1"/>
            <p:cNvSpPr/>
            <p:nvPr/>
          </p:nvSpPr>
          <p:spPr>
            <a:xfrm>
              <a:off x="53340" y="25400"/>
              <a:ext cx="2513330" cy="5132070"/>
            </a:xfrm>
            <a:custGeom>
              <a:rect b="b" l="l" r="r" t="t"/>
              <a:pathLst>
                <a:path extrusionOk="0"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85420" y="156210"/>
              <a:ext cx="2251710" cy="4876800"/>
            </a:xfrm>
            <a:custGeom>
              <a:rect b="b" l="l" r="r" t="t"/>
              <a:pathLst>
                <a:path extrusionOk="0"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 rotWithShape="1">
              <a:blip r:embed="rId8">
                <a:alphaModFix/>
              </a:blip>
              <a:stretch>
                <a:fillRect b="0" l="-58347" r="-58347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1121410" y="198120"/>
              <a:ext cx="347980" cy="43180"/>
            </a:xfrm>
            <a:custGeom>
              <a:rect b="b" l="l" r="r" t="t"/>
              <a:pathLst>
                <a:path extrusionOk="0"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1578312" y="187909"/>
              <a:ext cx="66636" cy="63602"/>
            </a:xfrm>
            <a:custGeom>
              <a:rect b="b" l="l" r="r" t="t"/>
              <a:pathLst>
                <a:path extrusionOk="0"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60606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0" y="685800"/>
              <a:ext cx="27940" cy="213360"/>
            </a:xfrm>
            <a:custGeom>
              <a:rect b="b" l="l" r="r" t="t"/>
              <a:pathLst>
                <a:path extrusionOk="0"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0" y="1057910"/>
              <a:ext cx="27940" cy="384810"/>
            </a:xfrm>
            <a:custGeom>
              <a:rect b="b" l="l" r="r" t="t"/>
              <a:pathLst>
                <a:path extrusionOk="0"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0" y="1526540"/>
              <a:ext cx="27940" cy="386080"/>
            </a:xfrm>
            <a:custGeom>
              <a:rect b="b" l="l" r="r" t="t"/>
              <a:pathLst>
                <a:path extrusionOk="0"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2592070" y="1184910"/>
              <a:ext cx="27940" cy="618490"/>
            </a:xfrm>
            <a:custGeom>
              <a:rect b="b" l="l" r="r" t="t"/>
              <a:pathLst>
                <a:path extrusionOk="0"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B8B8B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27940" y="0"/>
              <a:ext cx="2564130" cy="5182870"/>
            </a:xfrm>
            <a:custGeom>
              <a:rect b="b" l="l" r="r" t="t"/>
              <a:pathLst>
                <a:path extrusionOk="0"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E9E9E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9" name="Google Shape;99;p1"/>
          <p:cNvSpPr txBox="1"/>
          <p:nvPr/>
        </p:nvSpPr>
        <p:spPr>
          <a:xfrm>
            <a:off x="674079" y="5980886"/>
            <a:ext cx="10079738" cy="8003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none" strike="noStrike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Presenter: Nihat Naghizade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674079" y="2688731"/>
            <a:ext cx="10557023" cy="28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95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TrendMart Sales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0"/>
          <p:cNvSpPr/>
          <p:nvPr/>
        </p:nvSpPr>
        <p:spPr>
          <a:xfrm>
            <a:off x="10105414" y="-3741011"/>
            <a:ext cx="10901093" cy="10901093"/>
          </a:xfrm>
          <a:custGeom>
            <a:rect b="b" l="l" r="r" t="t"/>
            <a:pathLst>
              <a:path extrusionOk="0" h="10901093" w="10901093">
                <a:moveTo>
                  <a:pt x="0" y="0"/>
                </a:moveTo>
                <a:lnTo>
                  <a:pt x="10901093" y="0"/>
                </a:lnTo>
                <a:lnTo>
                  <a:pt x="10901093" y="10901092"/>
                </a:lnTo>
                <a:lnTo>
                  <a:pt x="0" y="1090109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7" name="Google Shape;207;p10"/>
          <p:cNvSpPr/>
          <p:nvPr/>
        </p:nvSpPr>
        <p:spPr>
          <a:xfrm>
            <a:off x="13832094" y="496084"/>
            <a:ext cx="3721245" cy="3328823"/>
          </a:xfrm>
          <a:custGeom>
            <a:rect b="b" l="l" r="r" t="t"/>
            <a:pathLst>
              <a:path extrusionOk="0" h="3328823" w="3721245">
                <a:moveTo>
                  <a:pt x="0" y="0"/>
                </a:moveTo>
                <a:lnTo>
                  <a:pt x="3721244" y="0"/>
                </a:lnTo>
                <a:lnTo>
                  <a:pt x="3721244" y="3328822"/>
                </a:lnTo>
                <a:lnTo>
                  <a:pt x="0" y="33288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8" name="Google Shape;208;p10"/>
          <p:cNvSpPr/>
          <p:nvPr/>
        </p:nvSpPr>
        <p:spPr>
          <a:xfrm>
            <a:off x="0" y="3341459"/>
            <a:ext cx="12343500" cy="7498983"/>
          </a:xfrm>
          <a:custGeom>
            <a:rect b="b" l="l" r="r" t="t"/>
            <a:pathLst>
              <a:path extrusionOk="0" h="7498983" w="12343500">
                <a:moveTo>
                  <a:pt x="0" y="0"/>
                </a:moveTo>
                <a:lnTo>
                  <a:pt x="12343500" y="0"/>
                </a:lnTo>
                <a:lnTo>
                  <a:pt x="12343500" y="7498983"/>
                </a:lnTo>
                <a:lnTo>
                  <a:pt x="0" y="749898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625" r="-626" t="0"/>
            </a:stretch>
          </a:blipFill>
          <a:ln>
            <a:noFill/>
          </a:ln>
        </p:spPr>
      </p:sp>
      <p:sp>
        <p:nvSpPr>
          <p:cNvPr id="209" name="Google Shape;209;p10"/>
          <p:cNvSpPr txBox="1"/>
          <p:nvPr/>
        </p:nvSpPr>
        <p:spPr>
          <a:xfrm>
            <a:off x="420897" y="372259"/>
            <a:ext cx="10157850" cy="16897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33" u="none" cap="none" strike="noStrike">
                <a:solidFill>
                  <a:srgbClr val="F47C00"/>
                </a:solidFill>
                <a:latin typeface="Arial"/>
                <a:ea typeface="Arial"/>
                <a:cs typeface="Arial"/>
                <a:sym typeface="Arial"/>
              </a:rPr>
              <a:t>The Relationship Between Customer Age and Sales</a:t>
            </a:r>
            <a:endParaRPr/>
          </a:p>
        </p:txBody>
      </p:sp>
      <p:sp>
        <p:nvSpPr>
          <p:cNvPr id="210" name="Google Shape;210;p10"/>
          <p:cNvSpPr txBox="1"/>
          <p:nvPr/>
        </p:nvSpPr>
        <p:spPr>
          <a:xfrm>
            <a:off x="1605738" y="4143521"/>
            <a:ext cx="1003961" cy="670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82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1"/>
          <p:cNvSpPr/>
          <p:nvPr/>
        </p:nvSpPr>
        <p:spPr>
          <a:xfrm>
            <a:off x="-934483" y="8520018"/>
            <a:ext cx="19670065" cy="5255628"/>
          </a:xfrm>
          <a:custGeom>
            <a:rect b="b" l="l" r="r" t="t"/>
            <a:pathLst>
              <a:path extrusionOk="0" h="5255628" w="19670065">
                <a:moveTo>
                  <a:pt x="0" y="0"/>
                </a:moveTo>
                <a:lnTo>
                  <a:pt x="19670065" y="0"/>
                </a:lnTo>
                <a:lnTo>
                  <a:pt x="19670065" y="5255628"/>
                </a:lnTo>
                <a:lnTo>
                  <a:pt x="0" y="52556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6" name="Google Shape;216;p11"/>
          <p:cNvSpPr/>
          <p:nvPr/>
        </p:nvSpPr>
        <p:spPr>
          <a:xfrm>
            <a:off x="-691032" y="-3824459"/>
            <a:ext cx="19670065" cy="5255628"/>
          </a:xfrm>
          <a:custGeom>
            <a:rect b="b" l="l" r="r" t="t"/>
            <a:pathLst>
              <a:path extrusionOk="0" h="5255628" w="19670065">
                <a:moveTo>
                  <a:pt x="0" y="0"/>
                </a:moveTo>
                <a:lnTo>
                  <a:pt x="19670064" y="0"/>
                </a:lnTo>
                <a:lnTo>
                  <a:pt x="19670064" y="5255629"/>
                </a:lnTo>
                <a:lnTo>
                  <a:pt x="0" y="52556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7" name="Google Shape;217;p11"/>
          <p:cNvSpPr/>
          <p:nvPr/>
        </p:nvSpPr>
        <p:spPr>
          <a:xfrm>
            <a:off x="-95630" y="3325484"/>
            <a:ext cx="5194534" cy="5194534"/>
          </a:xfrm>
          <a:custGeom>
            <a:rect b="b" l="l" r="r" t="t"/>
            <a:pathLst>
              <a:path extrusionOk="0" h="5194534" w="5194534">
                <a:moveTo>
                  <a:pt x="0" y="0"/>
                </a:moveTo>
                <a:lnTo>
                  <a:pt x="5194534" y="0"/>
                </a:lnTo>
                <a:lnTo>
                  <a:pt x="5194534" y="5194534"/>
                </a:lnTo>
                <a:lnTo>
                  <a:pt x="0" y="51945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8" name="Google Shape;218;p11"/>
          <p:cNvSpPr/>
          <p:nvPr/>
        </p:nvSpPr>
        <p:spPr>
          <a:xfrm>
            <a:off x="8900549" y="2983840"/>
            <a:ext cx="9021463" cy="5074573"/>
          </a:xfrm>
          <a:custGeom>
            <a:rect b="b" l="l" r="r" t="t"/>
            <a:pathLst>
              <a:path extrusionOk="0" h="5074573" w="9021463">
                <a:moveTo>
                  <a:pt x="0" y="0"/>
                </a:moveTo>
                <a:lnTo>
                  <a:pt x="9021463" y="0"/>
                </a:lnTo>
                <a:lnTo>
                  <a:pt x="9021463" y="5074573"/>
                </a:lnTo>
                <a:lnTo>
                  <a:pt x="0" y="50745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9" name="Google Shape;219;p11"/>
          <p:cNvSpPr/>
          <p:nvPr/>
        </p:nvSpPr>
        <p:spPr>
          <a:xfrm>
            <a:off x="5240274" y="4803145"/>
            <a:ext cx="2494510" cy="1778524"/>
          </a:xfrm>
          <a:custGeom>
            <a:rect b="b" l="l" r="r" t="t"/>
            <a:pathLst>
              <a:path extrusionOk="0" h="1778524" w="2494510">
                <a:moveTo>
                  <a:pt x="0" y="0"/>
                </a:moveTo>
                <a:lnTo>
                  <a:pt x="2494511" y="0"/>
                </a:lnTo>
                <a:lnTo>
                  <a:pt x="2494511" y="1778524"/>
                </a:lnTo>
                <a:lnTo>
                  <a:pt x="0" y="17785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0" name="Google Shape;220;p11"/>
          <p:cNvSpPr txBox="1"/>
          <p:nvPr/>
        </p:nvSpPr>
        <p:spPr>
          <a:xfrm>
            <a:off x="3443732" y="1566415"/>
            <a:ext cx="11749364" cy="955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462" u="none" cap="none" strike="noStrike">
                <a:solidFill>
                  <a:srgbClr val="F47C00"/>
                </a:solidFill>
                <a:latin typeface="Arial"/>
                <a:ea typeface="Arial"/>
                <a:cs typeface="Arial"/>
                <a:sym typeface="Arial"/>
              </a:rPr>
              <a:t>Suggestions and Conclusion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"/>
          <p:cNvSpPr/>
          <p:nvPr/>
        </p:nvSpPr>
        <p:spPr>
          <a:xfrm>
            <a:off x="-98632" y="-94222"/>
            <a:ext cx="9593706" cy="6705238"/>
          </a:xfrm>
          <a:custGeom>
            <a:rect b="b" l="l" r="r" t="t"/>
            <a:pathLst>
              <a:path extrusionOk="0" h="6705238" w="9593706">
                <a:moveTo>
                  <a:pt x="0" y="0"/>
                </a:moveTo>
                <a:lnTo>
                  <a:pt x="9593706" y="0"/>
                </a:lnTo>
                <a:lnTo>
                  <a:pt x="9593706" y="6705238"/>
                </a:lnTo>
                <a:lnTo>
                  <a:pt x="0" y="67052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3652" l="0" r="0" t="-3653"/>
            </a:stretch>
          </a:blipFill>
          <a:ln>
            <a:noFill/>
          </a:ln>
        </p:spPr>
      </p:sp>
      <p:sp>
        <p:nvSpPr>
          <p:cNvPr id="226" name="Google Shape;226;p12"/>
          <p:cNvSpPr/>
          <p:nvPr/>
        </p:nvSpPr>
        <p:spPr>
          <a:xfrm>
            <a:off x="339981" y="5785953"/>
            <a:ext cx="825064" cy="825064"/>
          </a:xfrm>
          <a:custGeom>
            <a:rect b="b" l="l" r="r" t="t"/>
            <a:pathLst>
              <a:path extrusionOk="0" h="825064" w="825064">
                <a:moveTo>
                  <a:pt x="0" y="0"/>
                </a:moveTo>
                <a:lnTo>
                  <a:pt x="825064" y="0"/>
                </a:lnTo>
                <a:lnTo>
                  <a:pt x="825064" y="825063"/>
                </a:lnTo>
                <a:lnTo>
                  <a:pt x="0" y="8250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7" name="Google Shape;227;p12"/>
          <p:cNvSpPr/>
          <p:nvPr/>
        </p:nvSpPr>
        <p:spPr>
          <a:xfrm>
            <a:off x="294396" y="7023985"/>
            <a:ext cx="916234" cy="916234"/>
          </a:xfrm>
          <a:custGeom>
            <a:rect b="b" l="l" r="r" t="t"/>
            <a:pathLst>
              <a:path extrusionOk="0" h="916234" w="916234">
                <a:moveTo>
                  <a:pt x="0" y="0"/>
                </a:moveTo>
                <a:lnTo>
                  <a:pt x="916234" y="0"/>
                </a:lnTo>
                <a:lnTo>
                  <a:pt x="916234" y="916234"/>
                </a:lnTo>
                <a:lnTo>
                  <a:pt x="0" y="9162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8" name="Google Shape;228;p12"/>
          <p:cNvSpPr/>
          <p:nvPr/>
        </p:nvSpPr>
        <p:spPr>
          <a:xfrm>
            <a:off x="294396" y="8567362"/>
            <a:ext cx="931429" cy="931429"/>
          </a:xfrm>
          <a:custGeom>
            <a:rect b="b" l="l" r="r" t="t"/>
            <a:pathLst>
              <a:path extrusionOk="0" h="931429" w="931429">
                <a:moveTo>
                  <a:pt x="0" y="0"/>
                </a:moveTo>
                <a:lnTo>
                  <a:pt x="931429" y="0"/>
                </a:lnTo>
                <a:lnTo>
                  <a:pt x="931429" y="931429"/>
                </a:lnTo>
                <a:lnTo>
                  <a:pt x="0" y="9314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9" name="Google Shape;229;p12"/>
          <p:cNvGrpSpPr/>
          <p:nvPr/>
        </p:nvGrpSpPr>
        <p:grpSpPr>
          <a:xfrm>
            <a:off x="11012221" y="782431"/>
            <a:ext cx="6247079" cy="8974676"/>
            <a:chOff x="0" y="0"/>
            <a:chExt cx="9017000" cy="12954000"/>
          </a:xfrm>
        </p:grpSpPr>
        <p:sp>
          <p:nvSpPr>
            <p:cNvPr id="230" name="Google Shape;230;p12"/>
            <p:cNvSpPr/>
            <p:nvPr/>
          </p:nvSpPr>
          <p:spPr>
            <a:xfrm>
              <a:off x="355600" y="368300"/>
              <a:ext cx="8255000" cy="12280900"/>
            </a:xfrm>
            <a:custGeom>
              <a:rect b="b" l="l" r="r" t="t"/>
              <a:pathLst>
                <a:path extrusionOk="0" h="12280900" w="8255000">
                  <a:moveTo>
                    <a:pt x="8087360" y="12280900"/>
                  </a:moveTo>
                  <a:lnTo>
                    <a:pt x="167640" y="12280900"/>
                  </a:lnTo>
                  <a:cubicBezTo>
                    <a:pt x="74930" y="12280900"/>
                    <a:pt x="0" y="12205970"/>
                    <a:pt x="0" y="12113260"/>
                  </a:cubicBezTo>
                  <a:lnTo>
                    <a:pt x="0" y="167640"/>
                  </a:lnTo>
                  <a:cubicBezTo>
                    <a:pt x="0" y="74930"/>
                    <a:pt x="74930" y="0"/>
                    <a:pt x="167640" y="0"/>
                  </a:cubicBezTo>
                  <a:lnTo>
                    <a:pt x="8087360" y="0"/>
                  </a:lnTo>
                  <a:cubicBezTo>
                    <a:pt x="8180070" y="0"/>
                    <a:pt x="8255000" y="74930"/>
                    <a:pt x="8255000" y="167640"/>
                  </a:cubicBezTo>
                  <a:lnTo>
                    <a:pt x="8255000" y="12113260"/>
                  </a:lnTo>
                  <a:cubicBezTo>
                    <a:pt x="8255000" y="12205970"/>
                    <a:pt x="8180070" y="12280900"/>
                    <a:pt x="8087360" y="12280900"/>
                  </a:cubicBezTo>
                  <a:close/>
                </a:path>
              </a:pathLst>
            </a:custGeom>
            <a:blipFill rotWithShape="1">
              <a:blip r:embed="rId7">
                <a:alphaModFix/>
              </a:blip>
              <a:stretch>
                <a:fillRect b="0" l="-18895" r="-18895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2"/>
            <p:cNvSpPr/>
            <p:nvPr/>
          </p:nvSpPr>
          <p:spPr>
            <a:xfrm>
              <a:off x="0" y="0"/>
              <a:ext cx="9017000" cy="12954000"/>
            </a:xfrm>
            <a:custGeom>
              <a:rect b="b" l="l" r="r" t="t"/>
              <a:pathLst>
                <a:path extrusionOk="0" h="12954000" w="9017000">
                  <a:moveTo>
                    <a:pt x="0" y="0"/>
                  </a:moveTo>
                  <a:lnTo>
                    <a:pt x="9017000" y="0"/>
                  </a:lnTo>
                  <a:lnTo>
                    <a:pt x="9017000" y="12954000"/>
                  </a:lnTo>
                  <a:lnTo>
                    <a:pt x="0" y="12954000"/>
                  </a:lnTo>
                  <a:close/>
                </a:path>
              </a:pathLst>
            </a:custGeom>
            <a:noFill/>
            <a:ln>
              <a:noFill/>
            </a:ln>
          </p:spPr>
        </p:sp>
      </p:grpSp>
      <p:sp>
        <p:nvSpPr>
          <p:cNvPr id="232" name="Google Shape;232;p12"/>
          <p:cNvSpPr txBox="1"/>
          <p:nvPr/>
        </p:nvSpPr>
        <p:spPr>
          <a:xfrm>
            <a:off x="1630243" y="5838545"/>
            <a:ext cx="3923753" cy="6246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15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Nihat Naghizade</a:t>
            </a:r>
            <a:endParaRPr/>
          </a:p>
        </p:txBody>
      </p:sp>
      <p:sp>
        <p:nvSpPr>
          <p:cNvPr id="233" name="Google Shape;233;p12"/>
          <p:cNvSpPr txBox="1"/>
          <p:nvPr/>
        </p:nvSpPr>
        <p:spPr>
          <a:xfrm>
            <a:off x="1630243" y="7145252"/>
            <a:ext cx="6166417" cy="587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6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3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nihatnzade200@gmail.com</a:t>
            </a:r>
            <a:endParaRPr/>
          </a:p>
        </p:txBody>
      </p:sp>
      <p:sp>
        <p:nvSpPr>
          <p:cNvPr id="234" name="Google Shape;234;p12"/>
          <p:cNvSpPr txBox="1"/>
          <p:nvPr/>
        </p:nvSpPr>
        <p:spPr>
          <a:xfrm>
            <a:off x="1630243" y="8676280"/>
            <a:ext cx="2882776" cy="582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8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96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Nihat Walker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1716001" y="2315224"/>
            <a:ext cx="6559375" cy="6069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53166" lvl="1" marL="706335" marR="0" rtl="0" algn="l">
              <a:lnSpc>
                <a:spcPct val="163008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271"/>
              <a:buFont typeface="Arial"/>
              <a:buAutoNum type="arabicPeriod"/>
            </a:pPr>
            <a:r>
              <a:rPr b="1" i="0" lang="en-US" sz="3271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Introduction and Objective</a:t>
            </a:r>
            <a:endParaRPr/>
          </a:p>
          <a:p>
            <a:pPr indent="-353166" lvl="1" marL="706335" marR="0" rtl="0" algn="l">
              <a:lnSpc>
                <a:spcPct val="163008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271"/>
              <a:buFont typeface="Arial"/>
              <a:buAutoNum type="arabicPeriod"/>
            </a:pPr>
            <a:r>
              <a:rPr b="1" i="0" lang="en-US" sz="3271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About the Dataset</a:t>
            </a:r>
            <a:endParaRPr/>
          </a:p>
          <a:p>
            <a:pPr indent="-353166" lvl="1" marL="706335" marR="0" rtl="0" algn="l">
              <a:lnSpc>
                <a:spcPct val="163008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271"/>
              <a:buFont typeface="Arial"/>
              <a:buAutoNum type="arabicPeriod"/>
            </a:pPr>
            <a:r>
              <a:rPr b="1" i="0" lang="en-US" sz="3271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Top Selling Product Categories</a:t>
            </a:r>
            <a:endParaRPr/>
          </a:p>
          <a:p>
            <a:pPr indent="-353166" lvl="1" marL="706335" marR="0" rtl="0" algn="l">
              <a:lnSpc>
                <a:spcPct val="163008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271"/>
              <a:buFont typeface="Arial"/>
              <a:buAutoNum type="arabicPeriod"/>
            </a:pPr>
            <a:r>
              <a:rPr b="1" i="0" lang="en-US" sz="3271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Analysis of Sales by Region</a:t>
            </a:r>
            <a:endParaRPr/>
          </a:p>
          <a:p>
            <a:pPr indent="-353166" lvl="1" marL="706335" marR="0" rtl="0" algn="l">
              <a:lnSpc>
                <a:spcPct val="163008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271"/>
              <a:buFont typeface="Arial"/>
              <a:buAutoNum type="arabicPeriod"/>
            </a:pPr>
            <a:r>
              <a:rPr b="1" i="0" lang="en-US" sz="3271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Sales Trends</a:t>
            </a:r>
            <a:endParaRPr/>
          </a:p>
          <a:p>
            <a:pPr indent="-353166" lvl="1" marL="706335" marR="0" rtl="0" algn="l">
              <a:lnSpc>
                <a:spcPct val="163008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271"/>
              <a:buFont typeface="Arial"/>
              <a:buAutoNum type="arabicPeriod"/>
            </a:pPr>
            <a:r>
              <a:rPr b="1" i="0" lang="en-US" sz="3271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Relationship Between Customer Age and Sales</a:t>
            </a:r>
            <a:endParaRPr/>
          </a:p>
          <a:p>
            <a:pPr indent="-353166" lvl="1" marL="706335" marR="0" rtl="0" algn="l">
              <a:lnSpc>
                <a:spcPct val="163008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271"/>
              <a:buFont typeface="Arial"/>
              <a:buAutoNum type="arabicPeriod"/>
            </a:pPr>
            <a:r>
              <a:rPr b="1" i="0" lang="en-US" sz="3271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Proposals and Conclusion</a:t>
            </a:r>
            <a:endParaRPr/>
          </a:p>
        </p:txBody>
      </p:sp>
      <p:grpSp>
        <p:nvGrpSpPr>
          <p:cNvPr id="106" name="Google Shape;106;p2"/>
          <p:cNvGrpSpPr/>
          <p:nvPr/>
        </p:nvGrpSpPr>
        <p:grpSpPr>
          <a:xfrm>
            <a:off x="2033062" y="630882"/>
            <a:ext cx="4122555" cy="1261945"/>
            <a:chOff x="0" y="-104775"/>
            <a:chExt cx="1085776" cy="332364"/>
          </a:xfrm>
        </p:grpSpPr>
        <p:sp>
          <p:nvSpPr>
            <p:cNvPr id="107" name="Google Shape;107;p2"/>
            <p:cNvSpPr/>
            <p:nvPr/>
          </p:nvSpPr>
          <p:spPr>
            <a:xfrm>
              <a:off x="0" y="0"/>
              <a:ext cx="1085776" cy="227589"/>
            </a:xfrm>
            <a:custGeom>
              <a:rect b="b" l="l" r="r" t="t"/>
              <a:pathLst>
                <a:path extrusionOk="0" h="227589" w="1085776">
                  <a:moveTo>
                    <a:pt x="46949" y="0"/>
                  </a:moveTo>
                  <a:lnTo>
                    <a:pt x="1038827" y="0"/>
                  </a:lnTo>
                  <a:cubicBezTo>
                    <a:pt x="1051279" y="0"/>
                    <a:pt x="1063220" y="4946"/>
                    <a:pt x="1072025" y="13751"/>
                  </a:cubicBezTo>
                  <a:cubicBezTo>
                    <a:pt x="1080830" y="22555"/>
                    <a:pt x="1085776" y="34497"/>
                    <a:pt x="1085776" y="46949"/>
                  </a:cubicBezTo>
                  <a:lnTo>
                    <a:pt x="1085776" y="180641"/>
                  </a:lnTo>
                  <a:cubicBezTo>
                    <a:pt x="1085776" y="193092"/>
                    <a:pt x="1080830" y="205034"/>
                    <a:pt x="1072025" y="213838"/>
                  </a:cubicBezTo>
                  <a:cubicBezTo>
                    <a:pt x="1063220" y="222643"/>
                    <a:pt x="1051279" y="227589"/>
                    <a:pt x="1038827" y="227589"/>
                  </a:cubicBezTo>
                  <a:lnTo>
                    <a:pt x="46949" y="227589"/>
                  </a:lnTo>
                  <a:cubicBezTo>
                    <a:pt x="34497" y="227589"/>
                    <a:pt x="22555" y="222643"/>
                    <a:pt x="13751" y="213838"/>
                  </a:cubicBezTo>
                  <a:cubicBezTo>
                    <a:pt x="4946" y="205034"/>
                    <a:pt x="0" y="193092"/>
                    <a:pt x="0" y="180641"/>
                  </a:cubicBezTo>
                  <a:lnTo>
                    <a:pt x="0" y="46949"/>
                  </a:lnTo>
                  <a:cubicBezTo>
                    <a:pt x="0" y="34497"/>
                    <a:pt x="4946" y="22555"/>
                    <a:pt x="13751" y="13751"/>
                  </a:cubicBezTo>
                  <a:cubicBezTo>
                    <a:pt x="22555" y="4946"/>
                    <a:pt x="34497" y="0"/>
                    <a:pt x="46949" y="0"/>
                  </a:cubicBezTo>
                  <a:close/>
                </a:path>
              </a:pathLst>
            </a:custGeom>
            <a:solidFill>
              <a:srgbClr val="F47C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0" y="-104775"/>
              <a:ext cx="1085776" cy="3323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3803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4009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Overview</a:t>
              </a:r>
              <a:endParaRPr/>
            </a:p>
          </p:txBody>
        </p:sp>
      </p:grpSp>
      <p:sp>
        <p:nvSpPr>
          <p:cNvPr id="109" name="Google Shape;109;p2"/>
          <p:cNvSpPr/>
          <p:nvPr/>
        </p:nvSpPr>
        <p:spPr>
          <a:xfrm>
            <a:off x="8275376" y="5431056"/>
            <a:ext cx="12295876" cy="10509296"/>
          </a:xfrm>
          <a:custGeom>
            <a:rect b="b" l="l" r="r" t="t"/>
            <a:pathLst>
              <a:path extrusionOk="0" h="10509296" w="12295876">
                <a:moveTo>
                  <a:pt x="0" y="0"/>
                </a:moveTo>
                <a:lnTo>
                  <a:pt x="12295876" y="0"/>
                </a:lnTo>
                <a:lnTo>
                  <a:pt x="12295876" y="10509295"/>
                </a:lnTo>
                <a:lnTo>
                  <a:pt x="0" y="1050929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0" name="Google Shape;110;p2"/>
          <p:cNvGrpSpPr/>
          <p:nvPr/>
        </p:nvGrpSpPr>
        <p:grpSpPr>
          <a:xfrm>
            <a:off x="9692389" y="1894618"/>
            <a:ext cx="5147190" cy="10460753"/>
            <a:chOff x="0" y="0"/>
            <a:chExt cx="5000993" cy="10163632"/>
          </a:xfrm>
        </p:grpSpPr>
        <p:sp>
          <p:nvSpPr>
            <p:cNvPr id="111" name="Google Shape;111;p2"/>
            <p:cNvSpPr/>
            <p:nvPr/>
          </p:nvSpPr>
          <p:spPr>
            <a:xfrm>
              <a:off x="0" y="0"/>
              <a:ext cx="5000993" cy="10163632"/>
            </a:xfrm>
            <a:custGeom>
              <a:rect b="b" l="l" r="r" t="t"/>
              <a:pathLst>
                <a:path extrusionOk="0" h="10163632" w="5000993">
                  <a:moveTo>
                    <a:pt x="0" y="0"/>
                  </a:moveTo>
                  <a:lnTo>
                    <a:pt x="5000993" y="0"/>
                  </a:lnTo>
                  <a:lnTo>
                    <a:pt x="5000993" y="10163632"/>
                  </a:lnTo>
                  <a:lnTo>
                    <a:pt x="0" y="10163632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-43" r="-44" t="0"/>
              </a:stretch>
            </a:blipFill>
            <a:ln>
              <a:noFill/>
            </a:ln>
          </p:spPr>
        </p:sp>
        <p:sp>
          <p:nvSpPr>
            <p:cNvPr id="112" name="Google Shape;112;p2"/>
            <p:cNvSpPr/>
            <p:nvPr/>
          </p:nvSpPr>
          <p:spPr>
            <a:xfrm>
              <a:off x="338760" y="288798"/>
              <a:ext cx="4330776" cy="9398000"/>
            </a:xfrm>
            <a:custGeom>
              <a:rect b="b" l="l" r="r" t="t"/>
              <a:pathLst>
                <a:path extrusionOk="0" h="9398000" w="4330776">
                  <a:moveTo>
                    <a:pt x="3894366" y="9398000"/>
                  </a:moveTo>
                  <a:lnTo>
                    <a:pt x="436410" y="9398000"/>
                  </a:lnTo>
                  <a:cubicBezTo>
                    <a:pt x="195389" y="9398000"/>
                    <a:pt x="0" y="9202610"/>
                    <a:pt x="0" y="8961590"/>
                  </a:cubicBezTo>
                  <a:lnTo>
                    <a:pt x="0" y="436410"/>
                  </a:lnTo>
                  <a:cubicBezTo>
                    <a:pt x="0" y="195390"/>
                    <a:pt x="195389" y="0"/>
                    <a:pt x="436410" y="0"/>
                  </a:cubicBezTo>
                  <a:lnTo>
                    <a:pt x="861580" y="0"/>
                  </a:lnTo>
                  <a:cubicBezTo>
                    <a:pt x="902373" y="0"/>
                    <a:pt x="935444" y="33071"/>
                    <a:pt x="935444" y="73863"/>
                  </a:cubicBezTo>
                  <a:lnTo>
                    <a:pt x="935444" y="73863"/>
                  </a:lnTo>
                  <a:cubicBezTo>
                    <a:pt x="935444" y="225019"/>
                    <a:pt x="1057745" y="347688"/>
                    <a:pt x="1208913" y="348120"/>
                  </a:cubicBezTo>
                  <a:lnTo>
                    <a:pt x="3105874" y="353619"/>
                  </a:lnTo>
                  <a:cubicBezTo>
                    <a:pt x="3257651" y="354063"/>
                    <a:pt x="3380930" y="231140"/>
                    <a:pt x="3380930" y="79362"/>
                  </a:cubicBezTo>
                  <a:lnTo>
                    <a:pt x="3380930" y="73863"/>
                  </a:lnTo>
                  <a:cubicBezTo>
                    <a:pt x="3380930" y="33071"/>
                    <a:pt x="3414001" y="0"/>
                    <a:pt x="3454794" y="0"/>
                  </a:cubicBezTo>
                  <a:lnTo>
                    <a:pt x="3894366" y="0"/>
                  </a:lnTo>
                  <a:cubicBezTo>
                    <a:pt x="4135387" y="0"/>
                    <a:pt x="4330776" y="195390"/>
                    <a:pt x="4330776" y="436410"/>
                  </a:cubicBezTo>
                  <a:lnTo>
                    <a:pt x="4330776" y="8961603"/>
                  </a:lnTo>
                  <a:cubicBezTo>
                    <a:pt x="4330776" y="9202610"/>
                    <a:pt x="4135387" y="9398000"/>
                    <a:pt x="3894366" y="9398000"/>
                  </a:cubicBezTo>
                  <a:close/>
                </a:path>
              </a:pathLst>
            </a:custGeom>
            <a:blipFill rotWithShape="1">
              <a:blip r:embed="rId5">
                <a:alphaModFix/>
              </a:blip>
              <a:stretch>
                <a:fillRect b="0" l="-36799" r="-36799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3" name="Google Shape;113;p2"/>
          <p:cNvSpPr/>
          <p:nvPr/>
        </p:nvSpPr>
        <p:spPr>
          <a:xfrm rot="2121754">
            <a:off x="14196449" y="953069"/>
            <a:ext cx="1286811" cy="1099839"/>
          </a:xfrm>
          <a:custGeom>
            <a:rect b="b" l="l" r="r" t="t"/>
            <a:pathLst>
              <a:path extrusionOk="0" h="1099839" w="1286811">
                <a:moveTo>
                  <a:pt x="0" y="0"/>
                </a:moveTo>
                <a:lnTo>
                  <a:pt x="1286812" y="0"/>
                </a:lnTo>
                <a:lnTo>
                  <a:pt x="1286812" y="1099839"/>
                </a:lnTo>
                <a:lnTo>
                  <a:pt x="0" y="109983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"/>
          <p:cNvSpPr/>
          <p:nvPr/>
        </p:nvSpPr>
        <p:spPr>
          <a:xfrm>
            <a:off x="0" y="2775454"/>
            <a:ext cx="7177254" cy="7177254"/>
          </a:xfrm>
          <a:custGeom>
            <a:rect b="b" l="l" r="r" t="t"/>
            <a:pathLst>
              <a:path extrusionOk="0" h="3282950" w="3282950">
                <a:moveTo>
                  <a:pt x="0" y="0"/>
                </a:moveTo>
                <a:lnTo>
                  <a:pt x="2532380" y="0"/>
                </a:lnTo>
                <a:cubicBezTo>
                  <a:pt x="2946400" y="0"/>
                  <a:pt x="3282950" y="336550"/>
                  <a:pt x="3282950" y="750570"/>
                </a:cubicBezTo>
                <a:lnTo>
                  <a:pt x="3282950" y="3282950"/>
                </a:lnTo>
                <a:lnTo>
                  <a:pt x="0" y="32829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7545802" y="4009079"/>
            <a:ext cx="1598198" cy="1598198"/>
          </a:xfrm>
          <a:custGeom>
            <a:rect b="b" l="l" r="r" t="t"/>
            <a:pathLst>
              <a:path extrusionOk="0" h="1598198" w="1598198">
                <a:moveTo>
                  <a:pt x="0" y="0"/>
                </a:moveTo>
                <a:lnTo>
                  <a:pt x="1598198" y="0"/>
                </a:lnTo>
                <a:lnTo>
                  <a:pt x="1598198" y="1598197"/>
                </a:lnTo>
                <a:lnTo>
                  <a:pt x="0" y="1598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0" name="Google Shape;120;p3"/>
          <p:cNvSpPr/>
          <p:nvPr/>
        </p:nvSpPr>
        <p:spPr>
          <a:xfrm>
            <a:off x="7883236" y="6127881"/>
            <a:ext cx="923330" cy="1011617"/>
          </a:xfrm>
          <a:custGeom>
            <a:rect b="b" l="l" r="r" t="t"/>
            <a:pathLst>
              <a:path extrusionOk="0" h="1011617" w="923330">
                <a:moveTo>
                  <a:pt x="0" y="0"/>
                </a:moveTo>
                <a:lnTo>
                  <a:pt x="923330" y="0"/>
                </a:lnTo>
                <a:lnTo>
                  <a:pt x="923330" y="1011617"/>
                </a:lnTo>
                <a:lnTo>
                  <a:pt x="0" y="101161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3"/>
          <p:cNvSpPr/>
          <p:nvPr/>
        </p:nvSpPr>
        <p:spPr>
          <a:xfrm>
            <a:off x="7883236" y="4339698"/>
            <a:ext cx="923330" cy="936959"/>
          </a:xfrm>
          <a:custGeom>
            <a:rect b="b" l="l" r="r" t="t"/>
            <a:pathLst>
              <a:path extrusionOk="0" h="936959" w="923330">
                <a:moveTo>
                  <a:pt x="0" y="0"/>
                </a:moveTo>
                <a:lnTo>
                  <a:pt x="923330" y="0"/>
                </a:lnTo>
                <a:lnTo>
                  <a:pt x="923330" y="936959"/>
                </a:lnTo>
                <a:lnTo>
                  <a:pt x="0" y="9369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3"/>
          <p:cNvSpPr/>
          <p:nvPr/>
        </p:nvSpPr>
        <p:spPr>
          <a:xfrm rot="-5400000">
            <a:off x="16399378" y="-227355"/>
            <a:ext cx="2512109" cy="2512109"/>
          </a:xfrm>
          <a:custGeom>
            <a:rect b="b" l="l" r="r" t="t"/>
            <a:pathLst>
              <a:path extrusionOk="0" h="2512109" w="2512109">
                <a:moveTo>
                  <a:pt x="0" y="0"/>
                </a:moveTo>
                <a:lnTo>
                  <a:pt x="2512110" y="0"/>
                </a:lnTo>
                <a:lnTo>
                  <a:pt x="2512110" y="2512110"/>
                </a:lnTo>
                <a:lnTo>
                  <a:pt x="0" y="25121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3"/>
          <p:cNvSpPr txBox="1"/>
          <p:nvPr/>
        </p:nvSpPr>
        <p:spPr>
          <a:xfrm>
            <a:off x="9358764" y="4195732"/>
            <a:ext cx="8676546" cy="1153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5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92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The main goal of this project is to help the company better understand its product performance and customer behavior by analyzing TrendMart's sales data.</a:t>
            </a:r>
            <a:endParaRPr/>
          </a:p>
        </p:txBody>
      </p:sp>
      <p:sp>
        <p:nvSpPr>
          <p:cNvPr id="124" name="Google Shape;124;p3"/>
          <p:cNvSpPr txBox="1"/>
          <p:nvPr/>
        </p:nvSpPr>
        <p:spPr>
          <a:xfrm>
            <a:off x="2827214" y="451607"/>
            <a:ext cx="12334075" cy="10139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787" u="none" cap="none" strike="noStrike">
                <a:solidFill>
                  <a:srgbClr val="F35000"/>
                </a:solidFill>
                <a:latin typeface="Arial"/>
                <a:ea typeface="Arial"/>
                <a:cs typeface="Arial"/>
                <a:sym typeface="Arial"/>
              </a:rPr>
              <a:t>Introduction and Objective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4"/>
          <p:cNvGrpSpPr/>
          <p:nvPr/>
        </p:nvGrpSpPr>
        <p:grpSpPr>
          <a:xfrm>
            <a:off x="0" y="-289322"/>
            <a:ext cx="5544818" cy="10576322"/>
            <a:chOff x="0" y="-76200"/>
            <a:chExt cx="1460363" cy="2785533"/>
          </a:xfrm>
        </p:grpSpPr>
        <p:sp>
          <p:nvSpPr>
            <p:cNvPr id="130" name="Google Shape;130;p4"/>
            <p:cNvSpPr/>
            <p:nvPr/>
          </p:nvSpPr>
          <p:spPr>
            <a:xfrm>
              <a:off x="0" y="0"/>
              <a:ext cx="1460363" cy="2709333"/>
            </a:xfrm>
            <a:custGeom>
              <a:rect b="b" l="l" r="r" t="t"/>
              <a:pathLst>
                <a:path extrusionOk="0" h="2709333" w="1460363">
                  <a:moveTo>
                    <a:pt x="0" y="0"/>
                  </a:moveTo>
                  <a:lnTo>
                    <a:pt x="1460363" y="0"/>
                  </a:lnTo>
                  <a:lnTo>
                    <a:pt x="146036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37221"/>
            </a:solidFill>
            <a:ln>
              <a:noFill/>
            </a:ln>
          </p:spPr>
        </p:sp>
        <p:sp>
          <p:nvSpPr>
            <p:cNvPr id="131" name="Google Shape;131;p4"/>
            <p:cNvSpPr txBox="1"/>
            <p:nvPr/>
          </p:nvSpPr>
          <p:spPr>
            <a:xfrm>
              <a:off x="0" y="-76200"/>
              <a:ext cx="1460363" cy="27855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1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2" name="Google Shape;132;p4"/>
          <p:cNvGrpSpPr/>
          <p:nvPr/>
        </p:nvGrpSpPr>
        <p:grpSpPr>
          <a:xfrm>
            <a:off x="6106992" y="3386899"/>
            <a:ext cx="3918438" cy="5099512"/>
            <a:chOff x="0" y="0"/>
            <a:chExt cx="812800" cy="1057790"/>
          </a:xfrm>
        </p:grpSpPr>
        <p:sp>
          <p:nvSpPr>
            <p:cNvPr id="133" name="Google Shape;133;p4"/>
            <p:cNvSpPr/>
            <p:nvPr/>
          </p:nvSpPr>
          <p:spPr>
            <a:xfrm>
              <a:off x="0" y="0"/>
              <a:ext cx="812800" cy="1057790"/>
            </a:xfrm>
            <a:custGeom>
              <a:rect b="b" l="l" r="r" t="t"/>
              <a:pathLst>
                <a:path extrusionOk="0" h="1057790" w="812800">
                  <a:moveTo>
                    <a:pt x="406400" y="0"/>
                  </a:moveTo>
                  <a:cubicBezTo>
                    <a:pt x="181951" y="0"/>
                    <a:pt x="0" y="236794"/>
                    <a:pt x="0" y="528895"/>
                  </a:cubicBezTo>
                  <a:cubicBezTo>
                    <a:pt x="0" y="820995"/>
                    <a:pt x="181951" y="1057790"/>
                    <a:pt x="406400" y="1057790"/>
                  </a:cubicBezTo>
                  <a:cubicBezTo>
                    <a:pt x="630849" y="1057790"/>
                    <a:pt x="812800" y="820995"/>
                    <a:pt x="812800" y="528895"/>
                  </a:cubicBezTo>
                  <a:cubicBezTo>
                    <a:pt x="812800" y="236794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37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4"/>
            <p:cNvSpPr txBox="1"/>
            <p:nvPr/>
          </p:nvSpPr>
          <p:spPr>
            <a:xfrm>
              <a:off x="76200" y="51543"/>
              <a:ext cx="660400" cy="9070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3094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Based on this analysis, it aims to find the answer to the fourth question</a:t>
              </a:r>
              <a:endParaRPr/>
            </a:p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094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10371231" y="1110040"/>
            <a:ext cx="5184657" cy="1179344"/>
            <a:chOff x="0" y="-38100"/>
            <a:chExt cx="1954121" cy="444500"/>
          </a:xfrm>
        </p:grpSpPr>
        <p:sp>
          <p:nvSpPr>
            <p:cNvPr id="136" name="Google Shape;136;p4"/>
            <p:cNvSpPr/>
            <p:nvPr/>
          </p:nvSpPr>
          <p:spPr>
            <a:xfrm>
              <a:off x="0" y="0"/>
              <a:ext cx="1954121" cy="406400"/>
            </a:xfrm>
            <a:custGeom>
              <a:rect b="b" l="l" r="r" t="t"/>
              <a:pathLst>
                <a:path extrusionOk="0" h="406400" w="1954121">
                  <a:moveTo>
                    <a:pt x="1750921" y="0"/>
                  </a:moveTo>
                  <a:cubicBezTo>
                    <a:pt x="1863146" y="0"/>
                    <a:pt x="1954121" y="90976"/>
                    <a:pt x="1954121" y="203200"/>
                  </a:cubicBezTo>
                  <a:cubicBezTo>
                    <a:pt x="1954121" y="315424"/>
                    <a:pt x="1863146" y="406400"/>
                    <a:pt x="1750921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0" y="-38100"/>
              <a:ext cx="1954121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9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094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Which products sell the most?</a:t>
              </a:r>
              <a:endParaRPr/>
            </a:p>
          </p:txBody>
        </p:sp>
      </p:grpSp>
      <p:grpSp>
        <p:nvGrpSpPr>
          <p:cNvPr id="138" name="Google Shape;138;p4"/>
          <p:cNvGrpSpPr/>
          <p:nvPr/>
        </p:nvGrpSpPr>
        <p:grpSpPr>
          <a:xfrm>
            <a:off x="11564443" y="2752877"/>
            <a:ext cx="5361546" cy="1179344"/>
            <a:chOff x="0" y="-38100"/>
            <a:chExt cx="2020792" cy="444500"/>
          </a:xfrm>
        </p:grpSpPr>
        <p:sp>
          <p:nvSpPr>
            <p:cNvPr id="139" name="Google Shape;139;p4"/>
            <p:cNvSpPr/>
            <p:nvPr/>
          </p:nvSpPr>
          <p:spPr>
            <a:xfrm>
              <a:off x="0" y="0"/>
              <a:ext cx="2020792" cy="406400"/>
            </a:xfrm>
            <a:custGeom>
              <a:rect b="b" l="l" r="r" t="t"/>
              <a:pathLst>
                <a:path extrusionOk="0" h="406400" w="2020792">
                  <a:moveTo>
                    <a:pt x="1817592" y="0"/>
                  </a:moveTo>
                  <a:cubicBezTo>
                    <a:pt x="1929816" y="0"/>
                    <a:pt x="2020792" y="90976"/>
                    <a:pt x="2020792" y="203200"/>
                  </a:cubicBezTo>
                  <a:cubicBezTo>
                    <a:pt x="2020792" y="315424"/>
                    <a:pt x="1929816" y="406400"/>
                    <a:pt x="181759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4"/>
            <p:cNvSpPr txBox="1"/>
            <p:nvPr/>
          </p:nvSpPr>
          <p:spPr>
            <a:xfrm>
              <a:off x="0" y="-38100"/>
              <a:ext cx="2020792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94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Write identity or value here</a:t>
              </a:r>
              <a:endParaRPr/>
            </a:p>
          </p:txBody>
        </p:sp>
      </p:grpSp>
      <p:grpSp>
        <p:nvGrpSpPr>
          <p:cNvPr id="141" name="Google Shape;141;p4"/>
          <p:cNvGrpSpPr/>
          <p:nvPr/>
        </p:nvGrpSpPr>
        <p:grpSpPr>
          <a:xfrm>
            <a:off x="12154722" y="4616066"/>
            <a:ext cx="5362894" cy="1179344"/>
            <a:chOff x="0" y="-38100"/>
            <a:chExt cx="2021300" cy="444500"/>
          </a:xfrm>
        </p:grpSpPr>
        <p:sp>
          <p:nvSpPr>
            <p:cNvPr id="142" name="Google Shape;142;p4"/>
            <p:cNvSpPr/>
            <p:nvPr/>
          </p:nvSpPr>
          <p:spPr>
            <a:xfrm>
              <a:off x="0" y="0"/>
              <a:ext cx="2021300" cy="406400"/>
            </a:xfrm>
            <a:custGeom>
              <a:rect b="b" l="l" r="r" t="t"/>
              <a:pathLst>
                <a:path extrusionOk="0" h="406400" w="2021300">
                  <a:moveTo>
                    <a:pt x="1818100" y="0"/>
                  </a:moveTo>
                  <a:cubicBezTo>
                    <a:pt x="1930324" y="0"/>
                    <a:pt x="2021300" y="90976"/>
                    <a:pt x="2021300" y="203200"/>
                  </a:cubicBezTo>
                  <a:cubicBezTo>
                    <a:pt x="2021300" y="315424"/>
                    <a:pt x="1930324" y="406400"/>
                    <a:pt x="181810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0" y="-38100"/>
              <a:ext cx="2021300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94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Which age groups spend the most?</a:t>
              </a:r>
              <a:endParaRPr/>
            </a:p>
          </p:txBody>
        </p:sp>
      </p:grpSp>
      <p:grpSp>
        <p:nvGrpSpPr>
          <p:cNvPr id="144" name="Google Shape;144;p4"/>
          <p:cNvGrpSpPr/>
          <p:nvPr/>
        </p:nvGrpSpPr>
        <p:grpSpPr>
          <a:xfrm>
            <a:off x="11574187" y="6256298"/>
            <a:ext cx="5351803" cy="1179344"/>
            <a:chOff x="0" y="-38100"/>
            <a:chExt cx="2017120" cy="444500"/>
          </a:xfrm>
        </p:grpSpPr>
        <p:sp>
          <p:nvSpPr>
            <p:cNvPr id="145" name="Google Shape;145;p4"/>
            <p:cNvSpPr/>
            <p:nvPr/>
          </p:nvSpPr>
          <p:spPr>
            <a:xfrm>
              <a:off x="0" y="0"/>
              <a:ext cx="2017120" cy="406400"/>
            </a:xfrm>
            <a:custGeom>
              <a:rect b="b" l="l" r="r" t="t"/>
              <a:pathLst>
                <a:path extrusionOk="0" h="406400" w="2017120">
                  <a:moveTo>
                    <a:pt x="1813920" y="0"/>
                  </a:moveTo>
                  <a:cubicBezTo>
                    <a:pt x="1926144" y="0"/>
                    <a:pt x="2017120" y="90976"/>
                    <a:pt x="2017120" y="203200"/>
                  </a:cubicBezTo>
                  <a:cubicBezTo>
                    <a:pt x="2017120" y="315424"/>
                    <a:pt x="1926144" y="406400"/>
                    <a:pt x="1813920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3722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4"/>
            <p:cNvSpPr txBox="1"/>
            <p:nvPr/>
          </p:nvSpPr>
          <p:spPr>
            <a:xfrm>
              <a:off x="0" y="-38100"/>
              <a:ext cx="2017120" cy="444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194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What are the time trends in sales?</a:t>
              </a:r>
              <a:endParaRPr/>
            </a:p>
          </p:txBody>
        </p:sp>
      </p:grpSp>
      <p:sp>
        <p:nvSpPr>
          <p:cNvPr id="147" name="Google Shape;147;p4"/>
          <p:cNvSpPr/>
          <p:nvPr/>
        </p:nvSpPr>
        <p:spPr>
          <a:xfrm flipH="1" rot="7851052">
            <a:off x="8360230" y="2185147"/>
            <a:ext cx="2074245" cy="585974"/>
          </a:xfrm>
          <a:custGeom>
            <a:rect b="b" l="l" r="r" t="t"/>
            <a:pathLst>
              <a:path extrusionOk="0" h="585974" w="2074245">
                <a:moveTo>
                  <a:pt x="2074246" y="0"/>
                </a:moveTo>
                <a:lnTo>
                  <a:pt x="0" y="0"/>
                </a:lnTo>
                <a:lnTo>
                  <a:pt x="0" y="585974"/>
                </a:lnTo>
                <a:lnTo>
                  <a:pt x="2074246" y="585974"/>
                </a:lnTo>
                <a:lnTo>
                  <a:pt x="2074246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8" name="Google Shape;148;p4"/>
          <p:cNvSpPr/>
          <p:nvPr/>
        </p:nvSpPr>
        <p:spPr>
          <a:xfrm>
            <a:off x="10177338" y="4981619"/>
            <a:ext cx="1786893" cy="489162"/>
          </a:xfrm>
          <a:custGeom>
            <a:rect b="b" l="l" r="r" t="t"/>
            <a:pathLst>
              <a:path extrusionOk="0" h="489162" w="1786893">
                <a:moveTo>
                  <a:pt x="0" y="0"/>
                </a:moveTo>
                <a:lnTo>
                  <a:pt x="1786893" y="0"/>
                </a:lnTo>
                <a:lnTo>
                  <a:pt x="1786893" y="489162"/>
                </a:lnTo>
                <a:lnTo>
                  <a:pt x="0" y="4891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9" name="Google Shape;149;p4"/>
          <p:cNvSpPr/>
          <p:nvPr/>
        </p:nvSpPr>
        <p:spPr>
          <a:xfrm rot="-1482789">
            <a:off x="9650029" y="3572757"/>
            <a:ext cx="1882727" cy="515397"/>
          </a:xfrm>
          <a:custGeom>
            <a:rect b="b" l="l" r="r" t="t"/>
            <a:pathLst>
              <a:path extrusionOk="0" h="515397" w="1882727">
                <a:moveTo>
                  <a:pt x="0" y="0"/>
                </a:moveTo>
                <a:lnTo>
                  <a:pt x="1882727" y="0"/>
                </a:lnTo>
                <a:lnTo>
                  <a:pt x="1882727" y="515397"/>
                </a:lnTo>
                <a:lnTo>
                  <a:pt x="0" y="5153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4"/>
          <p:cNvSpPr/>
          <p:nvPr/>
        </p:nvSpPr>
        <p:spPr>
          <a:xfrm rot="963931">
            <a:off x="10095082" y="6591089"/>
            <a:ext cx="1432898" cy="392256"/>
          </a:xfrm>
          <a:custGeom>
            <a:rect b="b" l="l" r="r" t="t"/>
            <a:pathLst>
              <a:path extrusionOk="0" h="392256" w="1432898">
                <a:moveTo>
                  <a:pt x="0" y="0"/>
                </a:moveTo>
                <a:lnTo>
                  <a:pt x="1432898" y="0"/>
                </a:lnTo>
                <a:lnTo>
                  <a:pt x="1432898" y="392256"/>
                </a:lnTo>
                <a:lnTo>
                  <a:pt x="0" y="3922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4"/>
          <p:cNvSpPr/>
          <p:nvPr/>
        </p:nvSpPr>
        <p:spPr>
          <a:xfrm>
            <a:off x="0" y="1750255"/>
            <a:ext cx="5544818" cy="6356958"/>
          </a:xfrm>
          <a:custGeom>
            <a:rect b="b" l="l" r="r" t="t"/>
            <a:pathLst>
              <a:path extrusionOk="0" h="6356958" w="5544818">
                <a:moveTo>
                  <a:pt x="0" y="0"/>
                </a:moveTo>
                <a:lnTo>
                  <a:pt x="5544818" y="0"/>
                </a:lnTo>
                <a:lnTo>
                  <a:pt x="554481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-14644" t="0"/>
            </a:stretch>
          </a:blipFill>
          <a:ln>
            <a:noFill/>
          </a:ln>
        </p:spPr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oogle Shape;156;p5"/>
          <p:cNvGrpSpPr/>
          <p:nvPr/>
        </p:nvGrpSpPr>
        <p:grpSpPr>
          <a:xfrm>
            <a:off x="0" y="7953047"/>
            <a:ext cx="18288000" cy="2333953"/>
            <a:chOff x="0" y="-76200"/>
            <a:chExt cx="4816593" cy="614704"/>
          </a:xfrm>
        </p:grpSpPr>
        <p:sp>
          <p:nvSpPr>
            <p:cNvPr id="157" name="Google Shape;157;p5"/>
            <p:cNvSpPr/>
            <p:nvPr/>
          </p:nvSpPr>
          <p:spPr>
            <a:xfrm>
              <a:off x="0" y="0"/>
              <a:ext cx="4816592" cy="538504"/>
            </a:xfrm>
            <a:custGeom>
              <a:rect b="b" l="l" r="r" t="t"/>
              <a:pathLst>
                <a:path extrusionOk="0" h="538504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538504"/>
                  </a:lnTo>
                  <a:lnTo>
                    <a:pt x="0" y="538504"/>
                  </a:lnTo>
                  <a:close/>
                </a:path>
              </a:pathLst>
            </a:custGeom>
            <a:solidFill>
              <a:srgbClr val="F37221"/>
            </a:solidFill>
            <a:ln>
              <a:noFill/>
            </a:ln>
          </p:spPr>
        </p:sp>
        <p:sp>
          <p:nvSpPr>
            <p:cNvPr id="158" name="Google Shape;158;p5"/>
            <p:cNvSpPr txBox="1"/>
            <p:nvPr/>
          </p:nvSpPr>
          <p:spPr>
            <a:xfrm>
              <a:off x="0" y="-76200"/>
              <a:ext cx="4816593" cy="61470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0177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9" name="Google Shape;159;p5"/>
          <p:cNvSpPr/>
          <p:nvPr/>
        </p:nvSpPr>
        <p:spPr>
          <a:xfrm>
            <a:off x="3889274" y="705597"/>
            <a:ext cx="2534336" cy="1689557"/>
          </a:xfrm>
          <a:custGeom>
            <a:rect b="b" l="l" r="r" t="t"/>
            <a:pathLst>
              <a:path extrusionOk="0" h="1689557" w="2534336">
                <a:moveTo>
                  <a:pt x="0" y="0"/>
                </a:moveTo>
                <a:lnTo>
                  <a:pt x="2534335" y="0"/>
                </a:lnTo>
                <a:lnTo>
                  <a:pt x="2534335" y="1689557"/>
                </a:lnTo>
                <a:lnTo>
                  <a:pt x="0" y="16895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0" name="Google Shape;160;p5"/>
          <p:cNvSpPr/>
          <p:nvPr/>
        </p:nvSpPr>
        <p:spPr>
          <a:xfrm>
            <a:off x="483789" y="705597"/>
            <a:ext cx="4353122" cy="7536772"/>
          </a:xfrm>
          <a:custGeom>
            <a:rect b="b" l="l" r="r" t="t"/>
            <a:pathLst>
              <a:path extrusionOk="0" h="7536772" w="4353122">
                <a:moveTo>
                  <a:pt x="0" y="0"/>
                </a:moveTo>
                <a:lnTo>
                  <a:pt x="4353122" y="0"/>
                </a:lnTo>
                <a:lnTo>
                  <a:pt x="4353122" y="7536772"/>
                </a:lnTo>
                <a:lnTo>
                  <a:pt x="0" y="75367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41684" r="-40120" t="-5008"/>
            </a:stretch>
          </a:blipFill>
          <a:ln>
            <a:noFill/>
          </a:ln>
        </p:spPr>
      </p:sp>
      <p:sp>
        <p:nvSpPr>
          <p:cNvPr id="161" name="Google Shape;161;p5"/>
          <p:cNvSpPr/>
          <p:nvPr/>
        </p:nvSpPr>
        <p:spPr>
          <a:xfrm rot="-2070741">
            <a:off x="11222450" y="4415145"/>
            <a:ext cx="1915803" cy="804637"/>
          </a:xfrm>
          <a:custGeom>
            <a:rect b="b" l="l" r="r" t="t"/>
            <a:pathLst>
              <a:path extrusionOk="0" h="804637" w="1915803">
                <a:moveTo>
                  <a:pt x="0" y="0"/>
                </a:moveTo>
                <a:lnTo>
                  <a:pt x="1915803" y="0"/>
                </a:lnTo>
                <a:lnTo>
                  <a:pt x="1915803" y="804638"/>
                </a:lnTo>
                <a:lnTo>
                  <a:pt x="0" y="804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2" name="Google Shape;162;p5"/>
          <p:cNvSpPr txBox="1"/>
          <p:nvPr/>
        </p:nvSpPr>
        <p:spPr>
          <a:xfrm>
            <a:off x="8185479" y="541016"/>
            <a:ext cx="7337695" cy="851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33" u="none" cap="none" strike="noStrike">
                <a:solidFill>
                  <a:srgbClr val="F47C00"/>
                </a:solidFill>
                <a:latin typeface="Arial"/>
                <a:ea typeface="Arial"/>
                <a:cs typeface="Arial"/>
                <a:sym typeface="Arial"/>
              </a:rPr>
              <a:t>About the Dataset</a:t>
            </a:r>
            <a:endParaRPr/>
          </a:p>
        </p:txBody>
      </p:sp>
      <p:sp>
        <p:nvSpPr>
          <p:cNvPr id="163" name="Google Shape;163;p5"/>
          <p:cNvSpPr txBox="1"/>
          <p:nvPr/>
        </p:nvSpPr>
        <p:spPr>
          <a:xfrm>
            <a:off x="5946577" y="3537833"/>
            <a:ext cx="11312723" cy="422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9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İn this project looked at two datasets: one “Products”, the other “Sales”</a:t>
            </a:r>
            <a:endParaRPr/>
          </a:p>
        </p:txBody>
      </p:sp>
      <p:sp>
        <p:nvSpPr>
          <p:cNvPr id="164" name="Google Shape;164;p5"/>
          <p:cNvSpPr/>
          <p:nvPr/>
        </p:nvSpPr>
        <p:spPr>
          <a:xfrm rot="9085099">
            <a:off x="16460149" y="2687886"/>
            <a:ext cx="1712347" cy="719186"/>
          </a:xfrm>
          <a:custGeom>
            <a:rect b="b" l="l" r="r" t="t"/>
            <a:pathLst>
              <a:path extrusionOk="0" h="719186" w="1712347">
                <a:moveTo>
                  <a:pt x="0" y="0"/>
                </a:moveTo>
                <a:lnTo>
                  <a:pt x="1712348" y="0"/>
                </a:lnTo>
                <a:lnTo>
                  <a:pt x="1712348" y="719186"/>
                </a:lnTo>
                <a:lnTo>
                  <a:pt x="0" y="71918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/>
          <p:nvPr/>
        </p:nvSpPr>
        <p:spPr>
          <a:xfrm>
            <a:off x="-49454" y="0"/>
            <a:ext cx="9193454" cy="10287000"/>
          </a:xfrm>
          <a:custGeom>
            <a:rect b="b" l="l" r="r" t="t"/>
            <a:pathLst>
              <a:path extrusionOk="0" h="10287000" w="9193454">
                <a:moveTo>
                  <a:pt x="0" y="0"/>
                </a:moveTo>
                <a:lnTo>
                  <a:pt x="9193454" y="0"/>
                </a:lnTo>
                <a:lnTo>
                  <a:pt x="91934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4267" r="-4266" t="0"/>
            </a:stretch>
          </a:blipFill>
          <a:ln>
            <a:noFill/>
          </a:ln>
        </p:spPr>
      </p:sp>
      <p:sp>
        <p:nvSpPr>
          <p:cNvPr id="170" name="Google Shape;170;p6"/>
          <p:cNvSpPr/>
          <p:nvPr/>
        </p:nvSpPr>
        <p:spPr>
          <a:xfrm>
            <a:off x="9144000" y="4588"/>
            <a:ext cx="12861323" cy="10282412"/>
          </a:xfrm>
          <a:custGeom>
            <a:rect b="b" l="l" r="r" t="t"/>
            <a:pathLst>
              <a:path extrusionOk="0" h="10282412" w="12861323">
                <a:moveTo>
                  <a:pt x="0" y="0"/>
                </a:moveTo>
                <a:lnTo>
                  <a:pt x="12861323" y="0"/>
                </a:lnTo>
                <a:lnTo>
                  <a:pt x="12861323" y="10282412"/>
                </a:lnTo>
                <a:lnTo>
                  <a:pt x="0" y="1028241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662" r="-28544" t="0"/>
            </a:stretch>
          </a:blipFill>
          <a:ln>
            <a:noFill/>
          </a:ln>
        </p:spPr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/>
          <p:nvPr/>
        </p:nvSpPr>
        <p:spPr>
          <a:xfrm>
            <a:off x="2347790" y="1482879"/>
            <a:ext cx="2059846" cy="2059846"/>
          </a:xfrm>
          <a:custGeom>
            <a:rect b="b" l="l" r="r" t="t"/>
            <a:pathLst>
              <a:path extrusionOk="0" h="2059846" w="2059846">
                <a:moveTo>
                  <a:pt x="0" y="0"/>
                </a:moveTo>
                <a:lnTo>
                  <a:pt x="2059846" y="0"/>
                </a:lnTo>
                <a:lnTo>
                  <a:pt x="2059846" y="2059846"/>
                </a:lnTo>
                <a:lnTo>
                  <a:pt x="0" y="20598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7"/>
          <p:cNvSpPr/>
          <p:nvPr/>
        </p:nvSpPr>
        <p:spPr>
          <a:xfrm>
            <a:off x="-91171" y="4325684"/>
            <a:ext cx="6132760" cy="6132760"/>
          </a:xfrm>
          <a:custGeom>
            <a:rect b="b" l="l" r="r" t="t"/>
            <a:pathLst>
              <a:path extrusionOk="0" h="6132760" w="6132760">
                <a:moveTo>
                  <a:pt x="0" y="0"/>
                </a:moveTo>
                <a:lnTo>
                  <a:pt x="6132760" y="0"/>
                </a:lnTo>
                <a:lnTo>
                  <a:pt x="6132760" y="6132759"/>
                </a:lnTo>
                <a:lnTo>
                  <a:pt x="0" y="61327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7"/>
          <p:cNvSpPr/>
          <p:nvPr/>
        </p:nvSpPr>
        <p:spPr>
          <a:xfrm>
            <a:off x="16027072" y="-871408"/>
            <a:ext cx="3471959" cy="1900108"/>
          </a:xfrm>
          <a:custGeom>
            <a:rect b="b" l="l" r="r" t="t"/>
            <a:pathLst>
              <a:path extrusionOk="0" h="1900108" w="3471959">
                <a:moveTo>
                  <a:pt x="0" y="0"/>
                </a:moveTo>
                <a:lnTo>
                  <a:pt x="3471959" y="0"/>
                </a:lnTo>
                <a:lnTo>
                  <a:pt x="3471959" y="1900108"/>
                </a:lnTo>
                <a:lnTo>
                  <a:pt x="0" y="19001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7"/>
          <p:cNvSpPr/>
          <p:nvPr/>
        </p:nvSpPr>
        <p:spPr>
          <a:xfrm>
            <a:off x="2782659" y="1885829"/>
            <a:ext cx="1190109" cy="1253946"/>
          </a:xfrm>
          <a:custGeom>
            <a:rect b="b" l="l" r="r" t="t"/>
            <a:pathLst>
              <a:path extrusionOk="0" h="1253946" w="1190109">
                <a:moveTo>
                  <a:pt x="0" y="0"/>
                </a:moveTo>
                <a:lnTo>
                  <a:pt x="1190108" y="0"/>
                </a:lnTo>
                <a:lnTo>
                  <a:pt x="1190108" y="1253946"/>
                </a:lnTo>
                <a:lnTo>
                  <a:pt x="0" y="12539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7"/>
          <p:cNvSpPr/>
          <p:nvPr/>
        </p:nvSpPr>
        <p:spPr>
          <a:xfrm>
            <a:off x="6617395" y="1634150"/>
            <a:ext cx="11427484" cy="6874323"/>
          </a:xfrm>
          <a:custGeom>
            <a:rect b="b" l="l" r="r" t="t"/>
            <a:pathLst>
              <a:path extrusionOk="0" h="6874323" w="11427484">
                <a:moveTo>
                  <a:pt x="0" y="0"/>
                </a:moveTo>
                <a:lnTo>
                  <a:pt x="11427484" y="0"/>
                </a:lnTo>
                <a:lnTo>
                  <a:pt x="11427484" y="6874323"/>
                </a:lnTo>
                <a:lnTo>
                  <a:pt x="0" y="68743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4571" l="-3647" r="-1273" t="0"/>
            </a:stretch>
          </a:blipFill>
          <a:ln>
            <a:noFill/>
          </a:ln>
        </p:spPr>
      </p:sp>
      <p:sp>
        <p:nvSpPr>
          <p:cNvPr id="180" name="Google Shape;180;p7"/>
          <p:cNvSpPr txBox="1"/>
          <p:nvPr/>
        </p:nvSpPr>
        <p:spPr>
          <a:xfrm>
            <a:off x="0" y="3829167"/>
            <a:ext cx="6617395" cy="16897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33" u="none" cap="none" strike="noStrike">
                <a:solidFill>
                  <a:srgbClr val="F47C00"/>
                </a:solidFill>
                <a:latin typeface="Arial"/>
                <a:ea typeface="Arial"/>
                <a:cs typeface="Arial"/>
                <a:sym typeface="Arial"/>
              </a:rPr>
              <a:t>Best Selling Product Categories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"/>
          <p:cNvSpPr/>
          <p:nvPr/>
        </p:nvSpPr>
        <p:spPr>
          <a:xfrm>
            <a:off x="3773186" y="1121325"/>
            <a:ext cx="2059846" cy="2059846"/>
          </a:xfrm>
          <a:custGeom>
            <a:rect b="b" l="l" r="r" t="t"/>
            <a:pathLst>
              <a:path extrusionOk="0" h="2059846" w="2059846">
                <a:moveTo>
                  <a:pt x="0" y="0"/>
                </a:moveTo>
                <a:lnTo>
                  <a:pt x="2059845" y="0"/>
                </a:lnTo>
                <a:lnTo>
                  <a:pt x="2059845" y="2059846"/>
                </a:lnTo>
                <a:lnTo>
                  <a:pt x="0" y="20598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6" name="Google Shape;186;p8"/>
          <p:cNvSpPr/>
          <p:nvPr/>
        </p:nvSpPr>
        <p:spPr>
          <a:xfrm>
            <a:off x="0" y="4234880"/>
            <a:ext cx="6132760" cy="6132760"/>
          </a:xfrm>
          <a:custGeom>
            <a:rect b="b" l="l" r="r" t="t"/>
            <a:pathLst>
              <a:path extrusionOk="0" h="6132760" w="6132760">
                <a:moveTo>
                  <a:pt x="0" y="0"/>
                </a:moveTo>
                <a:lnTo>
                  <a:pt x="6132760" y="0"/>
                </a:lnTo>
                <a:lnTo>
                  <a:pt x="6132760" y="6132760"/>
                </a:lnTo>
                <a:lnTo>
                  <a:pt x="0" y="6132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7" name="Google Shape;187;p8"/>
          <p:cNvSpPr/>
          <p:nvPr/>
        </p:nvSpPr>
        <p:spPr>
          <a:xfrm>
            <a:off x="16027072" y="-871408"/>
            <a:ext cx="3471959" cy="1900108"/>
          </a:xfrm>
          <a:custGeom>
            <a:rect b="b" l="l" r="r" t="t"/>
            <a:pathLst>
              <a:path extrusionOk="0" h="1900108" w="3471959">
                <a:moveTo>
                  <a:pt x="0" y="0"/>
                </a:moveTo>
                <a:lnTo>
                  <a:pt x="3471959" y="0"/>
                </a:lnTo>
                <a:lnTo>
                  <a:pt x="3471959" y="1900108"/>
                </a:lnTo>
                <a:lnTo>
                  <a:pt x="0" y="19001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8"/>
          <p:cNvSpPr/>
          <p:nvPr/>
        </p:nvSpPr>
        <p:spPr>
          <a:xfrm>
            <a:off x="3889400" y="1215419"/>
            <a:ext cx="1827418" cy="1871657"/>
          </a:xfrm>
          <a:custGeom>
            <a:rect b="b" l="l" r="r" t="t"/>
            <a:pathLst>
              <a:path extrusionOk="0" h="1871657" w="1827418">
                <a:moveTo>
                  <a:pt x="0" y="0"/>
                </a:moveTo>
                <a:lnTo>
                  <a:pt x="1827418" y="0"/>
                </a:lnTo>
                <a:lnTo>
                  <a:pt x="1827418" y="1871658"/>
                </a:lnTo>
                <a:lnTo>
                  <a:pt x="0" y="18716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p8"/>
          <p:cNvSpPr/>
          <p:nvPr/>
        </p:nvSpPr>
        <p:spPr>
          <a:xfrm>
            <a:off x="11529779" y="-116075"/>
            <a:ext cx="6758221" cy="6594275"/>
          </a:xfrm>
          <a:custGeom>
            <a:rect b="b" l="l" r="r" t="t"/>
            <a:pathLst>
              <a:path extrusionOk="0" h="6594275" w="6758221">
                <a:moveTo>
                  <a:pt x="0" y="0"/>
                </a:moveTo>
                <a:lnTo>
                  <a:pt x="6758221" y="0"/>
                </a:lnTo>
                <a:lnTo>
                  <a:pt x="6758221" y="6594275"/>
                </a:lnTo>
                <a:lnTo>
                  <a:pt x="0" y="65942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8"/>
          <p:cNvSpPr/>
          <p:nvPr/>
        </p:nvSpPr>
        <p:spPr>
          <a:xfrm>
            <a:off x="5833031" y="5143500"/>
            <a:ext cx="6058355" cy="6029872"/>
          </a:xfrm>
          <a:custGeom>
            <a:rect b="b" l="l" r="r" t="t"/>
            <a:pathLst>
              <a:path extrusionOk="0" h="6029872" w="6058355">
                <a:moveTo>
                  <a:pt x="0" y="0"/>
                </a:moveTo>
                <a:lnTo>
                  <a:pt x="6058356" y="0"/>
                </a:lnTo>
                <a:lnTo>
                  <a:pt x="6058356" y="6029872"/>
                </a:lnTo>
                <a:lnTo>
                  <a:pt x="0" y="60298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-1105" r="-1104" t="0"/>
            </a:stretch>
          </a:blipFill>
          <a:ln>
            <a:noFill/>
          </a:ln>
        </p:spPr>
      </p:sp>
      <p:sp>
        <p:nvSpPr>
          <p:cNvPr id="191" name="Google Shape;191;p8"/>
          <p:cNvSpPr txBox="1"/>
          <p:nvPr/>
        </p:nvSpPr>
        <p:spPr>
          <a:xfrm>
            <a:off x="823842" y="3453758"/>
            <a:ext cx="7483515" cy="16897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33" u="none" cap="none" strike="noStrike">
                <a:solidFill>
                  <a:srgbClr val="F47C00"/>
                </a:solidFill>
                <a:latin typeface="Arial"/>
                <a:ea typeface="Arial"/>
                <a:cs typeface="Arial"/>
                <a:sym typeface="Arial"/>
              </a:rPr>
              <a:t>Sales Analysis by Region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9"/>
          <p:cNvSpPr/>
          <p:nvPr/>
        </p:nvSpPr>
        <p:spPr>
          <a:xfrm>
            <a:off x="1582366" y="2542102"/>
            <a:ext cx="2150066" cy="2150066"/>
          </a:xfrm>
          <a:custGeom>
            <a:rect b="b" l="l" r="r" t="t"/>
            <a:pathLst>
              <a:path extrusionOk="0" h="2150066" w="2150066">
                <a:moveTo>
                  <a:pt x="0" y="0"/>
                </a:moveTo>
                <a:lnTo>
                  <a:pt x="2150066" y="0"/>
                </a:lnTo>
                <a:lnTo>
                  <a:pt x="2150066" y="2150066"/>
                </a:lnTo>
                <a:lnTo>
                  <a:pt x="0" y="21500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9"/>
          <p:cNvSpPr/>
          <p:nvPr/>
        </p:nvSpPr>
        <p:spPr>
          <a:xfrm>
            <a:off x="-408981" y="4118573"/>
            <a:ext cx="6132760" cy="6132760"/>
          </a:xfrm>
          <a:custGeom>
            <a:rect b="b" l="l" r="r" t="t"/>
            <a:pathLst>
              <a:path extrusionOk="0" h="6132760" w="6132760">
                <a:moveTo>
                  <a:pt x="0" y="0"/>
                </a:moveTo>
                <a:lnTo>
                  <a:pt x="6132760" y="0"/>
                </a:lnTo>
                <a:lnTo>
                  <a:pt x="6132760" y="6132760"/>
                </a:lnTo>
                <a:lnTo>
                  <a:pt x="0" y="613276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p9"/>
          <p:cNvSpPr/>
          <p:nvPr/>
        </p:nvSpPr>
        <p:spPr>
          <a:xfrm>
            <a:off x="16027072" y="-871408"/>
            <a:ext cx="3471959" cy="1900108"/>
          </a:xfrm>
          <a:custGeom>
            <a:rect b="b" l="l" r="r" t="t"/>
            <a:pathLst>
              <a:path extrusionOk="0" h="1900108" w="3471959">
                <a:moveTo>
                  <a:pt x="0" y="0"/>
                </a:moveTo>
                <a:lnTo>
                  <a:pt x="3471959" y="0"/>
                </a:lnTo>
                <a:lnTo>
                  <a:pt x="3471959" y="1900108"/>
                </a:lnTo>
                <a:lnTo>
                  <a:pt x="0" y="19001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9" name="Google Shape;199;p9"/>
          <p:cNvSpPr/>
          <p:nvPr/>
        </p:nvSpPr>
        <p:spPr>
          <a:xfrm>
            <a:off x="2123409" y="2758468"/>
            <a:ext cx="1430071" cy="1717334"/>
          </a:xfrm>
          <a:custGeom>
            <a:rect b="b" l="l" r="r" t="t"/>
            <a:pathLst>
              <a:path extrusionOk="0" h="1717334" w="1430071">
                <a:moveTo>
                  <a:pt x="0" y="0"/>
                </a:moveTo>
                <a:lnTo>
                  <a:pt x="1430071" y="0"/>
                </a:lnTo>
                <a:lnTo>
                  <a:pt x="1430071" y="1717334"/>
                </a:lnTo>
                <a:lnTo>
                  <a:pt x="0" y="17173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0" name="Google Shape;200;p9"/>
          <p:cNvSpPr/>
          <p:nvPr/>
        </p:nvSpPr>
        <p:spPr>
          <a:xfrm>
            <a:off x="5347599" y="1676355"/>
            <a:ext cx="12607071" cy="7339093"/>
          </a:xfrm>
          <a:custGeom>
            <a:rect b="b" l="l" r="r" t="t"/>
            <a:pathLst>
              <a:path extrusionOk="0" h="7339093" w="12607071">
                <a:moveTo>
                  <a:pt x="0" y="0"/>
                </a:moveTo>
                <a:lnTo>
                  <a:pt x="12607071" y="0"/>
                </a:lnTo>
                <a:lnTo>
                  <a:pt x="12607071" y="7339093"/>
                </a:lnTo>
                <a:lnTo>
                  <a:pt x="0" y="73390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3065" l="0" r="0" t="0"/>
            </a:stretch>
          </a:blipFill>
          <a:ln>
            <a:noFill/>
          </a:ln>
        </p:spPr>
      </p:sp>
      <p:sp>
        <p:nvSpPr>
          <p:cNvPr id="201" name="Google Shape;201;p9"/>
          <p:cNvSpPr txBox="1"/>
          <p:nvPr/>
        </p:nvSpPr>
        <p:spPr>
          <a:xfrm>
            <a:off x="-782618" y="4833932"/>
            <a:ext cx="7483515" cy="851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33" u="none" cap="none" strike="noStrike">
                <a:solidFill>
                  <a:srgbClr val="F47C00"/>
                </a:solidFill>
                <a:latin typeface="Arial"/>
                <a:ea typeface="Arial"/>
                <a:cs typeface="Arial"/>
                <a:sym typeface="Arial"/>
              </a:rPr>
              <a:t>Sales Trends</a:t>
            </a:r>
            <a:endParaRPr/>
          </a:p>
        </p:txBody>
      </p:sp>
    </p:spTree>
  </p:cSld>
  <p:clrMapOvr>
    <a:masterClrMapping/>
  </p:clrMapOvr>
  <p:transition>
    <p:circle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