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912C8-8BB0-AED6-2AFB-7CAC134D6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C7A131-502D-BABE-4CD6-1A41CB6A0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1AFB53-0874-F78B-7A8A-41403302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06C5-E5A4-4AEB-8D6B-27A04769F3B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540318-1788-2146-0BAA-7FBF42B2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E462D3-E6E9-3103-6042-11688CB1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EDFE-FE21-41FA-A614-C7602B6C0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74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8F4E5-0520-1DA9-1CEE-6A86FA09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D88733-8585-8E9A-E7BA-5D6B65706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72685B-698F-D638-DDCC-13655E77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06C5-E5A4-4AEB-8D6B-27A04769F3B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B0B012-340C-D264-C852-672F820D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818623-3288-14AF-F63F-48C51083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EDFE-FE21-41FA-A614-C7602B6C0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98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07B7A3-4190-DAE3-23CD-0F747278F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2ECE84-284F-F678-8785-66A97C360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7561C8-4816-1A26-CBEA-4BDA05A8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06C5-E5A4-4AEB-8D6B-27A04769F3B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69FC9F-563A-FCD7-34F2-A6678D2D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3F6241-2FDE-AD1A-A274-567FB6E4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EDFE-FE21-41FA-A614-C7602B6C0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69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03F20-082D-6199-3006-963D8575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DDCEC4-5C51-8C0B-2637-9FD17EBFF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88A705-63C1-ABBD-ADAE-D96A7158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06C5-E5A4-4AEB-8D6B-27A04769F3B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5DD4E8-40B3-918F-46F8-CA7E8A54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BAE341-7933-8132-60A2-9C020664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EDFE-FE21-41FA-A614-C7602B6C0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28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B79C2-08AB-25D5-8BB9-CEA51C16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B5FE56-C119-52A3-2CEC-EFB4C079A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A458F0-10BB-F209-FA65-7859FD1D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06C5-E5A4-4AEB-8D6B-27A04769F3B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CAEF32-97E5-D164-8384-C272B52A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8AA755-8F31-C92E-825A-D6DC5F50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EDFE-FE21-41FA-A614-C7602B6C0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72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71D67-9D33-4F12-52CD-ED569DD4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04F2-5C90-DC71-D776-7DBCCE7E3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27BBBE-4F1A-B509-D1E1-6F79DAFAB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8FF461-C1D5-0872-FFFD-DB69878B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06C5-E5A4-4AEB-8D6B-27A04769F3B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693E65-D7F0-D00E-FB2D-0EC749FE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0558E9-A2C7-1DAA-7230-900638BD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EDFE-FE21-41FA-A614-C7602B6C0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14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4BE76-01C3-E6C6-FD6D-38ABEFF8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A442EE-F1C5-FFBA-2583-44B01226B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926702-A8DB-02D4-5E45-92E2D52D1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B0411C-1196-8089-2D1D-871708F98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329CA5A-C2D9-A690-61D9-F6766B370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6C5458-B0B1-5428-FAB5-F2F1142F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06C5-E5A4-4AEB-8D6B-27A04769F3B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48EF653-9FBB-94EE-7A26-D9A1695D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A08F1AB-7E0B-EB04-25A8-2E46D0E0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EDFE-FE21-41FA-A614-C7602B6C0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18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D18C7-46D8-DCAD-BF51-395E6780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50E251-6C6C-26CE-260F-7CA181A7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06C5-E5A4-4AEB-8D6B-27A04769F3B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E5DDE1-9B99-E81D-CE57-13425831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1F21FF-A539-0653-5B38-9BB697D3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EDFE-FE21-41FA-A614-C7602B6C0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8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181F84C-BA0F-CCC2-A643-1BA43506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06C5-E5A4-4AEB-8D6B-27A04769F3B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63124C8-6260-FC06-3452-B1C4BAF1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4D6BA1-D8AC-308C-5127-633C2EBB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EDFE-FE21-41FA-A614-C7602B6C0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6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1FCC8-0C96-C8AE-918B-FC5084589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9ED49-B7E9-B0AE-5B88-0C1DD1D68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2DE779-0736-7789-9808-F90E0027F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142054-6B73-465B-9230-73F332CC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06C5-E5A4-4AEB-8D6B-27A04769F3B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5B3AD8-87D9-8015-C627-CBFEDF63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5D4E12-5454-4286-E8C2-DD32C6F6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EDFE-FE21-41FA-A614-C7602B6C0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70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DF819-CC01-84EB-A328-9CAC0062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6DDBB5-4BC5-D2E5-AF4F-2711D34A9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3B9D78-0849-1F8D-A90D-8BDC85F27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068CB3-F667-177E-4226-A8AE0672D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06C5-E5A4-4AEB-8D6B-27A04769F3B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2AC716-C3AB-5794-D52F-71CBD7AF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F734E0-0C9E-6D42-A50A-478CA82F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EDFE-FE21-41FA-A614-C7602B6C0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53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B635C-FBD1-FFE6-7A95-C2631474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7306DE-FF76-A25C-523C-C2A869C60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9CDBB7-91B8-EE8C-F875-4D78F9B79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506C5-E5A4-4AEB-8D6B-27A04769F3B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40BE97-8706-A7F7-CA2B-03E23E2F7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FD1372-78B0-1BCB-F87B-A01F22C69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5FEDFE-FE21-41FA-A614-C7602B6C0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90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97A07-B129-E22A-DFDC-AE3705B87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Fibonacci search</a:t>
            </a:r>
            <a:endParaRPr lang="ru-RU" i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8A41BB-2466-170B-EA1C-6367532B8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Aliyev Nihat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49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2" name="Freeform: Shape 13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6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905EE95-FA72-BECA-B7BA-C52CD656F19D}"/>
              </a:ext>
            </a:extLst>
          </p:cNvPr>
          <p:cNvSpPr txBox="1"/>
          <p:nvPr/>
        </p:nvSpPr>
        <p:spPr>
          <a:xfrm>
            <a:off x="695193" y="331213"/>
            <a:ext cx="9833548" cy="2424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</a:rPr>
              <a:t>Fibonaççi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ardıcıllığı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hər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bir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ədədin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özündən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əvvəlki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iki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ədədin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cəmi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olduğu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bir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sıra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ədədlərdir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72027-2929-97EC-AC60-92268ED4BD1E}"/>
              </a:ext>
            </a:extLst>
          </p:cNvPr>
          <p:cNvSpPr txBox="1"/>
          <p:nvPr/>
        </p:nvSpPr>
        <p:spPr>
          <a:xfrm>
            <a:off x="695194" y="2357043"/>
            <a:ext cx="9050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err="1"/>
              <a:t>Ardıcıllıq</a:t>
            </a:r>
            <a:r>
              <a:rPr lang="en-US" sz="2400" dirty="0"/>
              <a:t> </a:t>
            </a:r>
            <a:r>
              <a:rPr lang="en-US" sz="2400" dirty="0" err="1"/>
              <a:t>aşağıdakı</a:t>
            </a:r>
            <a:r>
              <a:rPr lang="en-US" sz="2400" dirty="0"/>
              <a:t> </a:t>
            </a:r>
            <a:r>
              <a:rPr lang="en-US" sz="2400" dirty="0" err="1"/>
              <a:t>kimi</a:t>
            </a:r>
            <a:r>
              <a:rPr lang="en-US" sz="2400" dirty="0"/>
              <a:t> </a:t>
            </a:r>
            <a:r>
              <a:rPr lang="en-US" sz="2400" dirty="0" err="1"/>
              <a:t>başlayır</a:t>
            </a:r>
            <a:r>
              <a:rPr lang="en-US" sz="2400" dirty="0"/>
              <a:t>: 0, 1, 1, 2, 3, 5, 8, 13, 21, 34,55, ...</a:t>
            </a: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DC01C-874F-ED20-B6EA-00A0C06875C6}"/>
              </a:ext>
            </a:extLst>
          </p:cNvPr>
          <p:cNvSpPr txBox="1"/>
          <p:nvPr/>
        </p:nvSpPr>
        <p:spPr>
          <a:xfrm>
            <a:off x="695193" y="3344823"/>
            <a:ext cx="1052812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Fibonacci numbers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kimi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az-Latn-AZ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işarə edilir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 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𝐹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0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=0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 </a:t>
            </a:r>
            <a:r>
              <a:rPr lang="en-US" sz="24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F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1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​=1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and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𝐹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𝑛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= 𝐹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𝑛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−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1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+ 𝐹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𝑛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−​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𝑛≥2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>
              <a:spcAft>
                <a:spcPts val="60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664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17154-BF2E-2085-F853-1B7FAD13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225469"/>
            <a:ext cx="4977976" cy="6764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Example</a:t>
            </a:r>
          </a:p>
        </p:txBody>
      </p:sp>
      <p:pic>
        <p:nvPicPr>
          <p:cNvPr id="6" name="Объект 5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362F530-1FDF-04D1-EAD2-37DAA27D2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775"/>
            <a:ext cx="5797665" cy="2391534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Рисунок 7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2CBBB5F4-46F6-3C8E-407C-83BC19E76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66" y="2421681"/>
            <a:ext cx="4487074" cy="1592911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A829152F-7C6F-0EE1-51E5-FA79D0580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0574" y="901875"/>
            <a:ext cx="4977578" cy="544882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Step 1- </a:t>
            </a:r>
            <a:r>
              <a:rPr lang="en-US" dirty="0" err="1">
                <a:solidFill>
                  <a:schemeClr val="tx2"/>
                </a:solidFill>
              </a:rPr>
              <a:t>arrayin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uzunlugu</a:t>
            </a:r>
            <a:r>
              <a:rPr lang="en-US" dirty="0">
                <a:solidFill>
                  <a:schemeClr val="tx2"/>
                </a:solidFill>
              </a:rPr>
              <a:t> 10 dur. 10 dan </a:t>
            </a:r>
            <a:r>
              <a:rPr lang="en-US" dirty="0" err="1">
                <a:solidFill>
                  <a:schemeClr val="tx2"/>
                </a:solidFill>
              </a:rPr>
              <a:t>sonra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kicik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fibon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en-US" dirty="0" err="1">
                <a:solidFill>
                  <a:schemeClr val="tx2"/>
                </a:solidFill>
              </a:rPr>
              <a:t>ededi</a:t>
            </a:r>
            <a:r>
              <a:rPr lang="en-US" dirty="0">
                <a:solidFill>
                  <a:schemeClr val="tx2"/>
                </a:solidFill>
              </a:rPr>
              <a:t> 13 dur.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F</a:t>
            </a:r>
            <a:r>
              <a:rPr lang="en-US" b="0" i="0" baseline="-2500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m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 = 13, F</a:t>
            </a:r>
            <a:r>
              <a:rPr lang="en-US" b="0" i="0" baseline="-2500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m-1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 = 8, F</a:t>
            </a:r>
            <a:r>
              <a:rPr lang="en-US" b="0" i="0" baseline="-2500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m-2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 = 5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int offset = -1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az-Latn-AZ" dirty="0">
                <a:solidFill>
                  <a:schemeClr val="tx2"/>
                </a:solidFill>
                <a:highlight>
                  <a:srgbClr val="FFFFFF"/>
                </a:highlight>
              </a:rPr>
              <a:t>Əgər həmin indexdəki vahid targetdən böyükdürsə offset dəyişmir</a:t>
            </a:r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, </a:t>
            </a:r>
            <a:r>
              <a:rPr lang="az-Latn-AZ" dirty="0">
                <a:solidFill>
                  <a:schemeClr val="tx2"/>
                </a:solidFill>
                <a:highlight>
                  <a:srgbClr val="FFFFFF"/>
                </a:highlight>
              </a:rPr>
              <a:t>kiçikdirsə yeni offset</a:t>
            </a:r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: (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offset+ F</a:t>
            </a:r>
            <a:r>
              <a:rPr lang="en-US" b="0" i="0" baseline="-2500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m-2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) </a:t>
            </a:r>
            <a:r>
              <a:rPr lang="az-Latn-AZ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düsturu ilə müəyyən edilir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.</a:t>
            </a:r>
            <a:endParaRPr lang="en-US" dirty="0">
              <a:solidFill>
                <a:schemeClr val="tx2"/>
              </a:solidFill>
              <a:highlight>
                <a:srgbClr val="FFFFFF"/>
              </a:highlight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Step 2 – (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offset+ F</a:t>
            </a:r>
            <a:r>
              <a:rPr lang="en-US" b="0" i="0" baseline="-2500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m-2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) = -1 + 5 = 4 . 4 - cu </a:t>
            </a:r>
            <a:r>
              <a:rPr lang="en-US" b="0" i="0" dirty="0" err="1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indexdeki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eded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 24-den </a:t>
            </a:r>
            <a:r>
              <a:rPr lang="en-US" b="0" i="0" dirty="0" err="1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kicik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oldugundan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 offset 4-e </a:t>
            </a:r>
            <a:r>
              <a:rPr lang="en-US" b="0" i="0" dirty="0" err="1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beraber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olacaq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F</a:t>
            </a:r>
            <a:r>
              <a:rPr lang="en-US" b="0" i="0" baseline="-2500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m  </a:t>
            </a:r>
            <a:r>
              <a:rPr lang="en-US" dirty="0" err="1">
                <a:solidFill>
                  <a:schemeClr val="tx2"/>
                </a:solidFill>
              </a:rPr>
              <a:t>ise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F</a:t>
            </a:r>
            <a:r>
              <a:rPr lang="en-US" b="0" i="0" baseline="-2500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m-1  </a:t>
            </a:r>
            <a:r>
              <a:rPr lang="en-US" dirty="0">
                <a:solidFill>
                  <a:schemeClr val="tx2"/>
                </a:solidFill>
              </a:rPr>
              <a:t>– e </a:t>
            </a:r>
            <a:r>
              <a:rPr lang="en-US" dirty="0" err="1">
                <a:solidFill>
                  <a:schemeClr val="tx2"/>
                </a:solidFill>
              </a:rPr>
              <a:t>beraber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olacaq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offset = 4 , 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F</a:t>
            </a:r>
            <a:r>
              <a:rPr lang="en-US" b="0" i="0" baseline="-2500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m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 = 8, F</a:t>
            </a:r>
            <a:r>
              <a:rPr lang="en-US" b="0" i="0" baseline="-2500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m-1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 = 5, F</a:t>
            </a:r>
            <a:r>
              <a:rPr lang="en-US" b="0" i="0" baseline="-2500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m-2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 = 3</a:t>
            </a:r>
            <a:endParaRPr lang="en-US" dirty="0">
              <a:solidFill>
                <a:schemeClr val="tx2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(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offset+ F</a:t>
            </a:r>
            <a:r>
              <a:rPr lang="en-US" b="0" i="0" baseline="-2500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m-2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) = 7 (24 &lt; 43) =&gt; length=7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Step 3 – 7-ci index den </a:t>
            </a:r>
            <a:r>
              <a:rPr lang="en-US" dirty="0" err="1">
                <a:solidFill>
                  <a:schemeClr val="tx2"/>
                </a:solidFill>
                <a:highlight>
                  <a:srgbClr val="FFFFFF"/>
                </a:highlight>
              </a:rPr>
              <a:t>sonraki</a:t>
            </a:r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chemeClr val="tx2"/>
                </a:solidFill>
                <a:highlight>
                  <a:srgbClr val="FFFFFF"/>
                </a:highlight>
              </a:rPr>
              <a:t>elementleri</a:t>
            </a:r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chemeClr val="tx2"/>
                </a:solidFill>
                <a:highlight>
                  <a:srgbClr val="FFFFFF"/>
                </a:highlight>
              </a:rPr>
              <a:t>silirik</a:t>
            </a:r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. Indi Fibonacci </a:t>
            </a:r>
            <a:r>
              <a:rPr lang="en-US" dirty="0" err="1">
                <a:solidFill>
                  <a:schemeClr val="tx2"/>
                </a:solidFill>
                <a:highlight>
                  <a:srgbClr val="FFFFFF"/>
                </a:highlight>
              </a:rPr>
              <a:t>nömrələri</a:t>
            </a:r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chemeClr val="tx2"/>
                </a:solidFill>
                <a:highlight>
                  <a:srgbClr val="FFFFFF"/>
                </a:highlight>
              </a:rPr>
              <a:t>iki</a:t>
            </a:r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chemeClr val="tx2"/>
                </a:solidFill>
                <a:highlight>
                  <a:srgbClr val="FFFFFF"/>
                </a:highlight>
              </a:rPr>
              <a:t>addım</a:t>
            </a:r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chemeClr val="tx2"/>
                </a:solidFill>
                <a:highlight>
                  <a:srgbClr val="FFFFFF"/>
                </a:highlight>
              </a:rPr>
              <a:t>geriyə</a:t>
            </a:r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chemeClr val="tx2"/>
                </a:solidFill>
                <a:highlight>
                  <a:srgbClr val="FFFFFF"/>
                </a:highlight>
              </a:rPr>
              <a:t>itələnir</a:t>
            </a:r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. Offset 4 </a:t>
            </a:r>
            <a:r>
              <a:rPr lang="en-US" dirty="0" err="1">
                <a:solidFill>
                  <a:schemeClr val="tx2"/>
                </a:solidFill>
                <a:highlight>
                  <a:srgbClr val="FFFFFF"/>
                </a:highlight>
              </a:rPr>
              <a:t>qalir</a:t>
            </a:r>
            <a:endParaRPr lang="en-US" dirty="0">
              <a:solidFill>
                <a:schemeClr val="tx2"/>
              </a:solidFill>
              <a:highlight>
                <a:srgbClr val="FFFFFF"/>
              </a:highlight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offset = 4 , 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F</a:t>
            </a:r>
            <a:r>
              <a:rPr lang="en-US" b="0" i="0" baseline="-2500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m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 = 3, F</a:t>
            </a:r>
            <a:r>
              <a:rPr lang="en-US" b="0" i="0" baseline="-2500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m-1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 = 2, F</a:t>
            </a:r>
            <a:r>
              <a:rPr lang="en-US" b="0" i="0" baseline="-2500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m-2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 = 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(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offset+ F</a:t>
            </a:r>
            <a:r>
              <a:rPr lang="en-US" b="0" i="0" baseline="-2500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m-2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 = 5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5-ci </a:t>
            </a:r>
            <a:r>
              <a:rPr lang="en-US" dirty="0" err="1">
                <a:solidFill>
                  <a:schemeClr val="tx2"/>
                </a:solidFill>
              </a:rPr>
              <a:t>indexdeki</a:t>
            </a:r>
            <a:r>
              <a:rPr lang="en-US" dirty="0">
                <a:solidFill>
                  <a:schemeClr val="tx2"/>
                </a:solidFill>
              </a:rPr>
              <a:t> 24 dur. </a:t>
            </a:r>
            <a:r>
              <a:rPr lang="en-US" dirty="0" err="1">
                <a:solidFill>
                  <a:schemeClr val="tx2"/>
                </a:solidFill>
              </a:rPr>
              <a:t>Demeli</a:t>
            </a:r>
            <a:r>
              <a:rPr lang="en-US" dirty="0">
                <a:solidFill>
                  <a:schemeClr val="tx2"/>
                </a:solidFill>
              </a:rPr>
              <a:t> 24 </a:t>
            </a:r>
            <a:r>
              <a:rPr lang="en-US" dirty="0" err="1">
                <a:solidFill>
                  <a:schemeClr val="tx2"/>
                </a:solidFill>
              </a:rPr>
              <a:t>ededi</a:t>
            </a:r>
            <a:r>
              <a:rPr lang="en-US" dirty="0">
                <a:solidFill>
                  <a:schemeClr val="tx2"/>
                </a:solidFill>
              </a:rPr>
              <a:t> 5-ci </a:t>
            </a:r>
            <a:r>
              <a:rPr lang="en-US" dirty="0" err="1">
                <a:solidFill>
                  <a:schemeClr val="tx2"/>
                </a:solidFill>
              </a:rPr>
              <a:t>indexde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yerlesir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highlight>
                <a:srgbClr val="FFFFFF"/>
              </a:highlight>
            </a:endParaRPr>
          </a:p>
        </p:txBody>
      </p:sp>
      <p:pic>
        <p:nvPicPr>
          <p:cNvPr id="10" name="Рисунок 9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A773A83C-5548-B0C6-E841-FC5ADCF8A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98" y="4560968"/>
            <a:ext cx="4560164" cy="16394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8D308D-72F9-508A-E7E4-84C3031D46CF}"/>
              </a:ext>
            </a:extLst>
          </p:cNvPr>
          <p:cNvSpPr txBox="1"/>
          <p:nvPr/>
        </p:nvSpPr>
        <p:spPr>
          <a:xfrm>
            <a:off x="2755726" y="375781"/>
            <a:ext cx="175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STEP-1</a:t>
            </a:r>
            <a:endParaRPr lang="ru-RU" b="1" i="1" dirty="0">
              <a:solidFill>
                <a:srgbClr val="0070C0"/>
              </a:solidFill>
            </a:endParaRPr>
          </a:p>
          <a:p>
            <a:endParaRPr lang="ru-RU" b="1" i="1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C1D79C-51DF-3357-DD12-39AEEC5B8D85}"/>
              </a:ext>
            </a:extLst>
          </p:cNvPr>
          <p:cNvSpPr txBox="1"/>
          <p:nvPr/>
        </p:nvSpPr>
        <p:spPr>
          <a:xfrm>
            <a:off x="2749143" y="2445461"/>
            <a:ext cx="1177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STEP-2</a:t>
            </a:r>
            <a:endParaRPr lang="ru-RU" b="1" i="1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43B348-2A20-9F30-6851-4CF46082BFE7}"/>
              </a:ext>
            </a:extLst>
          </p:cNvPr>
          <p:cNvSpPr txBox="1"/>
          <p:nvPr/>
        </p:nvSpPr>
        <p:spPr>
          <a:xfrm>
            <a:off x="2755726" y="4495967"/>
            <a:ext cx="1290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STEP-3</a:t>
            </a:r>
            <a:endParaRPr lang="ru-RU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51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30206-DD08-44BE-0C0D-76EA5E89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165"/>
          </a:xfrm>
        </p:spPr>
        <p:txBody>
          <a:bodyPr>
            <a:normAutofit/>
          </a:bodyPr>
          <a:lstStyle/>
          <a:p>
            <a:r>
              <a:rPr lang="en-US" sz="3600" dirty="0"/>
              <a:t>Fibonacci and binary search differences</a:t>
            </a:r>
            <a:endParaRPr lang="ru-R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07FE5-6221-02EB-D808-0A7FCBFD2473}"/>
              </a:ext>
            </a:extLst>
          </p:cNvPr>
          <p:cNvSpPr txBox="1"/>
          <p:nvPr/>
        </p:nvSpPr>
        <p:spPr>
          <a:xfrm>
            <a:off x="645090" y="1308970"/>
            <a:ext cx="429016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	Binary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Hədəf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tapılana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axtarış</a:t>
            </a:r>
            <a:r>
              <a:rPr lang="en-US" dirty="0"/>
              <a:t> </a:t>
            </a:r>
            <a:r>
              <a:rPr lang="en-US" dirty="0" err="1"/>
              <a:t>diapazonu</a:t>
            </a:r>
            <a:r>
              <a:rPr lang="en-US" dirty="0"/>
              <a:t> </a:t>
            </a:r>
            <a:r>
              <a:rPr lang="en-US" dirty="0" err="1"/>
              <a:t>tükənənə</a:t>
            </a:r>
            <a:r>
              <a:rPr lang="en-US" dirty="0"/>
              <a:t> </a:t>
            </a:r>
            <a:r>
              <a:rPr lang="en-US" dirty="0" err="1"/>
              <a:t>qədər</a:t>
            </a:r>
            <a:r>
              <a:rPr lang="en-US" dirty="0"/>
              <a:t> </a:t>
            </a:r>
            <a:r>
              <a:rPr lang="en-US" dirty="0" err="1"/>
              <a:t>axtarış</a:t>
            </a:r>
            <a:r>
              <a:rPr lang="en-US" dirty="0"/>
              <a:t> </a:t>
            </a:r>
            <a:r>
              <a:rPr lang="en-US" dirty="0" err="1"/>
              <a:t>diapazonunu</a:t>
            </a:r>
            <a:r>
              <a:rPr lang="en-US" dirty="0"/>
              <a:t> </a:t>
            </a:r>
            <a:r>
              <a:rPr lang="en-US" dirty="0" err="1"/>
              <a:t>təkrar-təkrar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bərabər</a:t>
            </a:r>
            <a:r>
              <a:rPr lang="en-US" dirty="0"/>
              <a:t> </a:t>
            </a:r>
            <a:r>
              <a:rPr lang="en-US" dirty="0" err="1"/>
              <a:t>hissəyə</a:t>
            </a:r>
            <a:r>
              <a:rPr lang="en-US" dirty="0"/>
              <a:t> </a:t>
            </a:r>
            <a:r>
              <a:rPr lang="en-US" dirty="0" err="1"/>
              <a:t>bölür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Müqayisələrə</a:t>
            </a:r>
            <a:r>
              <a:rPr lang="en-US" dirty="0"/>
              <a:t> </a:t>
            </a:r>
            <a:r>
              <a:rPr lang="en-US" dirty="0" err="1"/>
              <a:t>əsasən</a:t>
            </a:r>
            <a:r>
              <a:rPr lang="en-US" dirty="0"/>
              <a:t> </a:t>
            </a:r>
            <a:r>
              <a:rPr lang="en-US" dirty="0" err="1"/>
              <a:t>axtarış</a:t>
            </a:r>
            <a:r>
              <a:rPr lang="en-US" dirty="0"/>
              <a:t> </a:t>
            </a:r>
            <a:r>
              <a:rPr lang="en-US" dirty="0" err="1"/>
              <a:t>diapazonunu</a:t>
            </a:r>
            <a:r>
              <a:rPr lang="en-US" dirty="0"/>
              <a:t> </a:t>
            </a:r>
            <a:r>
              <a:rPr lang="en-US" dirty="0" err="1"/>
              <a:t>tənzimləyir</a:t>
            </a:r>
            <a:r>
              <a:rPr lang="en-US" dirty="0"/>
              <a:t> (</a:t>
            </a:r>
            <a:r>
              <a:rPr lang="en-US" dirty="0" err="1"/>
              <a:t>orta</a:t>
            </a:r>
            <a:r>
              <a:rPr lang="en-US" dirty="0"/>
              <a:t> </a:t>
            </a:r>
            <a:r>
              <a:rPr lang="en-US" dirty="0" err="1"/>
              <a:t>elementdən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böyük</a:t>
            </a:r>
            <a:r>
              <a:rPr lang="en-US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Çeşidlənmiş</a:t>
            </a:r>
            <a:r>
              <a:rPr lang="en-US" dirty="0"/>
              <a:t> </a:t>
            </a:r>
            <a:r>
              <a:rPr lang="en-US" dirty="0" err="1"/>
              <a:t>arraylerde</a:t>
            </a:r>
            <a:r>
              <a:rPr lang="en-US" dirty="0"/>
              <a:t> </a:t>
            </a:r>
            <a:r>
              <a:rPr lang="en-US" dirty="0" err="1"/>
              <a:t>axtarış</a:t>
            </a:r>
            <a:r>
              <a:rPr lang="en-US" dirty="0"/>
              <a:t> </a:t>
            </a:r>
            <a:r>
              <a:rPr lang="en-US" dirty="0" err="1"/>
              <a:t>üçün</a:t>
            </a:r>
            <a:r>
              <a:rPr lang="en-US" dirty="0"/>
              <a:t> </a:t>
            </a:r>
            <a:r>
              <a:rPr lang="en-US" dirty="0" err="1"/>
              <a:t>geniş</a:t>
            </a:r>
            <a:r>
              <a:rPr lang="en-US" dirty="0"/>
              <a:t> </a:t>
            </a:r>
            <a:r>
              <a:rPr lang="en-US" dirty="0" err="1"/>
              <a:t>istifadə</a:t>
            </a:r>
            <a:r>
              <a:rPr lang="en-US" dirty="0"/>
              <a:t> </a:t>
            </a:r>
            <a:r>
              <a:rPr lang="en-US" dirty="0" err="1"/>
              <a:t>olunur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səmərəlidir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Fibonacci </a:t>
            </a:r>
            <a:r>
              <a:rPr lang="en-US" dirty="0" err="1"/>
              <a:t>axtarışı</a:t>
            </a:r>
            <a:r>
              <a:rPr lang="en-US" dirty="0"/>
              <a:t> </a:t>
            </a:r>
            <a:r>
              <a:rPr lang="en-US" dirty="0" err="1"/>
              <a:t>ilə</a:t>
            </a:r>
            <a:r>
              <a:rPr lang="en-US" dirty="0"/>
              <a:t> </a:t>
            </a:r>
            <a:r>
              <a:rPr lang="en-US" dirty="0" err="1"/>
              <a:t>müqayisədə</a:t>
            </a:r>
            <a:r>
              <a:rPr lang="en-US" dirty="0"/>
              <a:t> </a:t>
            </a:r>
            <a:r>
              <a:rPr lang="en-US" dirty="0" err="1"/>
              <a:t>həyata</a:t>
            </a:r>
            <a:r>
              <a:rPr lang="en-US" dirty="0"/>
              <a:t> </a:t>
            </a:r>
            <a:r>
              <a:rPr lang="en-US" dirty="0" err="1"/>
              <a:t>keçirmək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başa</a:t>
            </a:r>
            <a:r>
              <a:rPr lang="en-US" dirty="0"/>
              <a:t> </a:t>
            </a:r>
            <a:r>
              <a:rPr lang="en-US" dirty="0" err="1"/>
              <a:t>düşmək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sadədir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99421-2869-7BD4-C605-72E592633C60}"/>
              </a:ext>
            </a:extLst>
          </p:cNvPr>
          <p:cNvSpPr txBox="1"/>
          <p:nvPr/>
        </p:nvSpPr>
        <p:spPr>
          <a:xfrm>
            <a:off x="6944639" y="1308969"/>
            <a:ext cx="44091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Fibonacci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Axtarış</a:t>
            </a:r>
            <a:r>
              <a:rPr lang="en-US" dirty="0"/>
              <a:t> </a:t>
            </a:r>
            <a:r>
              <a:rPr lang="en-US" dirty="0" err="1"/>
              <a:t>diapazonunu</a:t>
            </a:r>
            <a:r>
              <a:rPr lang="en-US" dirty="0"/>
              <a:t> </a:t>
            </a:r>
            <a:r>
              <a:rPr lang="en-US" dirty="0" err="1"/>
              <a:t>qeyri-bərabər</a:t>
            </a:r>
            <a:r>
              <a:rPr lang="en-US" dirty="0"/>
              <a:t> </a:t>
            </a:r>
            <a:r>
              <a:rPr lang="en-US" dirty="0" err="1"/>
              <a:t>məsafədə</a:t>
            </a:r>
            <a:r>
              <a:rPr lang="en-US" dirty="0"/>
              <a:t> </a:t>
            </a:r>
            <a:r>
              <a:rPr lang="en-US" dirty="0" err="1"/>
              <a:t>yerləşdirilən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massivin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müxtəlif</a:t>
            </a:r>
            <a:r>
              <a:rPr lang="en-US" dirty="0"/>
              <a:t> </a:t>
            </a:r>
            <a:r>
              <a:rPr lang="en-US" dirty="0" err="1"/>
              <a:t>bölməsini</a:t>
            </a:r>
            <a:r>
              <a:rPr lang="en-US" dirty="0"/>
              <a:t> </a:t>
            </a:r>
            <a:r>
              <a:rPr lang="en-US" dirty="0" err="1"/>
              <a:t>təmin</a:t>
            </a:r>
            <a:r>
              <a:rPr lang="en-US" dirty="0"/>
              <a:t> </a:t>
            </a:r>
            <a:r>
              <a:rPr lang="en-US" dirty="0" err="1"/>
              <a:t>edən</a:t>
            </a:r>
            <a:r>
              <a:rPr lang="en-US" dirty="0"/>
              <a:t> </a:t>
            </a:r>
            <a:r>
              <a:rPr lang="en-US" dirty="0" err="1"/>
              <a:t>Fibonaççi</a:t>
            </a:r>
            <a:r>
              <a:rPr lang="en-US" dirty="0"/>
              <a:t> </a:t>
            </a:r>
            <a:r>
              <a:rPr lang="en-US" dirty="0" err="1"/>
              <a:t>nömrələrindən</a:t>
            </a:r>
            <a:r>
              <a:rPr lang="en-US" dirty="0"/>
              <a:t> </a:t>
            </a:r>
            <a:r>
              <a:rPr lang="en-US" dirty="0" err="1"/>
              <a:t>istifadə</a:t>
            </a:r>
            <a:r>
              <a:rPr lang="en-US" dirty="0"/>
              <a:t> </a:t>
            </a:r>
            <a:r>
              <a:rPr lang="en-US" dirty="0" err="1"/>
              <a:t>edərək</a:t>
            </a:r>
            <a:r>
              <a:rPr lang="en-US" dirty="0"/>
              <a:t> </a:t>
            </a:r>
            <a:r>
              <a:rPr lang="en-US" dirty="0" err="1"/>
              <a:t>bölür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ari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axtarış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diapazonunu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müəyyən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etmək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üçün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Fibonaççi</a:t>
            </a:r>
            <a:r>
              <a:rPr lang="en-US" dirty="0"/>
              <a:t> </a:t>
            </a:r>
            <a:r>
              <a:rPr lang="en-US" dirty="0" err="1"/>
              <a:t>nömrəsini</a:t>
            </a:r>
            <a:r>
              <a:rPr lang="en-US" dirty="0"/>
              <a:t> </a:t>
            </a:r>
            <a:r>
              <a:rPr lang="en-US" dirty="0" err="1"/>
              <a:t>istifadə</a:t>
            </a:r>
            <a:r>
              <a:rPr lang="en-US" dirty="0"/>
              <a:t> </a:t>
            </a:r>
            <a:r>
              <a:rPr lang="en-US" dirty="0" err="1"/>
              <a:t>edir</a:t>
            </a:r>
            <a:r>
              <a:rPr lang="en-US" dirty="0"/>
              <a:t>,</a:t>
            </a: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 F</a:t>
            </a:r>
            <a:r>
              <a:rPr lang="en-US" sz="14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−2​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𝐹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𝑚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−1​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harada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 </a:t>
            </a: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F</a:t>
            </a:r>
            <a:r>
              <a:rPr lang="en-US" sz="14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​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massiv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ölçüsündən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böyük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və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ya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ona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bərabər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olan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növbəti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Fibonaççi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ədədidir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Fibonaççi</a:t>
            </a:r>
            <a:r>
              <a:rPr lang="en-US" dirty="0"/>
              <a:t> </a:t>
            </a:r>
            <a:r>
              <a:rPr lang="en-US" dirty="0" err="1"/>
              <a:t>indeksli</a:t>
            </a:r>
            <a:r>
              <a:rPr lang="en-US" dirty="0"/>
              <a:t> </a:t>
            </a:r>
            <a:r>
              <a:rPr lang="en-US" dirty="0" err="1"/>
              <a:t>elementlərlə</a:t>
            </a:r>
            <a:r>
              <a:rPr lang="en-US" dirty="0"/>
              <a:t> </a:t>
            </a:r>
            <a:r>
              <a:rPr lang="en-US" dirty="0" err="1"/>
              <a:t>müqayisələr</a:t>
            </a:r>
            <a:r>
              <a:rPr lang="en-US" dirty="0"/>
              <a:t> </a:t>
            </a:r>
            <a:r>
              <a:rPr lang="en-US" dirty="0" err="1"/>
              <a:t>əsasında</a:t>
            </a:r>
            <a:r>
              <a:rPr lang="en-US" dirty="0"/>
              <a:t> </a:t>
            </a:r>
            <a:r>
              <a:rPr lang="en-US" dirty="0" err="1"/>
              <a:t>axtarış</a:t>
            </a:r>
            <a:r>
              <a:rPr lang="en-US" dirty="0"/>
              <a:t> </a:t>
            </a:r>
            <a:r>
              <a:rPr lang="en-US" dirty="0" err="1"/>
              <a:t>diapazonunu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şəkildə</a:t>
            </a:r>
            <a:r>
              <a:rPr lang="en-US" dirty="0"/>
              <a:t> </a:t>
            </a:r>
            <a:r>
              <a:rPr lang="en-US" dirty="0" err="1"/>
              <a:t>tənzimləyir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 (offset+ </a:t>
            </a: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F</a:t>
            </a:r>
            <a:r>
              <a:rPr lang="en-US" sz="14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−2​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62119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Широкоэкранный</PresentationFormat>
  <Paragraphs>35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KaTeX_Main</vt:lpstr>
      <vt:lpstr>KaTeX_Math</vt:lpstr>
      <vt:lpstr>Söhne</vt:lpstr>
      <vt:lpstr>Тема Office</vt:lpstr>
      <vt:lpstr>Fibonacci search</vt:lpstr>
      <vt:lpstr>Презентация PowerPoint</vt:lpstr>
      <vt:lpstr>Example</vt:lpstr>
      <vt:lpstr>Fibonacci and binary search differences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Fibonacci search</dc:title>
  <dc:creator>Murad Aliyev</dc:creator>
  <cp:lastModifiedBy>Murad Aliyev</cp:lastModifiedBy>
  <cp:revision>2</cp:revision>
  <dcterms:created xsi:type="dcterms:W3CDTF">2024-05-15T19:47:34Z</dcterms:created>
  <dcterms:modified xsi:type="dcterms:W3CDTF">2024-05-16T08:05:57Z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2024-05-16T08:05:35Z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c7784f04-d21e-4b87-bde2-c4117a935a3d</vt:lpwstr>
  </property>
  <property fmtid="{D5CDD505-2E9C-101B-9397-08002B2CF9AE}" pid="7" name="MSIP_Label_defa4170-0d19-0005-0004-bc88714345d2_ActionId">
    <vt:lpwstr>c8b206cc-5f57-4efc-84d5-8f21f7758d6f</vt:lpwstr>
  </property>
  <property fmtid="{D5CDD505-2E9C-101B-9397-08002B2CF9AE}" pid="8" name="MSIP_Label_defa4170-0d19-0005-0004-bc88714345d2_ContentBits">
    <vt:lpwstr>0</vt:lpwstr>
  </property>
</Properties>
</file>